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7" r:id="rId3"/>
    <p:sldId id="257" r:id="rId4"/>
    <p:sldId id="258" r:id="rId5"/>
    <p:sldId id="269" r:id="rId6"/>
    <p:sldId id="259" r:id="rId7"/>
    <p:sldId id="270" r:id="rId8"/>
    <p:sldId id="261" r:id="rId9"/>
    <p:sldId id="262" r:id="rId10"/>
    <p:sldId id="263" r:id="rId11"/>
    <p:sldId id="266" r:id="rId12"/>
    <p:sldId id="265" r:id="rId13"/>
    <p:sldId id="294" r:id="rId14"/>
    <p:sldId id="296" r:id="rId15"/>
    <p:sldId id="292" r:id="rId16"/>
    <p:sldId id="293" r:id="rId17"/>
    <p:sldId id="299" r:id="rId18"/>
    <p:sldId id="298" r:id="rId19"/>
    <p:sldId id="273" r:id="rId20"/>
    <p:sldId id="272" r:id="rId21"/>
    <p:sldId id="274" r:id="rId22"/>
    <p:sldId id="280" r:id="rId23"/>
    <p:sldId id="295" r:id="rId24"/>
    <p:sldId id="285" r:id="rId25"/>
    <p:sldId id="284" r:id="rId26"/>
    <p:sldId id="283" r:id="rId27"/>
    <p:sldId id="286" r:id="rId28"/>
    <p:sldId id="287" r:id="rId29"/>
    <p:sldId id="289" r:id="rId30"/>
    <p:sldId id="288" r:id="rId31"/>
    <p:sldId id="290" r:id="rId32"/>
    <p:sldId id="291" r:id="rId33"/>
    <p:sldId id="282" r:id="rId34"/>
    <p:sldId id="277" r:id="rId35"/>
    <p:sldId id="279" r:id="rId36"/>
    <p:sldId id="27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BBBA86-73FE-491D-8542-7EE6335D8D47}">
          <p14:sldIdLst>
            <p14:sldId id="256"/>
            <p14:sldId id="297"/>
            <p14:sldId id="257"/>
            <p14:sldId id="258"/>
            <p14:sldId id="269"/>
            <p14:sldId id="259"/>
            <p14:sldId id="270"/>
            <p14:sldId id="261"/>
            <p14:sldId id="262"/>
            <p14:sldId id="263"/>
            <p14:sldId id="266"/>
            <p14:sldId id="265"/>
            <p14:sldId id="294"/>
            <p14:sldId id="296"/>
            <p14:sldId id="292"/>
            <p14:sldId id="293"/>
            <p14:sldId id="299"/>
            <p14:sldId id="298"/>
            <p14:sldId id="273"/>
            <p14:sldId id="272"/>
            <p14:sldId id="274"/>
            <p14:sldId id="280"/>
            <p14:sldId id="295"/>
            <p14:sldId id="285"/>
            <p14:sldId id="284"/>
            <p14:sldId id="283"/>
            <p14:sldId id="286"/>
            <p14:sldId id="287"/>
            <p14:sldId id="289"/>
            <p14:sldId id="288"/>
            <p14:sldId id="290"/>
            <p14:sldId id="291"/>
            <p14:sldId id="282"/>
            <p14:sldId id="277"/>
            <p14:sldId id="279"/>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et patel" initials="mp" lastIdx="1" clrIdx="0">
    <p:extLst>
      <p:ext uri="{19B8F6BF-5375-455C-9EA6-DF929625EA0E}">
        <p15:presenceInfo xmlns:p15="http://schemas.microsoft.com/office/powerpoint/2012/main" userId="S-1-5-21-16132000-101912860-3070748974-24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3/28/2019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dirty="0"/>
              <a:pPr/>
              <a:t>3/28/2019</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D0C4-A0C5-42B0-965A-CCA5630E8657}"/>
              </a:ext>
            </a:extLst>
          </p:cNvPr>
          <p:cNvSpPr>
            <a:spLocks noGrp="1"/>
          </p:cNvSpPr>
          <p:nvPr>
            <p:ph type="ctrTitle"/>
          </p:nvPr>
        </p:nvSpPr>
        <p:spPr/>
        <p:txBody>
          <a:bodyPr/>
          <a:lstStyle/>
          <a:p>
            <a:r>
              <a:rPr lang="en-IN" dirty="0"/>
              <a:t>EviWare</a:t>
            </a:r>
          </a:p>
        </p:txBody>
      </p:sp>
      <p:sp>
        <p:nvSpPr>
          <p:cNvPr id="3" name="Subtitle 2">
            <a:extLst>
              <a:ext uri="{FF2B5EF4-FFF2-40B4-BE49-F238E27FC236}">
                <a16:creationId xmlns:a16="http://schemas.microsoft.com/office/drawing/2014/main" id="{BA680259-12A2-42C2-9D0D-823C00A9C2B1}"/>
              </a:ext>
            </a:extLst>
          </p:cNvPr>
          <p:cNvSpPr>
            <a:spLocks noGrp="1"/>
          </p:cNvSpPr>
          <p:nvPr>
            <p:ph type="subTitle" idx="1"/>
          </p:nvPr>
        </p:nvSpPr>
        <p:spPr/>
        <p:txBody>
          <a:bodyPr/>
          <a:lstStyle/>
          <a:p>
            <a:r>
              <a:rPr lang="en-IN" b="1" dirty="0"/>
              <a:t>Inspection and Evidence control system</a:t>
            </a:r>
            <a:endParaRPr lang="en-IN" dirty="0"/>
          </a:p>
        </p:txBody>
      </p:sp>
    </p:spTree>
    <p:extLst>
      <p:ext uri="{BB962C8B-B14F-4D97-AF65-F5344CB8AC3E}">
        <p14:creationId xmlns:p14="http://schemas.microsoft.com/office/powerpoint/2010/main" val="3297435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A932-007F-4859-96E5-C97C172175E9}"/>
              </a:ext>
            </a:extLst>
          </p:cNvPr>
          <p:cNvSpPr>
            <a:spLocks noGrp="1"/>
          </p:cNvSpPr>
          <p:nvPr>
            <p:ph type="title"/>
          </p:nvPr>
        </p:nvSpPr>
        <p:spPr/>
        <p:txBody>
          <a:bodyPr/>
          <a:lstStyle/>
          <a:p>
            <a:r>
              <a:rPr lang="en-US" dirty="0"/>
              <a:t>Feasibility Study</a:t>
            </a:r>
            <a:endParaRPr lang="en-IN" dirty="0"/>
          </a:p>
        </p:txBody>
      </p:sp>
      <p:sp>
        <p:nvSpPr>
          <p:cNvPr id="3" name="Content Placeholder 2">
            <a:extLst>
              <a:ext uri="{FF2B5EF4-FFF2-40B4-BE49-F238E27FC236}">
                <a16:creationId xmlns:a16="http://schemas.microsoft.com/office/drawing/2014/main" id="{DE2689E8-C8E5-4020-AB98-04B92A55E825}"/>
              </a:ext>
            </a:extLst>
          </p:cNvPr>
          <p:cNvSpPr>
            <a:spLocks noGrp="1"/>
          </p:cNvSpPr>
          <p:nvPr>
            <p:ph idx="1"/>
          </p:nvPr>
        </p:nvSpPr>
        <p:spPr/>
        <p:txBody>
          <a:bodyPr>
            <a:normAutofit/>
          </a:bodyPr>
          <a:lstStyle/>
          <a:p>
            <a:pPr lvl="0" algn="just"/>
            <a:r>
              <a:rPr lang="en-US" u="sng" dirty="0"/>
              <a:t>Operational Feasibility</a:t>
            </a:r>
            <a:endParaRPr lang="en-IN" dirty="0"/>
          </a:p>
          <a:p>
            <a:pPr algn="just"/>
            <a:r>
              <a:rPr lang="en-US" dirty="0"/>
              <a:t>The System efficiently Operates and Reduce Manual Computation and Time of Processing, Reducing Cost of Paper works and Human Errors.</a:t>
            </a:r>
            <a:endParaRPr lang="en-IN" dirty="0"/>
          </a:p>
          <a:p>
            <a:pPr lvl="0" algn="just"/>
            <a:r>
              <a:rPr lang="en-US" u="sng" dirty="0"/>
              <a:t>Technical Feasibility</a:t>
            </a:r>
            <a:endParaRPr lang="en-IN" dirty="0"/>
          </a:p>
          <a:p>
            <a:pPr algn="just"/>
            <a:r>
              <a:rPr lang="en-US" dirty="0"/>
              <a:t>The System can be implemented using Computer Software and Hardware.</a:t>
            </a:r>
            <a:endParaRPr lang="en-IN" dirty="0"/>
          </a:p>
          <a:p>
            <a:pPr lvl="0" algn="just"/>
            <a:r>
              <a:rPr lang="en-US" u="sng" dirty="0"/>
              <a:t>Economic Feasibility</a:t>
            </a:r>
            <a:endParaRPr lang="en-IN" dirty="0"/>
          </a:p>
          <a:p>
            <a:pPr algn="just"/>
            <a:r>
              <a:rPr lang="en-US" dirty="0"/>
              <a:t>The System implementation is quite economical if </a:t>
            </a:r>
            <a:r>
              <a:rPr lang="en-IN" dirty="0"/>
              <a:t>either for a single individual as well as for large enterprises.</a:t>
            </a:r>
          </a:p>
          <a:p>
            <a:pPr algn="just"/>
            <a:endParaRPr lang="en-IN" dirty="0"/>
          </a:p>
        </p:txBody>
      </p:sp>
    </p:spTree>
    <p:extLst>
      <p:ext uri="{BB962C8B-B14F-4D97-AF65-F5344CB8AC3E}">
        <p14:creationId xmlns:p14="http://schemas.microsoft.com/office/powerpoint/2010/main" val="495601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05A8EC-8D4C-484F-864F-89EEE1E36C36}"/>
              </a:ext>
            </a:extLst>
          </p:cNvPr>
          <p:cNvSpPr>
            <a:spLocks noGrp="1"/>
          </p:cNvSpPr>
          <p:nvPr>
            <p:ph type="ctrTitle"/>
          </p:nvPr>
        </p:nvSpPr>
        <p:spPr/>
        <p:txBody>
          <a:bodyPr/>
          <a:lstStyle/>
          <a:p>
            <a:r>
              <a:rPr lang="en-US" dirty="0"/>
              <a:t>System Analysis</a:t>
            </a:r>
            <a:endParaRPr lang="en-IN" dirty="0"/>
          </a:p>
        </p:txBody>
      </p:sp>
      <p:sp>
        <p:nvSpPr>
          <p:cNvPr id="5" name="Subtitle 4">
            <a:extLst>
              <a:ext uri="{FF2B5EF4-FFF2-40B4-BE49-F238E27FC236}">
                <a16:creationId xmlns:a16="http://schemas.microsoft.com/office/drawing/2014/main" id="{ACC6DEAD-1B14-4BEB-AEB9-DD9D1FB9B98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09113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134CB-6F73-4FC2-9F40-F5CD75ECB70D}"/>
              </a:ext>
            </a:extLst>
          </p:cNvPr>
          <p:cNvSpPr>
            <a:spLocks noGrp="1"/>
          </p:cNvSpPr>
          <p:nvPr>
            <p:ph type="title"/>
          </p:nvPr>
        </p:nvSpPr>
        <p:spPr/>
        <p:txBody>
          <a:bodyPr/>
          <a:lstStyle/>
          <a:p>
            <a:r>
              <a:rPr lang="en-IN" dirty="0"/>
              <a:t>Requirement Specification</a:t>
            </a:r>
          </a:p>
        </p:txBody>
      </p:sp>
      <p:sp>
        <p:nvSpPr>
          <p:cNvPr id="3" name="Content Placeholder 2">
            <a:extLst>
              <a:ext uri="{FF2B5EF4-FFF2-40B4-BE49-F238E27FC236}">
                <a16:creationId xmlns:a16="http://schemas.microsoft.com/office/drawing/2014/main" id="{F08D9CB8-5D93-4635-A91F-6BBBFF67819F}"/>
              </a:ext>
            </a:extLst>
          </p:cNvPr>
          <p:cNvSpPr>
            <a:spLocks noGrp="1"/>
          </p:cNvSpPr>
          <p:nvPr>
            <p:ph idx="1"/>
          </p:nvPr>
        </p:nvSpPr>
        <p:spPr/>
        <p:txBody>
          <a:bodyPr>
            <a:normAutofit fontScale="92500" lnSpcReduction="20000"/>
          </a:bodyPr>
          <a:lstStyle/>
          <a:p>
            <a:pPr lvl="0"/>
            <a:r>
              <a:rPr lang="en-US" sz="2000" b="1" dirty="0"/>
              <a:t>Hardware Requirement:</a:t>
            </a:r>
            <a:endParaRPr lang="en-IN" sz="2000" b="1" dirty="0"/>
          </a:p>
          <a:p>
            <a:pPr lvl="0"/>
            <a:r>
              <a:rPr lang="en-US" sz="2000" dirty="0"/>
              <a:t>PC/Laptop/Smartphone with internet access.</a:t>
            </a:r>
            <a:endParaRPr lang="en-IN" sz="2000" dirty="0"/>
          </a:p>
          <a:p>
            <a:pPr lvl="0"/>
            <a:r>
              <a:rPr lang="en-US" sz="2000" dirty="0"/>
              <a:t>Memory:2GB</a:t>
            </a:r>
            <a:endParaRPr lang="en-IN" sz="2000" dirty="0"/>
          </a:p>
          <a:p>
            <a:pPr lvl="0"/>
            <a:r>
              <a:rPr lang="en-US" sz="2000" dirty="0"/>
              <a:t>Processor: Intel x86/ AMD/ ARM based processor @ 1GHz</a:t>
            </a:r>
            <a:endParaRPr lang="en-IN" sz="2000" dirty="0"/>
          </a:p>
          <a:p>
            <a:pPr lvl="0"/>
            <a:r>
              <a:rPr lang="en-US" sz="2000" dirty="0"/>
              <a:t>RAM: Minimum 1 GB</a:t>
            </a:r>
            <a:endParaRPr lang="en-IN" sz="2000" dirty="0"/>
          </a:p>
          <a:p>
            <a:pPr lvl="0"/>
            <a:r>
              <a:rPr lang="en-US" sz="2000" dirty="0"/>
              <a:t>System type: 32/64-bit</a:t>
            </a:r>
            <a:endParaRPr lang="en-IN" sz="2000" dirty="0"/>
          </a:p>
          <a:p>
            <a:r>
              <a:rPr lang="en-US" sz="2000" b="1" dirty="0"/>
              <a:t>Software Requirement:</a:t>
            </a:r>
          </a:p>
          <a:p>
            <a:r>
              <a:rPr lang="en-IN" sz="2000" dirty="0"/>
              <a:t>Any type of operating system that supports web browsing.</a:t>
            </a:r>
          </a:p>
          <a:p>
            <a:r>
              <a:rPr lang="en-US" sz="2000" dirty="0"/>
              <a:t>Web browser for PC/ Laptop.</a:t>
            </a:r>
            <a:endParaRPr lang="en-IN" sz="2000" dirty="0"/>
          </a:p>
          <a:p>
            <a:r>
              <a:rPr lang="en-US" sz="2000" dirty="0"/>
              <a:t>Android/ iOS for native mobile application support.</a:t>
            </a:r>
            <a:endParaRPr lang="en-IN" sz="2000" dirty="0"/>
          </a:p>
          <a:p>
            <a:endParaRPr lang="en-IN" sz="2000" dirty="0"/>
          </a:p>
        </p:txBody>
      </p:sp>
    </p:spTree>
    <p:extLst>
      <p:ext uri="{BB962C8B-B14F-4D97-AF65-F5344CB8AC3E}">
        <p14:creationId xmlns:p14="http://schemas.microsoft.com/office/powerpoint/2010/main" val="724556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89CD93-E80D-4AB3-93CB-ED70B58690E7}"/>
              </a:ext>
            </a:extLst>
          </p:cNvPr>
          <p:cNvSpPr/>
          <p:nvPr/>
        </p:nvSpPr>
        <p:spPr>
          <a:xfrm>
            <a:off x="3244835" y="2998113"/>
            <a:ext cx="5702330" cy="861774"/>
          </a:xfrm>
          <a:prstGeom prst="rect">
            <a:avLst/>
          </a:prstGeom>
        </p:spPr>
        <p:txBody>
          <a:bodyPr wrap="none">
            <a:spAutoFit/>
          </a:bodyPr>
          <a:lstStyle/>
          <a:p>
            <a:r>
              <a:rPr lang="en-IN" sz="5000" u="sng" cap="all" spc="100" dirty="0">
                <a:solidFill>
                  <a:schemeClr val="tx1">
                    <a:lumMod val="90000"/>
                    <a:lumOff val="10000"/>
                  </a:schemeClr>
                </a:solidFill>
              </a:rPr>
              <a:t>Use Case Diagram</a:t>
            </a:r>
          </a:p>
        </p:txBody>
      </p:sp>
    </p:spTree>
    <p:extLst>
      <p:ext uri="{BB962C8B-B14F-4D97-AF65-F5344CB8AC3E}">
        <p14:creationId xmlns:p14="http://schemas.microsoft.com/office/powerpoint/2010/main" val="1615178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89B138-BB0B-4CF1-941E-EE9E0F6C8A7E}"/>
              </a:ext>
            </a:extLst>
          </p:cNvPr>
          <p:cNvPicPr>
            <a:picLocks noChangeAspect="1"/>
          </p:cNvPicPr>
          <p:nvPr/>
        </p:nvPicPr>
        <p:blipFill>
          <a:blip r:embed="rId2"/>
          <a:stretch>
            <a:fillRect/>
          </a:stretch>
        </p:blipFill>
        <p:spPr>
          <a:xfrm>
            <a:off x="2431953" y="0"/>
            <a:ext cx="7328094" cy="6858000"/>
          </a:xfrm>
          <a:prstGeom prst="rect">
            <a:avLst/>
          </a:prstGeom>
        </p:spPr>
      </p:pic>
    </p:spTree>
    <p:extLst>
      <p:ext uri="{BB962C8B-B14F-4D97-AF65-F5344CB8AC3E}">
        <p14:creationId xmlns:p14="http://schemas.microsoft.com/office/powerpoint/2010/main" val="52256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89CD93-E80D-4AB3-93CB-ED70B58690E7}"/>
              </a:ext>
            </a:extLst>
          </p:cNvPr>
          <p:cNvSpPr/>
          <p:nvPr/>
        </p:nvSpPr>
        <p:spPr>
          <a:xfrm>
            <a:off x="4147325" y="2998113"/>
            <a:ext cx="3897349" cy="861774"/>
          </a:xfrm>
          <a:prstGeom prst="rect">
            <a:avLst/>
          </a:prstGeom>
        </p:spPr>
        <p:txBody>
          <a:bodyPr wrap="none">
            <a:spAutoFit/>
          </a:bodyPr>
          <a:lstStyle/>
          <a:p>
            <a:r>
              <a:rPr lang="en-IN" sz="5000" u="sng" cap="all" spc="100" dirty="0">
                <a:solidFill>
                  <a:schemeClr val="tx1">
                    <a:lumMod val="90000"/>
                    <a:lumOff val="10000"/>
                  </a:schemeClr>
                </a:solidFill>
              </a:rPr>
              <a:t>Flow Chart</a:t>
            </a:r>
          </a:p>
        </p:txBody>
      </p:sp>
    </p:spTree>
    <p:extLst>
      <p:ext uri="{BB962C8B-B14F-4D97-AF65-F5344CB8AC3E}">
        <p14:creationId xmlns:p14="http://schemas.microsoft.com/office/powerpoint/2010/main" val="2065748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T\Sem-8\SGP\Flow_Chart_Job_Module.jpg">
            <a:extLst>
              <a:ext uri="{FF2B5EF4-FFF2-40B4-BE49-F238E27FC236}">
                <a16:creationId xmlns:a16="http://schemas.microsoft.com/office/drawing/2014/main" id="{AF080A2D-0460-45DC-A822-3FDAE4AF7A49}"/>
              </a:ext>
            </a:extLst>
          </p:cNvPr>
          <p:cNvPicPr>
            <a:picLocks noChangeAspect="1" noChangeArrowheads="1"/>
          </p:cNvPicPr>
          <p:nvPr/>
        </p:nvPicPr>
        <p:blipFill>
          <a:blip r:embed="rId2"/>
          <a:srcRect/>
          <a:stretch>
            <a:fillRect/>
          </a:stretch>
        </p:blipFill>
        <p:spPr bwMode="auto">
          <a:xfrm>
            <a:off x="2948798" y="107070"/>
            <a:ext cx="6923314" cy="6750930"/>
          </a:xfrm>
          <a:prstGeom prst="rect">
            <a:avLst/>
          </a:prstGeom>
          <a:noFill/>
        </p:spPr>
      </p:pic>
    </p:spTree>
    <p:extLst>
      <p:ext uri="{BB962C8B-B14F-4D97-AF65-F5344CB8AC3E}">
        <p14:creationId xmlns:p14="http://schemas.microsoft.com/office/powerpoint/2010/main" val="4218457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447D02-AE1E-4E5A-9127-C8C36557350C}"/>
              </a:ext>
            </a:extLst>
          </p:cNvPr>
          <p:cNvSpPr/>
          <p:nvPr/>
        </p:nvSpPr>
        <p:spPr>
          <a:xfrm>
            <a:off x="3233614" y="2998113"/>
            <a:ext cx="5724772" cy="861774"/>
          </a:xfrm>
          <a:prstGeom prst="rect">
            <a:avLst/>
          </a:prstGeom>
        </p:spPr>
        <p:txBody>
          <a:bodyPr wrap="none">
            <a:spAutoFit/>
          </a:bodyPr>
          <a:lstStyle/>
          <a:p>
            <a:pPr algn="ctr"/>
            <a:r>
              <a:rPr lang="en-IN" sz="5000" u="sng" cap="all" spc="100" dirty="0">
                <a:solidFill>
                  <a:schemeClr val="tx1">
                    <a:lumMod val="90000"/>
                    <a:lumOff val="10000"/>
                  </a:schemeClr>
                </a:solidFill>
              </a:rPr>
              <a:t>Job Module Flow</a:t>
            </a:r>
          </a:p>
        </p:txBody>
      </p:sp>
    </p:spTree>
    <p:extLst>
      <p:ext uri="{BB962C8B-B14F-4D97-AF65-F5344CB8AC3E}">
        <p14:creationId xmlns:p14="http://schemas.microsoft.com/office/powerpoint/2010/main" val="2485023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B5C755-5ABF-44E5-B3F9-5EE84AABD2B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75792" y="106017"/>
            <a:ext cx="7951304" cy="6645965"/>
          </a:xfrm>
          <a:prstGeom prst="rect">
            <a:avLst/>
          </a:prstGeom>
          <a:noFill/>
          <a:ln>
            <a:noFill/>
          </a:ln>
        </p:spPr>
      </p:pic>
    </p:spTree>
    <p:extLst>
      <p:ext uri="{BB962C8B-B14F-4D97-AF65-F5344CB8AC3E}">
        <p14:creationId xmlns:p14="http://schemas.microsoft.com/office/powerpoint/2010/main" val="188716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6086AF-7158-4861-B0A4-3D1E19FB119C}"/>
              </a:ext>
            </a:extLst>
          </p:cNvPr>
          <p:cNvSpPr/>
          <p:nvPr/>
        </p:nvSpPr>
        <p:spPr>
          <a:xfrm>
            <a:off x="3348228" y="2998113"/>
            <a:ext cx="5495543" cy="861774"/>
          </a:xfrm>
          <a:prstGeom prst="rect">
            <a:avLst/>
          </a:prstGeom>
        </p:spPr>
        <p:txBody>
          <a:bodyPr wrap="none">
            <a:spAutoFit/>
          </a:bodyPr>
          <a:lstStyle/>
          <a:p>
            <a:r>
              <a:rPr lang="en-IN" sz="5000" u="sng" cap="all" spc="100" dirty="0">
                <a:solidFill>
                  <a:schemeClr val="tx1">
                    <a:lumMod val="90000"/>
                    <a:lumOff val="10000"/>
                  </a:schemeClr>
                </a:solidFill>
              </a:rPr>
              <a:t>Activity Diagram</a:t>
            </a:r>
          </a:p>
        </p:txBody>
      </p:sp>
    </p:spTree>
    <p:extLst>
      <p:ext uri="{BB962C8B-B14F-4D97-AF65-F5344CB8AC3E}">
        <p14:creationId xmlns:p14="http://schemas.microsoft.com/office/powerpoint/2010/main" val="219083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F143-BA86-41CC-8B2B-CF34C93A42F6}"/>
              </a:ext>
            </a:extLst>
          </p:cNvPr>
          <p:cNvSpPr>
            <a:spLocks noGrp="1"/>
          </p:cNvSpPr>
          <p:nvPr>
            <p:ph type="title"/>
          </p:nvPr>
        </p:nvSpPr>
        <p:spPr/>
        <p:txBody>
          <a:bodyPr/>
          <a:lstStyle/>
          <a:p>
            <a:r>
              <a:rPr lang="en-IN" dirty="0"/>
              <a:t>Company Profile</a:t>
            </a:r>
          </a:p>
        </p:txBody>
      </p:sp>
      <p:sp>
        <p:nvSpPr>
          <p:cNvPr id="3" name="Content Placeholder 2">
            <a:extLst>
              <a:ext uri="{FF2B5EF4-FFF2-40B4-BE49-F238E27FC236}">
                <a16:creationId xmlns:a16="http://schemas.microsoft.com/office/drawing/2014/main" id="{8BA8BFEE-E63A-4272-BB60-2260F2800440}"/>
              </a:ext>
            </a:extLst>
          </p:cNvPr>
          <p:cNvSpPr>
            <a:spLocks noGrp="1"/>
          </p:cNvSpPr>
          <p:nvPr>
            <p:ph idx="1"/>
          </p:nvPr>
        </p:nvSpPr>
        <p:spPr/>
        <p:txBody>
          <a:bodyPr>
            <a:normAutofit lnSpcReduction="10000"/>
          </a:bodyPr>
          <a:lstStyle/>
          <a:p>
            <a:r>
              <a:rPr lang="en-IN" dirty="0"/>
              <a:t>Promact is an excellence driven company with a passion for technology where people love what they do. We focus on delivering values, creating impact &amp; producing exciting experiences.</a:t>
            </a:r>
          </a:p>
          <a:p>
            <a:r>
              <a:rPr lang="en-IN" dirty="0"/>
              <a:t>A blend of a good idea, creativity, simplicity, robust technical implementation and an exceptional team is nothing less than an innovation. We pride ourselves for that.</a:t>
            </a:r>
          </a:p>
          <a:p>
            <a:r>
              <a:rPr lang="en-IN" dirty="0"/>
              <a:t>Fun workplace, technology leader, target excellence </a:t>
            </a:r>
            <a:r>
              <a:rPr lang="en-IN" cap="all" dirty="0"/>
              <a:t>- </a:t>
            </a:r>
            <a:r>
              <a:rPr lang="en-IN" dirty="0"/>
              <a:t>these three pillars of our vision are the key foundation of Promact. Our vision makes us what we are, an exciting workplace, a technologically leading company &amp; an exceptional service provider. We love start-ups! Our team includes co-founders from other start-ups. We love seeing awesome things happening around us. We strive and encourage the culture of start-ups. We have helped start-ups reach from 100 users to million users. We not only provide development services but also share our personal start-up experience which can help you streamline and grow with your start-up.</a:t>
            </a:r>
          </a:p>
        </p:txBody>
      </p:sp>
    </p:spTree>
    <p:extLst>
      <p:ext uri="{BB962C8B-B14F-4D97-AF65-F5344CB8AC3E}">
        <p14:creationId xmlns:p14="http://schemas.microsoft.com/office/powerpoint/2010/main" val="2725185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07569C-ED6B-4349-825F-5D12927A12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09531" y="0"/>
            <a:ext cx="9250017" cy="6858000"/>
          </a:xfrm>
          <a:prstGeom prst="rect">
            <a:avLst/>
          </a:prstGeom>
          <a:noFill/>
          <a:ln>
            <a:noFill/>
          </a:ln>
        </p:spPr>
      </p:pic>
    </p:spTree>
    <p:extLst>
      <p:ext uri="{BB962C8B-B14F-4D97-AF65-F5344CB8AC3E}">
        <p14:creationId xmlns:p14="http://schemas.microsoft.com/office/powerpoint/2010/main" val="495959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6086AF-7158-4861-B0A4-3D1E19FB119C}"/>
              </a:ext>
            </a:extLst>
          </p:cNvPr>
          <p:cNvSpPr/>
          <p:nvPr/>
        </p:nvSpPr>
        <p:spPr>
          <a:xfrm>
            <a:off x="3348228" y="2998113"/>
            <a:ext cx="4785413" cy="861774"/>
          </a:xfrm>
          <a:prstGeom prst="rect">
            <a:avLst/>
          </a:prstGeom>
        </p:spPr>
        <p:txBody>
          <a:bodyPr wrap="none">
            <a:spAutoFit/>
          </a:bodyPr>
          <a:lstStyle/>
          <a:p>
            <a:r>
              <a:rPr lang="en-IN" sz="5000" u="sng" cap="all" spc="100" dirty="0">
                <a:solidFill>
                  <a:schemeClr val="tx1">
                    <a:lumMod val="90000"/>
                    <a:lumOff val="10000"/>
                  </a:schemeClr>
                </a:solidFill>
              </a:rPr>
              <a:t>Class Diagram</a:t>
            </a:r>
          </a:p>
        </p:txBody>
      </p:sp>
    </p:spTree>
    <p:extLst>
      <p:ext uri="{BB962C8B-B14F-4D97-AF65-F5344CB8AC3E}">
        <p14:creationId xmlns:p14="http://schemas.microsoft.com/office/powerpoint/2010/main" val="3856859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1E18-F80B-464C-BC48-D50B86A6D2A9}"/>
              </a:ext>
            </a:extLst>
          </p:cNvPr>
          <p:cNvSpPr>
            <a:spLocks noGrp="1"/>
          </p:cNvSpPr>
          <p:nvPr>
            <p:ph type="ctrTitle"/>
          </p:nvPr>
        </p:nvSpPr>
        <p:spPr/>
        <p:txBody>
          <a:bodyPr/>
          <a:lstStyle/>
          <a:p>
            <a:r>
              <a:rPr lang="en-US" dirty="0"/>
              <a:t>System Design</a:t>
            </a:r>
            <a:endParaRPr lang="en-IN" dirty="0"/>
          </a:p>
        </p:txBody>
      </p:sp>
      <p:sp>
        <p:nvSpPr>
          <p:cNvPr id="3" name="Subtitle 2">
            <a:extLst>
              <a:ext uri="{FF2B5EF4-FFF2-40B4-BE49-F238E27FC236}">
                <a16:creationId xmlns:a16="http://schemas.microsoft.com/office/drawing/2014/main" id="{9BB63CAF-7484-43FF-8086-BE9EC82C986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61675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42D419-6190-4795-B7BD-6B0779137A9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015" y="1255236"/>
            <a:ext cx="3742328" cy="4402886"/>
          </a:xfrm>
          <a:prstGeom prst="rect">
            <a:avLst/>
          </a:prstGeom>
          <a:noFill/>
          <a:ln>
            <a:noFill/>
          </a:ln>
        </p:spPr>
      </p:pic>
      <p:pic>
        <p:nvPicPr>
          <p:cNvPr id="5" name="Picture 4">
            <a:extLst>
              <a:ext uri="{FF2B5EF4-FFF2-40B4-BE49-F238E27FC236}">
                <a16:creationId xmlns:a16="http://schemas.microsoft.com/office/drawing/2014/main" id="{0B7AFF34-55C1-4B24-88DA-FF19B4E99A8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239066"/>
            <a:ext cx="3986771" cy="4379868"/>
          </a:xfrm>
          <a:prstGeom prst="rect">
            <a:avLst/>
          </a:prstGeom>
          <a:noFill/>
          <a:ln>
            <a:noFill/>
          </a:ln>
        </p:spPr>
      </p:pic>
    </p:spTree>
    <p:extLst>
      <p:ext uri="{BB962C8B-B14F-4D97-AF65-F5344CB8AC3E}">
        <p14:creationId xmlns:p14="http://schemas.microsoft.com/office/powerpoint/2010/main" val="3231867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419366-20B3-441D-A93A-021DF9127CF5}"/>
              </a:ext>
            </a:extLst>
          </p:cNvPr>
          <p:cNvPicPr>
            <a:picLocks noChangeAspect="1"/>
          </p:cNvPicPr>
          <p:nvPr/>
        </p:nvPicPr>
        <p:blipFill>
          <a:blip r:embed="rId2"/>
          <a:stretch>
            <a:fillRect/>
          </a:stretch>
        </p:blipFill>
        <p:spPr>
          <a:xfrm>
            <a:off x="496628" y="437811"/>
            <a:ext cx="11198743" cy="5982377"/>
          </a:xfrm>
          <a:prstGeom prst="rect">
            <a:avLst/>
          </a:prstGeom>
        </p:spPr>
      </p:pic>
    </p:spTree>
    <p:extLst>
      <p:ext uri="{BB962C8B-B14F-4D97-AF65-F5344CB8AC3E}">
        <p14:creationId xmlns:p14="http://schemas.microsoft.com/office/powerpoint/2010/main" val="2294634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B1CFD0-6DE8-4F27-A006-2365CCADE2B2}"/>
              </a:ext>
            </a:extLst>
          </p:cNvPr>
          <p:cNvPicPr>
            <a:picLocks noChangeAspect="1"/>
          </p:cNvPicPr>
          <p:nvPr/>
        </p:nvPicPr>
        <p:blipFill>
          <a:blip r:embed="rId2"/>
          <a:stretch>
            <a:fillRect/>
          </a:stretch>
        </p:blipFill>
        <p:spPr>
          <a:xfrm>
            <a:off x="536533" y="355600"/>
            <a:ext cx="11034693" cy="6100229"/>
          </a:xfrm>
          <a:prstGeom prst="rect">
            <a:avLst/>
          </a:prstGeom>
        </p:spPr>
      </p:pic>
    </p:spTree>
    <p:extLst>
      <p:ext uri="{BB962C8B-B14F-4D97-AF65-F5344CB8AC3E}">
        <p14:creationId xmlns:p14="http://schemas.microsoft.com/office/powerpoint/2010/main" val="3349266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1392A2-AECC-4D4A-ADA5-DB0E29BCEBBD}"/>
              </a:ext>
            </a:extLst>
          </p:cNvPr>
          <p:cNvPicPr>
            <a:picLocks noChangeAspect="1"/>
          </p:cNvPicPr>
          <p:nvPr/>
        </p:nvPicPr>
        <p:blipFill rotWithShape="1">
          <a:blip r:embed="rId2"/>
          <a:srcRect t="25211"/>
          <a:stretch/>
        </p:blipFill>
        <p:spPr>
          <a:xfrm>
            <a:off x="410865" y="1375074"/>
            <a:ext cx="11370269" cy="4107851"/>
          </a:xfrm>
          <a:prstGeom prst="rect">
            <a:avLst/>
          </a:prstGeom>
        </p:spPr>
      </p:pic>
    </p:spTree>
    <p:extLst>
      <p:ext uri="{BB962C8B-B14F-4D97-AF65-F5344CB8AC3E}">
        <p14:creationId xmlns:p14="http://schemas.microsoft.com/office/powerpoint/2010/main" val="557145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55C26A-5247-469A-A206-BDDD1E821194}"/>
              </a:ext>
            </a:extLst>
          </p:cNvPr>
          <p:cNvPicPr>
            <a:picLocks noChangeAspect="1"/>
          </p:cNvPicPr>
          <p:nvPr/>
        </p:nvPicPr>
        <p:blipFill>
          <a:blip r:embed="rId2"/>
          <a:stretch>
            <a:fillRect/>
          </a:stretch>
        </p:blipFill>
        <p:spPr>
          <a:xfrm>
            <a:off x="512338" y="573156"/>
            <a:ext cx="11167324" cy="5711687"/>
          </a:xfrm>
          <a:prstGeom prst="rect">
            <a:avLst/>
          </a:prstGeom>
        </p:spPr>
      </p:pic>
    </p:spTree>
    <p:extLst>
      <p:ext uri="{BB962C8B-B14F-4D97-AF65-F5344CB8AC3E}">
        <p14:creationId xmlns:p14="http://schemas.microsoft.com/office/powerpoint/2010/main" val="318498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CC160C-F491-481E-8DDE-220C60F5CFD3}"/>
              </a:ext>
            </a:extLst>
          </p:cNvPr>
          <p:cNvPicPr>
            <a:picLocks noChangeAspect="1"/>
          </p:cNvPicPr>
          <p:nvPr/>
        </p:nvPicPr>
        <p:blipFill>
          <a:blip r:embed="rId2"/>
          <a:stretch>
            <a:fillRect/>
          </a:stretch>
        </p:blipFill>
        <p:spPr>
          <a:xfrm>
            <a:off x="573902" y="540025"/>
            <a:ext cx="11044196" cy="5777949"/>
          </a:xfrm>
          <a:prstGeom prst="rect">
            <a:avLst/>
          </a:prstGeom>
        </p:spPr>
      </p:pic>
    </p:spTree>
    <p:extLst>
      <p:ext uri="{BB962C8B-B14F-4D97-AF65-F5344CB8AC3E}">
        <p14:creationId xmlns:p14="http://schemas.microsoft.com/office/powerpoint/2010/main" val="956415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059E77-7440-4A8A-BBEE-9B39AD4D92B4}"/>
              </a:ext>
            </a:extLst>
          </p:cNvPr>
          <p:cNvPicPr>
            <a:picLocks noChangeAspect="1"/>
          </p:cNvPicPr>
          <p:nvPr/>
        </p:nvPicPr>
        <p:blipFill>
          <a:blip r:embed="rId2"/>
          <a:stretch>
            <a:fillRect/>
          </a:stretch>
        </p:blipFill>
        <p:spPr>
          <a:xfrm>
            <a:off x="679513" y="665922"/>
            <a:ext cx="10832974" cy="5526156"/>
          </a:xfrm>
          <a:prstGeom prst="rect">
            <a:avLst/>
          </a:prstGeom>
        </p:spPr>
      </p:pic>
    </p:spTree>
    <p:extLst>
      <p:ext uri="{BB962C8B-B14F-4D97-AF65-F5344CB8AC3E}">
        <p14:creationId xmlns:p14="http://schemas.microsoft.com/office/powerpoint/2010/main" val="326961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0315-B546-4BDB-AF10-58DECB6FE25A}"/>
              </a:ext>
            </a:extLst>
          </p:cNvPr>
          <p:cNvSpPr>
            <a:spLocks noGrp="1"/>
          </p:cNvSpPr>
          <p:nvPr>
            <p:ph type="title"/>
          </p:nvPr>
        </p:nvSpPr>
        <p:spPr/>
        <p:txBody>
          <a:bodyPr/>
          <a:lstStyle/>
          <a:p>
            <a:r>
              <a:rPr lang="en-IN" dirty="0"/>
              <a:t>Project Profile</a:t>
            </a:r>
          </a:p>
        </p:txBody>
      </p:sp>
      <p:sp>
        <p:nvSpPr>
          <p:cNvPr id="3" name="Content Placeholder 2">
            <a:extLst>
              <a:ext uri="{FF2B5EF4-FFF2-40B4-BE49-F238E27FC236}">
                <a16:creationId xmlns:a16="http://schemas.microsoft.com/office/drawing/2014/main" id="{C6B6B7A5-7FFA-4E29-B2AD-D14488E053E5}"/>
              </a:ext>
            </a:extLst>
          </p:cNvPr>
          <p:cNvSpPr>
            <a:spLocks noGrp="1"/>
          </p:cNvSpPr>
          <p:nvPr>
            <p:ph idx="1"/>
          </p:nvPr>
        </p:nvSpPr>
        <p:spPr/>
        <p:txBody>
          <a:bodyPr>
            <a:normAutofit fontScale="92500" lnSpcReduction="10000"/>
          </a:bodyPr>
          <a:lstStyle/>
          <a:p>
            <a:r>
              <a:rPr lang="en-IN" b="1" dirty="0"/>
              <a:t>Project Name : </a:t>
            </a:r>
            <a:r>
              <a:rPr lang="en-IN" dirty="0"/>
              <a:t>Eviware (Inspection and Evidence control system)</a:t>
            </a:r>
          </a:p>
          <a:p>
            <a:r>
              <a:rPr lang="en-US" b="1" dirty="0"/>
              <a:t>Type of Application : </a:t>
            </a:r>
            <a:r>
              <a:rPr lang="en-US" dirty="0"/>
              <a:t>Website</a:t>
            </a:r>
          </a:p>
          <a:p>
            <a:r>
              <a:rPr lang="en-US" b="1" dirty="0"/>
              <a:t>Project Description : </a:t>
            </a:r>
          </a:p>
          <a:p>
            <a:pPr lvl="1" algn="just">
              <a:buFont typeface="Arial" panose="020B0604020202020204" pitchFamily="34" charset="0"/>
              <a:buChar char="•"/>
            </a:pPr>
            <a:r>
              <a:rPr lang="en-US" sz="2000" dirty="0"/>
              <a:t>Inspection and evidence system specializing in management and controlling the proper flow of documents and task from point of origin to point of distribution</a:t>
            </a:r>
            <a:endParaRPr lang="en-IN" sz="2000" dirty="0"/>
          </a:p>
          <a:p>
            <a:pPr lvl="1" algn="just">
              <a:buFont typeface="Arial" panose="020B0604020202020204" pitchFamily="34" charset="0"/>
              <a:buChar char="•"/>
            </a:pPr>
            <a:r>
              <a:rPr lang="en-US" sz="2000" dirty="0"/>
              <a:t>Main purpose of this system is to eliminate the paper work to handle all documents. Management of proper service flow with less time and money by automating manual processes with the help of different technologies.</a:t>
            </a:r>
            <a:endParaRPr lang="en-IN" sz="2000" dirty="0"/>
          </a:p>
          <a:p>
            <a:pPr lvl="1" algn="just">
              <a:buFont typeface="Arial" panose="020B0604020202020204" pitchFamily="34" charset="0"/>
              <a:buChar char="•"/>
            </a:pPr>
            <a:r>
              <a:rPr lang="en-US" sz="2000" dirty="0"/>
              <a:t>The proposed system will feature different modules that ensures the proper flow of documents and related task to all those who are concerned with a job. </a:t>
            </a:r>
            <a:endParaRPr lang="en-IN" sz="2000" dirty="0"/>
          </a:p>
          <a:p>
            <a:pPr lvl="1" algn="just">
              <a:buFont typeface="Arial" panose="020B0604020202020204" pitchFamily="34" charset="0"/>
              <a:buChar char="•"/>
            </a:pPr>
            <a:r>
              <a:rPr lang="en-US" sz="2000" dirty="0"/>
              <a:t>A system that would be able to manage users with authentication, their documents, verification of team members, forms for task, flow of entities from source to destination with proper validation, assets that are required to perform different task etc.</a:t>
            </a:r>
            <a:endParaRPr lang="en-IN" sz="2000" dirty="0"/>
          </a:p>
          <a:p>
            <a:pPr algn="just"/>
            <a:endParaRPr lang="en-IN" dirty="0"/>
          </a:p>
          <a:p>
            <a:endParaRPr lang="en-IN" dirty="0"/>
          </a:p>
        </p:txBody>
      </p:sp>
    </p:spTree>
    <p:extLst>
      <p:ext uri="{BB962C8B-B14F-4D97-AF65-F5344CB8AC3E}">
        <p14:creationId xmlns:p14="http://schemas.microsoft.com/office/powerpoint/2010/main" val="3405084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797D76-EB0D-49EA-AA4C-BD8AFD82ED2B}"/>
              </a:ext>
            </a:extLst>
          </p:cNvPr>
          <p:cNvPicPr>
            <a:picLocks noChangeAspect="1"/>
          </p:cNvPicPr>
          <p:nvPr/>
        </p:nvPicPr>
        <p:blipFill>
          <a:blip r:embed="rId2"/>
          <a:stretch>
            <a:fillRect/>
          </a:stretch>
        </p:blipFill>
        <p:spPr>
          <a:xfrm>
            <a:off x="659328" y="544999"/>
            <a:ext cx="10873344" cy="5768002"/>
          </a:xfrm>
          <a:prstGeom prst="rect">
            <a:avLst/>
          </a:prstGeom>
        </p:spPr>
      </p:pic>
    </p:spTree>
    <p:extLst>
      <p:ext uri="{BB962C8B-B14F-4D97-AF65-F5344CB8AC3E}">
        <p14:creationId xmlns:p14="http://schemas.microsoft.com/office/powerpoint/2010/main" val="2476281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8D3675-AA70-4184-9DDD-7E33DAD89D0A}"/>
              </a:ext>
            </a:extLst>
          </p:cNvPr>
          <p:cNvPicPr>
            <a:picLocks noChangeAspect="1"/>
          </p:cNvPicPr>
          <p:nvPr/>
        </p:nvPicPr>
        <p:blipFill>
          <a:blip r:embed="rId2"/>
          <a:stretch>
            <a:fillRect/>
          </a:stretch>
        </p:blipFill>
        <p:spPr>
          <a:xfrm>
            <a:off x="516179" y="480392"/>
            <a:ext cx="11039717" cy="5833844"/>
          </a:xfrm>
          <a:prstGeom prst="rect">
            <a:avLst/>
          </a:prstGeom>
        </p:spPr>
      </p:pic>
    </p:spTree>
    <p:extLst>
      <p:ext uri="{BB962C8B-B14F-4D97-AF65-F5344CB8AC3E}">
        <p14:creationId xmlns:p14="http://schemas.microsoft.com/office/powerpoint/2010/main" val="1550749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1791A0-9B45-4BBE-9108-FC9B4B46EA93}"/>
              </a:ext>
            </a:extLst>
          </p:cNvPr>
          <p:cNvPicPr>
            <a:picLocks noChangeAspect="1"/>
          </p:cNvPicPr>
          <p:nvPr/>
        </p:nvPicPr>
        <p:blipFill>
          <a:blip r:embed="rId2"/>
          <a:stretch>
            <a:fillRect/>
          </a:stretch>
        </p:blipFill>
        <p:spPr>
          <a:xfrm>
            <a:off x="1418296" y="3869634"/>
            <a:ext cx="10336067" cy="2988365"/>
          </a:xfrm>
          <a:prstGeom prst="rect">
            <a:avLst/>
          </a:prstGeom>
        </p:spPr>
      </p:pic>
      <p:pic>
        <p:nvPicPr>
          <p:cNvPr id="3" name="Picture 2">
            <a:extLst>
              <a:ext uri="{FF2B5EF4-FFF2-40B4-BE49-F238E27FC236}">
                <a16:creationId xmlns:a16="http://schemas.microsoft.com/office/drawing/2014/main" id="{A2728F2C-35CC-43CC-A797-DDB371ED1B68}"/>
              </a:ext>
            </a:extLst>
          </p:cNvPr>
          <p:cNvPicPr>
            <a:picLocks noChangeAspect="1"/>
          </p:cNvPicPr>
          <p:nvPr/>
        </p:nvPicPr>
        <p:blipFill>
          <a:blip r:embed="rId3"/>
          <a:stretch>
            <a:fillRect/>
          </a:stretch>
        </p:blipFill>
        <p:spPr>
          <a:xfrm>
            <a:off x="3751618" y="1396141"/>
            <a:ext cx="3908140" cy="2061685"/>
          </a:xfrm>
          <a:prstGeom prst="rect">
            <a:avLst/>
          </a:prstGeom>
        </p:spPr>
      </p:pic>
      <p:cxnSp>
        <p:nvCxnSpPr>
          <p:cNvPr id="5" name="Straight Arrow Connector 4">
            <a:extLst>
              <a:ext uri="{FF2B5EF4-FFF2-40B4-BE49-F238E27FC236}">
                <a16:creationId xmlns:a16="http://schemas.microsoft.com/office/drawing/2014/main" id="{2D5B4DDE-3230-4259-9B02-8C5865C7D5EA}"/>
              </a:ext>
            </a:extLst>
          </p:cNvPr>
          <p:cNvCxnSpPr>
            <a:cxnSpLocks/>
          </p:cNvCxnSpPr>
          <p:nvPr/>
        </p:nvCxnSpPr>
        <p:spPr>
          <a:xfrm>
            <a:off x="5685184" y="3140765"/>
            <a:ext cx="0" cy="96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6245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EFDFDF-81C4-43CB-8AC3-3CBA2A5258D4}"/>
              </a:ext>
            </a:extLst>
          </p:cNvPr>
          <p:cNvPicPr>
            <a:picLocks noChangeAspect="1"/>
          </p:cNvPicPr>
          <p:nvPr/>
        </p:nvPicPr>
        <p:blipFill>
          <a:blip r:embed="rId2"/>
          <a:stretch>
            <a:fillRect/>
          </a:stretch>
        </p:blipFill>
        <p:spPr>
          <a:xfrm>
            <a:off x="1219988" y="539052"/>
            <a:ext cx="9859617" cy="2466712"/>
          </a:xfrm>
          <a:prstGeom prst="rect">
            <a:avLst/>
          </a:prstGeom>
        </p:spPr>
      </p:pic>
      <p:pic>
        <p:nvPicPr>
          <p:cNvPr id="3" name="Picture 2">
            <a:extLst>
              <a:ext uri="{FF2B5EF4-FFF2-40B4-BE49-F238E27FC236}">
                <a16:creationId xmlns:a16="http://schemas.microsoft.com/office/drawing/2014/main" id="{E1266C42-CBBD-49F2-8948-A61F9F3150B6}"/>
              </a:ext>
            </a:extLst>
          </p:cNvPr>
          <p:cNvPicPr>
            <a:picLocks noChangeAspect="1"/>
          </p:cNvPicPr>
          <p:nvPr/>
        </p:nvPicPr>
        <p:blipFill>
          <a:blip r:embed="rId3"/>
          <a:stretch>
            <a:fillRect/>
          </a:stretch>
        </p:blipFill>
        <p:spPr>
          <a:xfrm>
            <a:off x="1246492" y="4029336"/>
            <a:ext cx="3038899" cy="2095792"/>
          </a:xfrm>
          <a:prstGeom prst="rect">
            <a:avLst/>
          </a:prstGeom>
        </p:spPr>
      </p:pic>
      <p:pic>
        <p:nvPicPr>
          <p:cNvPr id="4" name="Picture 3">
            <a:extLst>
              <a:ext uri="{FF2B5EF4-FFF2-40B4-BE49-F238E27FC236}">
                <a16:creationId xmlns:a16="http://schemas.microsoft.com/office/drawing/2014/main" id="{58F170F6-2968-4314-86E7-294AD14CB368}"/>
              </a:ext>
            </a:extLst>
          </p:cNvPr>
          <p:cNvPicPr>
            <a:picLocks noChangeAspect="1"/>
          </p:cNvPicPr>
          <p:nvPr/>
        </p:nvPicPr>
        <p:blipFill>
          <a:blip r:embed="rId4"/>
          <a:stretch>
            <a:fillRect/>
          </a:stretch>
        </p:blipFill>
        <p:spPr>
          <a:xfrm>
            <a:off x="5614323" y="3852235"/>
            <a:ext cx="5782702" cy="2466713"/>
          </a:xfrm>
          <a:prstGeom prst="rect">
            <a:avLst/>
          </a:prstGeom>
        </p:spPr>
      </p:pic>
      <p:cxnSp>
        <p:nvCxnSpPr>
          <p:cNvPr id="8" name="Straight Arrow Connector 7">
            <a:extLst>
              <a:ext uri="{FF2B5EF4-FFF2-40B4-BE49-F238E27FC236}">
                <a16:creationId xmlns:a16="http://schemas.microsoft.com/office/drawing/2014/main" id="{417C0617-7B64-4CF7-8551-1B8507E89B7C}"/>
              </a:ext>
            </a:extLst>
          </p:cNvPr>
          <p:cNvCxnSpPr/>
          <p:nvPr/>
        </p:nvCxnSpPr>
        <p:spPr>
          <a:xfrm>
            <a:off x="2654300" y="3005765"/>
            <a:ext cx="0" cy="10235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71E88D93-A9C7-4D80-8472-A7CABB4C40E8}"/>
              </a:ext>
            </a:extLst>
          </p:cNvPr>
          <p:cNvCxnSpPr>
            <a:cxnSpLocks/>
            <a:stCxn id="3" idx="3"/>
            <a:endCxn id="4" idx="1"/>
          </p:cNvCxnSpPr>
          <p:nvPr/>
        </p:nvCxnSpPr>
        <p:spPr>
          <a:xfrm>
            <a:off x="4285391" y="5077232"/>
            <a:ext cx="1328932" cy="8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95979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FB1C-6AE9-4598-AFEA-E696F18173A5}"/>
              </a:ext>
            </a:extLst>
          </p:cNvPr>
          <p:cNvSpPr>
            <a:spLocks noGrp="1"/>
          </p:cNvSpPr>
          <p:nvPr>
            <p:ph type="title"/>
          </p:nvPr>
        </p:nvSpPr>
        <p:spPr/>
        <p:txBody>
          <a:bodyPr/>
          <a:lstStyle/>
          <a:p>
            <a:r>
              <a:rPr lang="en-US" dirty="0"/>
              <a:t>Testing Strategies</a:t>
            </a:r>
            <a:endParaRPr lang="en-IN" dirty="0"/>
          </a:p>
        </p:txBody>
      </p:sp>
      <p:sp>
        <p:nvSpPr>
          <p:cNvPr id="3" name="Content Placeholder 2">
            <a:extLst>
              <a:ext uri="{FF2B5EF4-FFF2-40B4-BE49-F238E27FC236}">
                <a16:creationId xmlns:a16="http://schemas.microsoft.com/office/drawing/2014/main" id="{1749CC5A-83C4-43CB-BED7-D648E93DDEAA}"/>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509061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FB1C-6AE9-4598-AFEA-E696F18173A5}"/>
              </a:ext>
            </a:extLst>
          </p:cNvPr>
          <p:cNvSpPr>
            <a:spLocks noGrp="1"/>
          </p:cNvSpPr>
          <p:nvPr>
            <p:ph type="title"/>
          </p:nvPr>
        </p:nvSpPr>
        <p:spPr/>
        <p:txBody>
          <a:bodyPr/>
          <a:lstStyle/>
          <a:p>
            <a:r>
              <a:rPr lang="en-US" dirty="0"/>
              <a:t>Future Enhancement </a:t>
            </a:r>
            <a:endParaRPr lang="en-IN" dirty="0"/>
          </a:p>
        </p:txBody>
      </p:sp>
      <p:sp>
        <p:nvSpPr>
          <p:cNvPr id="3" name="Content Placeholder 2">
            <a:extLst>
              <a:ext uri="{FF2B5EF4-FFF2-40B4-BE49-F238E27FC236}">
                <a16:creationId xmlns:a16="http://schemas.microsoft.com/office/drawing/2014/main" id="{1749CC5A-83C4-43CB-BED7-D648E93DDEAA}"/>
              </a:ext>
            </a:extLst>
          </p:cNvPr>
          <p:cNvSpPr>
            <a:spLocks noGrp="1"/>
          </p:cNvSpPr>
          <p:nvPr>
            <p:ph idx="1"/>
          </p:nvPr>
        </p:nvSpPr>
        <p:spPr/>
        <p:txBody>
          <a:bodyPr>
            <a:normAutofit lnSpcReduction="10000"/>
          </a:bodyPr>
          <a:lstStyle/>
          <a:p>
            <a:pPr lvl="0"/>
            <a:r>
              <a:rPr lang="en-US" dirty="0"/>
              <a:t>In the Future a new functionality called Instacount will be added to determine number of products using machine learning techniques.</a:t>
            </a:r>
            <a:endParaRPr lang="en-IN" dirty="0"/>
          </a:p>
          <a:p>
            <a:r>
              <a:rPr lang="en-IN" dirty="0"/>
              <a:t> </a:t>
            </a:r>
          </a:p>
          <a:p>
            <a:pPr lvl="0"/>
            <a:r>
              <a:rPr lang="en-US" dirty="0"/>
              <a:t>A filter mechanism will be implemented to filter jobs as per certain parameters.</a:t>
            </a:r>
            <a:endParaRPr lang="en-IN" dirty="0"/>
          </a:p>
          <a:p>
            <a:r>
              <a:rPr lang="en-IN" dirty="0"/>
              <a:t> </a:t>
            </a:r>
          </a:p>
          <a:p>
            <a:pPr lvl="0"/>
            <a:r>
              <a:rPr lang="en-US" dirty="0"/>
              <a:t>Directives module will be implemented so that users will be able to provide directives to a job.</a:t>
            </a:r>
            <a:endParaRPr lang="en-IN" dirty="0"/>
          </a:p>
          <a:p>
            <a:r>
              <a:rPr lang="en-IN" dirty="0"/>
              <a:t> </a:t>
            </a:r>
          </a:p>
          <a:p>
            <a:pPr lvl="0"/>
            <a:r>
              <a:rPr lang="en-US" dirty="0"/>
              <a:t>Job reports functionality will be added so that users can generate Job reports with different options.</a:t>
            </a:r>
            <a:endParaRPr lang="en-IN" dirty="0"/>
          </a:p>
          <a:p>
            <a:endParaRPr lang="en-IN" dirty="0"/>
          </a:p>
        </p:txBody>
      </p:sp>
    </p:spTree>
    <p:extLst>
      <p:ext uri="{BB962C8B-B14F-4D97-AF65-F5344CB8AC3E}">
        <p14:creationId xmlns:p14="http://schemas.microsoft.com/office/powerpoint/2010/main" val="2252715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FB1C-6AE9-4598-AFEA-E696F18173A5}"/>
              </a:ext>
            </a:extLst>
          </p:cNvPr>
          <p:cNvSpPr>
            <a:spLocks noGrp="1"/>
          </p:cNvSpPr>
          <p:nvPr>
            <p:ph type="title"/>
          </p:nvPr>
        </p:nvSpPr>
        <p:spPr/>
        <p:txBody>
          <a:bodyPr/>
          <a:lstStyle/>
          <a:p>
            <a:r>
              <a:rPr lang="en-US" dirty="0"/>
              <a:t>Bibliography/References</a:t>
            </a:r>
            <a:endParaRPr lang="en-IN" dirty="0"/>
          </a:p>
        </p:txBody>
      </p:sp>
      <p:sp>
        <p:nvSpPr>
          <p:cNvPr id="3" name="Content Placeholder 2">
            <a:extLst>
              <a:ext uri="{FF2B5EF4-FFF2-40B4-BE49-F238E27FC236}">
                <a16:creationId xmlns:a16="http://schemas.microsoft.com/office/drawing/2014/main" id="{1749CC5A-83C4-43CB-BED7-D648E93DDEAA}"/>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801620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3C66-9480-4C85-8F0E-23C8EC9EDC88}"/>
              </a:ext>
            </a:extLst>
          </p:cNvPr>
          <p:cNvSpPr>
            <a:spLocks noGrp="1"/>
          </p:cNvSpPr>
          <p:nvPr>
            <p:ph type="title"/>
          </p:nvPr>
        </p:nvSpPr>
        <p:spPr/>
        <p:txBody>
          <a:bodyPr/>
          <a:lstStyle/>
          <a:p>
            <a:r>
              <a:rPr lang="en-US" dirty="0"/>
              <a:t>Introduction to tools</a:t>
            </a:r>
            <a:endParaRPr lang="en-IN" dirty="0"/>
          </a:p>
        </p:txBody>
      </p:sp>
      <p:sp>
        <p:nvSpPr>
          <p:cNvPr id="3" name="Content Placeholder 2">
            <a:extLst>
              <a:ext uri="{FF2B5EF4-FFF2-40B4-BE49-F238E27FC236}">
                <a16:creationId xmlns:a16="http://schemas.microsoft.com/office/drawing/2014/main" id="{FC13EFA7-1AF2-4456-9482-9A5788EAD18C}"/>
              </a:ext>
            </a:extLst>
          </p:cNvPr>
          <p:cNvSpPr>
            <a:spLocks noGrp="1"/>
          </p:cNvSpPr>
          <p:nvPr>
            <p:ph idx="1"/>
          </p:nvPr>
        </p:nvSpPr>
        <p:spPr/>
        <p:txBody>
          <a:bodyPr/>
          <a:lstStyle/>
          <a:p>
            <a:r>
              <a:rPr lang="en-US" sz="2000" dirty="0"/>
              <a:t>Team Size: 2</a:t>
            </a:r>
            <a:endParaRPr lang="en-IN" sz="2000" dirty="0"/>
          </a:p>
          <a:p>
            <a:r>
              <a:rPr lang="en-US" sz="2000" dirty="0"/>
              <a:t>Front End: </a:t>
            </a:r>
            <a:r>
              <a:rPr lang="en-IN" dirty="0"/>
              <a:t>Angular 6</a:t>
            </a:r>
            <a:r>
              <a:rPr lang="en-US" sz="2000" dirty="0"/>
              <a:t>	</a:t>
            </a:r>
            <a:endParaRPr lang="en-IN" sz="2000" dirty="0"/>
          </a:p>
          <a:p>
            <a:r>
              <a:rPr lang="en-US" sz="2000" dirty="0"/>
              <a:t>Back End: ASP.NET Core</a:t>
            </a:r>
          </a:p>
          <a:p>
            <a:r>
              <a:rPr lang="en-US" sz="2000" dirty="0"/>
              <a:t>Database: </a:t>
            </a:r>
            <a:r>
              <a:rPr lang="en-IN" sz="2000" dirty="0"/>
              <a:t>PostgreSQL</a:t>
            </a:r>
          </a:p>
          <a:p>
            <a:r>
              <a:rPr lang="en-US" sz="2000" dirty="0"/>
              <a:t>Tools used: Visual Studio 2017, Visual Studio Code</a:t>
            </a:r>
            <a:endParaRPr lang="en-IN" sz="2000" dirty="0"/>
          </a:p>
        </p:txBody>
      </p:sp>
    </p:spTree>
    <p:extLst>
      <p:ext uri="{BB962C8B-B14F-4D97-AF65-F5344CB8AC3E}">
        <p14:creationId xmlns:p14="http://schemas.microsoft.com/office/powerpoint/2010/main" val="46719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05A8EC-8D4C-484F-864F-89EEE1E36C36}"/>
              </a:ext>
            </a:extLst>
          </p:cNvPr>
          <p:cNvSpPr>
            <a:spLocks noGrp="1"/>
          </p:cNvSpPr>
          <p:nvPr>
            <p:ph type="ctrTitle"/>
          </p:nvPr>
        </p:nvSpPr>
        <p:spPr/>
        <p:txBody>
          <a:bodyPr/>
          <a:lstStyle/>
          <a:p>
            <a:r>
              <a:rPr lang="en-US" dirty="0"/>
              <a:t>System Study</a:t>
            </a:r>
            <a:endParaRPr lang="en-IN" dirty="0"/>
          </a:p>
        </p:txBody>
      </p:sp>
      <p:sp>
        <p:nvSpPr>
          <p:cNvPr id="5" name="Subtitle 4">
            <a:extLst>
              <a:ext uri="{FF2B5EF4-FFF2-40B4-BE49-F238E27FC236}">
                <a16:creationId xmlns:a16="http://schemas.microsoft.com/office/drawing/2014/main" id="{ACC6DEAD-1B14-4BEB-AEB9-DD9D1FB9B98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7373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F205-9892-4C04-BF40-89BA356AAD94}"/>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12CC6532-5B4E-49C9-978C-8B3E72102735}"/>
              </a:ext>
            </a:extLst>
          </p:cNvPr>
          <p:cNvSpPr>
            <a:spLocks noGrp="1"/>
          </p:cNvSpPr>
          <p:nvPr>
            <p:ph idx="1"/>
          </p:nvPr>
        </p:nvSpPr>
        <p:spPr/>
        <p:txBody>
          <a:bodyPr/>
          <a:lstStyle/>
          <a:p>
            <a:pPr algn="just"/>
            <a:r>
              <a:rPr lang="en-US" dirty="0"/>
              <a:t>The existing system is comprised of maintaining physical documentation &amp; manual transfer of those documents without proper sharing mechanism in order to achieve evidence control &amp; inspection service.</a:t>
            </a:r>
          </a:p>
          <a:p>
            <a:pPr algn="just"/>
            <a:r>
              <a:rPr lang="en-US" dirty="0"/>
              <a:t>It is possible to have multiple users or task tracker in a particular job. To maintain the flow of entities, inspection, and evidence one has to manage it manually by maintaining physical documentation of each and every process in existing system for evidence control and inspection management. </a:t>
            </a:r>
          </a:p>
          <a:p>
            <a:pPr algn="just"/>
            <a:r>
              <a:rPr lang="en-US" dirty="0"/>
              <a:t>Most of the time it would be very difficult to do paperwork if tasks or documents are too large with respect to time or complexity.</a:t>
            </a:r>
            <a:endParaRPr lang="en-IN" dirty="0"/>
          </a:p>
          <a:p>
            <a:endParaRPr lang="en-IN" dirty="0"/>
          </a:p>
        </p:txBody>
      </p:sp>
    </p:spTree>
    <p:extLst>
      <p:ext uri="{BB962C8B-B14F-4D97-AF65-F5344CB8AC3E}">
        <p14:creationId xmlns:p14="http://schemas.microsoft.com/office/powerpoint/2010/main" val="218685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F205-9892-4C04-BF40-89BA356AAD94}"/>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12CC6532-5B4E-49C9-978C-8B3E72102735}"/>
              </a:ext>
            </a:extLst>
          </p:cNvPr>
          <p:cNvSpPr>
            <a:spLocks noGrp="1"/>
          </p:cNvSpPr>
          <p:nvPr>
            <p:ph idx="1"/>
          </p:nvPr>
        </p:nvSpPr>
        <p:spPr/>
        <p:txBody>
          <a:bodyPr/>
          <a:lstStyle/>
          <a:p>
            <a:pPr algn="just"/>
            <a:r>
              <a:rPr lang="en-US" dirty="0"/>
              <a:t>This system is being built on a web platform that will manage personal documents and business-related financial documents on a single platform without having any manual paperwork.</a:t>
            </a:r>
          </a:p>
          <a:p>
            <a:pPr algn="just"/>
            <a:r>
              <a:rPr lang="en-US" dirty="0"/>
              <a:t>It manages Supply chain management from source to destination with the proper flow of goods by providing quality assurance and quality control. </a:t>
            </a:r>
          </a:p>
          <a:p>
            <a:pPr algn="just"/>
            <a:r>
              <a:rPr lang="en-US" dirty="0"/>
              <a:t>This centralized platform will use different machine learning techniques to verify the proper quality and quantity of goods. This makes it easy to follow product and process chain of supply by simply reviewing reports which answer who, what, where and when for every element you see.</a:t>
            </a:r>
            <a:endParaRPr lang="en-IN" dirty="0"/>
          </a:p>
        </p:txBody>
      </p:sp>
    </p:spTree>
    <p:extLst>
      <p:ext uri="{BB962C8B-B14F-4D97-AF65-F5344CB8AC3E}">
        <p14:creationId xmlns:p14="http://schemas.microsoft.com/office/powerpoint/2010/main" val="178799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F205-9892-4C04-BF40-89BA356AAD94}"/>
              </a:ext>
            </a:extLst>
          </p:cNvPr>
          <p:cNvSpPr>
            <a:spLocks noGrp="1"/>
          </p:cNvSpPr>
          <p:nvPr>
            <p:ph type="title"/>
          </p:nvPr>
        </p:nvSpPr>
        <p:spPr/>
        <p:txBody>
          <a:bodyPr/>
          <a:lstStyle/>
          <a:p>
            <a:r>
              <a:rPr lang="en-US" dirty="0"/>
              <a:t>Scope of the Proposed System</a:t>
            </a:r>
            <a:endParaRPr lang="en-IN" dirty="0"/>
          </a:p>
        </p:txBody>
      </p:sp>
      <p:sp>
        <p:nvSpPr>
          <p:cNvPr id="3" name="Content Placeholder 2">
            <a:extLst>
              <a:ext uri="{FF2B5EF4-FFF2-40B4-BE49-F238E27FC236}">
                <a16:creationId xmlns:a16="http://schemas.microsoft.com/office/drawing/2014/main" id="{12CC6532-5B4E-49C9-978C-8B3E72102735}"/>
              </a:ext>
            </a:extLst>
          </p:cNvPr>
          <p:cNvSpPr>
            <a:spLocks noGrp="1"/>
          </p:cNvSpPr>
          <p:nvPr>
            <p:ph idx="1"/>
          </p:nvPr>
        </p:nvSpPr>
        <p:spPr/>
        <p:txBody>
          <a:bodyPr/>
          <a:lstStyle/>
          <a:p>
            <a:pPr lvl="0" algn="just"/>
            <a:r>
              <a:rPr lang="en-US" dirty="0"/>
              <a:t>This system will allow users to use all the modules provided in it after success full login followed by registration.</a:t>
            </a:r>
            <a:endParaRPr lang="en-IN" dirty="0"/>
          </a:p>
          <a:p>
            <a:pPr lvl="0" algn="just"/>
            <a:r>
              <a:rPr lang="en-US" dirty="0"/>
              <a:t>After proper verification of details such as username/email and password, functionality would be accessible to the user.</a:t>
            </a:r>
            <a:endParaRPr lang="en-IN" dirty="0"/>
          </a:p>
          <a:p>
            <a:pPr lvl="0" algn="just"/>
            <a:r>
              <a:rPr lang="en-US" dirty="0"/>
              <a:t>As per the requirement user can create forms for job and assets, view and update profile, upload and download data sheets, create Jobs with required fields. view job with different format, add team members who are responsible to get the task done, generate report, add attachments (images, files, audio, video) etc. </a:t>
            </a:r>
            <a:endParaRPr lang="en-IN" dirty="0"/>
          </a:p>
          <a:p>
            <a:pPr algn="just"/>
            <a:endParaRPr lang="en-IN" dirty="0"/>
          </a:p>
        </p:txBody>
      </p:sp>
    </p:spTree>
    <p:extLst>
      <p:ext uri="{BB962C8B-B14F-4D97-AF65-F5344CB8AC3E}">
        <p14:creationId xmlns:p14="http://schemas.microsoft.com/office/powerpoint/2010/main" val="130946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FC85-44E6-44D9-BD4D-5E4B5EB3624F}"/>
              </a:ext>
            </a:extLst>
          </p:cNvPr>
          <p:cNvSpPr>
            <a:spLocks noGrp="1"/>
          </p:cNvSpPr>
          <p:nvPr>
            <p:ph type="title"/>
          </p:nvPr>
        </p:nvSpPr>
        <p:spPr/>
        <p:txBody>
          <a:bodyPr/>
          <a:lstStyle/>
          <a:p>
            <a:r>
              <a:rPr lang="en-US" dirty="0"/>
              <a:t>Aim and Objective of the Proposed System</a:t>
            </a:r>
            <a:endParaRPr lang="en-IN" dirty="0"/>
          </a:p>
        </p:txBody>
      </p:sp>
      <p:sp>
        <p:nvSpPr>
          <p:cNvPr id="3" name="Content Placeholder 2">
            <a:extLst>
              <a:ext uri="{FF2B5EF4-FFF2-40B4-BE49-F238E27FC236}">
                <a16:creationId xmlns:a16="http://schemas.microsoft.com/office/drawing/2014/main" id="{20818270-80AE-4CC2-9970-7EEDA52813C6}"/>
              </a:ext>
            </a:extLst>
          </p:cNvPr>
          <p:cNvSpPr>
            <a:spLocks noGrp="1"/>
          </p:cNvSpPr>
          <p:nvPr>
            <p:ph idx="1"/>
          </p:nvPr>
        </p:nvSpPr>
        <p:spPr/>
        <p:txBody>
          <a:bodyPr/>
          <a:lstStyle/>
          <a:p>
            <a:pPr lvl="0" algn="just"/>
            <a:r>
              <a:rPr lang="en-US" dirty="0"/>
              <a:t>Inspection and evidence system specializing in management and controlling the proper flow of documents and task from point of origin to point of distribution</a:t>
            </a:r>
            <a:endParaRPr lang="en-IN" dirty="0"/>
          </a:p>
          <a:p>
            <a:pPr lvl="0" algn="just"/>
            <a:r>
              <a:rPr lang="en-US" dirty="0"/>
              <a:t>Main purpose of this system is to eliminate the paper work to handle all documents. Management of proper service flow with less time and money by automating manual processes with the help of different technologies.</a:t>
            </a:r>
            <a:endParaRPr lang="en-IN" dirty="0"/>
          </a:p>
          <a:p>
            <a:pPr lvl="0" algn="just"/>
            <a:r>
              <a:rPr lang="en-US" dirty="0"/>
              <a:t>The proposed system will feature different modules that ensures the proper flow of documents and related task to all those who are concerned with a job. </a:t>
            </a:r>
            <a:endParaRPr lang="en-IN" dirty="0"/>
          </a:p>
          <a:p>
            <a:pPr lvl="0" algn="just"/>
            <a:r>
              <a:rPr lang="en-US" dirty="0"/>
              <a:t>A system that would be able to manage users with authentication, their documents, verification of team members, forms for task, flow of entities from source to destination with proper validation, assets that are required to perform different task etc.</a:t>
            </a:r>
            <a:endParaRPr lang="en-IN" dirty="0"/>
          </a:p>
          <a:p>
            <a:pPr algn="just"/>
            <a:endParaRPr lang="en-IN" dirty="0"/>
          </a:p>
        </p:txBody>
      </p:sp>
    </p:spTree>
    <p:extLst>
      <p:ext uri="{BB962C8B-B14F-4D97-AF65-F5344CB8AC3E}">
        <p14:creationId xmlns:p14="http://schemas.microsoft.com/office/powerpoint/2010/main" val="15162964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318</TotalTime>
  <Words>981</Words>
  <Application>Microsoft Office PowerPoint</Application>
  <PresentationFormat>Widescreen</PresentationFormat>
  <Paragraphs>73</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Tw Cen MT</vt:lpstr>
      <vt:lpstr>Tw Cen MT Condensed</vt:lpstr>
      <vt:lpstr>Wingdings 3</vt:lpstr>
      <vt:lpstr>Integral</vt:lpstr>
      <vt:lpstr>EviWare</vt:lpstr>
      <vt:lpstr>Company Profile</vt:lpstr>
      <vt:lpstr>Project Profile</vt:lpstr>
      <vt:lpstr>Introduction to tools</vt:lpstr>
      <vt:lpstr>System Study</vt:lpstr>
      <vt:lpstr>Existing System</vt:lpstr>
      <vt:lpstr>Proposed System</vt:lpstr>
      <vt:lpstr>Scope of the Proposed System</vt:lpstr>
      <vt:lpstr>Aim and Objective of the Proposed System</vt:lpstr>
      <vt:lpstr>Feasibility Study</vt:lpstr>
      <vt:lpstr>System Analysis</vt:lpstr>
      <vt:lpstr>Requirement Specification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 Strategies</vt:lpstr>
      <vt:lpstr>Future Enhancement </vt:lpstr>
      <vt:lpstr>Bibliography/References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EviWare</dc:title>
  <dc:creator>meet patel</dc:creator>
  <cp:lastModifiedBy>meet patel</cp:lastModifiedBy>
  <cp:revision>28</cp:revision>
  <dcterms:created xsi:type="dcterms:W3CDTF">2019-03-12T03:32:43Z</dcterms:created>
  <dcterms:modified xsi:type="dcterms:W3CDTF">2019-03-28T11:24:18Z</dcterms:modified>
</cp:coreProperties>
</file>