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3AC084-752E-4A4F-B523-642187CD29F2}">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375569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54581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8159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26855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4071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1595944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2768917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50777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186184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343CB0-385E-475A-BAFB-41B1E927C38A}" type="datetimeFigureOut">
              <a:rPr lang="en-SG" smtClean="0"/>
              <a:t>3/6/2020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347649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343CB0-385E-475A-BAFB-41B1E927C38A}" type="datetimeFigureOut">
              <a:rPr lang="en-SG" smtClean="0"/>
              <a:t>3/6/2020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46176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343CB0-385E-475A-BAFB-41B1E927C38A}" type="datetimeFigureOut">
              <a:rPr lang="en-SG" smtClean="0"/>
              <a:t>3/6/2020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135378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343CB0-385E-475A-BAFB-41B1E927C38A}" type="datetimeFigureOut">
              <a:rPr lang="en-SG" smtClean="0"/>
              <a:t>3/6/2020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302585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43CB0-385E-475A-BAFB-41B1E927C38A}" type="datetimeFigureOut">
              <a:rPr lang="en-SG" smtClean="0"/>
              <a:t>3/6/2020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249555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343CB0-385E-475A-BAFB-41B1E927C38A}" type="datetimeFigureOut">
              <a:rPr lang="en-SG" smtClean="0"/>
              <a:t>3/6/2020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198349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343CB0-385E-475A-BAFB-41B1E927C38A}" type="datetimeFigureOut">
              <a:rPr lang="en-SG" smtClean="0"/>
              <a:t>3/6/2020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A24F7D7-C55B-426E-85C6-A5B63CE09A7E}" type="slidenum">
              <a:rPr lang="en-SG" smtClean="0"/>
              <a:t>‹#›</a:t>
            </a:fld>
            <a:endParaRPr lang="en-SG"/>
          </a:p>
        </p:txBody>
      </p:sp>
    </p:spTree>
    <p:extLst>
      <p:ext uri="{BB962C8B-B14F-4D97-AF65-F5344CB8AC3E}">
        <p14:creationId xmlns:p14="http://schemas.microsoft.com/office/powerpoint/2010/main" val="245763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343CB0-385E-475A-BAFB-41B1E927C38A}" type="datetimeFigureOut">
              <a:rPr lang="en-SG" smtClean="0"/>
              <a:t>3/6/2020</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24F7D7-C55B-426E-85C6-A5B63CE09A7E}" type="slidenum">
              <a:rPr lang="en-SG" smtClean="0"/>
              <a:t>‹#›</a:t>
            </a:fld>
            <a:endParaRPr lang="en-SG"/>
          </a:p>
        </p:txBody>
      </p:sp>
    </p:spTree>
    <p:extLst>
      <p:ext uri="{BB962C8B-B14F-4D97-AF65-F5344CB8AC3E}">
        <p14:creationId xmlns:p14="http://schemas.microsoft.com/office/powerpoint/2010/main" val="933863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sz="2700" dirty="0" smtClean="0"/>
              <a:t>IBM PROFESSIONAL DATASCIENCE CERTIFICATE</a:t>
            </a:r>
            <a:r>
              <a:rPr lang="en-SG" dirty="0" smtClean="0"/>
              <a:t/>
            </a:r>
            <a:br>
              <a:rPr lang="en-SG" dirty="0" smtClean="0"/>
            </a:br>
            <a:r>
              <a:rPr lang="en-SG" dirty="0" smtClean="0">
                <a:latin typeface="Bahnschrift" panose="020B0502040204020203" pitchFamily="34" charset="0"/>
              </a:rPr>
              <a:t>Rent and House prices in Auckland</a:t>
            </a:r>
            <a:br>
              <a:rPr lang="en-SG" dirty="0" smtClean="0">
                <a:latin typeface="Bahnschrift" panose="020B0502040204020203" pitchFamily="34" charset="0"/>
              </a:rPr>
            </a:br>
            <a:endParaRPr lang="en-SG" dirty="0">
              <a:latin typeface="Bahnschrift" panose="020B0502040204020203" pitchFamily="34" charset="0"/>
            </a:endParaRPr>
          </a:p>
        </p:txBody>
      </p:sp>
      <p:sp>
        <p:nvSpPr>
          <p:cNvPr id="3" name="Subtitle 2"/>
          <p:cNvSpPr>
            <a:spLocks noGrp="1"/>
          </p:cNvSpPr>
          <p:nvPr>
            <p:ph type="subTitle" idx="1"/>
          </p:nvPr>
        </p:nvSpPr>
        <p:spPr>
          <a:xfrm>
            <a:off x="2360023" y="4946946"/>
            <a:ext cx="9144000" cy="1655762"/>
          </a:xfrm>
        </p:spPr>
        <p:txBody>
          <a:bodyPr>
            <a:normAutofit/>
          </a:bodyPr>
          <a:lstStyle/>
          <a:p>
            <a:endParaRPr lang="en-SG" dirty="0" smtClean="0"/>
          </a:p>
          <a:p>
            <a:endParaRPr lang="en-SG" dirty="0"/>
          </a:p>
          <a:p>
            <a:r>
              <a:rPr lang="en-SG" dirty="0" smtClean="0"/>
              <a:t>Asha </a:t>
            </a:r>
            <a:r>
              <a:rPr lang="en-SG" dirty="0" err="1" smtClean="0"/>
              <a:t>Rajagopal</a:t>
            </a:r>
            <a:endParaRPr lang="en-SG" dirty="0" smtClean="0"/>
          </a:p>
          <a:p>
            <a:r>
              <a:rPr lang="en-SG" dirty="0" smtClean="0"/>
              <a:t>June 2020</a:t>
            </a:r>
            <a:endParaRPr lang="en-S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61211" y="2864781"/>
            <a:ext cx="3317965" cy="2910046"/>
          </a:xfrm>
          <a:prstGeom prst="rect">
            <a:avLst/>
          </a:prstGeom>
        </p:spPr>
      </p:pic>
    </p:spTree>
    <p:extLst>
      <p:ext uri="{BB962C8B-B14F-4D97-AF65-F5344CB8AC3E}">
        <p14:creationId xmlns:p14="http://schemas.microsoft.com/office/powerpoint/2010/main" val="27715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Analysis</a:t>
            </a:r>
            <a:endParaRPr lang="en-SG" dirty="0"/>
          </a:p>
        </p:txBody>
      </p:sp>
      <p:sp>
        <p:nvSpPr>
          <p:cNvPr id="3" name="Content Placeholder 2"/>
          <p:cNvSpPr>
            <a:spLocks noGrp="1"/>
          </p:cNvSpPr>
          <p:nvPr>
            <p:ph idx="1"/>
          </p:nvPr>
        </p:nvSpPr>
        <p:spPr/>
        <p:txBody>
          <a:bodyPr/>
          <a:lstStyle/>
          <a:p>
            <a:r>
              <a:rPr lang="en-SG" dirty="0" smtClean="0"/>
              <a:t>The dataset is made ready for Data Analysis – to cluster the suburbs in Auckland region based on the nearby venues. </a:t>
            </a:r>
          </a:p>
          <a:p>
            <a:r>
              <a:rPr lang="en-SG" dirty="0" smtClean="0"/>
              <a:t>K-Means clustering algorithm is used to cluster the suburbs. Since we focus identifying the groups of suburbs with similar rent or house prices</a:t>
            </a:r>
          </a:p>
          <a:p>
            <a:r>
              <a:rPr lang="en-SG" dirty="0" smtClean="0"/>
              <a:t>The dataset on which analysis/clustering is performed is a shown below.</a:t>
            </a:r>
          </a:p>
          <a:p>
            <a:endParaRPr lang="en-SG" dirty="0"/>
          </a:p>
        </p:txBody>
      </p:sp>
      <p:pic>
        <p:nvPicPr>
          <p:cNvPr id="4" name="Picture 3"/>
          <p:cNvPicPr/>
          <p:nvPr/>
        </p:nvPicPr>
        <p:blipFill>
          <a:blip r:embed="rId2"/>
          <a:stretch>
            <a:fillRect/>
          </a:stretch>
        </p:blipFill>
        <p:spPr>
          <a:xfrm>
            <a:off x="1638980" y="3936364"/>
            <a:ext cx="6851877" cy="2104997"/>
          </a:xfrm>
          <a:prstGeom prst="rect">
            <a:avLst/>
          </a:prstGeom>
        </p:spPr>
      </p:pic>
    </p:spTree>
    <p:extLst>
      <p:ext uri="{BB962C8B-B14F-4D97-AF65-F5344CB8AC3E}">
        <p14:creationId xmlns:p14="http://schemas.microsoft.com/office/powerpoint/2010/main" val="358395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203" y="370977"/>
            <a:ext cx="9080620" cy="6003697"/>
          </a:xfrm>
        </p:spPr>
        <p:txBody>
          <a:bodyPr/>
          <a:lstStyle/>
          <a:p>
            <a:r>
              <a:rPr lang="en-SG" dirty="0" smtClean="0"/>
              <a:t>The best or optimum value of k is found out using elbow method and silhouette score method. The graphs for these two methods are then plotted.</a:t>
            </a:r>
          </a:p>
          <a:p>
            <a:endParaRPr lang="en-SG" dirty="0"/>
          </a:p>
          <a:p>
            <a:endParaRPr lang="en-SG" dirty="0" smtClean="0"/>
          </a:p>
          <a:p>
            <a:endParaRPr lang="en-SG" dirty="0"/>
          </a:p>
          <a:p>
            <a:endParaRPr lang="en-SG" dirty="0" smtClean="0"/>
          </a:p>
          <a:p>
            <a:endParaRPr lang="en-SG" dirty="0"/>
          </a:p>
          <a:p>
            <a:endParaRPr lang="en-SG" dirty="0" smtClean="0"/>
          </a:p>
          <a:p>
            <a:endParaRPr lang="en-SG" dirty="0"/>
          </a:p>
          <a:p>
            <a:endParaRPr lang="en-SG" dirty="0" smtClean="0"/>
          </a:p>
          <a:p>
            <a:endParaRPr lang="en-SG" dirty="0"/>
          </a:p>
          <a:p>
            <a:endParaRPr lang="en-SG" dirty="0" smtClean="0"/>
          </a:p>
          <a:p>
            <a:r>
              <a:rPr lang="en-SG" dirty="0" smtClean="0"/>
              <a:t>It is evident that the optimum value of k=3. So we proceed to cluster the suburbs into 3 clusters</a:t>
            </a:r>
            <a:endParaRPr lang="en-SG" dirty="0"/>
          </a:p>
          <a:p>
            <a:endParaRPr lang="en-SG" dirty="0"/>
          </a:p>
        </p:txBody>
      </p:sp>
      <p:pic>
        <p:nvPicPr>
          <p:cNvPr id="4" name="Picture 3"/>
          <p:cNvPicPr>
            <a:picLocks noChangeAspect="1"/>
          </p:cNvPicPr>
          <p:nvPr/>
        </p:nvPicPr>
        <p:blipFill>
          <a:blip r:embed="rId2"/>
          <a:stretch>
            <a:fillRect/>
          </a:stretch>
        </p:blipFill>
        <p:spPr>
          <a:xfrm>
            <a:off x="1005840" y="1356149"/>
            <a:ext cx="8203474" cy="3542409"/>
          </a:xfrm>
          <a:prstGeom prst="rect">
            <a:avLst/>
          </a:prstGeom>
        </p:spPr>
      </p:pic>
    </p:spTree>
    <p:extLst>
      <p:ext uri="{BB962C8B-B14F-4D97-AF65-F5344CB8AC3E}">
        <p14:creationId xmlns:p14="http://schemas.microsoft.com/office/powerpoint/2010/main" val="204728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Results and Discussion</a:t>
            </a:r>
            <a:endParaRPr lang="en-SG" dirty="0"/>
          </a:p>
        </p:txBody>
      </p:sp>
      <p:sp>
        <p:nvSpPr>
          <p:cNvPr id="3" name="Content Placeholder 2"/>
          <p:cNvSpPr>
            <a:spLocks noGrp="1"/>
          </p:cNvSpPr>
          <p:nvPr>
            <p:ph idx="1"/>
          </p:nvPr>
        </p:nvSpPr>
        <p:spPr>
          <a:xfrm>
            <a:off x="677334" y="1376818"/>
            <a:ext cx="8596668" cy="3880773"/>
          </a:xfrm>
        </p:spPr>
        <p:txBody>
          <a:bodyPr/>
          <a:lstStyle/>
          <a:p>
            <a:r>
              <a:rPr lang="en-SG" dirty="0" smtClean="0"/>
              <a:t>The map of Auckland after clustering looks as below</a:t>
            </a:r>
          </a:p>
          <a:p>
            <a:endParaRPr lang="en-SG" dirty="0"/>
          </a:p>
        </p:txBody>
      </p:sp>
      <p:pic>
        <p:nvPicPr>
          <p:cNvPr id="4" name="Picture 3"/>
          <p:cNvPicPr/>
          <p:nvPr/>
        </p:nvPicPr>
        <p:blipFill>
          <a:blip r:embed="rId2"/>
          <a:stretch>
            <a:fillRect/>
          </a:stretch>
        </p:blipFill>
        <p:spPr>
          <a:xfrm>
            <a:off x="1338534" y="1930400"/>
            <a:ext cx="7021694" cy="3891352"/>
          </a:xfrm>
          <a:prstGeom prst="rect">
            <a:avLst/>
          </a:prstGeom>
        </p:spPr>
      </p:pic>
    </p:spTree>
    <p:extLst>
      <p:ext uri="{BB962C8B-B14F-4D97-AF65-F5344CB8AC3E}">
        <p14:creationId xmlns:p14="http://schemas.microsoft.com/office/powerpoint/2010/main" val="8016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4133081"/>
            <a:ext cx="8596668" cy="3880773"/>
          </a:xfrm>
        </p:spPr>
        <p:txBody>
          <a:bodyPr/>
          <a:lstStyle/>
          <a:p>
            <a:r>
              <a:rPr lang="en-SG" dirty="0"/>
              <a:t>The most common venue in this cluster is café and parks. Suburbs in Central and Auckland Central area falls in this cluster</a:t>
            </a:r>
            <a:r>
              <a:rPr lang="en-SG" dirty="0" smtClean="0"/>
              <a:t>.</a:t>
            </a:r>
          </a:p>
          <a:p>
            <a:r>
              <a:rPr lang="en-SG" dirty="0" smtClean="0"/>
              <a:t> </a:t>
            </a:r>
            <a:r>
              <a:rPr lang="en-SG" dirty="0"/>
              <a:t>This cluster also has a variety of shops and the average rent per week is NZD 620 and average sale price of house is NZD 1,007,300. </a:t>
            </a:r>
            <a:endParaRPr lang="en-SG" dirty="0" smtClean="0"/>
          </a:p>
          <a:p>
            <a:r>
              <a:rPr lang="en-SG" dirty="0" smtClean="0"/>
              <a:t>This </a:t>
            </a:r>
            <a:r>
              <a:rPr lang="en-SG" dirty="0"/>
              <a:t>cluster has the highest rent and house price. There are public transport venues like train station among the most common venues. </a:t>
            </a:r>
            <a:endParaRPr lang="en-SG" dirty="0"/>
          </a:p>
        </p:txBody>
      </p:sp>
      <p:pic>
        <p:nvPicPr>
          <p:cNvPr id="10" name="Picture 9"/>
          <p:cNvPicPr>
            <a:picLocks noChangeAspect="1"/>
          </p:cNvPicPr>
          <p:nvPr/>
        </p:nvPicPr>
        <p:blipFill>
          <a:blip r:embed="rId2"/>
          <a:stretch>
            <a:fillRect/>
          </a:stretch>
        </p:blipFill>
        <p:spPr>
          <a:xfrm>
            <a:off x="677333" y="290375"/>
            <a:ext cx="8781323" cy="3497853"/>
          </a:xfrm>
          <a:prstGeom prst="rect">
            <a:avLst/>
          </a:prstGeom>
        </p:spPr>
      </p:pic>
    </p:spTree>
    <p:extLst>
      <p:ext uri="{BB962C8B-B14F-4D97-AF65-F5344CB8AC3E}">
        <p14:creationId xmlns:p14="http://schemas.microsoft.com/office/powerpoint/2010/main" val="350288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705" y="4054703"/>
            <a:ext cx="8596668" cy="3880773"/>
          </a:xfrm>
        </p:spPr>
        <p:txBody>
          <a:bodyPr/>
          <a:lstStyle/>
          <a:p>
            <a:r>
              <a:rPr lang="en-SG" dirty="0"/>
              <a:t>This cluster has lesser suburbs than cluster 0. </a:t>
            </a:r>
            <a:endParaRPr lang="en-SG" dirty="0" smtClean="0"/>
          </a:p>
          <a:p>
            <a:r>
              <a:rPr lang="en-SG" dirty="0" smtClean="0"/>
              <a:t>The </a:t>
            </a:r>
            <a:r>
              <a:rPr lang="en-SG" dirty="0"/>
              <a:t>most common venues on the cluster are once again café and parks. Western suburbs are the major percentage of this cluster. </a:t>
            </a:r>
            <a:endParaRPr lang="en-SG" dirty="0" smtClean="0"/>
          </a:p>
          <a:p>
            <a:r>
              <a:rPr lang="en-SG" dirty="0" smtClean="0"/>
              <a:t>The </a:t>
            </a:r>
            <a:r>
              <a:rPr lang="en-SG" dirty="0"/>
              <a:t>average rent per week is NZD 541 and house sale price is NZD 777,075</a:t>
            </a:r>
          </a:p>
        </p:txBody>
      </p:sp>
      <p:pic>
        <p:nvPicPr>
          <p:cNvPr id="6" name="Picture 5"/>
          <p:cNvPicPr>
            <a:picLocks noChangeAspect="1"/>
          </p:cNvPicPr>
          <p:nvPr/>
        </p:nvPicPr>
        <p:blipFill>
          <a:blip r:embed="rId2"/>
          <a:stretch>
            <a:fillRect/>
          </a:stretch>
        </p:blipFill>
        <p:spPr>
          <a:xfrm>
            <a:off x="546705" y="340042"/>
            <a:ext cx="8153158" cy="3622297"/>
          </a:xfrm>
          <a:prstGeom prst="rect">
            <a:avLst/>
          </a:prstGeom>
        </p:spPr>
      </p:pic>
    </p:spTree>
    <p:extLst>
      <p:ext uri="{BB962C8B-B14F-4D97-AF65-F5344CB8AC3E}">
        <p14:creationId xmlns:p14="http://schemas.microsoft.com/office/powerpoint/2010/main" val="130930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91" y="4420463"/>
            <a:ext cx="8596668" cy="3880773"/>
          </a:xfrm>
        </p:spPr>
        <p:txBody>
          <a:bodyPr/>
          <a:lstStyle/>
          <a:p>
            <a:r>
              <a:rPr lang="en-SG" dirty="0"/>
              <a:t>This cluster has beaches and restaurants among the most common venues</a:t>
            </a:r>
            <a:r>
              <a:rPr lang="en-SG" dirty="0" smtClean="0"/>
              <a:t>.</a:t>
            </a:r>
          </a:p>
          <a:p>
            <a:r>
              <a:rPr lang="en-SG" dirty="0" smtClean="0"/>
              <a:t> </a:t>
            </a:r>
            <a:r>
              <a:rPr lang="en-SG" dirty="0"/>
              <a:t>It has mix of north, south and western areas. But looks like more kids friendly and picnic oriented areas. </a:t>
            </a:r>
            <a:endParaRPr lang="en-SG" dirty="0" smtClean="0"/>
          </a:p>
          <a:p>
            <a:r>
              <a:rPr lang="en-SG" dirty="0" smtClean="0"/>
              <a:t>The </a:t>
            </a:r>
            <a:r>
              <a:rPr lang="en-SG" dirty="0"/>
              <a:t>average rent per week is NZD 568 and Sale price is NZD 888,583.</a:t>
            </a:r>
          </a:p>
        </p:txBody>
      </p:sp>
      <p:pic>
        <p:nvPicPr>
          <p:cNvPr id="4" name="Picture 3"/>
          <p:cNvPicPr>
            <a:picLocks noChangeAspect="1"/>
          </p:cNvPicPr>
          <p:nvPr/>
        </p:nvPicPr>
        <p:blipFill>
          <a:blip r:embed="rId2"/>
          <a:stretch>
            <a:fillRect/>
          </a:stretch>
        </p:blipFill>
        <p:spPr>
          <a:xfrm>
            <a:off x="481391" y="573949"/>
            <a:ext cx="9012402" cy="2665640"/>
          </a:xfrm>
          <a:prstGeom prst="rect">
            <a:avLst/>
          </a:prstGeom>
        </p:spPr>
      </p:pic>
    </p:spTree>
    <p:extLst>
      <p:ext uri="{BB962C8B-B14F-4D97-AF65-F5344CB8AC3E}">
        <p14:creationId xmlns:p14="http://schemas.microsoft.com/office/powerpoint/2010/main" val="68767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45" y="723675"/>
            <a:ext cx="8596668" cy="5781628"/>
          </a:xfrm>
        </p:spPr>
        <p:txBody>
          <a:bodyPr/>
          <a:lstStyle/>
          <a:p>
            <a:r>
              <a:rPr lang="en-SG" dirty="0"/>
              <a:t>Analysing the map and the resultant dataset, </a:t>
            </a:r>
          </a:p>
          <a:p>
            <a:r>
              <a:rPr lang="en-SG" dirty="0"/>
              <a:t>It is hard to predict a specific are for renting/buying a house based on just the nearby venues. But based on the clustering we performed, Cluster 1 would be ideal for the ones who would enjoy the closeness to city and at the same time would love to stay away from the rush of city life.</a:t>
            </a:r>
          </a:p>
          <a:p>
            <a:r>
              <a:rPr lang="en-SG" dirty="0"/>
              <a:t>Cluster 2 would suit the ones looking for a peaceful retired life and Cluster 0 looks like more suitable for the ones who loves city life and are ready to be spoiled for choices.</a:t>
            </a:r>
          </a:p>
          <a:p>
            <a:pPr lvl="0"/>
            <a:endParaRPr lang="en-SG" dirty="0"/>
          </a:p>
          <a:p>
            <a:pPr lvl="0"/>
            <a:endParaRPr lang="en-SG" dirty="0"/>
          </a:p>
        </p:txBody>
      </p:sp>
    </p:spTree>
    <p:extLst>
      <p:ext uri="{BB962C8B-B14F-4D97-AF65-F5344CB8AC3E}">
        <p14:creationId xmlns:p14="http://schemas.microsoft.com/office/powerpoint/2010/main" val="287928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Conclusion</a:t>
            </a:r>
            <a:endParaRPr lang="en-SG" dirty="0"/>
          </a:p>
        </p:txBody>
      </p:sp>
      <p:sp>
        <p:nvSpPr>
          <p:cNvPr id="3" name="Content Placeholder 2"/>
          <p:cNvSpPr>
            <a:spLocks noGrp="1"/>
          </p:cNvSpPr>
          <p:nvPr>
            <p:ph idx="1"/>
          </p:nvPr>
        </p:nvSpPr>
        <p:spPr/>
        <p:txBody>
          <a:bodyPr/>
          <a:lstStyle/>
          <a:p>
            <a:r>
              <a:rPr lang="en-SG" dirty="0"/>
              <a:t>Buying or renting a house in a new place depends on various factors. Amenities available nearby are just one of those criteria. </a:t>
            </a:r>
            <a:endParaRPr lang="en-SG" dirty="0" smtClean="0"/>
          </a:p>
          <a:p>
            <a:r>
              <a:rPr lang="en-SG" dirty="0"/>
              <a:t>This study would help those who are looking to buy or rent a house in Auckland region to get an idea on the nearby amenities or venue and a general idea on pricing of houses. </a:t>
            </a:r>
            <a:endParaRPr lang="en-SG" dirty="0" smtClean="0"/>
          </a:p>
          <a:p>
            <a:r>
              <a:rPr lang="en-SG" dirty="0" smtClean="0"/>
              <a:t>And </a:t>
            </a:r>
            <a:r>
              <a:rPr lang="en-SG" dirty="0"/>
              <a:t>the study can be further extended by including more features like distance from city, schools </a:t>
            </a:r>
            <a:r>
              <a:rPr lang="en-SG" dirty="0" err="1"/>
              <a:t>etc</a:t>
            </a:r>
            <a:r>
              <a:rPr lang="en-SG" dirty="0"/>
              <a:t> and using more data. </a:t>
            </a:r>
          </a:p>
        </p:txBody>
      </p:sp>
    </p:spTree>
    <p:extLst>
      <p:ext uri="{BB962C8B-B14F-4D97-AF65-F5344CB8AC3E}">
        <p14:creationId xmlns:p14="http://schemas.microsoft.com/office/powerpoint/2010/main" val="382780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Introduction/Business Problem</a:t>
            </a:r>
            <a:endParaRPr lang="en-SG" dirty="0"/>
          </a:p>
        </p:txBody>
      </p:sp>
      <p:sp>
        <p:nvSpPr>
          <p:cNvPr id="3" name="Content Placeholder 2"/>
          <p:cNvSpPr>
            <a:spLocks noGrp="1"/>
          </p:cNvSpPr>
          <p:nvPr>
            <p:ph idx="1"/>
          </p:nvPr>
        </p:nvSpPr>
        <p:spPr/>
        <p:txBody>
          <a:bodyPr>
            <a:normAutofit/>
          </a:bodyPr>
          <a:lstStyle/>
          <a:p>
            <a:r>
              <a:rPr lang="en-SG" dirty="0"/>
              <a:t>Houses are </a:t>
            </a:r>
            <a:r>
              <a:rPr lang="en-SG" dirty="0" smtClean="0"/>
              <a:t>one </a:t>
            </a:r>
            <a:r>
              <a:rPr lang="en-SG" dirty="0"/>
              <a:t>of </a:t>
            </a:r>
            <a:r>
              <a:rPr lang="en-SG" dirty="0" smtClean="0"/>
              <a:t>the </a:t>
            </a:r>
            <a:r>
              <a:rPr lang="en-SG" dirty="0"/>
              <a:t>basic essentials. When you move in to a new place, the first thing that you look for is where to rent/buy a house within the limited budget. </a:t>
            </a:r>
            <a:endParaRPr lang="en-SG" dirty="0" smtClean="0"/>
          </a:p>
          <a:p>
            <a:r>
              <a:rPr lang="en-SG" dirty="0"/>
              <a:t>This project aims to get an understanding on the relationship between rent/house price in Auckland region of New Zealand and the most popular amenities nearby and thus choose an apt location to rent/buy a house</a:t>
            </a:r>
            <a:r>
              <a:rPr lang="en-SG" dirty="0" smtClean="0"/>
              <a:t>.</a:t>
            </a:r>
          </a:p>
          <a:p>
            <a:r>
              <a:rPr lang="en-SG" dirty="0" smtClean="0"/>
              <a:t>Business Problem : </a:t>
            </a:r>
            <a:r>
              <a:rPr lang="en-SG" dirty="0"/>
              <a:t>Where would be an ideal location to rent/buy a house in Auckland</a:t>
            </a:r>
            <a:r>
              <a:rPr lang="en-SG" dirty="0" smtClean="0"/>
              <a:t>?</a:t>
            </a:r>
          </a:p>
          <a:p>
            <a:r>
              <a:rPr lang="en-SG" dirty="0" smtClean="0"/>
              <a:t>Target Audience: </a:t>
            </a:r>
            <a:r>
              <a:rPr lang="en-SG" dirty="0"/>
              <a:t>The target audience of this study would be people looking for renting a house in Auckland as well as those who look forward to buy a house. </a:t>
            </a:r>
            <a:endParaRPr lang="en-SG" dirty="0"/>
          </a:p>
        </p:txBody>
      </p:sp>
    </p:spTree>
    <p:extLst>
      <p:ext uri="{BB962C8B-B14F-4D97-AF65-F5344CB8AC3E}">
        <p14:creationId xmlns:p14="http://schemas.microsoft.com/office/powerpoint/2010/main" val="246542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a:t>
            </a:r>
            <a:endParaRPr lang="en-SG" dirty="0"/>
          </a:p>
        </p:txBody>
      </p:sp>
      <p:sp>
        <p:nvSpPr>
          <p:cNvPr id="3" name="Content Placeholder 2"/>
          <p:cNvSpPr>
            <a:spLocks noGrp="1"/>
          </p:cNvSpPr>
          <p:nvPr>
            <p:ph idx="1"/>
          </p:nvPr>
        </p:nvSpPr>
        <p:spPr/>
        <p:txBody>
          <a:bodyPr/>
          <a:lstStyle/>
          <a:p>
            <a:pPr lvl="0"/>
            <a:r>
              <a:rPr lang="en-SG" dirty="0"/>
              <a:t>The list of suburbs of Auckland </a:t>
            </a:r>
            <a:r>
              <a:rPr lang="en-SG" dirty="0" smtClean="0"/>
              <a:t>region (through web scraping)</a:t>
            </a:r>
          </a:p>
          <a:p>
            <a:pPr lvl="0"/>
            <a:r>
              <a:rPr lang="en-SG" dirty="0" smtClean="0"/>
              <a:t>The </a:t>
            </a:r>
            <a:r>
              <a:rPr lang="en-SG" dirty="0"/>
              <a:t>latest (for the year 2020) average rent and house price for 3 bedroom houses in Auckland </a:t>
            </a:r>
            <a:r>
              <a:rPr lang="en-SG" dirty="0" smtClean="0"/>
              <a:t>region (through web scraping)</a:t>
            </a:r>
          </a:p>
          <a:p>
            <a:pPr lvl="0"/>
            <a:r>
              <a:rPr lang="en-SG" dirty="0" smtClean="0"/>
              <a:t>The </a:t>
            </a:r>
            <a:r>
              <a:rPr lang="en-SG" dirty="0"/>
              <a:t>latitude and longitude data for each </a:t>
            </a:r>
            <a:r>
              <a:rPr lang="en-SG" dirty="0" smtClean="0"/>
              <a:t>suburb using Geocode package of Python</a:t>
            </a:r>
            <a:endParaRPr lang="en-SG" dirty="0"/>
          </a:p>
          <a:p>
            <a:pPr lvl="0"/>
            <a:r>
              <a:rPr lang="en-SG" dirty="0"/>
              <a:t> The most popular venues of each </a:t>
            </a:r>
            <a:r>
              <a:rPr lang="en-SG" dirty="0" smtClean="0"/>
              <a:t>suburb: </a:t>
            </a:r>
            <a:r>
              <a:rPr lang="en-SG" dirty="0"/>
              <a:t>The </a:t>
            </a:r>
            <a:r>
              <a:rPr lang="en-SG" dirty="0" err="1"/>
              <a:t>FourSquare</a:t>
            </a:r>
            <a:r>
              <a:rPr lang="en-SG" dirty="0"/>
              <a:t> API returns the popular venues in a suburb or location based on the foot </a:t>
            </a:r>
            <a:r>
              <a:rPr lang="en-SG" dirty="0" smtClean="0"/>
              <a:t>traffic.</a:t>
            </a:r>
            <a:endParaRPr lang="en-SG" dirty="0"/>
          </a:p>
        </p:txBody>
      </p:sp>
    </p:spTree>
    <p:extLst>
      <p:ext uri="{BB962C8B-B14F-4D97-AF65-F5344CB8AC3E}">
        <p14:creationId xmlns:p14="http://schemas.microsoft.com/office/powerpoint/2010/main" val="31927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Wrangling and Cleaning</a:t>
            </a:r>
            <a:endParaRPr lang="en-SG" dirty="0"/>
          </a:p>
        </p:txBody>
      </p:sp>
      <p:sp>
        <p:nvSpPr>
          <p:cNvPr id="3" name="Content Placeholder 2"/>
          <p:cNvSpPr>
            <a:spLocks noGrp="1"/>
          </p:cNvSpPr>
          <p:nvPr>
            <p:ph idx="1"/>
          </p:nvPr>
        </p:nvSpPr>
        <p:spPr/>
        <p:txBody>
          <a:bodyPr/>
          <a:lstStyle/>
          <a:p>
            <a:r>
              <a:rPr lang="en-SG" dirty="0" smtClean="0"/>
              <a:t>The list of suburbs, rent and house prices are scraped from web pages using </a:t>
            </a:r>
            <a:r>
              <a:rPr lang="en-SG" dirty="0" err="1" smtClean="0"/>
              <a:t>BeautifulSoup</a:t>
            </a:r>
            <a:r>
              <a:rPr lang="en-SG" dirty="0" smtClean="0"/>
              <a:t> package in Python and converted to a data frame. </a:t>
            </a:r>
          </a:p>
          <a:p>
            <a:r>
              <a:rPr lang="en-SG" dirty="0" smtClean="0"/>
              <a:t>Unnecessary columns are dropped and an </a:t>
            </a:r>
            <a:r>
              <a:rPr lang="en-SG" dirty="0"/>
              <a:t>A</a:t>
            </a:r>
            <a:r>
              <a:rPr lang="en-SG" dirty="0" smtClean="0"/>
              <a:t>rea column is added to the dataset. The dataset after scraping and cleaning looks as follows:</a:t>
            </a:r>
            <a:endParaRPr lang="en-SG" dirty="0"/>
          </a:p>
          <a:p>
            <a:endParaRPr lang="en-SG" dirty="0" smtClean="0"/>
          </a:p>
          <a:p>
            <a:endParaRPr lang="en-SG" dirty="0"/>
          </a:p>
          <a:p>
            <a:endParaRPr lang="en-SG" dirty="0" smtClean="0"/>
          </a:p>
          <a:p>
            <a:pPr marL="0" indent="0">
              <a:buNone/>
            </a:pPr>
            <a:endParaRPr lang="en-SG" dirty="0" smtClean="0"/>
          </a:p>
          <a:p>
            <a:endParaRPr lang="en-SG" dirty="0"/>
          </a:p>
          <a:p>
            <a:endParaRPr lang="en-SG" dirty="0" smtClean="0"/>
          </a:p>
          <a:p>
            <a:endParaRPr lang="en-SG" dirty="0"/>
          </a:p>
          <a:p>
            <a:endParaRPr lang="en-SG" dirty="0" smtClean="0"/>
          </a:p>
          <a:p>
            <a:pPr marL="0" indent="0">
              <a:buNone/>
            </a:pPr>
            <a:endParaRPr lang="en-SG" dirty="0" smtClean="0"/>
          </a:p>
          <a:p>
            <a:endParaRPr lang="en-SG" dirty="0"/>
          </a:p>
        </p:txBody>
      </p:sp>
      <p:pic>
        <p:nvPicPr>
          <p:cNvPr id="4" name="Picture 3"/>
          <p:cNvPicPr/>
          <p:nvPr/>
        </p:nvPicPr>
        <p:blipFill>
          <a:blip r:embed="rId2"/>
          <a:stretch>
            <a:fillRect/>
          </a:stretch>
        </p:blipFill>
        <p:spPr>
          <a:xfrm>
            <a:off x="1836692" y="3741556"/>
            <a:ext cx="5383530" cy="1647825"/>
          </a:xfrm>
          <a:prstGeom prst="rect">
            <a:avLst/>
          </a:prstGeom>
        </p:spPr>
      </p:pic>
    </p:spTree>
    <p:extLst>
      <p:ext uri="{BB962C8B-B14F-4D97-AF65-F5344CB8AC3E}">
        <p14:creationId xmlns:p14="http://schemas.microsoft.com/office/powerpoint/2010/main" val="353088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341" y="1076373"/>
            <a:ext cx="8596668" cy="4958667"/>
          </a:xfrm>
        </p:spPr>
        <p:txBody>
          <a:bodyPr/>
          <a:lstStyle/>
          <a:p>
            <a:r>
              <a:rPr lang="en-SG" dirty="0" smtClean="0"/>
              <a:t>The columns are renamed, formatted and latitude , longitude data is pulled using Geocode package in Python. These data are then appended to our dataset. </a:t>
            </a:r>
          </a:p>
          <a:p>
            <a:r>
              <a:rPr lang="en-SG" dirty="0" smtClean="0"/>
              <a:t>The final dataset ready for Visualization and Analysis looks as below.</a:t>
            </a:r>
          </a:p>
          <a:p>
            <a:endParaRPr lang="en-SG" dirty="0"/>
          </a:p>
        </p:txBody>
      </p:sp>
      <p:pic>
        <p:nvPicPr>
          <p:cNvPr id="4" name="Picture 3"/>
          <p:cNvPicPr/>
          <p:nvPr/>
        </p:nvPicPr>
        <p:blipFill>
          <a:blip r:embed="rId2"/>
          <a:stretch>
            <a:fillRect/>
          </a:stretch>
        </p:blipFill>
        <p:spPr>
          <a:xfrm>
            <a:off x="1637212" y="2922732"/>
            <a:ext cx="6618514" cy="2661430"/>
          </a:xfrm>
          <a:prstGeom prst="rect">
            <a:avLst/>
          </a:prstGeom>
        </p:spPr>
      </p:pic>
    </p:spTree>
    <p:extLst>
      <p:ext uri="{BB962C8B-B14F-4D97-AF65-F5344CB8AC3E}">
        <p14:creationId xmlns:p14="http://schemas.microsoft.com/office/powerpoint/2010/main" val="293015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 Visualization</a:t>
            </a:r>
            <a:endParaRPr lang="en-SG" dirty="0"/>
          </a:p>
        </p:txBody>
      </p:sp>
      <p:sp>
        <p:nvSpPr>
          <p:cNvPr id="3" name="Content Placeholder 2"/>
          <p:cNvSpPr>
            <a:spLocks noGrp="1"/>
          </p:cNvSpPr>
          <p:nvPr>
            <p:ph idx="1"/>
          </p:nvPr>
        </p:nvSpPr>
        <p:spPr>
          <a:xfrm>
            <a:off x="677334" y="1363755"/>
            <a:ext cx="8596668" cy="3880773"/>
          </a:xfrm>
        </p:spPr>
        <p:txBody>
          <a:bodyPr/>
          <a:lstStyle/>
          <a:p>
            <a:r>
              <a:rPr lang="en-SG" dirty="0" smtClean="0"/>
              <a:t>Once we have data ready to work on, we will just visualize the trends in rent and house prices in Auckland. For this, we had to normalise the rent and house price using min-max method. The rent/sale price is analysed for each suburb. And there seems to be a high correlation between the both.</a:t>
            </a:r>
          </a:p>
          <a:p>
            <a:endParaRPr lang="en-SG" dirty="0"/>
          </a:p>
        </p:txBody>
      </p:sp>
      <p:pic>
        <p:nvPicPr>
          <p:cNvPr id="4" name="Picture 3"/>
          <p:cNvPicPr/>
          <p:nvPr/>
        </p:nvPicPr>
        <p:blipFill>
          <a:blip r:embed="rId2"/>
          <a:stretch>
            <a:fillRect/>
          </a:stretch>
        </p:blipFill>
        <p:spPr>
          <a:xfrm>
            <a:off x="2082982" y="2684555"/>
            <a:ext cx="4838700" cy="3781425"/>
          </a:xfrm>
          <a:prstGeom prst="rect">
            <a:avLst/>
          </a:prstGeom>
        </p:spPr>
      </p:pic>
    </p:spTree>
    <p:extLst>
      <p:ext uri="{BB962C8B-B14F-4D97-AF65-F5344CB8AC3E}">
        <p14:creationId xmlns:p14="http://schemas.microsoft.com/office/powerpoint/2010/main" val="287117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140" y="357915"/>
            <a:ext cx="8596668" cy="3880773"/>
          </a:xfrm>
        </p:spPr>
        <p:txBody>
          <a:bodyPr/>
          <a:lstStyle/>
          <a:p>
            <a:r>
              <a:rPr lang="en-SG" dirty="0" smtClean="0"/>
              <a:t>The Auckland region and the suburbs are visualised using Folium package in Python. This gives us an idea on how the suburbs are distributed geographically.</a:t>
            </a:r>
          </a:p>
          <a:p>
            <a:endParaRPr lang="en-SG" dirty="0"/>
          </a:p>
        </p:txBody>
      </p:sp>
      <p:pic>
        <p:nvPicPr>
          <p:cNvPr id="4" name="Picture 3"/>
          <p:cNvPicPr/>
          <p:nvPr/>
        </p:nvPicPr>
        <p:blipFill>
          <a:blip r:embed="rId2"/>
          <a:stretch>
            <a:fillRect/>
          </a:stretch>
        </p:blipFill>
        <p:spPr>
          <a:xfrm>
            <a:off x="974135" y="1331867"/>
            <a:ext cx="8051673" cy="5081996"/>
          </a:xfrm>
          <a:prstGeom prst="rect">
            <a:avLst/>
          </a:prstGeom>
        </p:spPr>
      </p:pic>
    </p:spTree>
    <p:extLst>
      <p:ext uri="{BB962C8B-B14F-4D97-AF65-F5344CB8AC3E}">
        <p14:creationId xmlns:p14="http://schemas.microsoft.com/office/powerpoint/2010/main" val="271988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3" y="331789"/>
            <a:ext cx="8596668" cy="3880773"/>
          </a:xfrm>
        </p:spPr>
        <p:txBody>
          <a:bodyPr/>
          <a:lstStyle/>
          <a:p>
            <a:r>
              <a:rPr lang="en-SG" dirty="0" smtClean="0"/>
              <a:t>The Foursquare API is then used to retrieve the most common venues in each suburb.</a:t>
            </a:r>
          </a:p>
          <a:p>
            <a:r>
              <a:rPr lang="en-SG" dirty="0" smtClean="0"/>
              <a:t>This data is collected using API queries and the result </a:t>
            </a:r>
            <a:r>
              <a:rPr lang="en-SG" dirty="0" err="1" smtClean="0"/>
              <a:t>json</a:t>
            </a:r>
            <a:r>
              <a:rPr lang="en-SG" dirty="0" smtClean="0"/>
              <a:t> data is the converted to </a:t>
            </a:r>
            <a:r>
              <a:rPr lang="en-SG" dirty="0" err="1" smtClean="0"/>
              <a:t>dataframe</a:t>
            </a:r>
            <a:r>
              <a:rPr lang="en-SG" dirty="0" smtClean="0"/>
              <a:t> with the required columns</a:t>
            </a:r>
          </a:p>
          <a:p>
            <a:r>
              <a:rPr lang="en-SG" dirty="0" smtClean="0"/>
              <a:t>The dataset then undergoes transformations using one-hot encoding method. This helps us to get the categories of venues. And this data is used to get frequency of venue categories in each suburb.</a:t>
            </a:r>
          </a:p>
          <a:p>
            <a:endParaRPr lang="en-SG" dirty="0" smtClean="0"/>
          </a:p>
          <a:p>
            <a:endParaRPr lang="en-SG" dirty="0"/>
          </a:p>
          <a:p>
            <a:endParaRPr lang="en-SG" dirty="0" smtClean="0"/>
          </a:p>
          <a:p>
            <a:endParaRPr lang="en-SG" dirty="0"/>
          </a:p>
          <a:p>
            <a:endParaRPr lang="en-SG" dirty="0" smtClean="0"/>
          </a:p>
          <a:p>
            <a:endParaRPr lang="en-SG" dirty="0"/>
          </a:p>
          <a:p>
            <a:endParaRPr lang="en-SG" dirty="0" smtClean="0"/>
          </a:p>
          <a:p>
            <a:endParaRPr lang="en-SG" dirty="0" smtClean="0"/>
          </a:p>
          <a:p>
            <a:endParaRPr lang="en-SG" dirty="0"/>
          </a:p>
        </p:txBody>
      </p:sp>
      <p:pic>
        <p:nvPicPr>
          <p:cNvPr id="5" name="Picture 4"/>
          <p:cNvPicPr>
            <a:picLocks noChangeAspect="1"/>
          </p:cNvPicPr>
          <p:nvPr/>
        </p:nvPicPr>
        <p:blipFill>
          <a:blip r:embed="rId2"/>
          <a:stretch>
            <a:fillRect/>
          </a:stretch>
        </p:blipFill>
        <p:spPr>
          <a:xfrm>
            <a:off x="971278" y="2864774"/>
            <a:ext cx="8629650" cy="2695575"/>
          </a:xfrm>
          <a:prstGeom prst="rect">
            <a:avLst/>
          </a:prstGeom>
        </p:spPr>
      </p:pic>
    </p:spTree>
    <p:extLst>
      <p:ext uri="{BB962C8B-B14F-4D97-AF65-F5344CB8AC3E}">
        <p14:creationId xmlns:p14="http://schemas.microsoft.com/office/powerpoint/2010/main" val="7160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454" y="370977"/>
            <a:ext cx="8596668" cy="3880773"/>
          </a:xfrm>
        </p:spPr>
        <p:txBody>
          <a:bodyPr/>
          <a:lstStyle/>
          <a:p>
            <a:r>
              <a:rPr lang="en-SG" dirty="0" smtClean="0"/>
              <a:t>This dataset can also be used to retrieve top 5 venues in each suburb</a:t>
            </a:r>
            <a:endParaRPr lang="en-SG" dirty="0"/>
          </a:p>
        </p:txBody>
      </p:sp>
      <p:pic>
        <p:nvPicPr>
          <p:cNvPr id="4" name="Picture 3"/>
          <p:cNvPicPr/>
          <p:nvPr/>
        </p:nvPicPr>
        <p:blipFill>
          <a:blip r:embed="rId2"/>
          <a:stretch>
            <a:fillRect/>
          </a:stretch>
        </p:blipFill>
        <p:spPr>
          <a:xfrm>
            <a:off x="1224234" y="841973"/>
            <a:ext cx="7240497" cy="2528244"/>
          </a:xfrm>
          <a:prstGeom prst="rect">
            <a:avLst/>
          </a:prstGeom>
        </p:spPr>
      </p:pic>
    </p:spTree>
    <p:extLst>
      <p:ext uri="{BB962C8B-B14F-4D97-AF65-F5344CB8AC3E}">
        <p14:creationId xmlns:p14="http://schemas.microsoft.com/office/powerpoint/2010/main" val="10249753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64</TotalTime>
  <Words>963</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vt:lpstr>
      <vt:lpstr>Trebuchet MS</vt:lpstr>
      <vt:lpstr>Wingdings 3</vt:lpstr>
      <vt:lpstr>Facet</vt:lpstr>
      <vt:lpstr>IBM PROFESSIONAL DATASCIENCE CERTIFICATE Rent and House prices in Auckland </vt:lpstr>
      <vt:lpstr>Introduction/Business Problem</vt:lpstr>
      <vt:lpstr>Data</vt:lpstr>
      <vt:lpstr>Data Wrangling and Cleaning</vt:lpstr>
      <vt:lpstr>PowerPoint Presentation</vt:lpstr>
      <vt:lpstr>Data Visualization</vt:lpstr>
      <vt:lpstr>PowerPoint Presentation</vt:lpstr>
      <vt:lpstr>PowerPoint Presentation</vt:lpstr>
      <vt:lpstr>PowerPoint Presentation</vt:lpstr>
      <vt:lpstr>Data Analysis</vt:lpstr>
      <vt:lpstr>PowerPoint Presentation</vt:lpstr>
      <vt:lpstr>Results and Discussion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DATASCIENCE CERTIFICATE Rent and House prices in Auckland</dc:title>
  <dc:creator>Windows User</dc:creator>
  <cp:lastModifiedBy>Windows User</cp:lastModifiedBy>
  <cp:revision>8</cp:revision>
  <dcterms:created xsi:type="dcterms:W3CDTF">2020-06-02T23:15:22Z</dcterms:created>
  <dcterms:modified xsi:type="dcterms:W3CDTF">2020-06-03T00:19:40Z</dcterms:modified>
</cp:coreProperties>
</file>