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2.png" ContentType="image/png"/>
  <Override PartName="/ppt/media/image1.png" ContentType="image/png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887040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280"/>
            <a:ext cx="887040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9000" y="176868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9000" y="405828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28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9000" y="176868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8870400" cy="43844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8870400" cy="4384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328280" cy="4384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5049000" y="1768680"/>
            <a:ext cx="4328280" cy="4384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14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504000" y="405828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5049000" y="1768680"/>
            <a:ext cx="4328280" cy="4384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8870400" cy="43844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328280" cy="4384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049000" y="176868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9000" y="405828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049000" y="176868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04000" y="4058280"/>
            <a:ext cx="88696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887040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04000" y="4058280"/>
            <a:ext cx="887040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049000" y="176868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5049000" y="405828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4" name="PlaceHolder 5"/>
          <p:cNvSpPr>
            <a:spLocks noGrp="1"/>
          </p:cNvSpPr>
          <p:nvPr>
            <p:ph type="body"/>
          </p:nvPr>
        </p:nvSpPr>
        <p:spPr>
          <a:xfrm>
            <a:off x="504000" y="405828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049000" y="176868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8870400" cy="4384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328280" cy="4384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049000" y="1768680"/>
            <a:ext cx="4328280" cy="4384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14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28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9000" y="1768680"/>
            <a:ext cx="4328280" cy="4384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328280" cy="4384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049000" y="176868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049000" y="405828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049000" y="176868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280"/>
            <a:ext cx="88696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80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IN"/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8870400" cy="43840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IN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IN"/>
              <a:t>Click to edit the title text format</a:t>
            </a:r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8870400" cy="43840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IN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://data.gov.in/dataset/approved-hotels-restaurants-air-catering-units-time-share- resortsapartments-convention-centr" TargetMode="External"/><Relationship Id="rId2" Type="http://schemas.openxmlformats.org/officeDocument/2006/relationships/hyperlink" Target="http://data.gov.in/dataset/district-rainfall-normal-mm-monthly-seasonal-and-annual-data-period-1951-2000" TargetMode="External"/><Relationship Id="rId3" Type="http://schemas.openxmlformats.org/officeDocument/2006/relationships/hyperlink" Target="http://data.gov.in/dataset/approved-service-providers-adventure-tour-operators-domestic-tour-operators-inbound-tour-ope" TargetMode="External"/><Relationship Id="rId4" Type="http://schemas.openxmlformats.org/officeDocument/2006/relationships/hyperlink" Target="http://data.gov.in/dataset/all-india-and-state-wise-number-persons-arrested-under-different-ipc-crimes-sex" TargetMode="External"/><Relationship Id="rId5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CustomShape 1"/>
          <p:cNvSpPr/>
          <p:nvPr/>
        </p:nvSpPr>
        <p:spPr>
          <a:xfrm>
            <a:off x="432000" y="720000"/>
            <a:ext cx="9142560" cy="2302920"/>
          </a:xfrm>
          <a:prstGeom prst="rect">
            <a:avLst/>
          </a:prstGeom>
        </p:spPr>
        <p:txBody>
          <a:bodyPr anchor="ctr" bIns="0" lIns="0" rIns="0" tIns="0" wrap="none"/>
          <a:p>
            <a:pPr algn="ctr">
              <a:lnSpc>
                <a:spcPct val="100000"/>
              </a:lnSpc>
            </a:pPr>
            <a:r>
              <a:rPr lang="en-IN" sz="4400"/>
              <a:t>Software Requirement Specification</a:t>
            </a:r>
            <a:endParaRPr/>
          </a:p>
        </p:txBody>
      </p:sp>
      <p:sp>
        <p:nvSpPr>
          <p:cNvPr id="69" name="CustomShape 2"/>
          <p:cNvSpPr/>
          <p:nvPr/>
        </p:nvSpPr>
        <p:spPr>
          <a:xfrm>
            <a:off x="4968000" y="4104000"/>
            <a:ext cx="4462920" cy="20710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IN" sz="2800"/>
              <a:t>By:</a:t>
            </a:r>
            <a:endParaRPr/>
          </a:p>
          <a:p>
            <a:r>
              <a:rPr lang="en-IN" sz="2800"/>
              <a:t>  </a:t>
            </a:r>
            <a:r>
              <a:rPr lang="en-IN" sz="2800"/>
              <a:t>Krptonites Team</a:t>
            </a:r>
            <a:endParaRPr/>
          </a:p>
          <a:p>
            <a:r>
              <a:rPr lang="en-IN" sz="2800"/>
              <a:t>    </a:t>
            </a:r>
            <a:r>
              <a:rPr lang="en-IN" sz="2800"/>
              <a:t>Tanvi</a:t>
            </a:r>
            <a:endParaRPr/>
          </a:p>
          <a:p>
            <a:r>
              <a:rPr lang="en-IN" sz="2800"/>
              <a:t>     </a:t>
            </a:r>
            <a:r>
              <a:rPr lang="en-IN" sz="2800"/>
              <a:t>Rajesh Dobhal</a:t>
            </a:r>
            <a:endParaRPr/>
          </a:p>
          <a:p>
            <a:r>
              <a:rPr lang="en-IN" sz="2800"/>
              <a:t>     </a:t>
            </a:r>
            <a:r>
              <a:rPr lang="en-IN" sz="2800"/>
              <a:t>Asha Revalia</a:t>
            </a:r>
            <a:endParaRPr/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360000" y="648000"/>
            <a:ext cx="9144000" cy="3463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IN"/>
              <a:t>We will be converting Excel file into JSON files using python script </a:t>
            </a:r>
            <a:endParaRPr/>
          </a:p>
        </p:txBody>
      </p:sp>
      <p:sp>
        <p:nvSpPr>
          <p:cNvPr id="115" name="TextShape 2"/>
          <p:cNvSpPr txBox="1"/>
          <p:nvPr/>
        </p:nvSpPr>
        <p:spPr>
          <a:xfrm>
            <a:off x="576000" y="1800000"/>
            <a:ext cx="8424000" cy="213804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IN"/>
              <a:t>JSON files are as following:</a:t>
            </a:r>
            <a:endParaRPr/>
          </a:p>
          <a:p>
            <a:pPr>
              <a:buSzPct val="45000"/>
              <a:buFont typeface="StarSymbol"/>
              <a:buChar char=""/>
            </a:pPr>
            <a:endParaRPr/>
          </a:p>
          <a:p>
            <a:pPr>
              <a:buSzPct val="45000"/>
              <a:buFont typeface="StarSymbol"/>
              <a:buChar char=""/>
            </a:pPr>
            <a:r>
              <a:rPr lang="en-IN"/>
              <a:t> </a:t>
            </a:r>
            <a:r>
              <a:rPr lang="en-IN"/>
              <a:t>Hotels.json : names of hotels loction-wise.</a:t>
            </a:r>
            <a:endParaRPr/>
          </a:p>
          <a:p>
            <a:pPr>
              <a:buSzPct val="45000"/>
              <a:buFont typeface="StarSymbol"/>
              <a:buChar char=""/>
            </a:pPr>
            <a:r>
              <a:rPr lang="en-IN"/>
              <a:t> </a:t>
            </a:r>
            <a:r>
              <a:rPr lang="en-IN"/>
              <a:t>Hotel_info.json : Contains all information of hotels(array).</a:t>
            </a:r>
            <a:endParaRPr/>
          </a:p>
          <a:p>
            <a:pPr>
              <a:buSzPct val="45000"/>
              <a:buFont typeface="StarSymbol"/>
              <a:buChar char=""/>
            </a:pPr>
            <a:r>
              <a:rPr lang="en-IN"/>
              <a:t> </a:t>
            </a:r>
            <a:r>
              <a:rPr lang="en-IN"/>
              <a:t>Crime.json : Information of crime location-wise.</a:t>
            </a:r>
            <a:endParaRPr/>
          </a:p>
          <a:p>
            <a:pPr>
              <a:buSzPct val="45000"/>
              <a:buFont typeface="StarSymbol"/>
              <a:buChar char=""/>
            </a:pPr>
            <a:r>
              <a:rPr lang="en-IN"/>
              <a:t> </a:t>
            </a:r>
            <a:r>
              <a:rPr lang="en-IN"/>
              <a:t>Climate.json : Information of climatic condition location-wise.</a:t>
            </a:r>
            <a:endParaRPr/>
          </a:p>
          <a:p>
            <a:pPr>
              <a:buSzPct val="45000"/>
              <a:buFont typeface="StarSymbol"/>
              <a:buChar char=""/>
            </a:pPr>
            <a:r>
              <a:rPr lang="en-IN"/>
              <a:t> </a:t>
            </a:r>
            <a:r>
              <a:rPr lang="en-IN"/>
              <a:t>Tour.json : Information of tour operators location-wise. 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</p:txBody>
      </p:sp>
      <p:sp>
        <p:nvSpPr>
          <p:cNvPr id="116" name="TextShape 3"/>
          <p:cNvSpPr txBox="1"/>
          <p:nvPr/>
        </p:nvSpPr>
        <p:spPr>
          <a:xfrm>
            <a:off x="576000" y="4680000"/>
            <a:ext cx="8568000" cy="3463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IN"/>
              <a:t> </a:t>
            </a:r>
            <a:r>
              <a:rPr lang="en-IN"/>
              <a:t>HTML and Java script, to load the json files, and display them in the page.</a:t>
            </a:r>
            <a:endParaRPr/>
          </a:p>
        </p:txBody>
      </p:sp>
      <p:sp>
        <p:nvSpPr>
          <p:cNvPr id="117" name="TextShape 4"/>
          <p:cNvSpPr txBox="1"/>
          <p:nvPr/>
        </p:nvSpPr>
        <p:spPr>
          <a:xfrm>
            <a:off x="648000" y="5445720"/>
            <a:ext cx="6984000" cy="6022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IN"/>
              <a:t> </a:t>
            </a:r>
            <a:r>
              <a:rPr lang="en-IN"/>
              <a:t>Use jquery's functions to fetch data and to update on the page.</a:t>
            </a:r>
            <a:endParaRPr/>
          </a:p>
          <a:p>
            <a:endParaRPr/>
          </a:p>
        </p:txBody>
      </p:sp>
    </p:spTree>
  </p:cSld>
  <p:timing>
    <p:tnLst>
      <p:par>
        <p:cTn dur="indefinite" id="11" nodeType="tmRoot" restart="never">
          <p:childTnLst>
            <p:seq>
              <p:cTn id="1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576000" y="576000"/>
            <a:ext cx="7848000" cy="6022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IN"/>
              <a:t>Third, Fourth Fifth and sixth Pages contain the information of corresponding hotel_info, location crime rate, tour guide information, climatic condition.     </a:t>
            </a:r>
            <a:endParaRPr/>
          </a:p>
        </p:txBody>
      </p:sp>
      <p:sp>
        <p:nvSpPr>
          <p:cNvPr id="119" name="TextShape 2"/>
          <p:cNvSpPr txBox="1"/>
          <p:nvPr/>
        </p:nvSpPr>
        <p:spPr>
          <a:xfrm>
            <a:off x="576000" y="1872000"/>
            <a:ext cx="8712000" cy="6022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IN"/>
              <a:t>Hotel_info page have information of a hotel which is selected. It contains check-in detail, hotel rating, email, contact details etc.</a:t>
            </a:r>
            <a:endParaRPr/>
          </a:p>
        </p:txBody>
      </p:sp>
    </p:spTree>
  </p:cSld>
  <p:timing>
    <p:tnLst>
      <p:par>
        <p:cTn dur="indefinite" id="13" nodeType="tmRoot" restart="never">
          <p:childTnLst>
            <p:seq>
              <p:cTn id="1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CustomShape 1"/>
          <p:cNvSpPr/>
          <p:nvPr/>
        </p:nvSpPr>
        <p:spPr>
          <a:xfrm>
            <a:off x="576000" y="648000"/>
            <a:ext cx="8855640" cy="65700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IN" sz="4000"/>
              <a:t>INTRODUCTION</a:t>
            </a:r>
            <a:endParaRPr/>
          </a:p>
        </p:txBody>
      </p:sp>
      <p:sp>
        <p:nvSpPr>
          <p:cNvPr id="71" name="CustomShape 2"/>
          <p:cNvSpPr/>
          <p:nvPr/>
        </p:nvSpPr>
        <p:spPr>
          <a:xfrm>
            <a:off x="1008000" y="3185640"/>
            <a:ext cx="5615640" cy="48636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IN" sz="2800"/>
              <a:t>Purpose:</a:t>
            </a:r>
            <a:endParaRPr/>
          </a:p>
        </p:txBody>
      </p:sp>
      <p:sp>
        <p:nvSpPr>
          <p:cNvPr id="72" name="CustomShape 3"/>
          <p:cNvSpPr/>
          <p:nvPr/>
        </p:nvSpPr>
        <p:spPr>
          <a:xfrm>
            <a:off x="792360" y="4032000"/>
            <a:ext cx="8855640" cy="111384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IN"/>
              <a:t>These days whenever we enter a new city we are curious to know everything about</a:t>
            </a:r>
            <a:endParaRPr/>
          </a:p>
          <a:p>
            <a:r>
              <a:rPr lang="en-IN"/>
              <a:t>it. The information available on the internet is vast but may not always be credible, </a:t>
            </a:r>
            <a:endParaRPr/>
          </a:p>
          <a:p>
            <a:r>
              <a:rPr lang="en-IN"/>
              <a:t>updated and specific to our needs.</a:t>
            </a:r>
            <a:endParaRPr/>
          </a:p>
          <a:p>
            <a:endParaRPr/>
          </a:p>
        </p:txBody>
      </p:sp>
      <p:sp>
        <p:nvSpPr>
          <p:cNvPr id="73" name="CustomShape 4"/>
          <p:cNvSpPr/>
          <p:nvPr/>
        </p:nvSpPr>
        <p:spPr>
          <a:xfrm>
            <a:off x="792000" y="1673640"/>
            <a:ext cx="5255640" cy="48636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IN" sz="2800"/>
              <a:t>Defination:</a:t>
            </a:r>
            <a:endParaRPr/>
          </a:p>
        </p:txBody>
      </p:sp>
      <p:sp>
        <p:nvSpPr>
          <p:cNvPr id="74" name="CustomShape 5"/>
          <p:cNvSpPr/>
          <p:nvPr/>
        </p:nvSpPr>
        <p:spPr>
          <a:xfrm>
            <a:off x="-1656000" y="2376360"/>
            <a:ext cx="9792000" cy="100764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IN"/>
              <a:t>                                                         </a:t>
            </a:r>
            <a:r>
              <a:rPr lang="en-IN"/>
              <a:t>This app would help all tourists to easily check-in to a hotel in the city of their visit.</a:t>
            </a:r>
            <a:endParaRPr/>
          </a:p>
          <a:p>
            <a:r>
              <a:rPr lang="en-IN"/>
              <a:t>                                                        </a:t>
            </a:r>
            <a:r>
              <a:rPr lang="en-IN"/>
              <a:t>All details regarding the approved hotels, restaurants, air catering units, time share.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720720" y="864000"/>
            <a:ext cx="8422920" cy="144900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IN" sz="2800"/>
              <a:t> </a:t>
            </a:r>
            <a:r>
              <a:rPr lang="en-IN" sz="2800"/>
              <a:t>Overview Of The Project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76" name="CustomShape 2"/>
          <p:cNvSpPr/>
          <p:nvPr/>
        </p:nvSpPr>
        <p:spPr>
          <a:xfrm>
            <a:off x="2304000" y="3960000"/>
            <a:ext cx="27000" cy="426960"/>
          </a:xfrm>
          <a:prstGeom prst="rect">
            <a:avLst/>
          </a:prstGeom>
        </p:spPr>
      </p:sp>
      <p:sp>
        <p:nvSpPr>
          <p:cNvPr id="77" name="CustomShape 3"/>
          <p:cNvSpPr/>
          <p:nvPr/>
        </p:nvSpPr>
        <p:spPr>
          <a:xfrm>
            <a:off x="1152000" y="1872000"/>
            <a:ext cx="7991640" cy="39596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en-IN">
                <a:solidFill>
                  <a:srgbClr val="2f2b20"/>
                </a:solidFill>
                <a:latin typeface="Calibri"/>
              </a:rPr>
              <a:t>Tourists can plan their trip though this app.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en-IN">
                <a:solidFill>
                  <a:srgbClr val="2f2b20"/>
                </a:solidFill>
                <a:latin typeface="Calibri"/>
              </a:rPr>
              <a:t>According to location Tourists can hire approved service providers.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en-IN">
                <a:solidFill>
                  <a:srgbClr val="2f2b20"/>
                </a:solidFill>
                <a:latin typeface="Calibri"/>
              </a:rPr>
              <a:t>Can get information about the climate condition/ Rainfall pattern of their planned area.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en-IN">
                <a:solidFill>
                  <a:srgbClr val="2f2b20"/>
                </a:solidFill>
                <a:latin typeface="Calibri"/>
              </a:rPr>
              <a:t>Can get information about all India and State-wise details on Number of Persons Arrested under Different IPC Crimes by Sex.</a:t>
            </a:r>
            <a:endParaRPr/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576360" y="216000"/>
            <a:ext cx="7559640" cy="48636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IN" sz="2800"/>
              <a:t>Data Referrence:</a:t>
            </a:r>
            <a:endParaRPr/>
          </a:p>
        </p:txBody>
      </p:sp>
      <p:sp>
        <p:nvSpPr>
          <p:cNvPr id="79" name="CustomShape 2"/>
          <p:cNvSpPr/>
          <p:nvPr/>
        </p:nvSpPr>
        <p:spPr>
          <a:xfrm>
            <a:off x="1296000" y="1512000"/>
            <a:ext cx="8064000" cy="86400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IN"/>
              <a:t>The above link will tell all the approved Hotels/Restaurants/Air Catering Units/Time Share</a:t>
            </a:r>
            <a:endParaRPr/>
          </a:p>
          <a:p>
            <a:r>
              <a:rPr lang="en-IN"/>
              <a:t>Resorts/Apartments/Convention Centre/Bed &amp; Breakfast as on 12.03.2013</a:t>
            </a:r>
            <a:endParaRPr/>
          </a:p>
        </p:txBody>
      </p:sp>
      <p:sp>
        <p:nvSpPr>
          <p:cNvPr id="80" name="CustomShape 3"/>
          <p:cNvSpPr/>
          <p:nvPr/>
        </p:nvSpPr>
        <p:spPr>
          <a:xfrm>
            <a:off x="720000" y="3096000"/>
            <a:ext cx="8567640" cy="10738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IN"/>
              <a:t>The above link tell district rainfall normal(in mm) monthly,seasonal and annual</a:t>
            </a:r>
            <a:endParaRPr/>
          </a:p>
          <a:p>
            <a:endParaRPr/>
          </a:p>
          <a:p>
            <a:endParaRPr/>
          </a:p>
        </p:txBody>
      </p:sp>
      <p:sp>
        <p:nvSpPr>
          <p:cNvPr id="81" name="CustomShape 4"/>
          <p:cNvSpPr/>
          <p:nvPr/>
        </p:nvSpPr>
        <p:spPr>
          <a:xfrm>
            <a:off x="864000" y="4536000"/>
            <a:ext cx="8495640" cy="8938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IN"/>
              <a:t>The above link tells the approved service providers (adventure tour operators, domestic</a:t>
            </a:r>
            <a:endParaRPr/>
          </a:p>
          <a:p>
            <a:r>
              <a:rPr lang="en-IN"/>
              <a:t> </a:t>
            </a:r>
            <a:r>
              <a:rPr lang="en-IN"/>
              <a:t>tour operators,inbound tour operators,tourist transport operators and travel agents)</a:t>
            </a:r>
            <a:endParaRPr/>
          </a:p>
        </p:txBody>
      </p:sp>
      <p:sp>
        <p:nvSpPr>
          <p:cNvPr id="82" name="CustomShape 5"/>
          <p:cNvSpPr/>
          <p:nvPr/>
        </p:nvSpPr>
        <p:spPr>
          <a:xfrm>
            <a:off x="648000" y="6048000"/>
            <a:ext cx="8567640" cy="8179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IN"/>
              <a:t>The above link tells the all India and state-wise details on number of persons </a:t>
            </a:r>
            <a:endParaRPr/>
          </a:p>
          <a:p>
            <a:r>
              <a:rPr lang="en-IN"/>
              <a:t>arrested under different IPC crimes by sex</a:t>
            </a:r>
            <a:endParaRPr/>
          </a:p>
        </p:txBody>
      </p:sp>
      <p:sp>
        <p:nvSpPr>
          <p:cNvPr id="83" name="TextShape 6"/>
          <p:cNvSpPr txBox="1"/>
          <p:nvPr/>
        </p:nvSpPr>
        <p:spPr>
          <a:xfrm>
            <a:off x="2736000" y="1944000"/>
            <a:ext cx="180720" cy="346320"/>
          </a:xfrm>
          <a:prstGeom prst="rect">
            <a:avLst/>
          </a:prstGeom>
        </p:spPr>
      </p:sp>
      <p:sp>
        <p:nvSpPr>
          <p:cNvPr id="84" name="TextShape 7"/>
          <p:cNvSpPr txBox="1"/>
          <p:nvPr/>
        </p:nvSpPr>
        <p:spPr>
          <a:xfrm>
            <a:off x="936000" y="864000"/>
            <a:ext cx="8568000" cy="64800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IN">
                <a:hlinkClick r:id="rId1"/>
              </a:rPr>
              <a:t>http://data.gov.in/dataset/approved-hotels-restaurants-air-catering-units-time-share- resortsapartments-convention-centr</a:t>
            </a:r>
            <a:endParaRPr/>
          </a:p>
        </p:txBody>
      </p:sp>
      <p:sp>
        <p:nvSpPr>
          <p:cNvPr id="85" name="TextShape 8"/>
          <p:cNvSpPr txBox="1"/>
          <p:nvPr/>
        </p:nvSpPr>
        <p:spPr>
          <a:xfrm>
            <a:off x="792000" y="2448000"/>
            <a:ext cx="8712000" cy="3463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IN">
                <a:hlinkClick r:id="rId2"/>
              </a:rPr>
              <a:t>http://data.gov.in/dataset/district-rainfall-normal-mm-monthly-seasonal-and-annual-data-period-1951-2000</a:t>
            </a:r>
            <a:endParaRPr/>
          </a:p>
        </p:txBody>
      </p:sp>
      <p:sp>
        <p:nvSpPr>
          <p:cNvPr id="86" name="TextShape 9"/>
          <p:cNvSpPr txBox="1"/>
          <p:nvPr/>
        </p:nvSpPr>
        <p:spPr>
          <a:xfrm>
            <a:off x="720000" y="3888000"/>
            <a:ext cx="8856000" cy="3463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IN">
                <a:hlinkClick r:id="rId3"/>
              </a:rPr>
              <a:t>http://data.gov.in/dataset/approved-service-providers-adventure-tour-operators-domestic-tour-operators-inbound-tour-ope</a:t>
            </a:r>
            <a:endParaRPr/>
          </a:p>
        </p:txBody>
      </p:sp>
      <p:sp>
        <p:nvSpPr>
          <p:cNvPr id="87" name="TextShape 10"/>
          <p:cNvSpPr txBox="1"/>
          <p:nvPr/>
        </p:nvSpPr>
        <p:spPr>
          <a:xfrm>
            <a:off x="720000" y="5429880"/>
            <a:ext cx="8712000" cy="3463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IN">
                <a:hlinkClick r:id="rId4"/>
              </a:rPr>
              <a:t>http://data.gov.in/dataset/all-india-and-state-wise-number-persons-arrested-under-different-ipc-crimes-sex</a:t>
            </a:r>
            <a:endParaRPr/>
          </a:p>
        </p:txBody>
      </p:sp>
    </p:spTree>
  </p:cSld>
  <p:timing>
    <p:tnLst>
      <p:par>
        <p:cTn dur="indefinite" id="3" nodeType="tmRoot" restart="never">
          <p:childTnLst>
            <p:seq>
              <p:cTn id="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524520" y="1566360"/>
            <a:ext cx="7631640" cy="48636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IN" sz="2800">
                <a:solidFill>
                  <a:srgbClr val="000000"/>
                </a:solidFill>
                <a:latin typeface="Arial"/>
                <a:ea typeface="DejaVu Sans"/>
              </a:rPr>
              <a:t>Product Prespective:</a:t>
            </a:r>
            <a:endParaRPr/>
          </a:p>
        </p:txBody>
      </p:sp>
      <p:sp>
        <p:nvSpPr>
          <p:cNvPr id="89" name="CustomShape 2"/>
          <p:cNvSpPr/>
          <p:nvPr/>
        </p:nvSpPr>
        <p:spPr>
          <a:xfrm>
            <a:off x="0" y="425520"/>
            <a:ext cx="10080360" cy="942120"/>
          </a:xfrm>
          <a:prstGeom prst="rect">
            <a:avLst/>
          </a:prstGeom>
        </p:spPr>
        <p:txBody>
          <a:bodyPr bIns="45000" lIns="90000" rIns="90000" tIns="45000" wrap="none"/>
          <a:p>
            <a:pPr algn="ctr">
              <a:lnSpc>
                <a:spcPct val="100000"/>
              </a:lnSpc>
            </a:pPr>
            <a:r>
              <a:rPr lang="en-IN" sz="6000"/>
              <a:t>Overall discription:</a:t>
            </a:r>
            <a:endParaRPr/>
          </a:p>
        </p:txBody>
      </p:sp>
      <p:sp>
        <p:nvSpPr>
          <p:cNvPr id="90" name="CustomShape 3"/>
          <p:cNvSpPr/>
          <p:nvPr/>
        </p:nvSpPr>
        <p:spPr>
          <a:xfrm>
            <a:off x="270360" y="2209680"/>
            <a:ext cx="2321280" cy="1605960"/>
          </a:xfrm>
          <a:prstGeom prst="rect">
            <a:avLst/>
          </a:prstGeom>
          <a:solidFill>
            <a:srgbClr val="e7e4c0"/>
          </a:solidFill>
          <a:ln w="12600">
            <a:solidFill>
              <a:srgbClr val="cfc866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2f2b20"/>
                </a:solidFill>
                <a:latin typeface="Calibri"/>
              </a:rPr>
              <a:t>User will select city from the dropdown list of Cities in India where users can plan their trip. </a:t>
            </a:r>
            <a:endParaRPr/>
          </a:p>
        </p:txBody>
      </p:sp>
      <p:sp>
        <p:nvSpPr>
          <p:cNvPr id="91" name="CustomShape 4"/>
          <p:cNvSpPr/>
          <p:nvPr/>
        </p:nvSpPr>
        <p:spPr>
          <a:xfrm>
            <a:off x="2514960" y="2971800"/>
            <a:ext cx="743760" cy="360"/>
          </a:xfrm>
          <a:prstGeom prst="straightConnector1">
            <a:avLst/>
          </a:prstGeom>
          <a:ln w="12600">
            <a:solidFill>
              <a:srgbClr val="a6a278"/>
            </a:solidFill>
            <a:round/>
            <a:tailEnd len="med" type="triangle" w="med"/>
          </a:ln>
        </p:spPr>
      </p:sp>
      <p:sp>
        <p:nvSpPr>
          <p:cNvPr id="92" name="CustomShape 5"/>
          <p:cNvSpPr/>
          <p:nvPr/>
        </p:nvSpPr>
        <p:spPr>
          <a:xfrm>
            <a:off x="3200760" y="2209680"/>
            <a:ext cx="2437200" cy="1522800"/>
          </a:xfrm>
          <a:prstGeom prst="rect">
            <a:avLst/>
          </a:prstGeom>
          <a:solidFill>
            <a:srgbClr val="e7e4c0"/>
          </a:solidFill>
          <a:ln w="12600">
            <a:solidFill>
              <a:srgbClr val="cfc866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 sz="2000">
                <a:solidFill>
                  <a:srgbClr val="2f2b20"/>
                </a:solidFill>
                <a:latin typeface="Calibri"/>
              </a:rPr>
              <a:t>User can select from the list of hotels.</a:t>
            </a:r>
            <a:endParaRPr/>
          </a:p>
        </p:txBody>
      </p:sp>
      <p:sp>
        <p:nvSpPr>
          <p:cNvPr id="93" name="CustomShape 6"/>
          <p:cNvSpPr/>
          <p:nvPr/>
        </p:nvSpPr>
        <p:spPr>
          <a:xfrm>
            <a:off x="5639040" y="2971800"/>
            <a:ext cx="456120" cy="360"/>
          </a:xfrm>
          <a:prstGeom prst="straightConnector1">
            <a:avLst/>
          </a:prstGeom>
          <a:ln w="12600">
            <a:solidFill>
              <a:srgbClr val="a6a278"/>
            </a:solidFill>
            <a:round/>
            <a:tailEnd len="med" type="triangle" w="med"/>
          </a:ln>
        </p:spPr>
      </p:sp>
      <p:sp>
        <p:nvSpPr>
          <p:cNvPr id="94" name="CustomShape 7"/>
          <p:cNvSpPr/>
          <p:nvPr/>
        </p:nvSpPr>
        <p:spPr>
          <a:xfrm>
            <a:off x="6132240" y="2209680"/>
            <a:ext cx="2284920" cy="1522800"/>
          </a:xfrm>
          <a:prstGeom prst="rect">
            <a:avLst/>
          </a:prstGeom>
          <a:solidFill>
            <a:srgbClr val="e7e4c0"/>
          </a:solidFill>
          <a:ln w="12600">
            <a:solidFill>
              <a:srgbClr val="cfc866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2f2b20"/>
                </a:solidFill>
                <a:latin typeface="Calibri"/>
              </a:rPr>
              <a:t>Hotel Link, check in link, hotel rating, hotel contact will be displayed.</a:t>
            </a:r>
            <a:endParaRPr/>
          </a:p>
        </p:txBody>
      </p:sp>
      <p:sp>
        <p:nvSpPr>
          <p:cNvPr id="95" name="Line 8"/>
          <p:cNvSpPr/>
          <p:nvPr/>
        </p:nvSpPr>
        <p:spPr>
          <a:xfrm>
            <a:off x="2904480" y="2964600"/>
            <a:ext cx="0" cy="2057400"/>
          </a:xfrm>
          <a:prstGeom prst="line">
            <a:avLst/>
          </a:prstGeom>
          <a:ln w="12600">
            <a:solidFill>
              <a:srgbClr val="a6a278"/>
            </a:solidFill>
            <a:round/>
          </a:ln>
        </p:spPr>
      </p:sp>
      <p:sp>
        <p:nvSpPr>
          <p:cNvPr id="96" name="CustomShape 9"/>
          <p:cNvSpPr/>
          <p:nvPr/>
        </p:nvSpPr>
        <p:spPr>
          <a:xfrm flipV="1">
            <a:off x="2895840" y="5020920"/>
            <a:ext cx="321120" cy="5760"/>
          </a:xfrm>
          <a:prstGeom prst="straightConnector1">
            <a:avLst/>
          </a:prstGeom>
          <a:ln w="12600">
            <a:solidFill>
              <a:srgbClr val="a6a278"/>
            </a:solidFill>
            <a:round/>
            <a:tailEnd len="med" type="triangle" w="med"/>
          </a:ln>
        </p:spPr>
      </p:sp>
      <p:sp>
        <p:nvSpPr>
          <p:cNvPr id="97" name="CustomShape 10"/>
          <p:cNvSpPr/>
          <p:nvPr/>
        </p:nvSpPr>
        <p:spPr>
          <a:xfrm>
            <a:off x="3200760" y="4267080"/>
            <a:ext cx="2437200" cy="1751400"/>
          </a:xfrm>
          <a:prstGeom prst="rect">
            <a:avLst/>
          </a:prstGeom>
          <a:solidFill>
            <a:srgbClr val="e7e4c0"/>
          </a:solidFill>
          <a:ln w="12600">
            <a:solidFill>
              <a:srgbClr val="cfc866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2f2b20"/>
                </a:solidFill>
                <a:latin typeface="Calibri"/>
              </a:rPr>
              <a:t>Areas Crime rate, Climatic condition, best Tour operator options will be available.</a:t>
            </a:r>
            <a:endParaRPr/>
          </a:p>
        </p:txBody>
      </p:sp>
      <p:sp>
        <p:nvSpPr>
          <p:cNvPr id="98" name="CustomShape 11"/>
          <p:cNvSpPr/>
          <p:nvPr/>
        </p:nvSpPr>
        <p:spPr>
          <a:xfrm>
            <a:off x="5639040" y="5143680"/>
            <a:ext cx="456120" cy="360"/>
          </a:xfrm>
          <a:prstGeom prst="straightConnector1">
            <a:avLst/>
          </a:prstGeom>
          <a:ln w="12600">
            <a:solidFill>
              <a:srgbClr val="a6a278"/>
            </a:solidFill>
            <a:round/>
            <a:tailEnd len="med" type="triangle" w="med"/>
          </a:ln>
        </p:spPr>
      </p:sp>
      <p:sp>
        <p:nvSpPr>
          <p:cNvPr id="99" name="CustomShape 12"/>
          <p:cNvSpPr/>
          <p:nvPr/>
        </p:nvSpPr>
        <p:spPr>
          <a:xfrm>
            <a:off x="6096240" y="4267080"/>
            <a:ext cx="2284920" cy="1751400"/>
          </a:xfrm>
          <a:prstGeom prst="rect">
            <a:avLst/>
          </a:prstGeom>
          <a:solidFill>
            <a:srgbClr val="e7e4c0"/>
          </a:solidFill>
          <a:ln w="12600">
            <a:solidFill>
              <a:srgbClr val="cfc866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2f2b20"/>
                </a:solidFill>
                <a:latin typeface="Calibri"/>
              </a:rPr>
              <a:t>Corresponding result will be displayed for the button pressed. </a:t>
            </a:r>
            <a:endParaRPr/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360000" y="576000"/>
            <a:ext cx="6911640" cy="65700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IN" sz="4000"/>
              <a:t>User Interface</a:t>
            </a:r>
            <a:endParaRPr/>
          </a:p>
        </p:txBody>
      </p:sp>
      <p:sp>
        <p:nvSpPr>
          <p:cNvPr id="101" name="CustomShape 2"/>
          <p:cNvSpPr/>
          <p:nvPr/>
        </p:nvSpPr>
        <p:spPr>
          <a:xfrm>
            <a:off x="792000" y="1656000"/>
            <a:ext cx="7775640" cy="50292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IN" sz="2800">
                <a:solidFill>
                  <a:srgbClr val="2f2b20"/>
                </a:solidFill>
                <a:latin typeface="Calibri"/>
              </a:rPr>
              <a:t>User I/P:</a:t>
            </a:r>
            <a:endParaRPr/>
          </a:p>
        </p:txBody>
      </p:sp>
      <p:sp>
        <p:nvSpPr>
          <p:cNvPr id="102" name="CustomShape 3"/>
          <p:cNvSpPr/>
          <p:nvPr/>
        </p:nvSpPr>
        <p:spPr>
          <a:xfrm>
            <a:off x="720000" y="2403000"/>
            <a:ext cx="5039640" cy="62064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IN">
                <a:solidFill>
                  <a:srgbClr val="2f2b20"/>
                </a:solidFill>
                <a:latin typeface="Calibri"/>
              </a:rPr>
              <a:t>  </a:t>
            </a:r>
            <a:r>
              <a:rPr lang="en-IN">
                <a:solidFill>
                  <a:srgbClr val="2f2b20"/>
                </a:solidFill>
                <a:latin typeface="Calibri"/>
              </a:rPr>
              <a:t>City name.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2f2b20"/>
                </a:solidFill>
                <a:latin typeface="Calibri"/>
              </a:rPr>
              <a:t>  </a:t>
            </a:r>
            <a:r>
              <a:rPr lang="en-IN">
                <a:solidFill>
                  <a:srgbClr val="2f2b20"/>
                </a:solidFill>
                <a:latin typeface="Calibri"/>
              </a:rPr>
              <a:t>Preferred hotel from dropdown list.</a:t>
            </a:r>
            <a:endParaRPr/>
          </a:p>
        </p:txBody>
      </p:sp>
      <p:sp>
        <p:nvSpPr>
          <p:cNvPr id="103" name="CustomShape 4"/>
          <p:cNvSpPr/>
          <p:nvPr/>
        </p:nvSpPr>
        <p:spPr>
          <a:xfrm>
            <a:off x="792000" y="3528720"/>
            <a:ext cx="4967640" cy="50292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IN" sz="2800">
                <a:solidFill>
                  <a:srgbClr val="2f2b20"/>
                </a:solidFill>
                <a:latin typeface="Calibri"/>
              </a:rPr>
              <a:t>Output from app:</a:t>
            </a:r>
            <a:endParaRPr/>
          </a:p>
        </p:txBody>
      </p:sp>
      <p:sp>
        <p:nvSpPr>
          <p:cNvPr id="104" name="CustomShape 5"/>
          <p:cNvSpPr/>
          <p:nvPr/>
        </p:nvSpPr>
        <p:spPr>
          <a:xfrm>
            <a:off x="1135080" y="4538520"/>
            <a:ext cx="5183640" cy="88596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IN">
                <a:solidFill>
                  <a:srgbClr val="2f2b20"/>
                </a:solidFill>
                <a:latin typeface="Calibri"/>
              </a:rPr>
              <a:t>Climatic condition.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2f2b20"/>
                </a:solidFill>
                <a:latin typeface="Calibri"/>
              </a:rPr>
              <a:t>Crime rate.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2f2b20"/>
                </a:solidFill>
                <a:latin typeface="Calibri"/>
              </a:rPr>
              <a:t>Tour operator information.</a:t>
            </a:r>
            <a:endParaRPr/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936000" y="432000"/>
            <a:ext cx="8423640" cy="6047280"/>
          </a:xfrm>
          <a:prstGeom prst="rect">
            <a:avLst/>
          </a:prstGeom>
        </p:spPr>
        <p:txBody>
          <a:bodyPr bIns="45000" lIns="90000" rIns="90000" tIns="45000" wrap="none"/>
          <a:p>
            <a:pPr algn="just">
              <a:lnSpc>
                <a:spcPct val="100000"/>
              </a:lnSpc>
            </a:pPr>
            <a:r>
              <a:rPr lang="en-IN" sz="3600"/>
              <a:t>Software Interface: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r>
              <a:rPr lang="en-IN" sz="2400"/>
              <a:t>HTML </a:t>
            </a:r>
            <a:r>
              <a:rPr lang="en-IN" sz="2800"/>
              <a:t>: </a:t>
            </a:r>
            <a:r>
              <a:rPr lang="en-IN" sz="2000"/>
              <a:t>For the web designing page HTML5 will be used.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r>
              <a:rPr lang="en-IN" sz="2400"/>
              <a:t>CSS</a:t>
            </a:r>
            <a:r>
              <a:rPr lang="en-IN" sz="2800"/>
              <a:t>:  </a:t>
            </a:r>
            <a:r>
              <a:rPr lang="en-IN" sz="2000"/>
              <a:t>For styling and colouring of scheme CSS will be used.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r>
              <a:rPr lang="en-IN" sz="2400"/>
              <a:t>Python</a:t>
            </a:r>
            <a:r>
              <a:rPr lang="en-IN" sz="2800"/>
              <a:t>:</a:t>
            </a:r>
            <a:r>
              <a:rPr lang="en-IN" sz="2000"/>
              <a:t> For backend Scripting and to read in all the data files, and generate </a:t>
            </a:r>
            <a:endParaRPr/>
          </a:p>
          <a:p>
            <a:pPr algn="just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2000"/>
              <a:t>JSON files.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r>
              <a:rPr lang="en-IN" sz="2400"/>
              <a:t>Java Script</a:t>
            </a:r>
            <a:r>
              <a:rPr lang="en-IN" sz="2800"/>
              <a:t>:</a:t>
            </a:r>
            <a:r>
              <a:rPr lang="en-IN" sz="2000"/>
              <a:t> To provide levels of interactivity to web pages that are not </a:t>
            </a:r>
            <a:endParaRPr/>
          </a:p>
          <a:p>
            <a:pPr algn="just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2000"/>
              <a:t>achievable with simple HTML.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r>
              <a:rPr lang="en-IN" sz="2400"/>
              <a:t>JQUERY</a:t>
            </a:r>
            <a:r>
              <a:rPr lang="en-IN" sz="2800"/>
              <a:t>: </a:t>
            </a:r>
            <a:r>
              <a:rPr lang="en-IN" sz="2000"/>
              <a:t>JQuery is a multi-browser java Script library designed to simplify</a:t>
            </a:r>
            <a:endParaRPr/>
          </a:p>
          <a:p>
            <a:pPr algn="just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2000"/>
              <a:t> </a:t>
            </a:r>
            <a:r>
              <a:rPr lang="en-IN" sz="2000"/>
              <a:t>the client-side scripting of HTML.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r>
              <a:rPr lang="en-IN" sz="2400"/>
              <a:t>JSON</a:t>
            </a:r>
            <a:r>
              <a:rPr lang="en-IN" sz="2800"/>
              <a:t>: </a:t>
            </a:r>
            <a:r>
              <a:rPr lang="en-IN" sz="2000"/>
              <a:t>JSON is a language which uses java script syntax for describing data </a:t>
            </a:r>
            <a:endParaRPr/>
          </a:p>
          <a:p>
            <a:pPr algn="just">
              <a:lnSpc>
                <a:spcPct val="100000"/>
              </a:lnSpc>
            </a:pPr>
            <a:r>
              <a:rPr lang="en-IN" sz="2000"/>
              <a:t>    </a:t>
            </a:r>
            <a:r>
              <a:rPr lang="en-IN" sz="2000"/>
              <a:t>objects.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</p:txBody>
      </p:sp>
    </p:spTree>
  </p:cSld>
  <p:timing>
    <p:tnLst>
      <p:par>
        <p:cTn dur="indefinite" id="5" nodeType="tmRoot" restart="never">
          <p:childTnLst>
            <p:seq>
              <p:cTn id="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106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801000"/>
            <a:ext cx="8424000" cy="4175640"/>
          </a:xfrm>
          <a:prstGeom prst="rect">
            <a:avLst/>
          </a:prstGeom>
        </p:spPr>
      </p:pic>
      <p:sp>
        <p:nvSpPr>
          <p:cNvPr id="107" name="CustomShape 1"/>
          <p:cNvSpPr/>
          <p:nvPr/>
        </p:nvSpPr>
        <p:spPr>
          <a:xfrm>
            <a:off x="504000" y="5112360"/>
            <a:ext cx="9071640" cy="79164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IN"/>
              <a:t>In this page user enter location where he is planning to travel.</a:t>
            </a:r>
            <a:endParaRPr/>
          </a:p>
          <a:p>
            <a:r>
              <a:rPr lang="en-IN"/>
              <a:t>On pressing submit button location list will be displayed.</a:t>
            </a:r>
            <a:endParaRPr/>
          </a:p>
          <a:p>
            <a:endParaRPr/>
          </a:p>
        </p:txBody>
      </p:sp>
      <p:sp>
        <p:nvSpPr>
          <p:cNvPr id="108" name="CustomShape 2"/>
          <p:cNvSpPr/>
          <p:nvPr/>
        </p:nvSpPr>
        <p:spPr>
          <a:xfrm>
            <a:off x="792000" y="144000"/>
            <a:ext cx="6983640" cy="65700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IN" sz="4000"/>
              <a:t>First Page:</a:t>
            </a:r>
            <a:endParaRPr/>
          </a:p>
        </p:txBody>
      </p:sp>
      <p:sp>
        <p:nvSpPr>
          <p:cNvPr id="109" name="CustomShape 3"/>
          <p:cNvSpPr/>
          <p:nvPr/>
        </p:nvSpPr>
        <p:spPr>
          <a:xfrm>
            <a:off x="288360" y="5949000"/>
            <a:ext cx="8639640" cy="45900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IN" sz="2600"/>
              <a:t>How List Of Location Will Be Displayed?</a:t>
            </a:r>
            <a:endParaRPr/>
          </a:p>
        </p:txBody>
      </p:sp>
      <p:sp>
        <p:nvSpPr>
          <p:cNvPr id="110" name="CustomShape 4"/>
          <p:cNvSpPr/>
          <p:nvPr/>
        </p:nvSpPr>
        <p:spPr>
          <a:xfrm>
            <a:off x="648000" y="6552000"/>
            <a:ext cx="7703640" cy="34596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IN"/>
              <a:t>We are creating JSON file where all the Locations will be stored. </a:t>
            </a:r>
            <a:endParaRPr/>
          </a:p>
        </p:txBody>
      </p:sp>
    </p:spTree>
  </p:cSld>
  <p:timing>
    <p:tnLst>
      <p:par>
        <p:cTn dur="indefinite" id="7" nodeType="tmRoot" restart="never">
          <p:childTnLst>
            <p:seq>
              <p:cTn id="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432000" y="351000"/>
            <a:ext cx="5255640" cy="65700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IN" sz="4000"/>
              <a:t>Second Page:</a:t>
            </a:r>
            <a:endParaRPr/>
          </a:p>
        </p:txBody>
      </p:sp>
      <p:pic>
        <p:nvPicPr>
          <p:cNvPr descr="" id="112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144000" y="1072440"/>
            <a:ext cx="8496000" cy="4183560"/>
          </a:xfrm>
          <a:prstGeom prst="rect">
            <a:avLst/>
          </a:prstGeom>
        </p:spPr>
      </p:pic>
      <p:sp>
        <p:nvSpPr>
          <p:cNvPr id="113" name="TextShape 2"/>
          <p:cNvSpPr txBox="1"/>
          <p:nvPr/>
        </p:nvSpPr>
        <p:spPr>
          <a:xfrm>
            <a:off x="936000" y="5472000"/>
            <a:ext cx="9000000" cy="137016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IN"/>
              <a:t>Corresponding location hotel name will be come under the dropdown list of hotels.</a:t>
            </a:r>
            <a:endParaRPr/>
          </a:p>
          <a:p>
            <a:r>
              <a:rPr lang="en-IN"/>
              <a:t>On submitting hotel info will be displayed.</a:t>
            </a:r>
            <a:endParaRPr/>
          </a:p>
          <a:p>
            <a:endParaRPr/>
          </a:p>
          <a:p>
            <a:r>
              <a:rPr lang="en-IN"/>
              <a:t>Even location crime rate, its tour operators and climatic condition will be available on this page.</a:t>
            </a:r>
            <a:endParaRPr/>
          </a:p>
        </p:txBody>
      </p:sp>
    </p:spTree>
  </p:cSld>
  <p:timing>
    <p:tnLst>
      <p:par>
        <p:cTn dur="indefinite" id="9" nodeType="tmRoot" restart="never">
          <p:childTnLst>
            <p:seq>
              <p:cTn id="10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