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18"/>
  </p:notesMasterIdLst>
  <p:sldIdLst>
    <p:sldId id="256" r:id="rId2"/>
    <p:sldId id="294" r:id="rId3"/>
    <p:sldId id="257" r:id="rId4"/>
    <p:sldId id="258" r:id="rId5"/>
    <p:sldId id="259" r:id="rId6"/>
    <p:sldId id="260" r:id="rId7"/>
    <p:sldId id="264" r:id="rId8"/>
    <p:sldId id="526" r:id="rId9"/>
    <p:sldId id="263" r:id="rId10"/>
    <p:sldId id="265" r:id="rId11"/>
    <p:sldId id="534" r:id="rId12"/>
    <p:sldId id="535" r:id="rId13"/>
    <p:sldId id="536" r:id="rId14"/>
    <p:sldId id="537" r:id="rId15"/>
    <p:sldId id="269" r:id="rId16"/>
    <p:sldId id="270" r:id="rId17"/>
    <p:sldId id="528" r:id="rId18"/>
    <p:sldId id="271" r:id="rId19"/>
    <p:sldId id="272" r:id="rId20"/>
    <p:sldId id="273" r:id="rId21"/>
    <p:sldId id="274" r:id="rId22"/>
    <p:sldId id="279" r:id="rId23"/>
    <p:sldId id="275" r:id="rId24"/>
    <p:sldId id="277" r:id="rId25"/>
    <p:sldId id="278" r:id="rId26"/>
    <p:sldId id="283" r:id="rId27"/>
    <p:sldId id="280" r:id="rId28"/>
    <p:sldId id="284" r:id="rId29"/>
    <p:sldId id="285" r:id="rId30"/>
    <p:sldId id="281" r:id="rId31"/>
    <p:sldId id="282" r:id="rId32"/>
    <p:sldId id="485" r:id="rId33"/>
    <p:sldId id="486" r:id="rId34"/>
    <p:sldId id="487" r:id="rId35"/>
    <p:sldId id="489" r:id="rId36"/>
    <p:sldId id="490" r:id="rId37"/>
    <p:sldId id="491" r:id="rId38"/>
    <p:sldId id="492" r:id="rId39"/>
    <p:sldId id="493" r:id="rId40"/>
    <p:sldId id="494" r:id="rId41"/>
    <p:sldId id="495" r:id="rId42"/>
    <p:sldId id="496" r:id="rId43"/>
    <p:sldId id="289" r:id="rId44"/>
    <p:sldId id="290" r:id="rId45"/>
    <p:sldId id="292" r:id="rId46"/>
    <p:sldId id="293" r:id="rId47"/>
    <p:sldId id="510" r:id="rId48"/>
    <p:sldId id="511" r:id="rId49"/>
    <p:sldId id="512" r:id="rId50"/>
    <p:sldId id="295" r:id="rId51"/>
    <p:sldId id="296" r:id="rId52"/>
    <p:sldId id="538" r:id="rId53"/>
    <p:sldId id="539" r:id="rId54"/>
    <p:sldId id="309" r:id="rId55"/>
    <p:sldId id="310" r:id="rId56"/>
    <p:sldId id="540" r:id="rId57"/>
    <p:sldId id="519" r:id="rId58"/>
    <p:sldId id="308" r:id="rId59"/>
    <p:sldId id="305" r:id="rId60"/>
    <p:sldId id="306" r:id="rId61"/>
    <p:sldId id="313" r:id="rId62"/>
    <p:sldId id="509" r:id="rId63"/>
    <p:sldId id="303" r:id="rId64"/>
    <p:sldId id="314" r:id="rId65"/>
    <p:sldId id="541" r:id="rId66"/>
    <p:sldId id="302" r:id="rId67"/>
    <p:sldId id="317" r:id="rId68"/>
    <p:sldId id="299" r:id="rId69"/>
    <p:sldId id="316" r:id="rId70"/>
    <p:sldId id="508" r:id="rId71"/>
    <p:sldId id="319" r:id="rId72"/>
    <p:sldId id="322" r:id="rId73"/>
    <p:sldId id="323" r:id="rId74"/>
    <p:sldId id="326" r:id="rId75"/>
    <p:sldId id="324" r:id="rId76"/>
    <p:sldId id="325" r:id="rId77"/>
    <p:sldId id="542" r:id="rId78"/>
    <p:sldId id="543" r:id="rId79"/>
    <p:sldId id="544" r:id="rId80"/>
    <p:sldId id="545" r:id="rId81"/>
    <p:sldId id="546" r:id="rId82"/>
    <p:sldId id="547" r:id="rId83"/>
    <p:sldId id="548" r:id="rId84"/>
    <p:sldId id="549" r:id="rId85"/>
    <p:sldId id="550" r:id="rId86"/>
    <p:sldId id="551" r:id="rId87"/>
    <p:sldId id="552" r:id="rId88"/>
    <p:sldId id="553" r:id="rId89"/>
    <p:sldId id="554" r:id="rId90"/>
    <p:sldId id="555" r:id="rId91"/>
    <p:sldId id="556" r:id="rId92"/>
    <p:sldId id="557" r:id="rId93"/>
    <p:sldId id="558" r:id="rId94"/>
    <p:sldId id="559" r:id="rId95"/>
    <p:sldId id="560" r:id="rId96"/>
    <p:sldId id="561" r:id="rId97"/>
    <p:sldId id="562" r:id="rId98"/>
    <p:sldId id="563" r:id="rId99"/>
    <p:sldId id="564" r:id="rId100"/>
    <p:sldId id="565" r:id="rId101"/>
    <p:sldId id="566" r:id="rId102"/>
    <p:sldId id="567" r:id="rId103"/>
    <p:sldId id="568" r:id="rId104"/>
    <p:sldId id="569" r:id="rId105"/>
    <p:sldId id="570" r:id="rId106"/>
    <p:sldId id="571" r:id="rId107"/>
    <p:sldId id="572" r:id="rId108"/>
    <p:sldId id="573" r:id="rId109"/>
    <p:sldId id="574" r:id="rId110"/>
    <p:sldId id="575" r:id="rId111"/>
    <p:sldId id="576" r:id="rId112"/>
    <p:sldId id="577" r:id="rId113"/>
    <p:sldId id="579" r:id="rId114"/>
    <p:sldId id="580" r:id="rId115"/>
    <p:sldId id="581" r:id="rId116"/>
    <p:sldId id="582" r:id="rId117"/>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42" autoAdjust="0"/>
  </p:normalViewPr>
  <p:slideViewPr>
    <p:cSldViewPr>
      <p:cViewPr varScale="1">
        <p:scale>
          <a:sx n="93" d="100"/>
          <a:sy n="93" d="100"/>
        </p:scale>
        <p:origin x="2124" y="84"/>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0346C96-96A1-47A5-83B1-15CF8156A720}" type="datetimeFigureOut">
              <a:rPr lang="ar-EG" smtClean="0"/>
              <a:pPr/>
              <a:t>01/07/1444</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03F8023-94E4-49B6-8744-D8930C88AFF8}" type="slidenum">
              <a:rPr lang="ar-EG" smtClean="0"/>
              <a:pPr/>
              <a:t>‹#›</a:t>
            </a:fld>
            <a:endParaRPr lang="ar-EG"/>
          </a:p>
        </p:txBody>
      </p:sp>
    </p:spTree>
    <p:extLst>
      <p:ext uri="{BB962C8B-B14F-4D97-AF65-F5344CB8AC3E}">
        <p14:creationId xmlns:p14="http://schemas.microsoft.com/office/powerpoint/2010/main" val="3108426825"/>
      </p:ext>
    </p:extLst>
  </p:cSld>
  <p:clrMap bg1="lt1" tx1="dk1" bg2="lt2" tx2="dk2" accent1="accent1" accent2="accent2" accent3="accent3" accent4="accent4" accent5="accent5" accent6="accent6" hlink="hlink" folHlink="folHlink"/>
  <p:notesStyle>
    <a:lvl1pPr marL="0" algn="l" defTabSz="914400" rtl="1" eaLnBrk="1" latinLnBrk="0" hangingPunct="1">
      <a:defRPr sz="1200" kern="1200">
        <a:solidFill>
          <a:schemeClr val="tx1"/>
        </a:solidFill>
        <a:latin typeface="+mn-lt"/>
        <a:ea typeface="+mn-ea"/>
        <a:cs typeface="+mn-cs"/>
      </a:defRPr>
    </a:lvl1pPr>
    <a:lvl2pPr marL="457200" algn="l" defTabSz="914400" rtl="1" eaLnBrk="1" latinLnBrk="0" hangingPunct="1">
      <a:defRPr sz="1200" kern="1200">
        <a:solidFill>
          <a:schemeClr val="tx1"/>
        </a:solidFill>
        <a:latin typeface="+mn-lt"/>
        <a:ea typeface="+mn-ea"/>
        <a:cs typeface="+mn-cs"/>
      </a:defRPr>
    </a:lvl2pPr>
    <a:lvl3pPr marL="914400" algn="l" defTabSz="914400" rtl="1" eaLnBrk="1" latinLnBrk="0" hangingPunct="1">
      <a:defRPr sz="1200" kern="1200">
        <a:solidFill>
          <a:schemeClr val="tx1"/>
        </a:solidFill>
        <a:latin typeface="+mn-lt"/>
        <a:ea typeface="+mn-ea"/>
        <a:cs typeface="+mn-cs"/>
      </a:defRPr>
    </a:lvl3pPr>
    <a:lvl4pPr marL="1371600" algn="l" defTabSz="914400" rtl="1" eaLnBrk="1" latinLnBrk="0" hangingPunct="1">
      <a:defRPr sz="1200" kern="1200">
        <a:solidFill>
          <a:schemeClr val="tx1"/>
        </a:solidFill>
        <a:latin typeface="+mn-lt"/>
        <a:ea typeface="+mn-ea"/>
        <a:cs typeface="+mn-cs"/>
      </a:defRPr>
    </a:lvl4pPr>
    <a:lvl5pPr marL="1828800" algn="l"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10</a:t>
            </a:fld>
            <a:endParaRPr lang="ar-EG"/>
          </a:p>
        </p:txBody>
      </p:sp>
    </p:spTree>
    <p:extLst>
      <p:ext uri="{BB962C8B-B14F-4D97-AF65-F5344CB8AC3E}">
        <p14:creationId xmlns:p14="http://schemas.microsoft.com/office/powerpoint/2010/main" val="2618367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73</a:t>
            </a:fld>
            <a:endParaRPr lang="ar-EG"/>
          </a:p>
        </p:txBody>
      </p:sp>
    </p:spTree>
    <p:extLst>
      <p:ext uri="{BB962C8B-B14F-4D97-AF65-F5344CB8AC3E}">
        <p14:creationId xmlns:p14="http://schemas.microsoft.com/office/powerpoint/2010/main" val="920880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a:solidFill>
                  <a:schemeClr val="tx1"/>
                </a:solidFill>
                <a:latin typeface="+mn-lt"/>
                <a:ea typeface="+mn-ea"/>
                <a:cs typeface="+mn-cs"/>
              </a:rPr>
              <a:t>SELECT * FROM EMPLOYEES WHERE SALARY &gt; 15000;</a:t>
            </a:r>
          </a:p>
          <a:p>
            <a:pPr algn="l"/>
            <a:r>
              <a:rPr lang="en-US" sz="1200" b="0" i="0" u="none" strike="noStrike" kern="1200" baseline="0" dirty="0">
                <a:solidFill>
                  <a:schemeClr val="tx1"/>
                </a:solidFill>
                <a:latin typeface="+mn-lt"/>
                <a:ea typeface="+mn-ea"/>
                <a:cs typeface="+mn-cs"/>
              </a:rPr>
              <a:t>SELECT * FROM EMPLOYEES WHERE SALARY &lt; 2400;</a:t>
            </a:r>
          </a:p>
          <a:p>
            <a:pPr algn="l"/>
            <a:r>
              <a:rPr lang="en-US" sz="1200" b="0" i="0" u="none" strike="noStrike" kern="1200" baseline="0" dirty="0">
                <a:solidFill>
                  <a:schemeClr val="tx1"/>
                </a:solidFill>
                <a:latin typeface="+mn-lt"/>
                <a:ea typeface="+mn-ea"/>
                <a:cs typeface="+mn-cs"/>
              </a:rPr>
              <a:t>SELECT * FROM EMPLOYEES WHERE MANAGER_ID = 100;</a:t>
            </a:r>
          </a:p>
          <a:p>
            <a:pPr algn="l"/>
            <a:r>
              <a:rPr lang="en-US" sz="1200" b="0" i="0" u="none" strike="noStrike" kern="1200" baseline="0" dirty="0">
                <a:solidFill>
                  <a:schemeClr val="tx1"/>
                </a:solidFill>
                <a:latin typeface="+mn-lt"/>
                <a:ea typeface="+mn-ea"/>
                <a:cs typeface="+mn-cs"/>
              </a:rPr>
              <a:t>SELECT * FROM EMPLOYEES WHERE MANAGER_ID &lt;&gt; 100;</a:t>
            </a:r>
            <a:endParaRPr lang="en-US" dirty="0"/>
          </a:p>
          <a:p>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74</a:t>
            </a:fld>
            <a:endParaRPr lang="ar-EG"/>
          </a:p>
        </p:txBody>
      </p:sp>
    </p:spTree>
    <p:extLst>
      <p:ext uri="{BB962C8B-B14F-4D97-AF65-F5344CB8AC3E}">
        <p14:creationId xmlns:p14="http://schemas.microsoft.com/office/powerpoint/2010/main" val="222851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SELECT * FROM EMPLOYEES WHERE SALARY &gt; 15000 and MANAGER_ID = 100;</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SELECT * FROM EMPLOYEES WHERE FIRST_NAME='</a:t>
            </a:r>
            <a:r>
              <a:rPr lang="en-US" sz="1200" b="0" i="0" u="none" strike="noStrike" kern="1200" baseline="0" dirty="0" err="1">
                <a:solidFill>
                  <a:schemeClr val="tx1"/>
                </a:solidFill>
                <a:latin typeface="+mn-lt"/>
                <a:ea typeface="+mn-ea"/>
                <a:cs typeface="+mn-cs"/>
              </a:rPr>
              <a:t>Neena</a:t>
            </a:r>
            <a:r>
              <a:rPr lang="en-US" sz="1200" b="0" i="0" u="none" strike="noStrike" kern="1200" baseline="0" dirty="0">
                <a:solidFill>
                  <a:schemeClr val="tx1"/>
                </a:solidFill>
                <a:latin typeface="+mn-lt"/>
                <a:ea typeface="+mn-ea"/>
                <a:cs typeface="+mn-cs"/>
              </a:rPr>
              <a:t>' OR JOB_ID='IT_PROG';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SELECT * FROM EMPLOYEES WHERE SALARY &lt;= 15000 and SALARY &gt;= 13000;</a:t>
            </a:r>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76</a:t>
            </a:fld>
            <a:endParaRPr lang="ar-EG"/>
          </a:p>
        </p:txBody>
      </p:sp>
    </p:spTree>
    <p:extLst>
      <p:ext uri="{BB962C8B-B14F-4D97-AF65-F5344CB8AC3E}">
        <p14:creationId xmlns:p14="http://schemas.microsoft.com/office/powerpoint/2010/main" val="159589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800" b="1" dirty="0">
                <a:solidFill>
                  <a:schemeClr val="accent2"/>
                </a:solidFill>
              </a:rPr>
              <a:t>WHERE clause</a:t>
            </a:r>
          </a:p>
          <a:p>
            <a:pPr marL="0" indent="0" algn="l" rtl="0">
              <a:buNone/>
            </a:pP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HR.EMPLOYEES EMP</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WHERE</a:t>
            </a:r>
            <a:r>
              <a:rPr lang="en-US" sz="1200" b="0" i="0" u="none" strike="noStrike" baseline="0" dirty="0">
                <a:solidFill>
                  <a:srgbClr val="000080"/>
                </a:solidFill>
                <a:highlight>
                  <a:srgbClr val="FFFFFF"/>
                </a:highlight>
                <a:latin typeface="Courier New" panose="02070309020205020404" pitchFamily="49" charset="0"/>
              </a:rPr>
              <a:t> EMP.DEPARTMENT_ID </a:t>
            </a:r>
            <a:r>
              <a:rPr lang="en-US" sz="1200" b="0" i="0" u="none" strike="noStrike" baseline="0" dirty="0">
                <a:solidFill>
                  <a:srgbClr val="008080"/>
                </a:solidFill>
                <a:highlight>
                  <a:srgbClr val="FFFFFF"/>
                </a:highlight>
                <a:latin typeface="Courier New" panose="02070309020205020404" pitchFamily="49" charset="0"/>
              </a:rPr>
              <a:t>IN</a:t>
            </a:r>
            <a:endParaRPr lang="en-US" sz="1200" b="0" i="0" u="none" strike="noStrike" baseline="0" dirty="0">
              <a:solidFill>
                <a:srgbClr val="000080"/>
              </a:solidFill>
              <a:highlight>
                <a:srgbClr val="FFFFFF"/>
              </a:highlight>
              <a:latin typeface="Courier New" panose="02070309020205020404" pitchFamily="49" charset="0"/>
            </a:endParaRP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DEP.DEPARTMENT_ID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HR.DEPARTMENTS DEP </a:t>
            </a:r>
            <a:r>
              <a:rPr lang="en-US" sz="1200" b="0" i="0" u="none" strike="noStrike" baseline="0" dirty="0">
                <a:solidFill>
                  <a:srgbClr val="008080"/>
                </a:solidFill>
                <a:highlight>
                  <a:srgbClr val="FFFFFF"/>
                </a:highlight>
                <a:latin typeface="Courier New" panose="02070309020205020404" pitchFamily="49" charset="0"/>
              </a:rPr>
              <a:t>WHERE</a:t>
            </a:r>
            <a:r>
              <a:rPr lang="en-US" sz="1200" b="0" i="0" u="none" strike="noStrike" baseline="0" dirty="0">
                <a:solidFill>
                  <a:srgbClr val="000080"/>
                </a:solidFill>
                <a:highlight>
                  <a:srgbClr val="FFFFFF"/>
                </a:highlight>
                <a:latin typeface="Courier New" panose="02070309020205020404" pitchFamily="49" charset="0"/>
              </a:rPr>
              <a:t> DEP.DEPARTMENT_NAME = </a:t>
            </a:r>
            <a:r>
              <a:rPr lang="en-US" sz="1200" b="0" i="0" u="none" strike="noStrike" baseline="0" dirty="0">
                <a:solidFill>
                  <a:srgbClr val="0000FF"/>
                </a:solidFill>
                <a:highlight>
                  <a:srgbClr val="FFFFFF"/>
                </a:highlight>
                <a:latin typeface="Courier New" panose="02070309020205020404" pitchFamily="49" charset="0"/>
              </a:rPr>
              <a:t>'Shipping’</a:t>
            </a:r>
            <a:r>
              <a:rPr lang="en-US" sz="1200" b="0" i="0" u="none" strike="noStrike" baseline="0" dirty="0">
                <a:solidFill>
                  <a:srgbClr val="000080"/>
                </a:solidFill>
                <a:highlight>
                  <a:srgbClr val="FFFFFF"/>
                </a:highlight>
                <a:latin typeface="Courier New" panose="02070309020205020404" pitchFamily="49" charset="0"/>
              </a:rPr>
              <a:t>);</a:t>
            </a:r>
          </a:p>
          <a:p>
            <a:pPr marL="0" indent="0">
              <a:buNone/>
            </a:pPr>
            <a:endParaRPr lang="en-US" sz="1050" b="1" i="0" dirty="0">
              <a:solidFill>
                <a:srgbClr val="535353"/>
              </a:solidFill>
              <a:effectLst/>
              <a:latin typeface="Helvetica Neue"/>
            </a:endParaRPr>
          </a:p>
          <a:p>
            <a:r>
              <a:rPr lang="en-US" sz="1800" b="1" dirty="0">
                <a:solidFill>
                  <a:schemeClr val="accent2"/>
                </a:solidFill>
              </a:rPr>
              <a:t>FROM clause</a:t>
            </a:r>
          </a:p>
          <a:p>
            <a:pPr marL="0" indent="0" algn="l" rtl="0">
              <a:buNone/>
            </a:pP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DEP.DEPARTMENT_NAME, SUBQUERY1.TOTAL_SALARY</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HR.DEPARTMENTS DEP</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JOIN</a:t>
            </a: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EMP.DEPARTMENT_ID, </a:t>
            </a:r>
            <a:r>
              <a:rPr lang="en-US" sz="1200" b="0" i="0" u="none" strike="noStrike" baseline="0" dirty="0">
                <a:solidFill>
                  <a:srgbClr val="008080"/>
                </a:solidFill>
                <a:highlight>
                  <a:srgbClr val="FFFFFF"/>
                </a:highlight>
                <a:latin typeface="Courier New" panose="02070309020205020404" pitchFamily="49" charset="0"/>
              </a:rPr>
              <a:t>SUM</a:t>
            </a:r>
            <a:r>
              <a:rPr lang="en-US" sz="1200" b="0" i="0" u="none" strike="noStrike" baseline="0" dirty="0">
                <a:solidFill>
                  <a:srgbClr val="000080"/>
                </a:solidFill>
                <a:highlight>
                  <a:srgbClr val="FFFFFF"/>
                </a:highlight>
                <a:latin typeface="Courier New" panose="02070309020205020404" pitchFamily="49" charset="0"/>
              </a:rPr>
              <a:t>(EMP.SALARY) </a:t>
            </a:r>
            <a:r>
              <a:rPr lang="en-US" sz="1200" b="0" i="0" u="none" strike="noStrike" baseline="0" dirty="0">
                <a:solidFill>
                  <a:srgbClr val="008080"/>
                </a:solidFill>
                <a:highlight>
                  <a:srgbClr val="FFFFFF"/>
                </a:highlight>
                <a:latin typeface="Courier New" panose="02070309020205020404" pitchFamily="49" charset="0"/>
              </a:rPr>
              <a:t>AS</a:t>
            </a:r>
            <a:r>
              <a:rPr lang="en-US" sz="1200" b="0" i="0" u="none" strike="noStrike" baseline="0" dirty="0">
                <a:solidFill>
                  <a:srgbClr val="000080"/>
                </a:solidFill>
                <a:highlight>
                  <a:srgbClr val="FFFFFF"/>
                </a:highlight>
                <a:latin typeface="Courier New" panose="02070309020205020404" pitchFamily="49" charset="0"/>
              </a:rPr>
              <a:t> TOTAL_SALARY</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HR.EMPLOYEES EMP</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GROUP</a:t>
            </a: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BY</a:t>
            </a:r>
            <a:r>
              <a:rPr lang="en-US" sz="1200" b="0" i="0" u="none" strike="noStrike" baseline="0" dirty="0">
                <a:solidFill>
                  <a:srgbClr val="000080"/>
                </a:solidFill>
                <a:highlight>
                  <a:srgbClr val="FFFFFF"/>
                </a:highlight>
                <a:latin typeface="Courier New" panose="02070309020205020404" pitchFamily="49" charset="0"/>
              </a:rPr>
              <a:t> EMP.DEPARTMENT_ID) SUBQUERY1</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ON</a:t>
            </a:r>
            <a:r>
              <a:rPr lang="en-US" sz="1200" b="0" i="0" u="none" strike="noStrike" baseline="0" dirty="0">
                <a:solidFill>
                  <a:srgbClr val="000080"/>
                </a:solidFill>
                <a:highlight>
                  <a:srgbClr val="FFFFFF"/>
                </a:highlight>
                <a:latin typeface="Courier New" panose="02070309020205020404" pitchFamily="49" charset="0"/>
              </a:rPr>
              <a:t> DEP.DEPARTMENT_ID = SUBQUERY1.DEPARTMENT_ID;</a:t>
            </a:r>
          </a:p>
          <a:p>
            <a:pPr marL="0" indent="0">
              <a:buNone/>
            </a:pPr>
            <a:endParaRPr lang="en-US" sz="1050" b="1" i="0" dirty="0">
              <a:solidFill>
                <a:srgbClr val="535353"/>
              </a:solidFill>
              <a:effectLst/>
              <a:latin typeface="Helvetica Neue"/>
            </a:endParaRPr>
          </a:p>
          <a:p>
            <a:r>
              <a:rPr lang="en-US" sz="1800" b="1" dirty="0">
                <a:solidFill>
                  <a:schemeClr val="accent2"/>
                </a:solidFill>
              </a:rPr>
              <a:t>SELECT clause</a:t>
            </a:r>
          </a:p>
          <a:p>
            <a:pPr marL="0" indent="0" algn="l" rtl="0">
              <a:buNone/>
            </a:pP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DEP.DEPARTMENT_NAME,</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COUNT</a:t>
            </a:r>
            <a:r>
              <a:rPr lang="en-US" sz="1200" b="0" i="0" u="none" strike="noStrike" baseline="0" dirty="0">
                <a:solidFill>
                  <a:srgbClr val="000080"/>
                </a:solidFill>
                <a:highlight>
                  <a:srgbClr val="FFFFFF"/>
                </a:highlight>
                <a:latin typeface="Courier New" panose="02070309020205020404" pitchFamily="49" charset="0"/>
              </a:rPr>
              <a:t>(EMP.EMPLOYEE_ID) </a:t>
            </a:r>
            <a:r>
              <a:rPr lang="en-US" sz="1200" b="0" i="0" u="none" strike="noStrike" baseline="0" dirty="0">
                <a:solidFill>
                  <a:srgbClr val="008080"/>
                </a:solidFill>
                <a:highlight>
                  <a:srgbClr val="FFFFFF"/>
                </a:highlight>
                <a:latin typeface="Courier New" panose="02070309020205020404" pitchFamily="49" charset="0"/>
              </a:rPr>
              <a:t>AS</a:t>
            </a:r>
            <a:r>
              <a:rPr lang="en-US" sz="1200" b="0" i="0" u="none" strike="noStrike" baseline="0" dirty="0">
                <a:solidFill>
                  <a:srgbClr val="000080"/>
                </a:solidFill>
                <a:highlight>
                  <a:srgbClr val="FFFFFF"/>
                </a:highlight>
                <a:latin typeface="Courier New" panose="02070309020205020404" pitchFamily="49" charset="0"/>
              </a:rPr>
              <a:t> TOTAL_EMPLOYEES</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HR.EMPLOYEES EMP</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WHERE</a:t>
            </a:r>
            <a:r>
              <a:rPr lang="en-US" sz="1200" b="0" i="0" u="none" strike="noStrike" baseline="0" dirty="0">
                <a:solidFill>
                  <a:srgbClr val="000080"/>
                </a:solidFill>
                <a:highlight>
                  <a:srgbClr val="FFFFFF"/>
                </a:highlight>
                <a:latin typeface="Courier New" panose="02070309020205020404" pitchFamily="49" charset="0"/>
              </a:rPr>
              <a:t> EMP.DEPARTMENT_ID = DEP.DEPARTMENT_ID) SUBQUERY2</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HR.DEPARTMENTS DEP</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303F8023-94E4-49B6-8744-D8930C88AFF8}" type="slidenum">
              <a:rPr lang="ar-EG" smtClean="0"/>
              <a:pPr/>
              <a:t>111</a:t>
            </a:fld>
            <a:endParaRPr lang="ar-EG"/>
          </a:p>
        </p:txBody>
      </p:sp>
    </p:spTree>
    <p:extLst>
      <p:ext uri="{BB962C8B-B14F-4D97-AF65-F5344CB8AC3E}">
        <p14:creationId xmlns:p14="http://schemas.microsoft.com/office/powerpoint/2010/main" val="1875932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11</a:t>
            </a:fld>
            <a:endParaRPr lang="ar-EG"/>
          </a:p>
        </p:txBody>
      </p:sp>
    </p:spTree>
    <p:extLst>
      <p:ext uri="{BB962C8B-B14F-4D97-AF65-F5344CB8AC3E}">
        <p14:creationId xmlns:p14="http://schemas.microsoft.com/office/powerpoint/2010/main" val="1877971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12</a:t>
            </a:fld>
            <a:endParaRPr lang="ar-EG"/>
          </a:p>
        </p:txBody>
      </p:sp>
    </p:spTree>
    <p:extLst>
      <p:ext uri="{BB962C8B-B14F-4D97-AF65-F5344CB8AC3E}">
        <p14:creationId xmlns:p14="http://schemas.microsoft.com/office/powerpoint/2010/main" val="385155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13</a:t>
            </a:fld>
            <a:endParaRPr lang="ar-EG"/>
          </a:p>
        </p:txBody>
      </p:sp>
    </p:spTree>
    <p:extLst>
      <p:ext uri="{BB962C8B-B14F-4D97-AF65-F5344CB8AC3E}">
        <p14:creationId xmlns:p14="http://schemas.microsoft.com/office/powerpoint/2010/main" val="2162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14</a:t>
            </a:fld>
            <a:endParaRPr lang="ar-EG"/>
          </a:p>
        </p:txBody>
      </p:sp>
    </p:spTree>
    <p:extLst>
      <p:ext uri="{BB962C8B-B14F-4D97-AF65-F5344CB8AC3E}">
        <p14:creationId xmlns:p14="http://schemas.microsoft.com/office/powerpoint/2010/main" val="1206033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43</a:t>
            </a:fld>
            <a:endParaRPr lang="ar-EG"/>
          </a:p>
        </p:txBody>
      </p:sp>
    </p:spTree>
    <p:extLst>
      <p:ext uri="{BB962C8B-B14F-4D97-AF65-F5344CB8AC3E}">
        <p14:creationId xmlns:p14="http://schemas.microsoft.com/office/powerpoint/2010/main" val="532675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a:solidFill>
                  <a:schemeClr val="tx1"/>
                </a:solidFill>
                <a:latin typeface="+mn-lt"/>
                <a:ea typeface="+mn-ea"/>
                <a:cs typeface="+mn-cs"/>
              </a:rPr>
              <a:t>SELECT * FROM EMPLOYEES;</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EMPLOYEE_ID, FIRST_NAME  FROM EMPLOYEES ;</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EMPLOYEE_ID, FIRST_NAME  FROM EMPLOYEES WHERE SALARY=24000;</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  FROM EMPLOYEES ORDER BY EMPLOYEE_ID;</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  FROM EMPLOYEES ORDER BY 1;</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  FROM EMPLOYEES WHERE SALARY&gt;24000 ORDER BY  MANAGER_ID;</a:t>
            </a:r>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54</a:t>
            </a:fld>
            <a:endParaRPr lang="ar-EG"/>
          </a:p>
        </p:txBody>
      </p:sp>
    </p:spTree>
    <p:extLst>
      <p:ext uri="{BB962C8B-B14F-4D97-AF65-F5344CB8AC3E}">
        <p14:creationId xmlns:p14="http://schemas.microsoft.com/office/powerpoint/2010/main" val="4069252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a:solidFill>
                  <a:schemeClr val="tx1"/>
                </a:solidFill>
                <a:latin typeface="+mn-lt"/>
                <a:ea typeface="+mn-ea"/>
                <a:cs typeface="+mn-cs"/>
              </a:rPr>
              <a:t>SELECT *</a:t>
            </a:r>
          </a:p>
          <a:p>
            <a:pPr algn="l" rtl="0"/>
            <a:r>
              <a:rPr lang="en-US" sz="1200" b="0" i="0" u="none" strike="noStrike" kern="1200" baseline="0" dirty="0">
                <a:solidFill>
                  <a:schemeClr val="tx1"/>
                </a:solidFill>
                <a:latin typeface="+mn-lt"/>
                <a:ea typeface="+mn-ea"/>
                <a:cs typeface="+mn-cs"/>
              </a:rPr>
              <a:t>  FROM EMPLOYEES</a:t>
            </a:r>
          </a:p>
          <a:p>
            <a:pPr algn="l" rtl="0"/>
            <a:r>
              <a:rPr lang="en-US" sz="1200" b="0" i="0" u="none" strike="noStrike" kern="1200" baseline="0" dirty="0">
                <a:solidFill>
                  <a:schemeClr val="tx1"/>
                </a:solidFill>
                <a:latin typeface="+mn-lt"/>
                <a:ea typeface="+mn-ea"/>
                <a:cs typeface="+mn-cs"/>
              </a:rPr>
              <a:t> WHERE LAST_NAME = 'King'</a:t>
            </a:r>
          </a:p>
          <a:p>
            <a:pPr algn="l" rtl="0"/>
            <a:r>
              <a:rPr lang="en-US" sz="1200" b="0" i="0" u="none" strike="noStrike" kern="1200" baseline="0" dirty="0">
                <a:solidFill>
                  <a:schemeClr val="tx1"/>
                </a:solidFill>
                <a:latin typeface="+mn-lt"/>
                <a:ea typeface="+mn-ea"/>
                <a:cs typeface="+mn-cs"/>
              </a:rPr>
              <a:t>   AND JOB_ID = 'IT_PROG';</a:t>
            </a:r>
          </a:p>
          <a:p>
            <a:pPr algn="l" rtl="0"/>
            <a:endParaRPr lang="en-US" sz="1200" b="0" i="0" u="none" strike="noStrike" kern="1200" baseline="0" dirty="0">
              <a:solidFill>
                <a:schemeClr val="tx1"/>
              </a:solidFill>
              <a:latin typeface="+mn-lt"/>
              <a:ea typeface="+mn-ea"/>
              <a:cs typeface="+mn-cs"/>
            </a:endParaRPr>
          </a:p>
          <a:p>
            <a:pPr algn="l" rtl="0"/>
            <a:r>
              <a:rPr lang="en-US" sz="1200" b="0" i="0" u="none" strike="noStrike" kern="1200" baseline="0" dirty="0">
                <a:solidFill>
                  <a:schemeClr val="tx1"/>
                </a:solidFill>
                <a:latin typeface="+mn-lt"/>
                <a:ea typeface="+mn-ea"/>
                <a:cs typeface="+mn-cs"/>
              </a:rPr>
              <a:t>SELECT *</a:t>
            </a:r>
          </a:p>
          <a:p>
            <a:pPr algn="l" rtl="0"/>
            <a:r>
              <a:rPr lang="en-US" sz="1200" b="0" i="0" u="none" strike="noStrike" kern="1200" baseline="0" dirty="0">
                <a:solidFill>
                  <a:schemeClr val="tx1"/>
                </a:solidFill>
                <a:latin typeface="+mn-lt"/>
                <a:ea typeface="+mn-ea"/>
                <a:cs typeface="+mn-cs"/>
              </a:rPr>
              <a:t>  FROM EMPLOYEES</a:t>
            </a:r>
          </a:p>
          <a:p>
            <a:pPr algn="l" rtl="0"/>
            <a:r>
              <a:rPr lang="en-US" sz="1200" b="0" i="0" u="none" strike="noStrike" kern="1200" baseline="0" dirty="0">
                <a:solidFill>
                  <a:schemeClr val="tx1"/>
                </a:solidFill>
                <a:latin typeface="+mn-lt"/>
                <a:ea typeface="+mn-ea"/>
                <a:cs typeface="+mn-cs"/>
              </a:rPr>
              <a:t> where </a:t>
            </a:r>
            <a:r>
              <a:rPr lang="en-US" sz="1200" b="0" i="0" u="none" strike="noStrike" kern="1200" baseline="0" dirty="0" err="1">
                <a:solidFill>
                  <a:schemeClr val="tx1"/>
                </a:solidFill>
                <a:latin typeface="+mn-lt"/>
                <a:ea typeface="+mn-ea"/>
                <a:cs typeface="+mn-cs"/>
              </a:rPr>
              <a:t>job_id</a:t>
            </a:r>
            <a:r>
              <a:rPr lang="en-US" sz="1200" b="0" i="0" u="none" strike="noStrike" kern="1200" baseline="0" dirty="0">
                <a:solidFill>
                  <a:schemeClr val="tx1"/>
                </a:solidFill>
                <a:latin typeface="+mn-lt"/>
                <a:ea typeface="+mn-ea"/>
                <a:cs typeface="+mn-cs"/>
              </a:rPr>
              <a:t> = 'SA_REP'</a:t>
            </a:r>
          </a:p>
          <a:p>
            <a:pPr algn="l" rtl="0"/>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job_id</a:t>
            </a:r>
            <a:r>
              <a:rPr lang="en-US" sz="1200" b="0" i="0" u="none" strike="noStrike" kern="1200" baseline="0" dirty="0">
                <a:solidFill>
                  <a:schemeClr val="tx1"/>
                </a:solidFill>
                <a:latin typeface="+mn-lt"/>
                <a:ea typeface="+mn-ea"/>
                <a:cs typeface="+mn-cs"/>
              </a:rPr>
              <a:t> = 'IT_PROG';</a:t>
            </a:r>
          </a:p>
          <a:p>
            <a:pPr algn="l" rtl="0"/>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57</a:t>
            </a:fld>
            <a:endParaRPr lang="ar-EG"/>
          </a:p>
        </p:txBody>
      </p:sp>
    </p:spTree>
    <p:extLst>
      <p:ext uri="{BB962C8B-B14F-4D97-AF65-F5344CB8AC3E}">
        <p14:creationId xmlns:p14="http://schemas.microsoft.com/office/powerpoint/2010/main" val="374070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a:solidFill>
                  <a:schemeClr val="tx1"/>
                </a:solidFill>
                <a:latin typeface="+mn-lt"/>
                <a:ea typeface="+mn-ea"/>
                <a:cs typeface="+mn-cs"/>
              </a:rPr>
              <a:t>SELECT SUM(SALARY) FROM EMPLOYEES;</a:t>
            </a:r>
          </a:p>
          <a:p>
            <a:pPr algn="l" rtl="0"/>
            <a:r>
              <a:rPr lang="en-US" sz="1200" b="0" i="0" u="none" strike="noStrike" kern="1200" baseline="0" dirty="0">
                <a:solidFill>
                  <a:schemeClr val="tx1"/>
                </a:solidFill>
                <a:latin typeface="+mn-lt"/>
                <a:ea typeface="+mn-ea"/>
                <a:cs typeface="+mn-cs"/>
              </a:rPr>
              <a:t>SELECT MIN(SALARY) FROM EMPLOYEES;</a:t>
            </a:r>
          </a:p>
          <a:p>
            <a:pPr algn="l" rtl="0"/>
            <a:r>
              <a:rPr lang="en-US" sz="1200" b="0" i="0" u="none" strike="noStrike" kern="1200" baseline="0" dirty="0">
                <a:solidFill>
                  <a:schemeClr val="tx1"/>
                </a:solidFill>
                <a:latin typeface="+mn-lt"/>
                <a:ea typeface="+mn-ea"/>
                <a:cs typeface="+mn-cs"/>
              </a:rPr>
              <a:t>SELECT MAX(SALARY) FROM EMPLOYEES;</a:t>
            </a:r>
          </a:p>
          <a:p>
            <a:pPr algn="l" rtl="0"/>
            <a:r>
              <a:rPr lang="en-US" sz="1200" b="0" i="0" u="none" strike="noStrike" kern="1200" baseline="0" dirty="0">
                <a:solidFill>
                  <a:schemeClr val="tx1"/>
                </a:solidFill>
                <a:latin typeface="+mn-lt"/>
                <a:ea typeface="+mn-ea"/>
                <a:cs typeface="+mn-cs"/>
              </a:rPr>
              <a:t>SELECT AVG(SALARY) FROM EMPLOYEES;</a:t>
            </a:r>
          </a:p>
          <a:p>
            <a:pPr algn="l" rtl="0"/>
            <a:endParaRPr lang="en-US" sz="1200" b="0" i="0" u="none" strike="noStrike" kern="1200" baseline="0" dirty="0">
              <a:solidFill>
                <a:schemeClr val="tx1"/>
              </a:solidFill>
              <a:latin typeface="+mn-lt"/>
              <a:ea typeface="+mn-ea"/>
              <a:cs typeface="+mn-cs"/>
            </a:endParaRPr>
          </a:p>
          <a:p>
            <a:pPr algn="l" rtl="0"/>
            <a:r>
              <a:rPr lang="en-US" sz="1200" b="0" i="0" u="none" strike="noStrike" kern="1200" baseline="0" dirty="0">
                <a:solidFill>
                  <a:schemeClr val="tx1"/>
                </a:solidFill>
                <a:latin typeface="+mn-lt"/>
                <a:ea typeface="+mn-ea"/>
                <a:cs typeface="+mn-cs"/>
              </a:rPr>
              <a:t>SELECT COUNT(*) FROM EMPLOYEES;</a:t>
            </a:r>
          </a:p>
          <a:p>
            <a:pPr algn="l" rtl="0"/>
            <a:r>
              <a:rPr lang="en-US" sz="1200" b="0" i="0" u="none" strike="noStrike" kern="1200" baseline="0" dirty="0">
                <a:solidFill>
                  <a:schemeClr val="tx1"/>
                </a:solidFill>
                <a:latin typeface="+mn-lt"/>
                <a:ea typeface="+mn-ea"/>
                <a:cs typeface="+mn-cs"/>
              </a:rPr>
              <a:t>SELECT COUNT(MANAGER_ID) FROM EMPLOYEES;</a:t>
            </a:r>
          </a:p>
          <a:p>
            <a:pPr algn="l" rtl="0"/>
            <a:r>
              <a:rPr lang="en-US" sz="1200" b="0" i="0" u="none" strike="noStrike" kern="1200" baseline="0" dirty="0">
                <a:solidFill>
                  <a:schemeClr val="tx1"/>
                </a:solidFill>
                <a:latin typeface="+mn-lt"/>
                <a:ea typeface="+mn-ea"/>
                <a:cs typeface="+mn-cs"/>
              </a:rPr>
              <a:t>SELECT COUNT(EMPLOYEE_ID) FROM EMPLOYEES;</a:t>
            </a:r>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64</a:t>
            </a:fld>
            <a:endParaRPr lang="ar-EG"/>
          </a:p>
        </p:txBody>
      </p:sp>
    </p:spTree>
    <p:extLst>
      <p:ext uri="{BB962C8B-B14F-4D97-AF65-F5344CB8AC3E}">
        <p14:creationId xmlns:p14="http://schemas.microsoft.com/office/powerpoint/2010/main" val="50399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782892C-415A-4101-9BD5-EBF9BF5F9EFC}" type="datetimeFigureOut">
              <a:rPr lang="ar-EG" smtClean="0"/>
              <a:pPr/>
              <a:t>01/07/1444</a:t>
            </a:fld>
            <a:endParaRPr lang="ar-EG"/>
          </a:p>
        </p:txBody>
      </p:sp>
      <p:sp>
        <p:nvSpPr>
          <p:cNvPr id="19" name="Footer Placeholder 18"/>
          <p:cNvSpPr>
            <a:spLocks noGrp="1"/>
          </p:cNvSpPr>
          <p:nvPr>
            <p:ph type="ftr" sz="quarter" idx="11"/>
          </p:nvPr>
        </p:nvSpPr>
        <p:spPr/>
        <p:txBody>
          <a:bodyPr/>
          <a:lstStyle/>
          <a:p>
            <a:endParaRPr lang="ar-EG"/>
          </a:p>
        </p:txBody>
      </p:sp>
      <p:sp>
        <p:nvSpPr>
          <p:cNvPr id="27" name="Slide Number Placeholder 26"/>
          <p:cNvSpPr>
            <a:spLocks noGrp="1"/>
          </p:cNvSpPr>
          <p:nvPr>
            <p:ph type="sldNum" sz="quarter" idx="12"/>
          </p:nvPr>
        </p:nvSpPr>
        <p:spPr/>
        <p:txBody>
          <a:bodyPr/>
          <a:lstStyle/>
          <a:p>
            <a:fld id="{8329A4C8-E995-426E-82F3-F37F2FE975FD}"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lgn="l" rtl="0">
              <a:defRPr/>
            </a:lvl1pPr>
            <a:lvl2pPr algn="l" rtl="0">
              <a:defRPr/>
            </a:lvl2pPr>
            <a:lvl3pPr algn="l" rtl="0">
              <a:defRPr/>
            </a:lvl3pPr>
            <a:lvl4pPr algn="l" rtl="0">
              <a:defRPr/>
            </a:lvl4pPr>
            <a:lvl5pPr algn="l" rtl="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782892C-415A-4101-9BD5-EBF9BF5F9EFC}" type="datetimeFigureOut">
              <a:rPr lang="ar-EG" smtClean="0"/>
              <a:pPr/>
              <a:t>01/07/1444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lvl1pPr algn="l" rtl="0">
              <a:defRPr/>
            </a:lvl1pPr>
            <a:lvl2pPr algn="l" rtl="0">
              <a:defRPr/>
            </a:lvl2pPr>
            <a:lvl3pPr algn="l" rtl="0">
              <a:defRPr/>
            </a:lvl3pPr>
            <a:lvl4pPr algn="l" rtl="0">
              <a:defRPr/>
            </a:lvl4pPr>
            <a:lvl5pPr algn="l" rtl="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782892C-415A-4101-9BD5-EBF9BF5F9EFC}" type="datetimeFigureOut">
              <a:rPr lang="ar-EG" smtClean="0"/>
              <a:pPr/>
              <a:t>01/07/1444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782892C-415A-4101-9BD5-EBF9BF5F9EFC}" type="datetimeFigureOut">
              <a:rPr lang="ar-EG" smtClean="0"/>
              <a:pPr/>
              <a:t>01/07/1444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782892C-415A-4101-9BD5-EBF9BF5F9EFC}" type="datetimeFigureOut">
              <a:rPr lang="ar-EG" smtClean="0"/>
              <a:pPr/>
              <a:t>01/07/1444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lgn="l" rtl="0">
              <a:defRPr/>
            </a:lvl1p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lgn="l" rtl="0">
              <a:defRPr sz="2600"/>
            </a:lvl1pPr>
            <a:lvl2pPr algn="l" rtl="0">
              <a:defRPr sz="2400"/>
            </a:lvl2pPr>
            <a:lvl3pPr algn="l" rtl="0">
              <a:defRPr sz="2000"/>
            </a:lvl3pPr>
            <a:lvl4pPr algn="l" rtl="0">
              <a:defRPr sz="1800"/>
            </a:lvl4pPr>
            <a:lvl5pPr algn="l" rtl="0">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4648200" y="1920085"/>
            <a:ext cx="4038600" cy="4434840"/>
          </a:xfrm>
        </p:spPr>
        <p:txBody>
          <a:bodyPr/>
          <a:lstStyle>
            <a:lvl1pPr algn="l" rtl="0">
              <a:defRPr sz="2600"/>
            </a:lvl1pPr>
            <a:lvl2pPr algn="l" rtl="0">
              <a:defRPr sz="2400"/>
            </a:lvl2pPr>
            <a:lvl3pPr algn="l" rtl="0">
              <a:defRPr sz="2000"/>
            </a:lvl3pPr>
            <a:lvl4pPr algn="l" rtl="0">
              <a:defRPr sz="1800"/>
            </a:lvl4pPr>
            <a:lvl5pPr algn="l" rtl="0">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lvl1pPr algn="l" rtl="0">
              <a:defRPr/>
            </a:lvl1pPr>
          </a:lstStyle>
          <a:p>
            <a:fld id="{1782892C-415A-4101-9BD5-EBF9BF5F9EFC}" type="datetimeFigureOut">
              <a:rPr lang="ar-EG" smtClean="0"/>
              <a:pPr/>
              <a:t>01/07/1444</a:t>
            </a:fld>
            <a:endParaRPr lang="ar-EG"/>
          </a:p>
        </p:txBody>
      </p:sp>
      <p:sp>
        <p:nvSpPr>
          <p:cNvPr id="6" name="Footer Placeholder 5"/>
          <p:cNvSpPr>
            <a:spLocks noGrp="1"/>
          </p:cNvSpPr>
          <p:nvPr>
            <p:ph type="ftr" sz="quarter" idx="11"/>
          </p:nvPr>
        </p:nvSpPr>
        <p:spPr/>
        <p:txBody>
          <a:bodyPr/>
          <a:lstStyle>
            <a:lvl1pPr algn="l" rtl="0">
              <a:defRPr/>
            </a:lvl1pPr>
          </a:lstStyle>
          <a:p>
            <a:endParaRPr lang="ar-EG"/>
          </a:p>
        </p:txBody>
      </p:sp>
      <p:sp>
        <p:nvSpPr>
          <p:cNvPr id="7" name="Slide Number Placeholder 6"/>
          <p:cNvSpPr>
            <a:spLocks noGrp="1"/>
          </p:cNvSpPr>
          <p:nvPr>
            <p:ph type="sldNum" sz="quarter" idx="12"/>
          </p:nvPr>
        </p:nvSpPr>
        <p:spPr/>
        <p:txBody>
          <a:bodyPr/>
          <a:lstStyle>
            <a:lvl1pPr algn="l" rtl="0">
              <a:defRPr/>
            </a:lvl1pPr>
          </a:lstStyle>
          <a:p>
            <a:fld id="{8329A4C8-E995-426E-82F3-F37F2FE975FD}"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lgn="l" rtl="0">
              <a:defRPr sz="2200"/>
            </a:lvl1pPr>
            <a:lvl2pPr algn="l" rtl="0">
              <a:defRPr sz="2000"/>
            </a:lvl2pPr>
            <a:lvl3pPr algn="l" rtl="0">
              <a:defRPr sz="1800"/>
            </a:lvl3pPr>
            <a:lvl4pPr algn="l" rtl="0">
              <a:defRPr sz="1600"/>
            </a:lvl4pPr>
            <a:lvl5pPr algn="l" rtl="0">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Content Placeholder 5"/>
          <p:cNvSpPr>
            <a:spLocks noGrp="1"/>
          </p:cNvSpPr>
          <p:nvPr>
            <p:ph sz="quarter" idx="4"/>
          </p:nvPr>
        </p:nvSpPr>
        <p:spPr>
          <a:xfrm>
            <a:off x="4645025" y="2514600"/>
            <a:ext cx="4041775" cy="3845720"/>
          </a:xfrm>
        </p:spPr>
        <p:txBody>
          <a:bodyPr tIns="0"/>
          <a:lstStyle>
            <a:lvl1pPr algn="l" rtl="0">
              <a:defRPr sz="2200"/>
            </a:lvl1pPr>
            <a:lvl2pPr algn="l" rtl="0">
              <a:defRPr sz="2000"/>
            </a:lvl2pPr>
            <a:lvl3pPr algn="l" rtl="0">
              <a:defRPr sz="1800"/>
            </a:lvl3pPr>
            <a:lvl4pPr algn="l" rtl="0">
              <a:defRPr sz="1600"/>
            </a:lvl4pPr>
            <a:lvl5pPr algn="l" rtl="0">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Date Placeholder 6"/>
          <p:cNvSpPr>
            <a:spLocks noGrp="1"/>
          </p:cNvSpPr>
          <p:nvPr>
            <p:ph type="dt" sz="half" idx="10"/>
          </p:nvPr>
        </p:nvSpPr>
        <p:spPr/>
        <p:txBody>
          <a:bodyPr/>
          <a:lstStyle/>
          <a:p>
            <a:fld id="{1782892C-415A-4101-9BD5-EBF9BF5F9EFC}" type="datetimeFigureOut">
              <a:rPr lang="ar-EG" smtClean="0"/>
              <a:pPr/>
              <a:t>01/07/1444</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782892C-415A-4101-9BD5-EBF9BF5F9EFC}" type="datetimeFigureOut">
              <a:rPr lang="ar-EG" smtClean="0"/>
              <a:pPr/>
              <a:t>01/07/1444</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2892C-415A-4101-9BD5-EBF9BF5F9EFC}" type="datetimeFigureOut">
              <a:rPr lang="ar-EG" smtClean="0"/>
              <a:pPr/>
              <a:t>01/07/1444</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rtl="0">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lgn="l" rtl="0">
              <a:defRPr sz="2800"/>
            </a:lvl1pPr>
            <a:lvl2pPr algn="l" rtl="0">
              <a:defRPr sz="2600"/>
            </a:lvl2pPr>
            <a:lvl3pPr algn="l" rtl="0">
              <a:defRPr sz="2400"/>
            </a:lvl3pPr>
            <a:lvl4pPr algn="l" rtl="0">
              <a:defRPr sz="2000"/>
            </a:lvl4pPr>
            <a:lvl5pPr algn="l" rtl="0">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lvl1pPr algn="l" rtl="0">
              <a:defRPr/>
            </a:lvl1pPr>
          </a:lstStyle>
          <a:p>
            <a:fld id="{1782892C-415A-4101-9BD5-EBF9BF5F9EFC}" type="datetimeFigureOut">
              <a:rPr lang="ar-EG" smtClean="0"/>
              <a:pPr/>
              <a:t>01/07/1444</a:t>
            </a:fld>
            <a:endParaRPr lang="ar-EG"/>
          </a:p>
        </p:txBody>
      </p:sp>
      <p:sp>
        <p:nvSpPr>
          <p:cNvPr id="6" name="Footer Placeholder 5"/>
          <p:cNvSpPr>
            <a:spLocks noGrp="1"/>
          </p:cNvSpPr>
          <p:nvPr>
            <p:ph type="ftr" sz="quarter" idx="11"/>
          </p:nvPr>
        </p:nvSpPr>
        <p:spPr/>
        <p:txBody>
          <a:bodyPr/>
          <a:lstStyle>
            <a:lvl1pPr algn="l" rtl="0">
              <a:defRPr/>
            </a:lvl1pPr>
          </a:lstStyle>
          <a:p>
            <a:endParaRPr lang="ar-EG"/>
          </a:p>
        </p:txBody>
      </p:sp>
      <p:sp>
        <p:nvSpPr>
          <p:cNvPr id="7" name="Slide Number Placeholder 6"/>
          <p:cNvSpPr>
            <a:spLocks noGrp="1"/>
          </p:cNvSpPr>
          <p:nvPr>
            <p:ph type="sldNum" sz="quarter" idx="12"/>
          </p:nvPr>
        </p:nvSpPr>
        <p:spPr/>
        <p:txBody>
          <a:bodyPr/>
          <a:lstStyle>
            <a:lvl1pPr algn="l" rtl="0">
              <a:defRPr/>
            </a:lvl1pPr>
          </a:lstStyle>
          <a:p>
            <a:fld id="{8329A4C8-E995-426E-82F3-F37F2FE975FD}"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782892C-415A-4101-9BD5-EBF9BF5F9EFC}" type="datetimeFigureOut">
              <a:rPr lang="ar-EG" smtClean="0"/>
              <a:pPr/>
              <a:t>01/07/1444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8077200" y="6356350"/>
            <a:ext cx="609600" cy="365125"/>
          </a:xfrm>
        </p:spPr>
        <p:txBody>
          <a:bodyPr/>
          <a:lstStyle/>
          <a:p>
            <a:fld id="{8329A4C8-E995-426E-82F3-F37F2FE975FD}" type="slidenum">
              <a:rPr lang="ar-EG" smtClean="0"/>
              <a:pPr/>
              <a:t>‹#›</a:t>
            </a:fld>
            <a:endParaRPr lang="ar-E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782892C-415A-4101-9BD5-EBF9BF5F9EFC}" type="datetimeFigureOut">
              <a:rPr lang="ar-EG" smtClean="0"/>
              <a:pPr/>
              <a:t>01/07/1444</a:t>
            </a:fld>
            <a:endParaRPr lang="ar-E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E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329A4C8-E995-426E-82F3-F37F2FE975FD}" type="slidenum">
              <a:rPr lang="ar-EG" smtClean="0"/>
              <a:pPr/>
              <a:t>‹#›</a:t>
            </a:fld>
            <a:endParaRPr lang="ar-E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s>
</file>

<file path=ppt/slides/_rels/slide112.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362199"/>
          </a:xfrm>
        </p:spPr>
        <p:txBody>
          <a:bodyPr>
            <a:noAutofit/>
          </a:bodyPr>
          <a:lstStyle/>
          <a:p>
            <a:pPr algn="ctr" rtl="0"/>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Oracle SQL</a:t>
            </a:r>
            <a:endParaRPr lang="ar-EG"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762000" y="4847272"/>
            <a:ext cx="6400800" cy="1200329"/>
          </a:xfrm>
          <a:prstGeom prst="rect">
            <a:avLst/>
          </a:prstGeom>
          <a:noFill/>
        </p:spPr>
        <p:txBody>
          <a:bodyPr wrap="square" rtlCol="1">
            <a:spAutoFit/>
          </a:bodyPr>
          <a:lstStyle/>
          <a:p>
            <a:pPr algn="l" rtl="0"/>
            <a:r>
              <a:rPr lang="en-US" b="1" dirty="0"/>
              <a:t>Abed Sharifi</a:t>
            </a:r>
            <a:endParaRPr lang="ar-SA" b="1" dirty="0"/>
          </a:p>
          <a:p>
            <a:pPr algn="l" rtl="0"/>
            <a:r>
              <a:rPr lang="en-US" b="1" dirty="0"/>
              <a:t>Oracle DBA</a:t>
            </a:r>
          </a:p>
          <a:p>
            <a:pPr algn="l" rtl="0"/>
            <a:r>
              <a:rPr lang="en-US" b="1" dirty="0"/>
              <a:t>SQL Developer</a:t>
            </a:r>
          </a:p>
          <a:p>
            <a:pPr algn="l" rtl="0"/>
            <a:r>
              <a:rPr lang="en-US" b="1" dirty="0"/>
              <a:t>Abed.sharifi@gmail.com</a:t>
            </a:r>
            <a:endParaRPr lang="ar-EG"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 Datatypes</a:t>
            </a:r>
          </a:p>
        </p:txBody>
      </p:sp>
      <p:graphicFrame>
        <p:nvGraphicFramePr>
          <p:cNvPr id="2" name="Table 1"/>
          <p:cNvGraphicFramePr>
            <a:graphicFrameLocks noGrp="1"/>
          </p:cNvGraphicFramePr>
          <p:nvPr/>
        </p:nvGraphicFramePr>
        <p:xfrm>
          <a:off x="685800" y="1600200"/>
          <a:ext cx="7848600" cy="3481705"/>
        </p:xfrm>
        <a:graphic>
          <a:graphicData uri="http://schemas.openxmlformats.org/drawingml/2006/table">
            <a:tbl>
              <a:tblPr firstRow="1" bandRow="1">
                <a:tableStyleId>{5C22544A-7EE6-4342-B048-85BDC9FD1C3A}</a:tableStyleId>
              </a:tblPr>
              <a:tblGrid>
                <a:gridCol w="2458598">
                  <a:extLst>
                    <a:ext uri="{9D8B030D-6E8A-4147-A177-3AD203B41FA5}">
                      <a16:colId xmlns:a16="http://schemas.microsoft.com/office/drawing/2014/main" val="2667111856"/>
                    </a:ext>
                  </a:extLst>
                </a:gridCol>
                <a:gridCol w="5390002">
                  <a:extLst>
                    <a:ext uri="{9D8B030D-6E8A-4147-A177-3AD203B41FA5}">
                      <a16:colId xmlns:a16="http://schemas.microsoft.com/office/drawing/2014/main" val="530810555"/>
                    </a:ext>
                  </a:extLst>
                </a:gridCol>
              </a:tblGrid>
              <a:tr h="568325">
                <a:tc>
                  <a:txBody>
                    <a:bodyPr/>
                    <a:lstStyle/>
                    <a:p>
                      <a:pPr algn="l" rtl="0"/>
                      <a:r>
                        <a:rPr kumimoji="0" lang="en-US" kern="1200" dirty="0">
                          <a:solidFill>
                            <a:schemeClr val="dk1"/>
                          </a:solidFill>
                          <a:latin typeface="+mj-lt"/>
                          <a:ea typeface="+mn-ea"/>
                          <a:cs typeface="+mn-cs"/>
                        </a:rPr>
                        <a:t>Data Type</a:t>
                      </a:r>
                    </a:p>
                  </a:txBody>
                  <a:tcPr/>
                </a:tc>
                <a:tc>
                  <a:txBody>
                    <a:bodyPr/>
                    <a:lstStyle/>
                    <a:p>
                      <a:pPr algn="l" rtl="0"/>
                      <a:r>
                        <a:rPr kumimoji="0" lang="en-US" kern="1200" dirty="0">
                          <a:solidFill>
                            <a:schemeClr val="dk1"/>
                          </a:solidFill>
                          <a:latin typeface="+mj-lt"/>
                          <a:ea typeface="+mn-ea"/>
                          <a:cs typeface="+mn-cs"/>
                        </a:rPr>
                        <a:t>Description</a:t>
                      </a:r>
                    </a:p>
                  </a:txBody>
                  <a:tcPr/>
                </a:tc>
                <a:extLst>
                  <a:ext uri="{0D108BD9-81ED-4DB2-BD59-A6C34878D82A}">
                    <a16:rowId xmlns:a16="http://schemas.microsoft.com/office/drawing/2014/main" val="3360030185"/>
                  </a:ext>
                </a:extLst>
              </a:tr>
              <a:tr h="568325">
                <a:tc>
                  <a:txBody>
                    <a:bodyPr/>
                    <a:lstStyle/>
                    <a:p>
                      <a:pPr algn="l" rtl="0"/>
                      <a:r>
                        <a:rPr kumimoji="0" lang="en-US" kern="1200" dirty="0">
                          <a:solidFill>
                            <a:schemeClr val="dk1"/>
                          </a:solidFill>
                          <a:latin typeface="+mj-lt"/>
                          <a:ea typeface="+mn-ea"/>
                          <a:cs typeface="+mn-cs"/>
                        </a:rPr>
                        <a:t>CHAR[(size)]</a:t>
                      </a:r>
                    </a:p>
                  </a:txBody>
                  <a:tcPr/>
                </a:tc>
                <a:tc>
                  <a:txBody>
                    <a:bodyPr/>
                    <a:lstStyle/>
                    <a:p>
                      <a:pPr algn="l" rtl="0"/>
                      <a:r>
                        <a:rPr kumimoji="0" lang="en-US" b="0" i="0" kern="1200" dirty="0">
                          <a:solidFill>
                            <a:schemeClr val="dk1"/>
                          </a:solidFill>
                          <a:effectLst/>
                          <a:latin typeface="+mn-lt"/>
                          <a:ea typeface="+mn-ea"/>
                          <a:cs typeface="+mn-cs"/>
                        </a:rPr>
                        <a:t>store fixed-length character data</a:t>
                      </a: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286487316"/>
                  </a:ext>
                </a:extLst>
              </a:tr>
              <a:tr h="568325">
                <a:tc>
                  <a:txBody>
                    <a:bodyPr/>
                    <a:lstStyle/>
                    <a:p>
                      <a:pPr algn="l" rtl="0"/>
                      <a:r>
                        <a:rPr kumimoji="0" lang="en-US" kern="1200" dirty="0">
                          <a:solidFill>
                            <a:schemeClr val="dk1"/>
                          </a:solidFill>
                          <a:latin typeface="+mj-lt"/>
                          <a:ea typeface="+mn-ea"/>
                          <a:cs typeface="+mn-cs"/>
                        </a:rPr>
                        <a:t>NCHAR[(size)]</a:t>
                      </a:r>
                    </a:p>
                  </a:txBody>
                  <a:tcPr/>
                </a:tc>
                <a:tc>
                  <a:txBody>
                    <a:bodyPr/>
                    <a:lstStyle/>
                    <a:p>
                      <a:pPr algn="l" rtl="0"/>
                      <a:r>
                        <a:rPr kumimoji="0" lang="en-US" b="0" i="0" kern="1200" dirty="0">
                          <a:solidFill>
                            <a:schemeClr val="dk1"/>
                          </a:solidFill>
                          <a:effectLst/>
                          <a:latin typeface="+mn-lt"/>
                          <a:ea typeface="+mn-ea"/>
                          <a:cs typeface="+mn-cs"/>
                        </a:rPr>
                        <a:t>store fixed-length Unicode character data</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934823928"/>
                  </a:ext>
                </a:extLst>
              </a:tr>
              <a:tr h="568325">
                <a:tc>
                  <a:txBody>
                    <a:bodyPr/>
                    <a:lstStyle/>
                    <a:p>
                      <a:pPr algn="l" rtl="0"/>
                      <a:r>
                        <a:rPr kumimoji="0" lang="en-US" kern="1200" dirty="0">
                          <a:solidFill>
                            <a:schemeClr val="dk1"/>
                          </a:solidFill>
                          <a:latin typeface="+mj-lt"/>
                          <a:ea typeface="+mn-ea"/>
                          <a:cs typeface="+mn-cs"/>
                        </a:rPr>
                        <a:t>VARCHAR2(size)</a:t>
                      </a:r>
                    </a:p>
                  </a:txBody>
                  <a:tcPr/>
                </a:tc>
                <a:tc>
                  <a:txBody>
                    <a:bodyPr/>
                    <a:lstStyle/>
                    <a:p>
                      <a:pPr algn="l" rtl="0"/>
                      <a:r>
                        <a:rPr kumimoji="0" lang="en-US" kern="1200" dirty="0">
                          <a:solidFill>
                            <a:schemeClr val="dk1"/>
                          </a:solidFill>
                          <a:latin typeface="+mj-lt"/>
                          <a:ea typeface="+mn-ea"/>
                          <a:cs typeface="+mn-cs"/>
                        </a:rPr>
                        <a:t>store variable-length character data</a:t>
                      </a:r>
                    </a:p>
                  </a:txBody>
                  <a:tcPr/>
                </a:tc>
                <a:extLst>
                  <a:ext uri="{0D108BD9-81ED-4DB2-BD59-A6C34878D82A}">
                    <a16:rowId xmlns:a16="http://schemas.microsoft.com/office/drawing/2014/main" val="1470458543"/>
                  </a:ext>
                </a:extLst>
              </a:tr>
              <a:tr h="568325">
                <a:tc>
                  <a:txBody>
                    <a:bodyPr/>
                    <a:lstStyle/>
                    <a:p>
                      <a:pPr algn="l" rtl="0"/>
                      <a:r>
                        <a:rPr kumimoji="0" lang="en-US" kern="1200" dirty="0">
                          <a:solidFill>
                            <a:schemeClr val="dk1"/>
                          </a:solidFill>
                          <a:latin typeface="+mj-lt"/>
                          <a:ea typeface="+mn-ea"/>
                          <a:cs typeface="+mn-cs"/>
                        </a:rPr>
                        <a:t>NVARCHAR2(size)</a:t>
                      </a:r>
                    </a:p>
                  </a:txBody>
                  <a:tcPr/>
                </a:tc>
                <a:tc>
                  <a:txBody>
                    <a:bodyPr/>
                    <a:lstStyle/>
                    <a:p>
                      <a:pPr algn="l" rtl="0"/>
                      <a:r>
                        <a:rPr kumimoji="0" lang="en-US" kern="1200" dirty="0">
                          <a:solidFill>
                            <a:schemeClr val="dk1"/>
                          </a:solidFill>
                          <a:latin typeface="+mj-lt"/>
                          <a:ea typeface="+mn-ea"/>
                          <a:cs typeface="+mn-cs"/>
                        </a:rPr>
                        <a:t>store variable-length Unicode character data</a:t>
                      </a:r>
                    </a:p>
                  </a:txBody>
                  <a:tcPr/>
                </a:tc>
                <a:extLst>
                  <a:ext uri="{0D108BD9-81ED-4DB2-BD59-A6C34878D82A}">
                    <a16:rowId xmlns:a16="http://schemas.microsoft.com/office/drawing/2014/main" val="596444016"/>
                  </a:ext>
                </a:extLst>
              </a:tr>
              <a:tr h="568325">
                <a:tc>
                  <a:txBody>
                    <a:bodyPr/>
                    <a:lstStyle/>
                    <a:p>
                      <a:pPr algn="l" rtl="0"/>
                      <a:r>
                        <a:rPr kumimoji="0" lang="en-US" kern="1200" dirty="0">
                          <a:solidFill>
                            <a:schemeClr val="dk1"/>
                          </a:solidFill>
                          <a:latin typeface="+mj-lt"/>
                          <a:ea typeface="+mn-ea"/>
                          <a:cs typeface="+mn-cs"/>
                        </a:rPr>
                        <a:t>Long</a:t>
                      </a:r>
                    </a:p>
                  </a:txBody>
                  <a:tcPr/>
                </a:tc>
                <a:tc>
                  <a:txBody>
                    <a:bodyPr/>
                    <a:lstStyle/>
                    <a:p>
                      <a:pPr algn="l" rtl="0"/>
                      <a:r>
                        <a:rPr kumimoji="0" lang="en-US" kern="1200" dirty="0">
                          <a:solidFill>
                            <a:schemeClr val="dk1"/>
                          </a:solidFill>
                          <a:latin typeface="+mj-lt"/>
                          <a:ea typeface="+mn-ea"/>
                          <a:cs typeface="+mn-cs"/>
                        </a:rPr>
                        <a:t>store variable-length character data containing up to 2 gigabytes of information</a:t>
                      </a:r>
                    </a:p>
                  </a:txBody>
                  <a:tcPr/>
                </a:tc>
                <a:extLst>
                  <a:ext uri="{0D108BD9-81ED-4DB2-BD59-A6C34878D82A}">
                    <a16:rowId xmlns:a16="http://schemas.microsoft.com/office/drawing/2014/main" val="1046445292"/>
                  </a:ext>
                </a:extLst>
              </a:tr>
            </a:tbl>
          </a:graphicData>
        </a:graphic>
      </p:graphicFrame>
      <p:sp>
        <p:nvSpPr>
          <p:cNvPr id="4" name="6-Point Star 3"/>
          <p:cNvSpPr/>
          <p:nvPr/>
        </p:nvSpPr>
        <p:spPr>
          <a:xfrm>
            <a:off x="1295400" y="4495800"/>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nvGraphicFramePr>
        <p:xfrm>
          <a:off x="823943" y="5828854"/>
          <a:ext cx="7496113" cy="822960"/>
        </p:xfrm>
        <a:graphic>
          <a:graphicData uri="http://schemas.openxmlformats.org/drawingml/2006/table">
            <a:tbl>
              <a:tblPr/>
              <a:tblGrid>
                <a:gridCol w="7496113">
                  <a:extLst>
                    <a:ext uri="{9D8B030D-6E8A-4147-A177-3AD203B41FA5}">
                      <a16:colId xmlns:a16="http://schemas.microsoft.com/office/drawing/2014/main" val="3183176989"/>
                    </a:ext>
                  </a:extLst>
                </a:gridCol>
              </a:tblGrid>
              <a:tr h="0">
                <a:tc>
                  <a:txBody>
                    <a:bodyPr/>
                    <a:lstStyle/>
                    <a:p>
                      <a:pPr algn="just" rtl="0"/>
                      <a:r>
                        <a:rPr lang="en-US" dirty="0"/>
                        <a:t>The LONG datatype is provided for backward compatibility with existing applications. In new applications, use CLOB and NCLOB datatypes for large amounts of character data</a:t>
                      </a:r>
                    </a:p>
                  </a:txBody>
                  <a:tcPr marL="0" marR="0" marT="0" marB="0" anchor="ctr">
                    <a:lnL>
                      <a:noFill/>
                    </a:lnL>
                    <a:lnR>
                      <a:noFill/>
                    </a:lnR>
                    <a:lnT>
                      <a:noFill/>
                    </a:lnT>
                    <a:lnB>
                      <a:noFill/>
                    </a:lnB>
                  </a:tcPr>
                </a:tc>
                <a:extLst>
                  <a:ext uri="{0D108BD9-81ED-4DB2-BD59-A6C34878D82A}">
                    <a16:rowId xmlns:a16="http://schemas.microsoft.com/office/drawing/2014/main" val="346220396"/>
                  </a:ext>
                </a:extLst>
              </a:tr>
            </a:tbl>
          </a:graphicData>
        </a:graphic>
      </p:graphicFrame>
      <p:sp>
        <p:nvSpPr>
          <p:cNvPr id="6" name="Rectangle 1"/>
          <p:cNvSpPr>
            <a:spLocks noChangeArrowheads="1"/>
          </p:cNvSpPr>
          <p:nvPr/>
        </p:nvSpPr>
        <p:spPr bwMode="auto">
          <a:xfrm>
            <a:off x="657287" y="5828855"/>
            <a:ext cx="11362886"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30000"/>
              </a:spcBef>
              <a:spcAft>
                <a:spcPct val="0"/>
              </a:spcAft>
              <a:defRPr sz="1200">
                <a:solidFill>
                  <a:schemeClr val="tx1"/>
                </a:solidFill>
                <a:latin typeface="Arial" panose="020B0604020202020204" pitchFamily="34" charset="0"/>
              </a:defRPr>
            </a:lvl1pPr>
            <a:lvl2pPr algn="l" rtl="0" eaLnBrk="0" fontAlgn="base" hangingPunct="0">
              <a:spcBef>
                <a:spcPct val="30000"/>
              </a:spcBef>
              <a:spcAft>
                <a:spcPct val="0"/>
              </a:spcAft>
              <a:defRPr sz="1200">
                <a:solidFill>
                  <a:schemeClr val="tx1"/>
                </a:solidFill>
                <a:latin typeface="Arial" panose="020B0604020202020204" pitchFamily="34" charset="0"/>
              </a:defRPr>
            </a:lvl2pPr>
            <a:lvl3pPr algn="l" rtl="0" eaLnBrk="0" fontAlgn="base" hangingPunct="0">
              <a:spcBef>
                <a:spcPct val="30000"/>
              </a:spcBef>
              <a:spcAft>
                <a:spcPct val="0"/>
              </a:spcAft>
              <a:defRPr sz="1200">
                <a:solidFill>
                  <a:schemeClr val="tx1"/>
                </a:solidFill>
                <a:latin typeface="Arial" panose="020B0604020202020204" pitchFamily="34" charset="0"/>
              </a:defRPr>
            </a:lvl3pPr>
            <a:lvl4pPr algn="l" rtl="0" eaLnBrk="0" fontAlgn="base" hangingPunct="0">
              <a:spcBef>
                <a:spcPct val="30000"/>
              </a:spcBef>
              <a:spcAft>
                <a:spcPct val="0"/>
              </a:spcAft>
              <a:defRPr sz="1200">
                <a:solidFill>
                  <a:schemeClr val="tx1"/>
                </a:solidFill>
                <a:latin typeface="Arial" panose="020B0604020202020204" pitchFamily="34" charset="0"/>
              </a:defRPr>
            </a:lvl4pPr>
            <a:lvl5pPr algn="l" rtl="0" eaLnBrk="0" fontAlgn="base" hangingPunct="0">
              <a:spcBef>
                <a:spcPct val="30000"/>
              </a:spcBef>
              <a:spcAft>
                <a:spcPct val="0"/>
              </a:spcAft>
              <a:defRPr sz="1200">
                <a:solidFill>
                  <a:schemeClr val="tx1"/>
                </a:solidFill>
                <a:latin typeface="Arial" panose="020B0604020202020204" pitchFamily="34" charset="0"/>
              </a:defRPr>
            </a:lvl5pPr>
            <a:lvl6pPr algn="l" rtl="0" eaLnBrk="0" fontAlgn="base" hangingPunct="0">
              <a:spcBef>
                <a:spcPct val="30000"/>
              </a:spcBef>
              <a:spcAft>
                <a:spcPct val="0"/>
              </a:spcAft>
              <a:defRPr sz="1200">
                <a:solidFill>
                  <a:schemeClr val="tx1"/>
                </a:solidFill>
                <a:latin typeface="Arial" panose="020B0604020202020204" pitchFamily="34" charset="0"/>
              </a:defRPr>
            </a:lvl6pPr>
            <a:lvl7pPr algn="l" rtl="0" eaLnBrk="0" fontAlgn="base" hangingPunct="0">
              <a:spcBef>
                <a:spcPct val="30000"/>
              </a:spcBef>
              <a:spcAft>
                <a:spcPct val="0"/>
              </a:spcAft>
              <a:defRPr sz="1200">
                <a:solidFill>
                  <a:schemeClr val="tx1"/>
                </a:solidFill>
                <a:latin typeface="Arial" panose="020B0604020202020204" pitchFamily="34" charset="0"/>
              </a:defRPr>
            </a:lvl7pPr>
            <a:lvl8pPr algn="l" rtl="0" eaLnBrk="0" fontAlgn="base" hangingPunct="0">
              <a:spcBef>
                <a:spcPct val="30000"/>
              </a:spcBef>
              <a:spcAft>
                <a:spcPct val="0"/>
              </a:spcAft>
              <a:defRPr sz="1200">
                <a:solidFill>
                  <a:schemeClr val="tx1"/>
                </a:solidFill>
                <a:latin typeface="Arial" panose="020B0604020202020204" pitchFamily="34" charset="0"/>
              </a:defRPr>
            </a:lvl8pPr>
            <a:lvl9pPr algn="l" rtl="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0" name="6-Point Star 9"/>
          <p:cNvSpPr/>
          <p:nvPr/>
        </p:nvSpPr>
        <p:spPr>
          <a:xfrm>
            <a:off x="457200" y="5828854"/>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90600" y="497840"/>
          <a:ext cx="2743200" cy="1483360"/>
        </p:xfrm>
        <a:graphic>
          <a:graphicData uri="http://schemas.openxmlformats.org/drawingml/2006/table">
            <a:tbl>
              <a:tblPr rtl="1"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pPr algn="ctr" rtl="1"/>
                      <a:r>
                        <a:rPr lang="en-US" dirty="0"/>
                        <a:t>Name</a:t>
                      </a:r>
                      <a:endParaRPr lang="ar-EG" dirty="0"/>
                    </a:p>
                  </a:txBody>
                  <a:tcPr/>
                </a:tc>
                <a:tc>
                  <a:txBody>
                    <a:bodyPr/>
                    <a:lstStyle/>
                    <a:p>
                      <a:pPr algn="ctr" rtl="1"/>
                      <a:r>
                        <a:rPr lang="en-US" dirty="0"/>
                        <a:t>ID</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Some1</a:t>
                      </a:r>
                      <a:endParaRPr lang="ar-EG" dirty="0"/>
                    </a:p>
                  </a:txBody>
                  <a:tcPr/>
                </a:tc>
                <a:tc>
                  <a:txBody>
                    <a:bodyPr/>
                    <a:lstStyle/>
                    <a:p>
                      <a:pPr algn="ctr" rtl="1"/>
                      <a:r>
                        <a:rPr lang="en-US" dirty="0"/>
                        <a:t>1</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Some2</a:t>
                      </a:r>
                      <a:endParaRPr lang="ar-EG" dirty="0"/>
                    </a:p>
                  </a:txBody>
                  <a:tcPr/>
                </a:tc>
                <a:tc>
                  <a:txBody>
                    <a:bodyPr/>
                    <a:lstStyle/>
                    <a:p>
                      <a:pPr algn="ctr" rtl="1"/>
                      <a:r>
                        <a:rPr lang="en-US" dirty="0"/>
                        <a:t>2</a:t>
                      </a:r>
                      <a:endParaRPr lang="ar-EG" dirty="0"/>
                    </a:p>
                  </a:txBody>
                  <a:tcPr/>
                </a:tc>
                <a:extLst>
                  <a:ext uri="{0D108BD9-81ED-4DB2-BD59-A6C34878D82A}">
                    <a16:rowId xmlns:a16="http://schemas.microsoft.com/office/drawing/2014/main" val="10002"/>
                  </a:ext>
                </a:extLst>
              </a:tr>
              <a:tr h="370840">
                <a:tc>
                  <a:txBody>
                    <a:bodyPr/>
                    <a:lstStyle/>
                    <a:p>
                      <a:pPr algn="ctr" rtl="1"/>
                      <a:r>
                        <a:rPr lang="en-US" dirty="0"/>
                        <a:t>Some3</a:t>
                      </a:r>
                      <a:endParaRPr lang="ar-EG" dirty="0"/>
                    </a:p>
                  </a:txBody>
                  <a:tcPr/>
                </a:tc>
                <a:tc>
                  <a:txBody>
                    <a:bodyPr/>
                    <a:lstStyle/>
                    <a:p>
                      <a:pPr algn="ctr" rtl="1"/>
                      <a:r>
                        <a:rPr lang="en-US" dirty="0"/>
                        <a:t>3</a:t>
                      </a:r>
                      <a:endParaRPr lang="ar-EG"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638800" y="497840"/>
          <a:ext cx="2743200" cy="1483360"/>
        </p:xfrm>
        <a:graphic>
          <a:graphicData uri="http://schemas.openxmlformats.org/drawingml/2006/table">
            <a:tbl>
              <a:tblPr rtl="1"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pPr algn="ctr" rtl="1"/>
                      <a:r>
                        <a:rPr lang="en-US" dirty="0"/>
                        <a:t>Country</a:t>
                      </a:r>
                      <a:endParaRPr lang="ar-EG" dirty="0"/>
                    </a:p>
                  </a:txBody>
                  <a:tcPr/>
                </a:tc>
                <a:tc>
                  <a:txBody>
                    <a:bodyPr/>
                    <a:lstStyle/>
                    <a:p>
                      <a:pPr algn="ctr" rtl="1"/>
                      <a:r>
                        <a:rPr lang="en-US" dirty="0"/>
                        <a:t>ID</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Loc1</a:t>
                      </a:r>
                      <a:endParaRPr lang="ar-EG" dirty="0"/>
                    </a:p>
                  </a:txBody>
                  <a:tcPr/>
                </a:tc>
                <a:tc>
                  <a:txBody>
                    <a:bodyPr/>
                    <a:lstStyle/>
                    <a:p>
                      <a:pPr algn="ctr" rtl="1"/>
                      <a:r>
                        <a:rPr lang="en-US" dirty="0"/>
                        <a:t>1</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Loc2</a:t>
                      </a:r>
                      <a:endParaRPr lang="ar-EG" dirty="0"/>
                    </a:p>
                  </a:txBody>
                  <a:tcPr/>
                </a:tc>
                <a:tc>
                  <a:txBody>
                    <a:bodyPr/>
                    <a:lstStyle/>
                    <a:p>
                      <a:pPr algn="ctr" rtl="1"/>
                      <a:r>
                        <a:rPr lang="en-US" dirty="0"/>
                        <a:t>2</a:t>
                      </a:r>
                      <a:endParaRPr lang="ar-EG" dirty="0"/>
                    </a:p>
                  </a:txBody>
                  <a:tcPr/>
                </a:tc>
                <a:extLst>
                  <a:ext uri="{0D108BD9-81ED-4DB2-BD59-A6C34878D82A}">
                    <a16:rowId xmlns:a16="http://schemas.microsoft.com/office/drawing/2014/main" val="10002"/>
                  </a:ext>
                </a:extLst>
              </a:tr>
              <a:tr h="370840">
                <a:tc>
                  <a:txBody>
                    <a:bodyPr/>
                    <a:lstStyle/>
                    <a:p>
                      <a:pPr algn="ctr" rtl="1"/>
                      <a:r>
                        <a:rPr lang="en-US" dirty="0"/>
                        <a:t>Loc4</a:t>
                      </a:r>
                      <a:endParaRPr lang="ar-EG" dirty="0"/>
                    </a:p>
                  </a:txBody>
                  <a:tcPr/>
                </a:tc>
                <a:tc>
                  <a:txBody>
                    <a:bodyPr/>
                    <a:lstStyle/>
                    <a:p>
                      <a:pPr algn="ctr" rtl="1"/>
                      <a:r>
                        <a:rPr lang="en-US" dirty="0"/>
                        <a:t>4</a:t>
                      </a:r>
                      <a:endParaRPr lang="ar-EG" dirty="0"/>
                    </a:p>
                  </a:txBody>
                  <a:tcPr/>
                </a:tc>
                <a:extLst>
                  <a:ext uri="{0D108BD9-81ED-4DB2-BD59-A6C34878D82A}">
                    <a16:rowId xmlns:a16="http://schemas.microsoft.com/office/drawing/2014/main" val="10003"/>
                  </a:ext>
                </a:extLst>
              </a:tr>
            </a:tbl>
          </a:graphicData>
        </a:graphic>
      </p:graphicFrame>
      <p:pic>
        <p:nvPicPr>
          <p:cNvPr id="4099" name="Picture 3"/>
          <p:cNvPicPr>
            <a:picLocks noChangeAspect="1" noChangeArrowheads="1"/>
          </p:cNvPicPr>
          <p:nvPr/>
        </p:nvPicPr>
        <p:blipFill>
          <a:blip r:embed="rId2" cstate="print"/>
          <a:srcRect/>
          <a:stretch>
            <a:fillRect/>
          </a:stretch>
        </p:blipFill>
        <p:spPr bwMode="auto">
          <a:xfrm>
            <a:off x="2688946" y="3962400"/>
            <a:ext cx="4321454" cy="2590800"/>
          </a:xfrm>
          <a:prstGeom prst="rect">
            <a:avLst/>
          </a:prstGeom>
          <a:noFill/>
          <a:ln w="9525">
            <a:noFill/>
            <a:miter lim="800000"/>
            <a:headEnd/>
            <a:tailEnd/>
          </a:ln>
        </p:spPr>
      </p:pic>
      <p:sp>
        <p:nvSpPr>
          <p:cNvPr id="8" name="Rectangle 7"/>
          <p:cNvSpPr/>
          <p:nvPr/>
        </p:nvSpPr>
        <p:spPr>
          <a:xfrm>
            <a:off x="914400" y="2209800"/>
            <a:ext cx="7620000" cy="15240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400" dirty="0">
                <a:solidFill>
                  <a:srgbClr val="0000CC"/>
                </a:solidFill>
              </a:rPr>
              <a:t>SELECT</a:t>
            </a:r>
            <a:r>
              <a:rPr lang="en-US" sz="2400" dirty="0"/>
              <a:t> a.id ,b.id, a.name , b.country </a:t>
            </a:r>
          </a:p>
          <a:p>
            <a:pPr algn="l" rtl="0"/>
            <a:r>
              <a:rPr lang="en-US" sz="2400" dirty="0">
                <a:solidFill>
                  <a:srgbClr val="0000CC"/>
                </a:solidFill>
              </a:rPr>
              <a:t>FROM</a:t>
            </a:r>
            <a:r>
              <a:rPr lang="en-US" sz="2400" dirty="0"/>
              <a:t> LeftTable </a:t>
            </a:r>
            <a:r>
              <a:rPr lang="en-US" sz="2400" dirty="0">
                <a:solidFill>
                  <a:srgbClr val="0000CC"/>
                </a:solidFill>
              </a:rPr>
              <a:t>as</a:t>
            </a:r>
            <a:r>
              <a:rPr lang="en-US" sz="2400" dirty="0"/>
              <a:t> a </a:t>
            </a:r>
          </a:p>
          <a:p>
            <a:pPr algn="l" rtl="0"/>
            <a:r>
              <a:rPr lang="en-US" sz="2400" dirty="0">
                <a:solidFill>
                  <a:srgbClr val="0000CC"/>
                </a:solidFill>
              </a:rPr>
              <a:t>Full</a:t>
            </a:r>
            <a:r>
              <a:rPr lang="en-US" sz="2400" dirty="0"/>
              <a:t> </a:t>
            </a:r>
            <a:r>
              <a:rPr lang="en-US" sz="2400" dirty="0">
                <a:solidFill>
                  <a:srgbClr val="0000CC"/>
                </a:solidFill>
              </a:rPr>
              <a:t>Join</a:t>
            </a:r>
            <a:r>
              <a:rPr lang="en-US" sz="2400" dirty="0"/>
              <a:t> RightTable </a:t>
            </a:r>
            <a:r>
              <a:rPr lang="en-US" sz="2400" dirty="0">
                <a:solidFill>
                  <a:srgbClr val="0000CC"/>
                </a:solidFill>
              </a:rPr>
              <a:t>as</a:t>
            </a:r>
            <a:r>
              <a:rPr lang="en-US" sz="2400" dirty="0"/>
              <a:t> b</a:t>
            </a:r>
          </a:p>
          <a:p>
            <a:pPr algn="l" rtl="0"/>
            <a:r>
              <a:rPr lang="en-US" sz="2400" dirty="0">
                <a:solidFill>
                  <a:srgbClr val="0000CC"/>
                </a:solidFill>
              </a:rPr>
              <a:t>On</a:t>
            </a:r>
            <a:r>
              <a:rPr lang="en-US" sz="2400" dirty="0"/>
              <a:t> a.id = b.id</a:t>
            </a:r>
            <a:endParaRPr lang="ar-EG" sz="2400" dirty="0"/>
          </a:p>
        </p:txBody>
      </p:sp>
      <p:sp>
        <p:nvSpPr>
          <p:cNvPr id="9" name="TextBox 8"/>
          <p:cNvSpPr txBox="1"/>
          <p:nvPr/>
        </p:nvSpPr>
        <p:spPr>
          <a:xfrm>
            <a:off x="152400" y="5943600"/>
            <a:ext cx="2057400" cy="523220"/>
          </a:xfrm>
          <a:prstGeom prst="rect">
            <a:avLst/>
          </a:prstGeom>
          <a:noFill/>
        </p:spPr>
        <p:txBody>
          <a:bodyPr wrap="square" rtlCol="1">
            <a:spAutoFit/>
          </a:bodyPr>
          <a:lstStyle/>
          <a:p>
            <a:pPr algn="ctr"/>
            <a:r>
              <a:rPr lang="en-US" sz="2800" b="1" dirty="0"/>
              <a:t>Full Join </a:t>
            </a:r>
            <a:endParaRPr lang="ar-EG" sz="2800" b="1" dirty="0"/>
          </a:p>
        </p:txBody>
      </p:sp>
    </p:spTree>
    <p:extLst>
      <p:ext uri="{BB962C8B-B14F-4D97-AF65-F5344CB8AC3E}">
        <p14:creationId xmlns:p14="http://schemas.microsoft.com/office/powerpoint/2010/main" val="1971232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Self- Join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Join table with it self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 </a:t>
            </a:r>
          </a:p>
          <a:p>
            <a:pPr algn="l" rtl="0"/>
            <a:endParaRPr lang="en-US" dirty="0"/>
          </a:p>
          <a:p>
            <a:pPr algn="l" rtl="0"/>
            <a:endParaRPr lang="en-US" dirty="0"/>
          </a:p>
          <a:p>
            <a:pPr algn="l" rtl="0"/>
            <a:endParaRPr lang="ar-EG" dirty="0"/>
          </a:p>
        </p:txBody>
      </p:sp>
      <p:sp>
        <p:nvSpPr>
          <p:cNvPr id="4" name="Rectangle 3"/>
          <p:cNvSpPr/>
          <p:nvPr/>
        </p:nvSpPr>
        <p:spPr>
          <a:xfrm>
            <a:off x="457200" y="3505200"/>
            <a:ext cx="8229600" cy="20574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a:solidFill>
                  <a:srgbClr val="0000CC"/>
                </a:solidFill>
              </a:rPr>
              <a:t>SELECT</a:t>
            </a:r>
            <a:r>
              <a:rPr lang="en-US" sz="2800" dirty="0"/>
              <a:t>  a.column , b.column  </a:t>
            </a:r>
          </a:p>
          <a:p>
            <a:pPr algn="l" rtl="0"/>
            <a:r>
              <a:rPr lang="en-US" sz="2800" dirty="0">
                <a:solidFill>
                  <a:srgbClr val="0000CC"/>
                </a:solidFill>
              </a:rPr>
              <a:t>FROM</a:t>
            </a:r>
            <a:r>
              <a:rPr lang="en-US" sz="2800" dirty="0"/>
              <a:t> Table1 </a:t>
            </a:r>
            <a:r>
              <a:rPr lang="en-US" sz="2800" dirty="0">
                <a:solidFill>
                  <a:srgbClr val="0000CC"/>
                </a:solidFill>
              </a:rPr>
              <a:t>as</a:t>
            </a:r>
            <a:r>
              <a:rPr lang="en-US" sz="2800" dirty="0"/>
              <a:t> a </a:t>
            </a:r>
          </a:p>
          <a:p>
            <a:pPr algn="l" rtl="0"/>
            <a:r>
              <a:rPr lang="en-US" sz="2800" dirty="0">
                <a:solidFill>
                  <a:srgbClr val="0000CC"/>
                </a:solidFill>
              </a:rPr>
              <a:t>JOIN</a:t>
            </a:r>
            <a:r>
              <a:rPr lang="en-US" sz="2800" dirty="0"/>
              <a:t> Table1 </a:t>
            </a:r>
            <a:r>
              <a:rPr lang="en-US" sz="2800" dirty="0">
                <a:solidFill>
                  <a:srgbClr val="0000CC"/>
                </a:solidFill>
              </a:rPr>
              <a:t>as</a:t>
            </a:r>
            <a:r>
              <a:rPr lang="en-US" sz="2800" dirty="0"/>
              <a:t> b </a:t>
            </a:r>
          </a:p>
          <a:p>
            <a:pPr algn="l" rtl="0"/>
            <a:r>
              <a:rPr lang="en-US" sz="2800" dirty="0">
                <a:solidFill>
                  <a:srgbClr val="0000CC"/>
                </a:solidFill>
              </a:rPr>
              <a:t>ON</a:t>
            </a:r>
            <a:r>
              <a:rPr lang="en-US" sz="2800" dirty="0"/>
              <a:t> a.column = b.column</a:t>
            </a:r>
            <a:endParaRPr lang="ar-EG" sz="2800" dirty="0"/>
          </a:p>
        </p:txBody>
      </p:sp>
    </p:spTree>
    <p:extLst>
      <p:ext uri="{BB962C8B-B14F-4D97-AF65-F5344CB8AC3E}">
        <p14:creationId xmlns:p14="http://schemas.microsoft.com/office/powerpoint/2010/main" val="27656034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55638"/>
            <a:ext cx="8229600" cy="71596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Problem</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609600" y="1905000"/>
            <a:ext cx="8126320" cy="4572000"/>
          </a:xfrm>
          <a:prstGeom prst="rect">
            <a:avLst/>
          </a:prstGeom>
          <a:noFill/>
          <a:ln w="9525">
            <a:noFill/>
            <a:miter lim="800000"/>
            <a:headEnd/>
            <a:tailEnd/>
          </a:ln>
        </p:spPr>
      </p:pic>
      <p:sp>
        <p:nvSpPr>
          <p:cNvPr id="5" name="TextBox 4"/>
          <p:cNvSpPr txBox="1"/>
          <p:nvPr/>
        </p:nvSpPr>
        <p:spPr>
          <a:xfrm>
            <a:off x="762000" y="1219200"/>
            <a:ext cx="7924800" cy="461665"/>
          </a:xfrm>
          <a:prstGeom prst="rect">
            <a:avLst/>
          </a:prstGeom>
          <a:noFill/>
        </p:spPr>
        <p:txBody>
          <a:bodyPr wrap="square" rtlCol="1">
            <a:spAutoFit/>
          </a:bodyPr>
          <a:lstStyle/>
          <a:p>
            <a:pPr algn="l" rtl="0">
              <a:buFont typeface="Arial" pitchFamily="34" charset="0"/>
              <a:buChar char="•"/>
            </a:pPr>
            <a:r>
              <a:rPr lang="en-US" sz="2400" b="1" dirty="0"/>
              <a:t> I want Every  Employee Name with  his Manager</a:t>
            </a:r>
          </a:p>
        </p:txBody>
      </p:sp>
    </p:spTree>
    <p:extLst>
      <p:ext uri="{BB962C8B-B14F-4D97-AF65-F5344CB8AC3E}">
        <p14:creationId xmlns:p14="http://schemas.microsoft.com/office/powerpoint/2010/main" val="7304609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71596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Solution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051" name="Picture 3"/>
          <p:cNvPicPr>
            <a:picLocks noGrp="1" noChangeAspect="1" noChangeArrowheads="1"/>
          </p:cNvPicPr>
          <p:nvPr>
            <p:ph idx="1"/>
          </p:nvPr>
        </p:nvPicPr>
        <p:blipFill>
          <a:blip r:embed="rId2" cstate="print"/>
          <a:srcRect/>
          <a:stretch>
            <a:fillRect/>
          </a:stretch>
        </p:blipFill>
        <p:spPr bwMode="auto">
          <a:xfrm>
            <a:off x="381000" y="1219200"/>
            <a:ext cx="8335547" cy="5105400"/>
          </a:xfrm>
          <a:prstGeom prst="rect">
            <a:avLst/>
          </a:prstGeom>
          <a:noFill/>
          <a:ln w="9525">
            <a:noFill/>
            <a:miter lim="800000"/>
            <a:headEnd/>
            <a:tailEnd/>
          </a:ln>
        </p:spPr>
      </p:pic>
    </p:spTree>
    <p:extLst>
      <p:ext uri="{BB962C8B-B14F-4D97-AF65-F5344CB8AC3E}">
        <p14:creationId xmlns:p14="http://schemas.microsoft.com/office/powerpoint/2010/main" val="41097782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Cross Join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lnSpcReduction="10000"/>
          </a:bodyPr>
          <a:lstStyle/>
          <a:p>
            <a:pPr algn="l" rtl="0"/>
            <a:r>
              <a:rPr lang="en-US" dirty="0"/>
              <a:t>return all rows from both tables</a:t>
            </a:r>
          </a:p>
          <a:p>
            <a:pPr algn="l" rtl="0"/>
            <a:r>
              <a:rPr lang="en-US" dirty="0"/>
              <a:t>Each row from the left table is combined with all rows from Second Table</a:t>
            </a:r>
          </a:p>
          <a:p>
            <a:pPr algn="l" rtl="0"/>
            <a:r>
              <a:rPr lang="en-US" dirty="0"/>
              <a:t>the number of rows in the left table multiplied by the number of rows in the right table.</a:t>
            </a:r>
          </a:p>
          <a:p>
            <a:pPr lvl="1" algn="l" rtl="0"/>
            <a:r>
              <a:rPr lang="en-US" sz="2400" b="1" dirty="0"/>
              <a:t>Table1 &gt;&gt; 2 rows,</a:t>
            </a:r>
          </a:p>
          <a:p>
            <a:pPr lvl="1" algn="l" rtl="0"/>
            <a:r>
              <a:rPr lang="en-US" sz="2400" b="1" dirty="0"/>
              <a:t>Table2 &gt;&gt; 5 rows,</a:t>
            </a:r>
          </a:p>
          <a:p>
            <a:pPr lvl="1" algn="l" rtl="0"/>
            <a:r>
              <a:rPr lang="en-US" sz="2400" b="1" dirty="0"/>
              <a:t> </a:t>
            </a:r>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Result </a:t>
            </a:r>
            <a:r>
              <a:rPr lang="en-US" sz="2400" b="1" dirty="0"/>
              <a:t>&gt;&gt;10 rows</a:t>
            </a:r>
          </a:p>
          <a:p>
            <a:pPr algn="l" rtl="0"/>
            <a:r>
              <a:rPr lang="en-US" b="1" dirty="0"/>
              <a:t>Example </a:t>
            </a:r>
            <a:r>
              <a:rPr lang="en-US" dirty="0"/>
              <a:t>:</a:t>
            </a:r>
          </a:p>
          <a:p>
            <a:pPr lvl="1" algn="l" rtl="0"/>
            <a:r>
              <a:rPr lang="en-US" dirty="0"/>
              <a:t>Possible ways </a:t>
            </a:r>
            <a:endParaRPr lang="ar-EG" dirty="0"/>
          </a:p>
        </p:txBody>
      </p:sp>
    </p:spTree>
    <p:extLst>
      <p:ext uri="{BB962C8B-B14F-4D97-AF65-F5344CB8AC3E}">
        <p14:creationId xmlns:p14="http://schemas.microsoft.com/office/powerpoint/2010/main" val="29797569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28800" y="990600"/>
          <a:ext cx="1371600" cy="1112520"/>
        </p:xfrm>
        <a:graphic>
          <a:graphicData uri="http://schemas.openxmlformats.org/drawingml/2006/table">
            <a:tbl>
              <a:tblPr rtl="1"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pPr algn="ctr" rtl="1"/>
                      <a:r>
                        <a:rPr lang="en-US" dirty="0"/>
                        <a:t>Name</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Ali</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Islam</a:t>
                      </a:r>
                      <a:endParaRPr lang="ar-EG"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5867400" y="914400"/>
          <a:ext cx="1371600" cy="1112520"/>
        </p:xfrm>
        <a:graphic>
          <a:graphicData uri="http://schemas.openxmlformats.org/drawingml/2006/table">
            <a:tbl>
              <a:tblPr rtl="1"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pPr algn="ctr" rtl="1"/>
                      <a:r>
                        <a:rPr lang="en-US" dirty="0"/>
                        <a:t>Country</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Cairo</a:t>
                      </a:r>
                      <a:endParaRPr lang="ar-EG"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1524000" y="2316480"/>
          <a:ext cx="6096000" cy="186436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rtl="1"/>
                      <a:r>
                        <a:rPr lang="en-US" dirty="0"/>
                        <a:t>Country</a:t>
                      </a:r>
                      <a:endParaRPr lang="ar-EG" dirty="0"/>
                    </a:p>
                  </a:txBody>
                  <a:tcPr/>
                </a:tc>
                <a:tc>
                  <a:txBody>
                    <a:bodyPr/>
                    <a:lstStyle/>
                    <a:p>
                      <a:pPr algn="ctr" rtl="1"/>
                      <a:r>
                        <a:rPr lang="en-US" dirty="0"/>
                        <a:t>Name</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Egypt</a:t>
                      </a:r>
                      <a:endParaRPr lang="ar-EG" dirty="0"/>
                    </a:p>
                  </a:txBody>
                  <a:tcPr/>
                </a:tc>
                <a:tc>
                  <a:txBody>
                    <a:bodyPr/>
                    <a:lstStyle/>
                    <a:p>
                      <a:pPr algn="ctr" rtl="1"/>
                      <a:r>
                        <a:rPr lang="en-US" dirty="0"/>
                        <a:t>Ali</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Cairo</a:t>
                      </a:r>
                      <a:endParaRPr lang="ar-EG" dirty="0"/>
                    </a:p>
                  </a:txBody>
                  <a:tcPr/>
                </a:tc>
                <a:tc>
                  <a:txBody>
                    <a:bodyPr/>
                    <a:lstStyle/>
                    <a:p>
                      <a:pPr algn="ctr" rtl="1"/>
                      <a:r>
                        <a:rPr lang="en-US" dirty="0"/>
                        <a:t>Ali</a:t>
                      </a:r>
                      <a:endParaRPr lang="ar-EG" dirty="0"/>
                    </a:p>
                  </a:txBody>
                  <a:tcPr/>
                </a:tc>
                <a:extLst>
                  <a:ext uri="{0D108BD9-81ED-4DB2-BD59-A6C34878D82A}">
                    <a16:rowId xmlns:a16="http://schemas.microsoft.com/office/drawing/2014/main" val="10002"/>
                  </a:ext>
                </a:extLst>
              </a:tr>
              <a:tr h="38100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Egypt</a:t>
                      </a:r>
                      <a:endParaRPr lang="ar-EG" dirty="0"/>
                    </a:p>
                  </a:txBody>
                  <a:tcPr/>
                </a:tc>
                <a:tc>
                  <a:txBody>
                    <a:bodyPr/>
                    <a:lstStyle/>
                    <a:p>
                      <a:pPr algn="ctr" rtl="1"/>
                      <a:r>
                        <a:rPr lang="en-US" dirty="0"/>
                        <a:t>Islam</a:t>
                      </a:r>
                      <a:endParaRPr lang="ar-EG" dirty="0"/>
                    </a:p>
                  </a:txBody>
                  <a:tcPr/>
                </a:tc>
                <a:extLst>
                  <a:ext uri="{0D108BD9-81ED-4DB2-BD59-A6C34878D82A}">
                    <a16:rowId xmlns:a16="http://schemas.microsoft.com/office/drawing/2014/main" val="10003"/>
                  </a:ext>
                </a:extLst>
              </a:tr>
              <a:tr h="370840">
                <a:tc>
                  <a:txBody>
                    <a:bodyPr/>
                    <a:lstStyle/>
                    <a:p>
                      <a:pPr algn="ctr" rtl="1"/>
                      <a:r>
                        <a:rPr lang="en-US" dirty="0"/>
                        <a:t>Cairo</a:t>
                      </a:r>
                      <a:endParaRPr lang="ar-EG" dirty="0"/>
                    </a:p>
                  </a:txBody>
                  <a:tcPr/>
                </a:tc>
                <a:tc>
                  <a:txBody>
                    <a:bodyPr/>
                    <a:lstStyle/>
                    <a:p>
                      <a:pPr algn="ctr" rtl="1"/>
                      <a:r>
                        <a:rPr lang="en-US" dirty="0"/>
                        <a:t>Islam</a:t>
                      </a:r>
                      <a:endParaRPr lang="ar-EG" dirty="0"/>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2514600" y="5181600"/>
            <a:ext cx="4343400" cy="584775"/>
          </a:xfrm>
          <a:prstGeom prst="rect">
            <a:avLst/>
          </a:prstGeom>
          <a:noFill/>
        </p:spPr>
        <p:txBody>
          <a:bodyPr wrap="square" rtlCol="1">
            <a:spAutoFit/>
          </a:bodyPr>
          <a:lstStyle/>
          <a:p>
            <a:pPr algn="ctr"/>
            <a:r>
              <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Cross Join</a:t>
            </a:r>
            <a:endParaRPr lang="ar-EG"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1822617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8"/>
          <p:cNvGrpSpPr>
            <a:grpSpLocks/>
          </p:cNvGrpSpPr>
          <p:nvPr/>
        </p:nvGrpSpPr>
        <p:grpSpPr bwMode="auto">
          <a:xfrm>
            <a:off x="609600" y="990600"/>
            <a:ext cx="8001000" cy="5638800"/>
            <a:chOff x="384" y="528"/>
            <a:chExt cx="5040" cy="3552"/>
          </a:xfrm>
        </p:grpSpPr>
        <p:sp>
          <p:nvSpPr>
            <p:cNvPr id="22531" name="Rectangle 3"/>
            <p:cNvSpPr>
              <a:spLocks noChangeArrowheads="1"/>
            </p:cNvSpPr>
            <p:nvPr/>
          </p:nvSpPr>
          <p:spPr bwMode="auto">
            <a:xfrm>
              <a:off x="864" y="528"/>
              <a:ext cx="4032" cy="859"/>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700">
                  <a:latin typeface="Lucida Sans Typewriter" pitchFamily="49" charset="0"/>
                </a:rPr>
                <a:t>USE joindb</a:t>
              </a:r>
            </a:p>
            <a:p>
              <a:pPr marL="228600" algn="l" rtl="0">
                <a:lnSpc>
                  <a:spcPct val="90000"/>
                </a:lnSpc>
                <a:tabLst>
                  <a:tab pos="2800350" algn="l"/>
                </a:tabLst>
              </a:pPr>
              <a:r>
                <a:rPr lang="en-US" altLang="en-US" sz="1700">
                  <a:latin typeface="Lucida Sans Typewriter" pitchFamily="49" charset="0"/>
                </a:rPr>
                <a:t>SELECT buyer_name, qty</a:t>
              </a:r>
            </a:p>
            <a:p>
              <a:pPr marL="228600" algn="l" rtl="0">
                <a:lnSpc>
                  <a:spcPct val="90000"/>
                </a:lnSpc>
                <a:tabLst>
                  <a:tab pos="2800350" algn="l"/>
                </a:tabLst>
              </a:pPr>
              <a:r>
                <a:rPr lang="en-US" altLang="en-US" sz="1700">
                  <a:latin typeface="Lucida Sans Typewriter" pitchFamily="49" charset="0"/>
                </a:rPr>
                <a:t> FROM buyers</a:t>
              </a:r>
            </a:p>
            <a:p>
              <a:pPr marL="228600" algn="l" rtl="0">
                <a:lnSpc>
                  <a:spcPct val="90000"/>
                </a:lnSpc>
                <a:tabLst>
                  <a:tab pos="2800350" algn="l"/>
                </a:tabLst>
              </a:pPr>
              <a:r>
                <a:rPr lang="en-US" altLang="en-US" sz="1700">
                  <a:latin typeface="Lucida Sans Typewriter" pitchFamily="49" charset="0"/>
                </a:rPr>
                <a:t> CROSS JOIN sales</a:t>
              </a:r>
              <a:br>
                <a:rPr lang="en-US" altLang="en-US" sz="1700">
                  <a:latin typeface="Lucida Sans Typewriter" pitchFamily="49" charset="0"/>
                </a:rPr>
              </a:br>
              <a:r>
                <a:rPr lang="en-US" altLang="en-US" sz="1700">
                  <a:latin typeface="Lucida Sans Typewriter" pitchFamily="49" charset="0"/>
                </a:rPr>
                <a:t>GO</a:t>
              </a:r>
            </a:p>
          </p:txBody>
        </p:sp>
        <p:grpSp>
          <p:nvGrpSpPr>
            <p:cNvPr id="3" name="Group 177"/>
            <p:cNvGrpSpPr>
              <a:grpSpLocks/>
            </p:cNvGrpSpPr>
            <p:nvPr/>
          </p:nvGrpSpPr>
          <p:grpSpPr bwMode="auto">
            <a:xfrm>
              <a:off x="4128" y="1392"/>
              <a:ext cx="1296" cy="2688"/>
              <a:chOff x="4128" y="1392"/>
              <a:chExt cx="1296" cy="2688"/>
            </a:xfrm>
          </p:grpSpPr>
          <p:sp>
            <p:nvSpPr>
              <p:cNvPr id="22692" name="Rectangle 164"/>
              <p:cNvSpPr>
                <a:spLocks noChangeArrowheads="1"/>
              </p:cNvSpPr>
              <p:nvPr/>
            </p:nvSpPr>
            <p:spPr bwMode="auto">
              <a:xfrm>
                <a:off x="4176" y="1431"/>
                <a:ext cx="105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2534" name="Text Box 6"/>
              <p:cNvSpPr txBox="1">
                <a:spLocks noChangeArrowheads="1"/>
              </p:cNvSpPr>
              <p:nvPr/>
            </p:nvSpPr>
            <p:spPr bwMode="auto">
              <a:xfrm>
                <a:off x="4498" y="1392"/>
                <a:ext cx="556" cy="231"/>
              </a:xfrm>
              <a:prstGeom prst="rect">
                <a:avLst/>
              </a:prstGeom>
              <a:noFill/>
              <a:ln w="9525">
                <a:noFill/>
                <a:miter lim="800000"/>
                <a:headEnd/>
                <a:tailEnd/>
              </a:ln>
              <a:effectLst/>
            </p:spPr>
            <p:txBody>
              <a:bodyPr wrap="none">
                <a:spAutoFit/>
              </a:bodyPr>
              <a:lstStyle/>
              <a:p>
                <a:pPr algn="l" rtl="0"/>
                <a:r>
                  <a:rPr lang="en-US" altLang="en-US" sz="1800" b="1">
                    <a:latin typeface="Arial" pitchFamily="34" charset="0"/>
                  </a:rPr>
                  <a:t>Result</a:t>
                </a:r>
              </a:p>
            </p:txBody>
          </p:sp>
          <p:grpSp>
            <p:nvGrpSpPr>
              <p:cNvPr id="4" name="Group 173"/>
              <p:cNvGrpSpPr>
                <a:grpSpLocks/>
              </p:cNvGrpSpPr>
              <p:nvPr/>
            </p:nvGrpSpPr>
            <p:grpSpPr bwMode="auto">
              <a:xfrm>
                <a:off x="4128" y="1623"/>
                <a:ext cx="1296" cy="2457"/>
                <a:chOff x="4128" y="1575"/>
                <a:chExt cx="1296" cy="2457"/>
              </a:xfrm>
            </p:grpSpPr>
            <p:sp>
              <p:nvSpPr>
                <p:cNvPr id="22537" name="Rectangle 9"/>
                <p:cNvSpPr>
                  <a:spLocks noChangeArrowheads="1"/>
                </p:cNvSpPr>
                <p:nvPr/>
              </p:nvSpPr>
              <p:spPr bwMode="auto">
                <a:xfrm>
                  <a:off x="4128" y="1575"/>
                  <a:ext cx="864"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2538" name="Rectangle 10"/>
                <p:cNvSpPr>
                  <a:spLocks noChangeArrowheads="1"/>
                </p:cNvSpPr>
                <p:nvPr/>
              </p:nvSpPr>
              <p:spPr bwMode="auto">
                <a:xfrm>
                  <a:off x="4128" y="1767"/>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539" name="Rectangle 11"/>
                <p:cNvSpPr>
                  <a:spLocks noChangeArrowheads="1"/>
                </p:cNvSpPr>
                <p:nvPr/>
              </p:nvSpPr>
              <p:spPr bwMode="auto">
                <a:xfrm>
                  <a:off x="4128" y="1959"/>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540" name="Rectangle 12"/>
                <p:cNvSpPr>
                  <a:spLocks noChangeArrowheads="1"/>
                </p:cNvSpPr>
                <p:nvPr/>
              </p:nvSpPr>
              <p:spPr bwMode="auto">
                <a:xfrm>
                  <a:off x="4128" y="2151"/>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541" name="Rectangle 13"/>
                <p:cNvSpPr>
                  <a:spLocks noChangeArrowheads="1"/>
                </p:cNvSpPr>
                <p:nvPr/>
              </p:nvSpPr>
              <p:spPr bwMode="auto">
                <a:xfrm>
                  <a:off x="4128" y="2343"/>
                  <a:ext cx="864" cy="201"/>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542" name="Rectangle 14"/>
                <p:cNvSpPr>
                  <a:spLocks noChangeArrowheads="1"/>
                </p:cNvSpPr>
                <p:nvPr/>
              </p:nvSpPr>
              <p:spPr bwMode="auto">
                <a:xfrm>
                  <a:off x="4992" y="1575"/>
                  <a:ext cx="432"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2543" name="Rectangle 15"/>
                <p:cNvSpPr>
                  <a:spLocks noChangeArrowheads="1"/>
                </p:cNvSpPr>
                <p:nvPr/>
              </p:nvSpPr>
              <p:spPr bwMode="auto">
                <a:xfrm>
                  <a:off x="4992" y="1767"/>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15</a:t>
                  </a:r>
                </a:p>
              </p:txBody>
            </p:sp>
            <p:sp>
              <p:nvSpPr>
                <p:cNvPr id="22544" name="Rectangle 16"/>
                <p:cNvSpPr>
                  <a:spLocks noChangeArrowheads="1"/>
                </p:cNvSpPr>
                <p:nvPr/>
              </p:nvSpPr>
              <p:spPr bwMode="auto">
                <a:xfrm>
                  <a:off x="4992" y="1959"/>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5</a:t>
                  </a:r>
                </a:p>
              </p:txBody>
            </p:sp>
            <p:sp>
              <p:nvSpPr>
                <p:cNvPr id="22545" name="Rectangle 17"/>
                <p:cNvSpPr>
                  <a:spLocks noChangeArrowheads="1"/>
                </p:cNvSpPr>
                <p:nvPr/>
              </p:nvSpPr>
              <p:spPr bwMode="auto">
                <a:xfrm>
                  <a:off x="4992" y="2151"/>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37</a:t>
                  </a:r>
                </a:p>
              </p:txBody>
            </p:sp>
            <p:sp>
              <p:nvSpPr>
                <p:cNvPr id="22546" name="Rectangle 18"/>
                <p:cNvSpPr>
                  <a:spLocks noChangeArrowheads="1"/>
                </p:cNvSpPr>
                <p:nvPr/>
              </p:nvSpPr>
              <p:spPr bwMode="auto">
                <a:xfrm>
                  <a:off x="4992" y="2343"/>
                  <a:ext cx="432" cy="201"/>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11</a:t>
                  </a:r>
                </a:p>
              </p:txBody>
            </p:sp>
            <p:sp>
              <p:nvSpPr>
                <p:cNvPr id="22547" name="Rectangle 19"/>
                <p:cNvSpPr>
                  <a:spLocks noChangeArrowheads="1"/>
                </p:cNvSpPr>
                <p:nvPr/>
              </p:nvSpPr>
              <p:spPr bwMode="auto">
                <a:xfrm>
                  <a:off x="4128" y="2544"/>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2548" name="Rectangle 20"/>
                <p:cNvSpPr>
                  <a:spLocks noChangeArrowheads="1"/>
                </p:cNvSpPr>
                <p:nvPr/>
              </p:nvSpPr>
              <p:spPr bwMode="auto">
                <a:xfrm>
                  <a:off x="4992" y="2544"/>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1003</a:t>
                  </a:r>
                </a:p>
              </p:txBody>
            </p:sp>
            <p:sp>
              <p:nvSpPr>
                <p:cNvPr id="22549" name="Rectangle 21"/>
                <p:cNvSpPr>
                  <a:spLocks noChangeArrowheads="1"/>
                </p:cNvSpPr>
                <p:nvPr/>
              </p:nvSpPr>
              <p:spPr bwMode="auto">
                <a:xfrm>
                  <a:off x="4128" y="2736"/>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0" name="Rectangle 22"/>
                <p:cNvSpPr>
                  <a:spLocks noChangeArrowheads="1"/>
                </p:cNvSpPr>
                <p:nvPr/>
              </p:nvSpPr>
              <p:spPr bwMode="auto">
                <a:xfrm>
                  <a:off x="4992" y="2736"/>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15</a:t>
                  </a:r>
                </a:p>
              </p:txBody>
            </p:sp>
            <p:sp>
              <p:nvSpPr>
                <p:cNvPr id="22551" name="Rectangle 23"/>
                <p:cNvSpPr>
                  <a:spLocks noChangeArrowheads="1"/>
                </p:cNvSpPr>
                <p:nvPr/>
              </p:nvSpPr>
              <p:spPr bwMode="auto">
                <a:xfrm>
                  <a:off x="4128" y="2919"/>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2" name="Rectangle 24"/>
                <p:cNvSpPr>
                  <a:spLocks noChangeArrowheads="1"/>
                </p:cNvSpPr>
                <p:nvPr/>
              </p:nvSpPr>
              <p:spPr bwMode="auto">
                <a:xfrm>
                  <a:off x="4992" y="2919"/>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5</a:t>
                  </a:r>
                </a:p>
              </p:txBody>
            </p:sp>
            <p:sp>
              <p:nvSpPr>
                <p:cNvPr id="22553" name="Rectangle 25"/>
                <p:cNvSpPr>
                  <a:spLocks noChangeArrowheads="1"/>
                </p:cNvSpPr>
                <p:nvPr/>
              </p:nvSpPr>
              <p:spPr bwMode="auto">
                <a:xfrm>
                  <a:off x="4128" y="3111"/>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4" name="Rectangle 26"/>
                <p:cNvSpPr>
                  <a:spLocks noChangeArrowheads="1"/>
                </p:cNvSpPr>
                <p:nvPr/>
              </p:nvSpPr>
              <p:spPr bwMode="auto">
                <a:xfrm>
                  <a:off x="4992" y="3111"/>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37</a:t>
                  </a:r>
                </a:p>
              </p:txBody>
            </p:sp>
            <p:sp>
              <p:nvSpPr>
                <p:cNvPr id="22555" name="Rectangle 27"/>
                <p:cNvSpPr>
                  <a:spLocks noChangeArrowheads="1"/>
                </p:cNvSpPr>
                <p:nvPr/>
              </p:nvSpPr>
              <p:spPr bwMode="auto">
                <a:xfrm>
                  <a:off x="4128" y="3303"/>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6" name="Rectangle 28"/>
                <p:cNvSpPr>
                  <a:spLocks noChangeArrowheads="1"/>
                </p:cNvSpPr>
                <p:nvPr/>
              </p:nvSpPr>
              <p:spPr bwMode="auto">
                <a:xfrm>
                  <a:off x="4992" y="3303"/>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11</a:t>
                  </a:r>
                </a:p>
              </p:txBody>
            </p:sp>
            <p:sp>
              <p:nvSpPr>
                <p:cNvPr id="22557" name="Rectangle 29"/>
                <p:cNvSpPr>
                  <a:spLocks noChangeArrowheads="1"/>
                </p:cNvSpPr>
                <p:nvPr/>
              </p:nvSpPr>
              <p:spPr bwMode="auto">
                <a:xfrm>
                  <a:off x="4128" y="349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8" name="Rectangle 30"/>
                <p:cNvSpPr>
                  <a:spLocks noChangeArrowheads="1"/>
                </p:cNvSpPr>
                <p:nvPr/>
              </p:nvSpPr>
              <p:spPr bwMode="auto">
                <a:xfrm>
                  <a:off x="4992" y="349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1003</a:t>
                  </a:r>
                </a:p>
              </p:txBody>
            </p:sp>
            <p:sp>
              <p:nvSpPr>
                <p:cNvPr id="22559" name="Rectangle 31"/>
                <p:cNvSpPr>
                  <a:spLocks noChangeArrowheads="1"/>
                </p:cNvSpPr>
                <p:nvPr/>
              </p:nvSpPr>
              <p:spPr bwMode="auto">
                <a:xfrm>
                  <a:off x="4128" y="367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2560" name="Rectangle 32"/>
                <p:cNvSpPr>
                  <a:spLocks noChangeArrowheads="1"/>
                </p:cNvSpPr>
                <p:nvPr/>
              </p:nvSpPr>
              <p:spPr bwMode="auto">
                <a:xfrm>
                  <a:off x="4992" y="3678"/>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15</a:t>
                  </a:r>
                </a:p>
              </p:txBody>
            </p:sp>
            <p:sp>
              <p:nvSpPr>
                <p:cNvPr id="22563" name="Rectangle 35"/>
                <p:cNvSpPr>
                  <a:spLocks noChangeArrowheads="1"/>
                </p:cNvSpPr>
                <p:nvPr/>
              </p:nvSpPr>
              <p:spPr bwMode="auto">
                <a:xfrm>
                  <a:off x="4128" y="384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t>
                  </a:r>
                </a:p>
              </p:txBody>
            </p:sp>
            <p:sp>
              <p:nvSpPr>
                <p:cNvPr id="22564" name="Rectangle 36"/>
                <p:cNvSpPr>
                  <a:spLocks noChangeArrowheads="1"/>
                </p:cNvSpPr>
                <p:nvPr/>
              </p:nvSpPr>
              <p:spPr bwMode="auto">
                <a:xfrm>
                  <a:off x="4992" y="384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t>
                  </a:r>
                </a:p>
              </p:txBody>
            </p:sp>
          </p:grpSp>
        </p:grpSp>
        <p:grpSp>
          <p:nvGrpSpPr>
            <p:cNvPr id="5" name="Group 175"/>
            <p:cNvGrpSpPr>
              <a:grpSpLocks/>
            </p:cNvGrpSpPr>
            <p:nvPr/>
          </p:nvGrpSpPr>
          <p:grpSpPr bwMode="auto">
            <a:xfrm>
              <a:off x="2256" y="1392"/>
              <a:ext cx="1584" cy="1383"/>
              <a:chOff x="2256" y="1392"/>
              <a:chExt cx="1584" cy="1383"/>
            </a:xfrm>
          </p:grpSpPr>
          <p:sp>
            <p:nvSpPr>
              <p:cNvPr id="22691" name="Rectangle 163"/>
              <p:cNvSpPr>
                <a:spLocks noChangeArrowheads="1"/>
              </p:cNvSpPr>
              <p:nvPr/>
            </p:nvSpPr>
            <p:spPr bwMode="auto">
              <a:xfrm>
                <a:off x="2304" y="1431"/>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2577" name="Text Box 49"/>
              <p:cNvSpPr txBox="1">
                <a:spLocks noChangeArrowheads="1"/>
              </p:cNvSpPr>
              <p:nvPr/>
            </p:nvSpPr>
            <p:spPr bwMode="auto">
              <a:xfrm>
                <a:off x="2786" y="1392"/>
                <a:ext cx="476" cy="231"/>
              </a:xfrm>
              <a:prstGeom prst="rect">
                <a:avLst/>
              </a:prstGeom>
              <a:noFill/>
              <a:ln w="9525">
                <a:noFill/>
                <a:miter lim="800000"/>
                <a:headEnd/>
                <a:tailEnd/>
              </a:ln>
              <a:effectLst/>
            </p:spPr>
            <p:txBody>
              <a:bodyPr wrap="none">
                <a:spAutoFit/>
              </a:bodyPr>
              <a:lstStyle/>
              <a:p>
                <a:pPr algn="l" rtl="0"/>
                <a:r>
                  <a:rPr lang="en-US" altLang="en-US" sz="1800" b="1">
                    <a:latin typeface="Arial" pitchFamily="34" charset="0"/>
                  </a:rPr>
                  <a:t>sales</a:t>
                </a:r>
              </a:p>
            </p:txBody>
          </p:sp>
          <p:grpSp>
            <p:nvGrpSpPr>
              <p:cNvPr id="6" name="Group 169"/>
              <p:cNvGrpSpPr>
                <a:grpSpLocks/>
              </p:cNvGrpSpPr>
              <p:nvPr/>
            </p:nvGrpSpPr>
            <p:grpSpPr bwMode="auto">
              <a:xfrm>
                <a:off x="2256" y="1623"/>
                <a:ext cx="1536" cy="1152"/>
                <a:chOff x="2256" y="1440"/>
                <a:chExt cx="1536" cy="1152"/>
              </a:xfrm>
            </p:grpSpPr>
            <p:sp>
              <p:nvSpPr>
                <p:cNvPr id="22580" name="Rectangle 52"/>
                <p:cNvSpPr>
                  <a:spLocks noChangeArrowheads="1"/>
                </p:cNvSpPr>
                <p:nvPr/>
              </p:nvSpPr>
              <p:spPr bwMode="auto">
                <a:xfrm>
                  <a:off x="2256" y="1440"/>
                  <a:ext cx="576"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2581" name="Rectangle 53"/>
                <p:cNvSpPr>
                  <a:spLocks noChangeArrowheads="1"/>
                </p:cNvSpPr>
                <p:nvPr/>
              </p:nvSpPr>
              <p:spPr bwMode="auto">
                <a:xfrm>
                  <a:off x="2832" y="1440"/>
                  <a:ext cx="528"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prod_id</a:t>
                  </a:r>
                </a:p>
              </p:txBody>
            </p:sp>
            <p:sp>
              <p:nvSpPr>
                <p:cNvPr id="22582" name="Rectangle 54"/>
                <p:cNvSpPr>
                  <a:spLocks noChangeArrowheads="1"/>
                </p:cNvSpPr>
                <p:nvPr/>
              </p:nvSpPr>
              <p:spPr bwMode="auto">
                <a:xfrm>
                  <a:off x="3360" y="1440"/>
                  <a:ext cx="432"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2583" name="Rectangle 55"/>
                <p:cNvSpPr>
                  <a:spLocks noChangeArrowheads="1"/>
                </p:cNvSpPr>
                <p:nvPr/>
              </p:nvSpPr>
              <p:spPr bwMode="auto">
                <a:xfrm>
                  <a:off x="2256" y="1632"/>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a:t>
                  </a:r>
                </a:p>
              </p:txBody>
            </p:sp>
            <p:sp>
              <p:nvSpPr>
                <p:cNvPr id="22584" name="Rectangle 56"/>
                <p:cNvSpPr>
                  <a:spLocks noChangeArrowheads="1"/>
                </p:cNvSpPr>
                <p:nvPr/>
              </p:nvSpPr>
              <p:spPr bwMode="auto">
                <a:xfrm>
                  <a:off x="2256" y="1824"/>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a:t>
                  </a:r>
                </a:p>
              </p:txBody>
            </p:sp>
            <p:sp>
              <p:nvSpPr>
                <p:cNvPr id="22585" name="Rectangle 57"/>
                <p:cNvSpPr>
                  <a:spLocks noChangeArrowheads="1"/>
                </p:cNvSpPr>
                <p:nvPr/>
              </p:nvSpPr>
              <p:spPr bwMode="auto">
                <a:xfrm>
                  <a:off x="2256" y="2016"/>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4</a:t>
                  </a:r>
                </a:p>
              </p:txBody>
            </p:sp>
            <p:sp>
              <p:nvSpPr>
                <p:cNvPr id="22586" name="Rectangle 58"/>
                <p:cNvSpPr>
                  <a:spLocks noChangeArrowheads="1"/>
                </p:cNvSpPr>
                <p:nvPr/>
              </p:nvSpPr>
              <p:spPr bwMode="auto">
                <a:xfrm>
                  <a:off x="2256" y="2208"/>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3</a:t>
                  </a:r>
                </a:p>
              </p:txBody>
            </p:sp>
            <p:sp>
              <p:nvSpPr>
                <p:cNvPr id="22587" name="Rectangle 59"/>
                <p:cNvSpPr>
                  <a:spLocks noChangeArrowheads="1"/>
                </p:cNvSpPr>
                <p:nvPr/>
              </p:nvSpPr>
              <p:spPr bwMode="auto">
                <a:xfrm>
                  <a:off x="2832" y="1632"/>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2</a:t>
                  </a:r>
                </a:p>
              </p:txBody>
            </p:sp>
            <p:sp>
              <p:nvSpPr>
                <p:cNvPr id="22588" name="Rectangle 60"/>
                <p:cNvSpPr>
                  <a:spLocks noChangeArrowheads="1"/>
                </p:cNvSpPr>
                <p:nvPr/>
              </p:nvSpPr>
              <p:spPr bwMode="auto">
                <a:xfrm>
                  <a:off x="2832" y="1824"/>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3</a:t>
                  </a:r>
                </a:p>
              </p:txBody>
            </p:sp>
            <p:sp>
              <p:nvSpPr>
                <p:cNvPr id="22589" name="Rectangle 61"/>
                <p:cNvSpPr>
                  <a:spLocks noChangeArrowheads="1"/>
                </p:cNvSpPr>
                <p:nvPr/>
              </p:nvSpPr>
              <p:spPr bwMode="auto">
                <a:xfrm>
                  <a:off x="2832" y="2016"/>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a:t>
                  </a:r>
                </a:p>
              </p:txBody>
            </p:sp>
            <p:sp>
              <p:nvSpPr>
                <p:cNvPr id="22590" name="Rectangle 62"/>
                <p:cNvSpPr>
                  <a:spLocks noChangeArrowheads="1"/>
                </p:cNvSpPr>
                <p:nvPr/>
              </p:nvSpPr>
              <p:spPr bwMode="auto">
                <a:xfrm>
                  <a:off x="2832" y="2208"/>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5</a:t>
                  </a:r>
                </a:p>
              </p:txBody>
            </p:sp>
            <p:sp>
              <p:nvSpPr>
                <p:cNvPr id="22591" name="Rectangle 63"/>
                <p:cNvSpPr>
                  <a:spLocks noChangeArrowheads="1"/>
                </p:cNvSpPr>
                <p:nvPr/>
              </p:nvSpPr>
              <p:spPr bwMode="auto">
                <a:xfrm>
                  <a:off x="3360" y="1632"/>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15</a:t>
                  </a:r>
                </a:p>
              </p:txBody>
            </p:sp>
            <p:sp>
              <p:nvSpPr>
                <p:cNvPr id="22592" name="Rectangle 64"/>
                <p:cNvSpPr>
                  <a:spLocks noChangeArrowheads="1"/>
                </p:cNvSpPr>
                <p:nvPr/>
              </p:nvSpPr>
              <p:spPr bwMode="auto">
                <a:xfrm>
                  <a:off x="3360" y="1824"/>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5</a:t>
                  </a:r>
                </a:p>
              </p:txBody>
            </p:sp>
            <p:sp>
              <p:nvSpPr>
                <p:cNvPr id="22593" name="Rectangle 65"/>
                <p:cNvSpPr>
                  <a:spLocks noChangeArrowheads="1"/>
                </p:cNvSpPr>
                <p:nvPr/>
              </p:nvSpPr>
              <p:spPr bwMode="auto">
                <a:xfrm>
                  <a:off x="3360" y="2016"/>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37</a:t>
                  </a:r>
                </a:p>
              </p:txBody>
            </p:sp>
            <p:sp>
              <p:nvSpPr>
                <p:cNvPr id="22594" name="Rectangle 66"/>
                <p:cNvSpPr>
                  <a:spLocks noChangeArrowheads="1"/>
                </p:cNvSpPr>
                <p:nvPr/>
              </p:nvSpPr>
              <p:spPr bwMode="auto">
                <a:xfrm>
                  <a:off x="3360" y="2208"/>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11</a:t>
                  </a:r>
                </a:p>
              </p:txBody>
            </p:sp>
            <p:sp>
              <p:nvSpPr>
                <p:cNvPr id="22595" name="Rectangle 67"/>
                <p:cNvSpPr>
                  <a:spLocks noChangeArrowheads="1"/>
                </p:cNvSpPr>
                <p:nvPr/>
              </p:nvSpPr>
              <p:spPr bwMode="auto">
                <a:xfrm>
                  <a:off x="2256" y="2400"/>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4</a:t>
                  </a:r>
                </a:p>
              </p:txBody>
            </p:sp>
            <p:sp>
              <p:nvSpPr>
                <p:cNvPr id="22596" name="Rectangle 68"/>
                <p:cNvSpPr>
                  <a:spLocks noChangeArrowheads="1"/>
                </p:cNvSpPr>
                <p:nvPr/>
              </p:nvSpPr>
              <p:spPr bwMode="auto">
                <a:xfrm>
                  <a:off x="2832" y="2400"/>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2</a:t>
                  </a:r>
                </a:p>
              </p:txBody>
            </p:sp>
            <p:sp>
              <p:nvSpPr>
                <p:cNvPr id="22597" name="Rectangle 69"/>
                <p:cNvSpPr>
                  <a:spLocks noChangeArrowheads="1"/>
                </p:cNvSpPr>
                <p:nvPr/>
              </p:nvSpPr>
              <p:spPr bwMode="auto">
                <a:xfrm>
                  <a:off x="3360" y="2400"/>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1003</a:t>
                  </a:r>
                </a:p>
              </p:txBody>
            </p:sp>
          </p:grpSp>
        </p:grpSp>
        <p:grpSp>
          <p:nvGrpSpPr>
            <p:cNvPr id="7" name="Group 176"/>
            <p:cNvGrpSpPr>
              <a:grpSpLocks/>
            </p:cNvGrpSpPr>
            <p:nvPr/>
          </p:nvGrpSpPr>
          <p:grpSpPr bwMode="auto">
            <a:xfrm>
              <a:off x="384" y="1392"/>
              <a:ext cx="1488" cy="1191"/>
              <a:chOff x="384" y="1392"/>
              <a:chExt cx="1488" cy="1191"/>
            </a:xfrm>
          </p:grpSpPr>
          <p:sp>
            <p:nvSpPr>
              <p:cNvPr id="22690" name="Rectangle 162"/>
              <p:cNvSpPr>
                <a:spLocks noChangeArrowheads="1"/>
              </p:cNvSpPr>
              <p:nvPr/>
            </p:nvSpPr>
            <p:spPr bwMode="auto">
              <a:xfrm>
                <a:off x="480" y="1431"/>
                <a:ext cx="1392"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2632" name="Text Box 104"/>
              <p:cNvSpPr txBox="1">
                <a:spLocks noChangeArrowheads="1"/>
              </p:cNvSpPr>
              <p:nvPr/>
            </p:nvSpPr>
            <p:spPr bwMode="auto">
              <a:xfrm>
                <a:off x="882" y="1392"/>
                <a:ext cx="588" cy="231"/>
              </a:xfrm>
              <a:prstGeom prst="rect">
                <a:avLst/>
              </a:prstGeom>
              <a:noFill/>
              <a:ln w="9525">
                <a:noFill/>
                <a:miter lim="800000"/>
                <a:headEnd/>
                <a:tailEnd/>
              </a:ln>
              <a:effectLst/>
            </p:spPr>
            <p:txBody>
              <a:bodyPr wrap="none">
                <a:spAutoFit/>
              </a:bodyPr>
              <a:lstStyle/>
              <a:p>
                <a:pPr algn="l" rtl="0"/>
                <a:r>
                  <a:rPr lang="en-US" altLang="en-US" sz="1800" b="1">
                    <a:latin typeface="Arial" pitchFamily="34" charset="0"/>
                  </a:rPr>
                  <a:t>buyers</a:t>
                </a:r>
              </a:p>
            </p:txBody>
          </p:sp>
          <p:grpSp>
            <p:nvGrpSpPr>
              <p:cNvPr id="8" name="Group 170"/>
              <p:cNvGrpSpPr>
                <a:grpSpLocks/>
              </p:cNvGrpSpPr>
              <p:nvPr/>
            </p:nvGrpSpPr>
            <p:grpSpPr bwMode="auto">
              <a:xfrm>
                <a:off x="384" y="1623"/>
                <a:ext cx="1440" cy="960"/>
                <a:chOff x="384" y="1440"/>
                <a:chExt cx="1440" cy="960"/>
              </a:xfrm>
            </p:grpSpPr>
            <p:sp>
              <p:nvSpPr>
                <p:cNvPr id="22635" name="Rectangle 107"/>
                <p:cNvSpPr>
                  <a:spLocks noChangeArrowheads="1"/>
                </p:cNvSpPr>
                <p:nvPr/>
              </p:nvSpPr>
              <p:spPr bwMode="auto">
                <a:xfrm>
                  <a:off x="384" y="1440"/>
                  <a:ext cx="576"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2636" name="Rectangle 108"/>
                <p:cNvSpPr>
                  <a:spLocks noChangeArrowheads="1"/>
                </p:cNvSpPr>
                <p:nvPr/>
              </p:nvSpPr>
              <p:spPr bwMode="auto">
                <a:xfrm>
                  <a:off x="384" y="1632"/>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a:t>
                  </a:r>
                </a:p>
              </p:txBody>
            </p:sp>
            <p:sp>
              <p:nvSpPr>
                <p:cNvPr id="22637" name="Rectangle 109"/>
                <p:cNvSpPr>
                  <a:spLocks noChangeArrowheads="1"/>
                </p:cNvSpPr>
                <p:nvPr/>
              </p:nvSpPr>
              <p:spPr bwMode="auto">
                <a:xfrm>
                  <a:off x="384" y="1824"/>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2</a:t>
                  </a:r>
                </a:p>
              </p:txBody>
            </p:sp>
            <p:sp>
              <p:nvSpPr>
                <p:cNvPr id="22638" name="Rectangle 110"/>
                <p:cNvSpPr>
                  <a:spLocks noChangeArrowheads="1"/>
                </p:cNvSpPr>
                <p:nvPr/>
              </p:nvSpPr>
              <p:spPr bwMode="auto">
                <a:xfrm>
                  <a:off x="384" y="2016"/>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a:t>
                  </a:r>
                </a:p>
              </p:txBody>
            </p:sp>
            <p:sp>
              <p:nvSpPr>
                <p:cNvPr id="22639" name="Rectangle 111"/>
                <p:cNvSpPr>
                  <a:spLocks noChangeArrowheads="1"/>
                </p:cNvSpPr>
                <p:nvPr/>
              </p:nvSpPr>
              <p:spPr bwMode="auto">
                <a:xfrm>
                  <a:off x="384" y="2208"/>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4</a:t>
                  </a:r>
                </a:p>
              </p:txBody>
            </p:sp>
            <p:sp>
              <p:nvSpPr>
                <p:cNvPr id="22640" name="Rectangle 112"/>
                <p:cNvSpPr>
                  <a:spLocks noChangeArrowheads="1"/>
                </p:cNvSpPr>
                <p:nvPr/>
              </p:nvSpPr>
              <p:spPr bwMode="auto">
                <a:xfrm>
                  <a:off x="960" y="1440"/>
                  <a:ext cx="864"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2641" name="Rectangle 113"/>
                <p:cNvSpPr>
                  <a:spLocks noChangeArrowheads="1"/>
                </p:cNvSpPr>
                <p:nvPr/>
              </p:nvSpPr>
              <p:spPr bwMode="auto">
                <a:xfrm>
                  <a:off x="960" y="1632"/>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642" name="Rectangle 114"/>
                <p:cNvSpPr>
                  <a:spLocks noChangeArrowheads="1"/>
                </p:cNvSpPr>
                <p:nvPr/>
              </p:nvSpPr>
              <p:spPr bwMode="auto">
                <a:xfrm>
                  <a:off x="960" y="1824"/>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643" name="Rectangle 115"/>
                <p:cNvSpPr>
                  <a:spLocks noChangeArrowheads="1"/>
                </p:cNvSpPr>
                <p:nvPr/>
              </p:nvSpPr>
              <p:spPr bwMode="auto">
                <a:xfrm>
                  <a:off x="960" y="2016"/>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2644" name="Rectangle 116"/>
                <p:cNvSpPr>
                  <a:spLocks noChangeArrowheads="1"/>
                </p:cNvSpPr>
                <p:nvPr/>
              </p:nvSpPr>
              <p:spPr bwMode="auto">
                <a:xfrm>
                  <a:off x="960" y="220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grpSp>
        </p:grpSp>
      </p:grpSp>
      <p:sp>
        <p:nvSpPr>
          <p:cNvPr id="22707" name="Rectangle 179"/>
          <p:cNvSpPr>
            <a:spLocks noChangeArrowheads="1"/>
          </p:cNvSpPr>
          <p:nvPr/>
        </p:nvSpPr>
        <p:spPr bwMode="auto">
          <a:xfrm>
            <a:off x="6934200" y="15097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l" rtl="0"/>
            <a:r>
              <a:rPr lang="en-US" sz="1800" b="1">
                <a:latin typeface="Arial" pitchFamily="34" charset="0"/>
              </a:rPr>
              <a:t>Example 1</a:t>
            </a:r>
          </a:p>
        </p:txBody>
      </p:sp>
      <p:sp>
        <p:nvSpPr>
          <p:cNvPr id="22708" name="Rectangle 180"/>
          <p:cNvSpPr>
            <a:spLocks noGrp="1" noChangeArrowheads="1"/>
          </p:cNvSpPr>
          <p:nvPr>
            <p:ph type="title" idx="4294967295"/>
          </p:nvPr>
        </p:nvSpPr>
        <p:spPr>
          <a:xfrm>
            <a:off x="0" y="427038"/>
            <a:ext cx="8229600" cy="411162"/>
          </a:xfrm>
        </p:spPr>
        <p:txBody>
          <a:bodyPr>
            <a:normAutofit fontScale="90000"/>
          </a:bodyPr>
          <a:lstStyle/>
          <a:p>
            <a:pPr algn="l"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Cross Joins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6087709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All of the possible ways that suppliers can ship their products </a:t>
            </a:r>
          </a:p>
          <a:p>
            <a:pPr algn="l" rtl="0"/>
            <a:endParaRPr lang="en-US" dirty="0"/>
          </a:p>
          <a:p>
            <a:pPr algn="l" rtl="0"/>
            <a:endParaRPr lang="ar-EG" dirty="0"/>
          </a:p>
        </p:txBody>
      </p:sp>
    </p:spTree>
    <p:extLst>
      <p:ext uri="{BB962C8B-B14F-4D97-AF65-F5344CB8AC3E}">
        <p14:creationId xmlns:p14="http://schemas.microsoft.com/office/powerpoint/2010/main" val="19157023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8951539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CASE</a:t>
            </a:r>
            <a:r>
              <a:rPr lang="en-US" sz="2400" dirty="0"/>
              <a:t> is used to provide if-then-else type of logic to SQL. There are two formats: The first is a </a:t>
            </a:r>
            <a:r>
              <a:rPr lang="en-US" sz="2400" b="1" dirty="0"/>
              <a:t>Simple CASE</a:t>
            </a:r>
            <a:r>
              <a:rPr lang="en-US" sz="2400" dirty="0"/>
              <a:t> expression, where we compare an expression to static values. The second is a</a:t>
            </a:r>
          </a:p>
        </p:txBody>
      </p:sp>
      <p:sp>
        <p:nvSpPr>
          <p:cNvPr id="3" name="Content Placeholder 2"/>
          <p:cNvSpPr>
            <a:spLocks noGrp="1"/>
          </p:cNvSpPr>
          <p:nvPr>
            <p:ph idx="1"/>
          </p:nvPr>
        </p:nvSpPr>
        <p:spPr/>
        <p:txBody>
          <a:bodyPr>
            <a:normAutofit lnSpcReduction="10000"/>
          </a:bodyPr>
          <a:lstStyle/>
          <a:p>
            <a:pPr algn="l" rtl="0"/>
            <a:r>
              <a:rPr lang="en-US" b="1" dirty="0"/>
              <a:t>Searched CASE</a:t>
            </a:r>
            <a:r>
              <a:rPr lang="en-US" dirty="0"/>
              <a:t> expression, where we compare an expression to one or more logical conditions. </a:t>
            </a:r>
          </a:p>
          <a:p>
            <a:pPr algn="l" rtl="0"/>
            <a:r>
              <a:rPr lang="en-US" b="1" dirty="0"/>
              <a:t>Simple CASE Expression</a:t>
            </a:r>
          </a:p>
          <a:p>
            <a:pPr algn="l" rtl="0"/>
            <a:r>
              <a:rPr lang="en-US" dirty="0"/>
              <a:t>The syntax for a </a:t>
            </a:r>
            <a:r>
              <a:rPr lang="en-US" b="1" dirty="0"/>
              <a:t>simple CASE</a:t>
            </a:r>
            <a:r>
              <a:rPr lang="en-US" dirty="0"/>
              <a:t> expression is: </a:t>
            </a:r>
          </a:p>
          <a:p>
            <a:pPr algn="l" rtl="0"/>
            <a:r>
              <a:rPr lang="en-US" b="1" dirty="0">
                <a:solidFill>
                  <a:schemeClr val="accent2"/>
                </a:solidFill>
              </a:rPr>
              <a:t>SELECT CASE </a:t>
            </a:r>
            <a:r>
              <a:rPr lang="en-US" b="1" dirty="0"/>
              <a:t>("</a:t>
            </a:r>
            <a:r>
              <a:rPr lang="en-US" b="1" dirty="0" err="1"/>
              <a:t>column_name</a:t>
            </a:r>
            <a:r>
              <a:rPr lang="en-US" b="1" dirty="0"/>
              <a:t>") </a:t>
            </a:r>
            <a:br>
              <a:rPr lang="en-US" b="1" dirty="0"/>
            </a:br>
            <a:r>
              <a:rPr lang="en-US" b="1" dirty="0"/>
              <a:t>  </a:t>
            </a:r>
            <a:r>
              <a:rPr lang="en-US" b="1" dirty="0">
                <a:solidFill>
                  <a:schemeClr val="accent2"/>
                </a:solidFill>
              </a:rPr>
              <a:t>WHEN</a:t>
            </a:r>
            <a:r>
              <a:rPr lang="en-US" b="1" dirty="0"/>
              <a:t> "value1" </a:t>
            </a:r>
            <a:r>
              <a:rPr lang="en-US" b="1" dirty="0">
                <a:solidFill>
                  <a:schemeClr val="accent2"/>
                </a:solidFill>
              </a:rPr>
              <a:t>THEN</a:t>
            </a:r>
            <a:r>
              <a:rPr lang="en-US" b="1" dirty="0"/>
              <a:t> "result1" </a:t>
            </a:r>
            <a:br>
              <a:rPr lang="en-US" b="1" dirty="0"/>
            </a:br>
            <a:r>
              <a:rPr lang="en-US" b="1" dirty="0"/>
              <a:t>  </a:t>
            </a:r>
            <a:r>
              <a:rPr lang="en-US" b="1" dirty="0">
                <a:solidFill>
                  <a:schemeClr val="accent2"/>
                </a:solidFill>
              </a:rPr>
              <a:t>WHEN</a:t>
            </a:r>
            <a:r>
              <a:rPr lang="en-US" b="1" dirty="0"/>
              <a:t> "value2" </a:t>
            </a:r>
            <a:r>
              <a:rPr lang="en-US" b="1" dirty="0">
                <a:solidFill>
                  <a:schemeClr val="accent2"/>
                </a:solidFill>
              </a:rPr>
              <a:t>THEN</a:t>
            </a:r>
            <a:r>
              <a:rPr lang="en-US" b="1" dirty="0"/>
              <a:t> "result2" </a:t>
            </a:r>
            <a:br>
              <a:rPr lang="en-US" b="1" dirty="0"/>
            </a:br>
            <a:r>
              <a:rPr lang="en-US" b="1" dirty="0"/>
              <a:t>  ... </a:t>
            </a:r>
            <a:br>
              <a:rPr lang="en-US" b="1" dirty="0"/>
            </a:br>
            <a:r>
              <a:rPr lang="en-US" b="1" dirty="0"/>
              <a:t>  [</a:t>
            </a:r>
            <a:r>
              <a:rPr lang="en-US" b="1" dirty="0">
                <a:solidFill>
                  <a:schemeClr val="accent2"/>
                </a:solidFill>
              </a:rPr>
              <a:t>ELSE</a:t>
            </a:r>
            <a:r>
              <a:rPr lang="en-US" b="1" dirty="0"/>
              <a:t> "</a:t>
            </a:r>
            <a:r>
              <a:rPr lang="en-US" b="1" dirty="0" err="1"/>
              <a:t>resultN</a:t>
            </a:r>
            <a:r>
              <a:rPr lang="en-US" b="1" dirty="0"/>
              <a:t>"] </a:t>
            </a:r>
            <a:br>
              <a:rPr lang="en-US" b="1" dirty="0"/>
            </a:br>
            <a:r>
              <a:rPr lang="en-US" b="1" dirty="0"/>
              <a:t>  </a:t>
            </a:r>
            <a:r>
              <a:rPr lang="en-US" b="1" dirty="0">
                <a:solidFill>
                  <a:schemeClr val="accent2"/>
                </a:solidFill>
              </a:rPr>
              <a:t>END</a:t>
            </a:r>
            <a:br>
              <a:rPr lang="en-US" b="1" dirty="0"/>
            </a:br>
            <a:r>
              <a:rPr lang="en-US" b="1" dirty="0">
                <a:solidFill>
                  <a:schemeClr val="accent2"/>
                </a:solidFill>
              </a:rPr>
              <a:t>FROM</a:t>
            </a:r>
            <a:r>
              <a:rPr lang="en-US" b="1" dirty="0"/>
              <a:t> "</a:t>
            </a:r>
            <a:r>
              <a:rPr lang="en-US" b="1" dirty="0" err="1"/>
              <a:t>table_name</a:t>
            </a:r>
            <a:r>
              <a:rPr lang="en-US" b="1" dirty="0"/>
              <a:t>";</a:t>
            </a:r>
          </a:p>
          <a:p>
            <a:endParaRPr lang="en-US" dirty="0"/>
          </a:p>
        </p:txBody>
      </p:sp>
    </p:spTree>
    <p:extLst>
      <p:ext uri="{BB962C8B-B14F-4D97-AF65-F5344CB8AC3E}">
        <p14:creationId xmlns:p14="http://schemas.microsoft.com/office/powerpoint/2010/main" val="282348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Number Datatypes</a:t>
            </a:r>
          </a:p>
        </p:txBody>
      </p:sp>
      <p:graphicFrame>
        <p:nvGraphicFramePr>
          <p:cNvPr id="2" name="Table 1"/>
          <p:cNvGraphicFramePr>
            <a:graphicFrameLocks noGrp="1"/>
          </p:cNvGraphicFramePr>
          <p:nvPr/>
        </p:nvGraphicFramePr>
        <p:xfrm>
          <a:off x="685800" y="1600200"/>
          <a:ext cx="7848600" cy="4774565"/>
        </p:xfrm>
        <a:graphic>
          <a:graphicData uri="http://schemas.openxmlformats.org/drawingml/2006/table">
            <a:tbl>
              <a:tblPr firstRow="1" bandRow="1">
                <a:tableStyleId>{5C22544A-7EE6-4342-B048-85BDC9FD1C3A}</a:tableStyleId>
              </a:tblPr>
              <a:tblGrid>
                <a:gridCol w="2458598">
                  <a:extLst>
                    <a:ext uri="{9D8B030D-6E8A-4147-A177-3AD203B41FA5}">
                      <a16:colId xmlns:a16="http://schemas.microsoft.com/office/drawing/2014/main" val="2667111856"/>
                    </a:ext>
                  </a:extLst>
                </a:gridCol>
                <a:gridCol w="5390002">
                  <a:extLst>
                    <a:ext uri="{9D8B030D-6E8A-4147-A177-3AD203B41FA5}">
                      <a16:colId xmlns:a16="http://schemas.microsoft.com/office/drawing/2014/main" val="530810555"/>
                    </a:ext>
                  </a:extLst>
                </a:gridCol>
              </a:tblGrid>
              <a:tr h="568325">
                <a:tc>
                  <a:txBody>
                    <a:bodyPr/>
                    <a:lstStyle/>
                    <a:p>
                      <a:pPr algn="l" rtl="0"/>
                      <a:r>
                        <a:rPr kumimoji="0" lang="en-US" kern="1200" dirty="0">
                          <a:solidFill>
                            <a:schemeClr val="dk1"/>
                          </a:solidFill>
                          <a:latin typeface="+mj-lt"/>
                          <a:ea typeface="+mn-ea"/>
                          <a:cs typeface="+mn-cs"/>
                        </a:rPr>
                        <a:t>Data Type</a:t>
                      </a:r>
                    </a:p>
                  </a:txBody>
                  <a:tcPr/>
                </a:tc>
                <a:tc>
                  <a:txBody>
                    <a:bodyPr/>
                    <a:lstStyle/>
                    <a:p>
                      <a:pPr algn="l" rtl="0"/>
                      <a:r>
                        <a:rPr kumimoji="0" lang="en-US" kern="1200" dirty="0">
                          <a:solidFill>
                            <a:schemeClr val="dk1"/>
                          </a:solidFill>
                          <a:latin typeface="+mj-lt"/>
                          <a:ea typeface="+mn-ea"/>
                          <a:cs typeface="+mn-cs"/>
                        </a:rPr>
                        <a:t>Description</a:t>
                      </a:r>
                    </a:p>
                  </a:txBody>
                  <a:tcPr/>
                </a:tc>
                <a:extLst>
                  <a:ext uri="{0D108BD9-81ED-4DB2-BD59-A6C34878D82A}">
                    <a16:rowId xmlns:a16="http://schemas.microsoft.com/office/drawing/2014/main" val="3360030185"/>
                  </a:ext>
                </a:extLst>
              </a:tr>
              <a:tr h="568325">
                <a:tc>
                  <a:txBody>
                    <a:bodyPr/>
                    <a:lstStyle/>
                    <a:p>
                      <a:pPr algn="l" rtl="0"/>
                      <a:r>
                        <a:rPr lang="en-US" dirty="0"/>
                        <a:t>NUMBER</a:t>
                      </a:r>
                      <a:r>
                        <a:rPr kumimoji="0" lang="en-US" b="0" i="0" kern="1200" dirty="0">
                          <a:solidFill>
                            <a:schemeClr val="dk1"/>
                          </a:solidFill>
                          <a:effectLst/>
                          <a:latin typeface="+mn-lt"/>
                          <a:ea typeface="+mn-ea"/>
                          <a:cs typeface="+mn-cs"/>
                        </a:rPr>
                        <a:t> [ (</a:t>
                      </a:r>
                      <a:r>
                        <a:rPr lang="en-US" i="1" dirty="0">
                          <a:effectLst/>
                        </a:rPr>
                        <a:t>p</a:t>
                      </a:r>
                      <a:r>
                        <a:rPr kumimoji="0" lang="en-US" b="0" i="0" kern="1200" dirty="0">
                          <a:solidFill>
                            <a:schemeClr val="dk1"/>
                          </a:solidFill>
                          <a:effectLst/>
                          <a:latin typeface="+mn-lt"/>
                          <a:ea typeface="+mn-ea"/>
                          <a:cs typeface="+mn-cs"/>
                        </a:rPr>
                        <a:t> [, </a:t>
                      </a:r>
                      <a:r>
                        <a:rPr lang="en-US" i="1" dirty="0">
                          <a:effectLst/>
                        </a:rPr>
                        <a:t>s</a:t>
                      </a:r>
                      <a:r>
                        <a:rPr kumimoji="0" lang="en-US" b="0" i="0" kern="1200" dirty="0">
                          <a:solidFill>
                            <a:schemeClr val="dk1"/>
                          </a:solidFill>
                          <a:effectLst/>
                          <a:latin typeface="+mn-lt"/>
                          <a:ea typeface="+mn-ea"/>
                          <a:cs typeface="+mn-cs"/>
                        </a:rPr>
                        <a:t>]) ]</a:t>
                      </a:r>
                      <a:endParaRPr kumimoji="0" lang="en-US" kern="1200" dirty="0">
                        <a:solidFill>
                          <a:schemeClr val="dk1"/>
                        </a:solidFill>
                        <a:latin typeface="+mj-lt"/>
                        <a:ea typeface="+mn-ea"/>
                        <a:cs typeface="+mn-cs"/>
                      </a:endParaRPr>
                    </a:p>
                  </a:txBody>
                  <a:tcPr/>
                </a:tc>
                <a:tc>
                  <a:txBody>
                    <a:bodyPr/>
                    <a:lstStyle/>
                    <a:p>
                      <a:pPr algn="l" rtl="0"/>
                      <a:r>
                        <a:rPr kumimoji="0" lang="en-US" b="0" i="0" kern="1200" dirty="0">
                          <a:solidFill>
                            <a:schemeClr val="dk1"/>
                          </a:solidFill>
                          <a:effectLst/>
                          <a:latin typeface="+mn-lt"/>
                          <a:ea typeface="+mn-ea"/>
                          <a:cs typeface="+mn-cs"/>
                        </a:rPr>
                        <a:t>Number having precision </a:t>
                      </a:r>
                      <a:r>
                        <a:rPr lang="en-US" i="1" dirty="0">
                          <a:effectLst/>
                        </a:rPr>
                        <a:t>p</a:t>
                      </a:r>
                      <a:r>
                        <a:rPr kumimoji="0" lang="en-US" b="0" i="0" kern="1200" dirty="0">
                          <a:solidFill>
                            <a:schemeClr val="dk1"/>
                          </a:solidFill>
                          <a:effectLst/>
                          <a:latin typeface="+mn-lt"/>
                          <a:ea typeface="+mn-ea"/>
                          <a:cs typeface="+mn-cs"/>
                        </a:rPr>
                        <a:t> and scale </a:t>
                      </a:r>
                      <a:r>
                        <a:rPr lang="en-US" i="1" dirty="0">
                          <a:effectLst/>
                        </a:rPr>
                        <a:t>s</a:t>
                      </a:r>
                      <a:r>
                        <a:rPr kumimoji="0" lang="en-US" b="0" i="0" kern="1200" dirty="0">
                          <a:solidFill>
                            <a:schemeClr val="dk1"/>
                          </a:solidFill>
                          <a:effectLst/>
                          <a:latin typeface="+mn-lt"/>
                          <a:ea typeface="+mn-ea"/>
                          <a:cs typeface="+mn-cs"/>
                        </a:rPr>
                        <a:t>. The precision </a:t>
                      </a:r>
                      <a:r>
                        <a:rPr lang="en-US" i="1" dirty="0">
                          <a:effectLst/>
                        </a:rPr>
                        <a:t>p</a:t>
                      </a:r>
                      <a:r>
                        <a:rPr kumimoji="0" lang="en-US" b="0" i="0" kern="1200" dirty="0">
                          <a:solidFill>
                            <a:schemeClr val="dk1"/>
                          </a:solidFill>
                          <a:effectLst/>
                          <a:latin typeface="+mn-lt"/>
                          <a:ea typeface="+mn-ea"/>
                          <a:cs typeface="+mn-cs"/>
                        </a:rPr>
                        <a:t> can range from 1 to 38. The scale </a:t>
                      </a:r>
                      <a:r>
                        <a:rPr lang="en-US" i="1" dirty="0">
                          <a:effectLst/>
                        </a:rPr>
                        <a:t>s</a:t>
                      </a:r>
                      <a:r>
                        <a:rPr kumimoji="0" lang="en-US" b="0" i="0" kern="1200" dirty="0">
                          <a:solidFill>
                            <a:schemeClr val="dk1"/>
                          </a:solidFill>
                          <a:effectLst/>
                          <a:latin typeface="+mn-lt"/>
                          <a:ea typeface="+mn-ea"/>
                          <a:cs typeface="+mn-cs"/>
                        </a:rPr>
                        <a:t> can range from -84 to 127. Both precision and scale are in decimal digits. A </a:t>
                      </a:r>
                      <a:r>
                        <a:rPr lang="en-US" dirty="0"/>
                        <a:t>NUMBER</a:t>
                      </a:r>
                      <a:r>
                        <a:rPr kumimoji="0" lang="en-US" b="0" i="0" kern="1200" dirty="0">
                          <a:solidFill>
                            <a:schemeClr val="dk1"/>
                          </a:solidFill>
                          <a:effectLst/>
                          <a:latin typeface="+mn-lt"/>
                          <a:ea typeface="+mn-ea"/>
                          <a:cs typeface="+mn-cs"/>
                        </a:rPr>
                        <a:t> value requires from 1 to 22 bytes</a:t>
                      </a: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286487316"/>
                  </a:ext>
                </a:extLst>
              </a:tr>
              <a:tr h="568325">
                <a:tc>
                  <a:txBody>
                    <a:bodyPr/>
                    <a:lstStyle/>
                    <a:p>
                      <a:pPr algn="l" rtl="0"/>
                      <a:r>
                        <a:rPr lang="en-US" dirty="0"/>
                        <a:t>FLOAT</a:t>
                      </a:r>
                      <a:r>
                        <a:rPr kumimoji="0" lang="en-US" b="0" i="0" kern="1200" dirty="0">
                          <a:solidFill>
                            <a:schemeClr val="dk1"/>
                          </a:solidFill>
                          <a:effectLst/>
                          <a:latin typeface="+mn-lt"/>
                          <a:ea typeface="+mn-ea"/>
                          <a:cs typeface="+mn-cs"/>
                        </a:rPr>
                        <a:t> [(</a:t>
                      </a:r>
                      <a:r>
                        <a:rPr lang="en-US" i="1" dirty="0">
                          <a:effectLst/>
                        </a:rPr>
                        <a:t>p</a:t>
                      </a:r>
                      <a:r>
                        <a:rPr kumimoji="0" lang="en-US" b="0" i="0" kern="1200" dirty="0">
                          <a:solidFill>
                            <a:schemeClr val="dk1"/>
                          </a:solidFill>
                          <a:effectLst/>
                          <a:latin typeface="+mn-lt"/>
                          <a:ea typeface="+mn-ea"/>
                          <a:cs typeface="+mn-cs"/>
                        </a:rPr>
                        <a:t>)]</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A subtype of the </a:t>
                      </a:r>
                      <a:r>
                        <a:rPr lang="en-US" dirty="0"/>
                        <a:t>NUMBER</a:t>
                      </a:r>
                      <a:r>
                        <a:rPr kumimoji="0" lang="en-US" b="0" i="0" kern="1200" dirty="0">
                          <a:solidFill>
                            <a:schemeClr val="dk1"/>
                          </a:solidFill>
                          <a:effectLst/>
                          <a:latin typeface="+mn-lt"/>
                          <a:ea typeface="+mn-ea"/>
                          <a:cs typeface="+mn-cs"/>
                        </a:rPr>
                        <a:t> data type having precision </a:t>
                      </a:r>
                      <a:r>
                        <a:rPr lang="en-US" i="1" dirty="0">
                          <a:effectLst/>
                        </a:rPr>
                        <a:t>p</a:t>
                      </a:r>
                      <a:r>
                        <a:rPr kumimoji="0" lang="en-US" b="0" i="0" kern="1200" dirty="0">
                          <a:solidFill>
                            <a:schemeClr val="dk1"/>
                          </a:solidFill>
                          <a:effectLst/>
                          <a:latin typeface="+mn-lt"/>
                          <a:ea typeface="+mn-ea"/>
                          <a:cs typeface="+mn-cs"/>
                        </a:rPr>
                        <a:t>. A </a:t>
                      </a:r>
                      <a:r>
                        <a:rPr lang="en-US" dirty="0"/>
                        <a:t>FLOAT</a:t>
                      </a:r>
                      <a:r>
                        <a:rPr kumimoji="0" lang="en-US" b="0" i="0" kern="1200" dirty="0">
                          <a:solidFill>
                            <a:schemeClr val="dk1"/>
                          </a:solidFill>
                          <a:effectLst/>
                          <a:latin typeface="+mn-lt"/>
                          <a:ea typeface="+mn-ea"/>
                          <a:cs typeface="+mn-cs"/>
                        </a:rPr>
                        <a:t> value is represented internally as </a:t>
                      </a:r>
                      <a:r>
                        <a:rPr lang="en-US" dirty="0"/>
                        <a:t>NUMBER</a:t>
                      </a:r>
                      <a:r>
                        <a:rPr kumimoji="0" lang="en-US" b="0" i="0" kern="1200" dirty="0">
                          <a:solidFill>
                            <a:schemeClr val="dk1"/>
                          </a:solidFill>
                          <a:effectLst/>
                          <a:latin typeface="+mn-lt"/>
                          <a:ea typeface="+mn-ea"/>
                          <a:cs typeface="+mn-cs"/>
                        </a:rPr>
                        <a:t>. The precision </a:t>
                      </a:r>
                      <a:r>
                        <a:rPr lang="en-US" i="1" dirty="0">
                          <a:effectLst/>
                        </a:rPr>
                        <a:t>p</a:t>
                      </a:r>
                      <a:r>
                        <a:rPr kumimoji="0" lang="en-US" b="0" i="0" kern="1200" dirty="0">
                          <a:solidFill>
                            <a:schemeClr val="dk1"/>
                          </a:solidFill>
                          <a:effectLst/>
                          <a:latin typeface="+mn-lt"/>
                          <a:ea typeface="+mn-ea"/>
                          <a:cs typeface="+mn-cs"/>
                        </a:rPr>
                        <a:t> can range from 1 to 126 binary digits. A </a:t>
                      </a:r>
                      <a:r>
                        <a:rPr lang="en-US" dirty="0"/>
                        <a:t>FLOAT</a:t>
                      </a:r>
                      <a:r>
                        <a:rPr kumimoji="0" lang="en-US" b="0" i="0" kern="1200" dirty="0">
                          <a:solidFill>
                            <a:schemeClr val="dk1"/>
                          </a:solidFill>
                          <a:effectLst/>
                          <a:latin typeface="+mn-lt"/>
                          <a:ea typeface="+mn-ea"/>
                          <a:cs typeface="+mn-cs"/>
                        </a:rPr>
                        <a:t> value requires from 1 to 22 bytes.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934823928"/>
                  </a:ext>
                </a:extLst>
              </a:tr>
              <a:tr h="568325">
                <a:tc>
                  <a:txBody>
                    <a:bodyPr/>
                    <a:lstStyle/>
                    <a:p>
                      <a:pPr algn="l" rtl="0"/>
                      <a:r>
                        <a:rPr kumimoji="0" lang="en-US" b="0" i="0" kern="1200" dirty="0">
                          <a:solidFill>
                            <a:schemeClr val="dk1"/>
                          </a:solidFill>
                          <a:effectLst/>
                          <a:latin typeface="+mn-lt"/>
                          <a:ea typeface="+mn-ea"/>
                          <a:cs typeface="+mn-cs"/>
                        </a:rPr>
                        <a:t>BINARY_FLOAT</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32-bit floating point number. This data type requires 4 bytes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2673409661"/>
                  </a:ext>
                </a:extLst>
              </a:tr>
              <a:tr h="568325">
                <a:tc>
                  <a:txBody>
                    <a:bodyPr/>
                    <a:lstStyle/>
                    <a:p>
                      <a:pPr algn="l" rtl="0"/>
                      <a:r>
                        <a:rPr kumimoji="0" lang="en-US" b="0" i="0" kern="1200" dirty="0">
                          <a:solidFill>
                            <a:schemeClr val="dk1"/>
                          </a:solidFill>
                          <a:effectLst/>
                          <a:latin typeface="+mn-lt"/>
                          <a:ea typeface="+mn-ea"/>
                          <a:cs typeface="+mn-cs"/>
                        </a:rPr>
                        <a:t>BINARY_DOUBLE</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64-bit floating point number. This data type requires 8 bytes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4254931909"/>
                  </a:ext>
                </a:extLst>
              </a:tr>
            </a:tbl>
          </a:graphicData>
        </a:graphic>
      </p:graphicFrame>
      <p:sp>
        <p:nvSpPr>
          <p:cNvPr id="6" name="Rectangle 1"/>
          <p:cNvSpPr>
            <a:spLocks noChangeArrowheads="1"/>
          </p:cNvSpPr>
          <p:nvPr/>
        </p:nvSpPr>
        <p:spPr bwMode="auto">
          <a:xfrm>
            <a:off x="657287" y="5828855"/>
            <a:ext cx="11362886"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30000"/>
              </a:spcBef>
              <a:spcAft>
                <a:spcPct val="0"/>
              </a:spcAft>
              <a:defRPr sz="1200">
                <a:solidFill>
                  <a:schemeClr val="tx1"/>
                </a:solidFill>
                <a:latin typeface="Arial" panose="020B0604020202020204" pitchFamily="34" charset="0"/>
              </a:defRPr>
            </a:lvl1pPr>
            <a:lvl2pPr algn="l" rtl="0" eaLnBrk="0" fontAlgn="base" hangingPunct="0">
              <a:spcBef>
                <a:spcPct val="30000"/>
              </a:spcBef>
              <a:spcAft>
                <a:spcPct val="0"/>
              </a:spcAft>
              <a:defRPr sz="1200">
                <a:solidFill>
                  <a:schemeClr val="tx1"/>
                </a:solidFill>
                <a:latin typeface="Arial" panose="020B0604020202020204" pitchFamily="34" charset="0"/>
              </a:defRPr>
            </a:lvl2pPr>
            <a:lvl3pPr algn="l" rtl="0" eaLnBrk="0" fontAlgn="base" hangingPunct="0">
              <a:spcBef>
                <a:spcPct val="30000"/>
              </a:spcBef>
              <a:spcAft>
                <a:spcPct val="0"/>
              </a:spcAft>
              <a:defRPr sz="1200">
                <a:solidFill>
                  <a:schemeClr val="tx1"/>
                </a:solidFill>
                <a:latin typeface="Arial" panose="020B0604020202020204" pitchFamily="34" charset="0"/>
              </a:defRPr>
            </a:lvl3pPr>
            <a:lvl4pPr algn="l" rtl="0" eaLnBrk="0" fontAlgn="base" hangingPunct="0">
              <a:spcBef>
                <a:spcPct val="30000"/>
              </a:spcBef>
              <a:spcAft>
                <a:spcPct val="0"/>
              </a:spcAft>
              <a:defRPr sz="1200">
                <a:solidFill>
                  <a:schemeClr val="tx1"/>
                </a:solidFill>
                <a:latin typeface="Arial" panose="020B0604020202020204" pitchFamily="34" charset="0"/>
              </a:defRPr>
            </a:lvl4pPr>
            <a:lvl5pPr algn="l" rtl="0" eaLnBrk="0" fontAlgn="base" hangingPunct="0">
              <a:spcBef>
                <a:spcPct val="30000"/>
              </a:spcBef>
              <a:spcAft>
                <a:spcPct val="0"/>
              </a:spcAft>
              <a:defRPr sz="1200">
                <a:solidFill>
                  <a:schemeClr val="tx1"/>
                </a:solidFill>
                <a:latin typeface="Arial" panose="020B0604020202020204" pitchFamily="34" charset="0"/>
              </a:defRPr>
            </a:lvl5pPr>
            <a:lvl6pPr algn="l" rtl="0" eaLnBrk="0" fontAlgn="base" hangingPunct="0">
              <a:spcBef>
                <a:spcPct val="30000"/>
              </a:spcBef>
              <a:spcAft>
                <a:spcPct val="0"/>
              </a:spcAft>
              <a:defRPr sz="1200">
                <a:solidFill>
                  <a:schemeClr val="tx1"/>
                </a:solidFill>
                <a:latin typeface="Arial" panose="020B0604020202020204" pitchFamily="34" charset="0"/>
              </a:defRPr>
            </a:lvl6pPr>
            <a:lvl7pPr algn="l" rtl="0" eaLnBrk="0" fontAlgn="base" hangingPunct="0">
              <a:spcBef>
                <a:spcPct val="30000"/>
              </a:spcBef>
              <a:spcAft>
                <a:spcPct val="0"/>
              </a:spcAft>
              <a:defRPr sz="1200">
                <a:solidFill>
                  <a:schemeClr val="tx1"/>
                </a:solidFill>
                <a:latin typeface="Arial" panose="020B0604020202020204" pitchFamily="34" charset="0"/>
              </a:defRPr>
            </a:lvl7pPr>
            <a:lvl8pPr algn="l" rtl="0" eaLnBrk="0" fontAlgn="base" hangingPunct="0">
              <a:spcBef>
                <a:spcPct val="30000"/>
              </a:spcBef>
              <a:spcAft>
                <a:spcPct val="0"/>
              </a:spcAft>
              <a:defRPr sz="1200">
                <a:solidFill>
                  <a:schemeClr val="tx1"/>
                </a:solidFill>
                <a:latin typeface="Arial" panose="020B0604020202020204" pitchFamily="34" charset="0"/>
              </a:defRPr>
            </a:lvl8pPr>
            <a:lvl9pPr algn="l" rtl="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38513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35FC-7E49-43CF-96EE-B5EEF514EE66}"/>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a:t>
            </a:r>
          </a:p>
        </p:txBody>
      </p:sp>
      <p:sp>
        <p:nvSpPr>
          <p:cNvPr id="3" name="Content Placeholder 2">
            <a:extLst>
              <a:ext uri="{FF2B5EF4-FFF2-40B4-BE49-F238E27FC236}">
                <a16:creationId xmlns:a16="http://schemas.microsoft.com/office/drawing/2014/main" id="{5A72D7CD-58FB-4116-8F1F-B849062EA947}"/>
              </a:ext>
            </a:extLst>
          </p:cNvPr>
          <p:cNvSpPr>
            <a:spLocks noGrp="1"/>
          </p:cNvSpPr>
          <p:nvPr>
            <p:ph idx="1"/>
          </p:nvPr>
        </p:nvSpPr>
        <p:spPr/>
        <p:txBody>
          <a:bodyPr/>
          <a:lstStyle/>
          <a:p>
            <a:r>
              <a:rPr lang="en-US" b="0" i="0" dirty="0">
                <a:solidFill>
                  <a:srgbClr val="333333"/>
                </a:solidFill>
                <a:effectLst/>
                <a:latin typeface="Helvetica Neue"/>
              </a:rPr>
              <a:t>In Oracle, a subquery is a query within a query. You can create subqueries within your SQL statements. These subqueries can reside in the </a:t>
            </a:r>
            <a:r>
              <a:rPr lang="en-US" b="1" i="0" dirty="0">
                <a:solidFill>
                  <a:srgbClr val="333333"/>
                </a:solidFill>
                <a:effectLst/>
                <a:latin typeface="Helvetica Neue"/>
              </a:rPr>
              <a:t>WHERE</a:t>
            </a:r>
            <a:r>
              <a:rPr lang="en-US" b="0" i="0" dirty="0">
                <a:solidFill>
                  <a:srgbClr val="333333"/>
                </a:solidFill>
                <a:effectLst/>
                <a:latin typeface="Helvetica Neue"/>
              </a:rPr>
              <a:t> clause, the </a:t>
            </a:r>
            <a:r>
              <a:rPr lang="en-US" b="1" i="0" dirty="0">
                <a:solidFill>
                  <a:srgbClr val="333333"/>
                </a:solidFill>
                <a:effectLst/>
                <a:latin typeface="Helvetica Neue"/>
              </a:rPr>
              <a:t>FROM</a:t>
            </a:r>
            <a:r>
              <a:rPr lang="en-US" b="0" i="0" dirty="0">
                <a:solidFill>
                  <a:srgbClr val="333333"/>
                </a:solidFill>
                <a:effectLst/>
                <a:latin typeface="Helvetica Neue"/>
              </a:rPr>
              <a:t> clause, or the </a:t>
            </a:r>
            <a:r>
              <a:rPr lang="en-US" b="1" i="0" dirty="0">
                <a:solidFill>
                  <a:srgbClr val="333333"/>
                </a:solidFill>
                <a:effectLst/>
                <a:latin typeface="Helvetica Neue"/>
              </a:rPr>
              <a:t>SELECT</a:t>
            </a:r>
            <a:r>
              <a:rPr lang="en-US" b="0" i="0" dirty="0">
                <a:solidFill>
                  <a:srgbClr val="333333"/>
                </a:solidFill>
                <a:effectLst/>
                <a:latin typeface="Helvetica Neue"/>
              </a:rPr>
              <a:t> clause</a:t>
            </a:r>
          </a:p>
          <a:p>
            <a:endParaRPr lang="en-US" b="0" i="0" dirty="0">
              <a:solidFill>
                <a:srgbClr val="333333"/>
              </a:solidFill>
              <a:effectLst/>
              <a:latin typeface="Helvetica Neue"/>
            </a:endParaRPr>
          </a:p>
          <a:p>
            <a:r>
              <a:rPr lang="en-US" b="0" i="0" dirty="0">
                <a:solidFill>
                  <a:srgbClr val="273239"/>
                </a:solidFill>
                <a:effectLst/>
                <a:latin typeface="urw-din"/>
              </a:rPr>
              <a:t>When a query is included inside another query, the Outer query is known as </a:t>
            </a:r>
            <a:r>
              <a:rPr lang="en-US" b="1" i="0" dirty="0">
                <a:solidFill>
                  <a:srgbClr val="273239"/>
                </a:solidFill>
                <a:effectLst/>
                <a:latin typeface="urw-din"/>
              </a:rPr>
              <a:t>Main Query</a:t>
            </a:r>
            <a:r>
              <a:rPr lang="en-US" b="0" i="0" dirty="0">
                <a:solidFill>
                  <a:srgbClr val="273239"/>
                </a:solidFill>
                <a:effectLst/>
                <a:latin typeface="urw-din"/>
              </a:rPr>
              <a:t>, and Inner query is known as </a:t>
            </a:r>
            <a:r>
              <a:rPr lang="en-US" b="1" i="0" dirty="0">
                <a:solidFill>
                  <a:srgbClr val="273239"/>
                </a:solidFill>
                <a:effectLst/>
                <a:latin typeface="urw-din"/>
              </a:rPr>
              <a:t>Subquery</a:t>
            </a:r>
            <a:endParaRPr lang="en-US" b="1" dirty="0"/>
          </a:p>
        </p:txBody>
      </p:sp>
      <p:sp>
        <p:nvSpPr>
          <p:cNvPr id="4" name="TextBox 3">
            <a:extLst>
              <a:ext uri="{FF2B5EF4-FFF2-40B4-BE49-F238E27FC236}">
                <a16:creationId xmlns:a16="http://schemas.microsoft.com/office/drawing/2014/main" id="{1DFD1EB8-8579-4B52-9EC7-3B9D887EF292}"/>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49604483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745488D-8CFA-4D53-8E17-640A932422F4}"/>
              </a:ext>
            </a:extLst>
          </p:cNvPr>
          <p:cNvPicPr>
            <a:picLocks noChangeAspect="1"/>
          </p:cNvPicPr>
          <p:nvPr/>
        </p:nvPicPr>
        <p:blipFill>
          <a:blip r:embed="rId3"/>
          <a:stretch>
            <a:fillRect/>
          </a:stretch>
        </p:blipFill>
        <p:spPr>
          <a:xfrm>
            <a:off x="609600" y="2153920"/>
            <a:ext cx="6839905" cy="4534533"/>
          </a:xfrm>
          <a:prstGeom prst="rect">
            <a:avLst/>
          </a:prstGeom>
        </p:spPr>
      </p:pic>
      <p:sp>
        <p:nvSpPr>
          <p:cNvPr id="2" name="Title 1">
            <a:extLst>
              <a:ext uri="{FF2B5EF4-FFF2-40B4-BE49-F238E27FC236}">
                <a16:creationId xmlns:a16="http://schemas.microsoft.com/office/drawing/2014/main" id="{95B32E4E-8254-4857-BE6D-9F6438E84331}"/>
              </a:ext>
            </a:extLst>
          </p:cNvPr>
          <p:cNvSpPr>
            <a:spLocks noGrp="1"/>
          </p:cNvSpPr>
          <p:nvPr>
            <p:ph type="title"/>
          </p:nvPr>
        </p:nvSpPr>
        <p:spPr/>
        <p:txBody>
          <a:bodyPr>
            <a:normAutofit/>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Subqueries</a:t>
            </a:r>
            <a:r>
              <a:rPr lang="en-US" b="1" i="0" dirty="0">
                <a:solidFill>
                  <a:srgbClr val="4B6692"/>
                </a:solidFill>
                <a:effectLst/>
                <a:latin typeface="Helvetica Neue"/>
              </a:rPr>
              <a:t>…</a:t>
            </a:r>
            <a:endParaRPr lang="en-US" b="1" i="0" dirty="0">
              <a:solidFill>
                <a:srgbClr val="535353"/>
              </a:solidFill>
              <a:effectLst/>
              <a:latin typeface="Helvetica Neue"/>
            </a:endParaRPr>
          </a:p>
        </p:txBody>
      </p:sp>
      <p:sp>
        <p:nvSpPr>
          <p:cNvPr id="3" name="Content Placeholder 2">
            <a:extLst>
              <a:ext uri="{FF2B5EF4-FFF2-40B4-BE49-F238E27FC236}">
                <a16:creationId xmlns:a16="http://schemas.microsoft.com/office/drawing/2014/main" id="{D849F4DD-40A4-40FD-AA66-C5826D80BA18}"/>
              </a:ext>
            </a:extLst>
          </p:cNvPr>
          <p:cNvSpPr>
            <a:spLocks noGrp="1"/>
          </p:cNvSpPr>
          <p:nvPr>
            <p:ph idx="1"/>
          </p:nvPr>
        </p:nvSpPr>
        <p:spPr>
          <a:xfrm>
            <a:off x="441960" y="1847088"/>
            <a:ext cx="8229600" cy="4389120"/>
          </a:xfrm>
        </p:spPr>
        <p:txBody>
          <a:bodyPr>
            <a:normAutofit/>
          </a:bodyPr>
          <a:lstStyle/>
          <a:p>
            <a:r>
              <a:rPr lang="en-US" sz="2000" b="1" dirty="0">
                <a:solidFill>
                  <a:schemeClr val="accent2"/>
                </a:solidFill>
              </a:rPr>
              <a:t>WHERE clause</a:t>
            </a: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500" b="1" dirty="0">
              <a:solidFill>
                <a:schemeClr val="accent2"/>
              </a:solidFill>
            </a:endParaRPr>
          </a:p>
          <a:p>
            <a:r>
              <a:rPr lang="en-US" sz="2000" b="1" dirty="0">
                <a:solidFill>
                  <a:schemeClr val="accent2"/>
                </a:solidFill>
              </a:rPr>
              <a:t>FROM clause</a:t>
            </a: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800" b="1" dirty="0">
              <a:solidFill>
                <a:schemeClr val="accent2"/>
              </a:solidFill>
            </a:endParaRPr>
          </a:p>
          <a:p>
            <a:endParaRPr lang="en-US" sz="500" b="1" dirty="0">
              <a:solidFill>
                <a:schemeClr val="accent2"/>
              </a:solidFill>
            </a:endParaRPr>
          </a:p>
          <a:p>
            <a:r>
              <a:rPr lang="en-US" sz="2000" b="1" dirty="0">
                <a:solidFill>
                  <a:schemeClr val="accent2"/>
                </a:solidFill>
              </a:rPr>
              <a:t>SELECT clause (Scalar Subqueries)</a:t>
            </a:r>
            <a:endParaRPr lang="en-US" sz="2000" dirty="0"/>
          </a:p>
        </p:txBody>
      </p:sp>
      <p:sp>
        <p:nvSpPr>
          <p:cNvPr id="16" name="TextBox 15">
            <a:extLst>
              <a:ext uri="{FF2B5EF4-FFF2-40B4-BE49-F238E27FC236}">
                <a16:creationId xmlns:a16="http://schemas.microsoft.com/office/drawing/2014/main" id="{725C3963-00A5-4E44-9A0F-7800D070CBEB}"/>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4"/>
              </a:rPr>
              <a:t>geeksforgeeks</a:t>
            </a:r>
            <a:endParaRPr lang="en-US" sz="1400" dirty="0"/>
          </a:p>
        </p:txBody>
      </p:sp>
    </p:spTree>
    <p:extLst>
      <p:ext uri="{BB962C8B-B14F-4D97-AF65-F5344CB8AC3E}">
        <p14:creationId xmlns:p14="http://schemas.microsoft.com/office/powerpoint/2010/main" val="93367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F5E1-1BE7-48CD-B93D-9BF8F7C4CCE7}"/>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a:t>
            </a:r>
          </a:p>
        </p:txBody>
      </p:sp>
      <p:sp>
        <p:nvSpPr>
          <p:cNvPr id="3" name="Content Placeholder 2">
            <a:extLst>
              <a:ext uri="{FF2B5EF4-FFF2-40B4-BE49-F238E27FC236}">
                <a16:creationId xmlns:a16="http://schemas.microsoft.com/office/drawing/2014/main" id="{CCB4F2E8-1C5A-4077-B069-7A7A5AC27D1B}"/>
              </a:ext>
            </a:extLst>
          </p:cNvPr>
          <p:cNvSpPr>
            <a:spLocks noGrp="1"/>
          </p:cNvSpPr>
          <p:nvPr>
            <p:ph idx="1"/>
          </p:nvPr>
        </p:nvSpPr>
        <p:spPr/>
        <p:txBody>
          <a:bodyPr>
            <a:normAutofit/>
          </a:bodyPr>
          <a:lstStyle/>
          <a:p>
            <a:r>
              <a:rPr lang="en-US" b="1" i="0" dirty="0">
                <a:solidFill>
                  <a:srgbClr val="273239"/>
                </a:solidFill>
                <a:effectLst/>
                <a:latin typeface="urw-din"/>
              </a:rPr>
              <a:t>Nested Query</a:t>
            </a:r>
          </a:p>
          <a:p>
            <a:pPr lvl="1"/>
            <a:r>
              <a:rPr lang="en-US" b="0" i="0" dirty="0">
                <a:solidFill>
                  <a:srgbClr val="273239"/>
                </a:solidFill>
                <a:effectLst/>
                <a:latin typeface="urw-din"/>
              </a:rPr>
              <a:t>In Nested Query,  Inner query runs first, and only once. Outer query is executed with result from Inner query. Hence, Inner query is used in execution of Outer query</a:t>
            </a:r>
          </a:p>
          <a:p>
            <a:pPr marL="393192" lvl="1" indent="0">
              <a:buNone/>
            </a:pPr>
            <a:endParaRPr lang="en-US" dirty="0">
              <a:solidFill>
                <a:srgbClr val="273239"/>
              </a:solidFill>
              <a:latin typeface="urw-din"/>
            </a:endParaRPr>
          </a:p>
          <a:p>
            <a:pPr marL="27432" indent="0">
              <a:buNone/>
            </a:pPr>
            <a:r>
              <a:rPr lang="en-US" dirty="0">
                <a:solidFill>
                  <a:srgbClr val="273239"/>
                </a:solidFill>
                <a:latin typeface="urw-din"/>
              </a:rPr>
              <a:t>Example:</a:t>
            </a:r>
          </a:p>
          <a:p>
            <a:pPr marL="0" indent="0">
              <a:buNone/>
            </a:pP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WHERE</a:t>
            </a:r>
            <a:r>
              <a:rPr lang="en-US" sz="1800" b="0" i="0" u="none" strike="noStrike" baseline="0" dirty="0">
                <a:solidFill>
                  <a:srgbClr val="000080"/>
                </a:solidFill>
                <a:highlight>
                  <a:srgbClr val="FFFFFF"/>
                </a:highlight>
                <a:latin typeface="Courier New" panose="02070309020205020404" pitchFamily="49" charset="0"/>
              </a:rPr>
              <a:t> EMP.EMPLOYEE_ID </a:t>
            </a:r>
            <a:r>
              <a:rPr lang="en-US" sz="1800" b="0" i="0" u="none" strike="noStrike" baseline="0" dirty="0">
                <a:solidFill>
                  <a:srgbClr val="008080"/>
                </a:solidFill>
                <a:highlight>
                  <a:srgbClr val="FFFFFF"/>
                </a:highlight>
                <a:latin typeface="Courier New" panose="02070309020205020404" pitchFamily="49" charset="0"/>
              </a:rPr>
              <a:t>IN</a:t>
            </a:r>
            <a:endParaRPr lang="en-US" sz="1800" b="0" i="0" u="none" strike="noStrike" baseline="0" dirty="0">
              <a:solidFill>
                <a:srgbClr val="000080"/>
              </a:solidFill>
              <a:highlight>
                <a:srgbClr val="FFFFFF"/>
              </a:highlight>
              <a:latin typeface="Courier New" panose="02070309020205020404" pitchFamily="49" charset="0"/>
            </a:endParaRP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JOB.EMPLOYEE_ID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HR.JOB_HISTORY JOB);</a:t>
            </a:r>
            <a:endParaRPr lang="en-US" b="1" i="0" dirty="0">
              <a:solidFill>
                <a:srgbClr val="273239"/>
              </a:solidFill>
              <a:effectLst/>
              <a:latin typeface="urw-din"/>
            </a:endParaRPr>
          </a:p>
        </p:txBody>
      </p:sp>
      <p:sp>
        <p:nvSpPr>
          <p:cNvPr id="4" name="TextBox 3">
            <a:extLst>
              <a:ext uri="{FF2B5EF4-FFF2-40B4-BE49-F238E27FC236}">
                <a16:creationId xmlns:a16="http://schemas.microsoft.com/office/drawing/2014/main" id="{00E9A60B-278A-47AB-ADCB-76848265DF13}"/>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15340969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F5E1-1BE7-48CD-B93D-9BF8F7C4CCE7}"/>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a:t>
            </a:r>
          </a:p>
        </p:txBody>
      </p:sp>
      <p:sp>
        <p:nvSpPr>
          <p:cNvPr id="3" name="Content Placeholder 2">
            <a:extLst>
              <a:ext uri="{FF2B5EF4-FFF2-40B4-BE49-F238E27FC236}">
                <a16:creationId xmlns:a16="http://schemas.microsoft.com/office/drawing/2014/main" id="{CCB4F2E8-1C5A-4077-B069-7A7A5AC27D1B}"/>
              </a:ext>
            </a:extLst>
          </p:cNvPr>
          <p:cNvSpPr>
            <a:spLocks noGrp="1"/>
          </p:cNvSpPr>
          <p:nvPr>
            <p:ph idx="1"/>
          </p:nvPr>
        </p:nvSpPr>
        <p:spPr/>
        <p:txBody>
          <a:bodyPr>
            <a:normAutofit/>
          </a:bodyPr>
          <a:lstStyle/>
          <a:p>
            <a:r>
              <a:rPr lang="en-US" b="1" i="0" dirty="0">
                <a:solidFill>
                  <a:srgbClr val="273239"/>
                </a:solidFill>
                <a:effectLst/>
                <a:latin typeface="urw-din"/>
              </a:rPr>
              <a:t>Correlated Query</a:t>
            </a:r>
          </a:p>
          <a:p>
            <a:pPr lvl="1"/>
            <a:r>
              <a:rPr lang="en-US" b="0" i="0" dirty="0">
                <a:solidFill>
                  <a:srgbClr val="273239"/>
                </a:solidFill>
                <a:effectLst/>
                <a:latin typeface="urw-din"/>
              </a:rPr>
              <a:t>In Correlated Query,  Outer query executes first and for every Outer query row Inner query is executed. Hence, Inner query uses values from Outer query</a:t>
            </a:r>
            <a:endParaRPr lang="en-US" dirty="0"/>
          </a:p>
          <a:p>
            <a:pPr marL="393192" lvl="1" indent="0">
              <a:buNone/>
            </a:pPr>
            <a:endParaRPr lang="en-US" dirty="0">
              <a:solidFill>
                <a:srgbClr val="273239"/>
              </a:solidFill>
              <a:latin typeface="urw-din"/>
            </a:endParaRPr>
          </a:p>
          <a:p>
            <a:pPr marL="27432" indent="0">
              <a:buNone/>
            </a:pPr>
            <a:r>
              <a:rPr lang="en-US" dirty="0">
                <a:solidFill>
                  <a:srgbClr val="273239"/>
                </a:solidFill>
                <a:latin typeface="urw-din"/>
              </a:rPr>
              <a:t>Example:</a:t>
            </a:r>
          </a:p>
          <a:p>
            <a:pPr marL="0" indent="0">
              <a:buNone/>
            </a:pP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WHERE</a:t>
            </a: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EXISTS</a:t>
            </a: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JOB.EMPLOYEE_ID</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HR.JOB_HISTORY JOB</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WHERE</a:t>
            </a:r>
            <a:r>
              <a:rPr lang="en-US" sz="1800" b="0" i="0" u="none" strike="noStrike" baseline="0" dirty="0">
                <a:solidFill>
                  <a:srgbClr val="000080"/>
                </a:solidFill>
                <a:highlight>
                  <a:srgbClr val="FFFFFF"/>
                </a:highlight>
                <a:latin typeface="Courier New" panose="02070309020205020404" pitchFamily="49" charset="0"/>
              </a:rPr>
              <a:t> JOB.EMPLOYEE_ID = EMP.EMPLOYEE_ID);</a:t>
            </a:r>
            <a:endParaRPr lang="en-US" b="1" i="0" dirty="0">
              <a:solidFill>
                <a:srgbClr val="273239"/>
              </a:solidFill>
              <a:effectLst/>
              <a:latin typeface="urw-din"/>
            </a:endParaRPr>
          </a:p>
        </p:txBody>
      </p:sp>
      <p:sp>
        <p:nvSpPr>
          <p:cNvPr id="4" name="TextBox 3">
            <a:extLst>
              <a:ext uri="{FF2B5EF4-FFF2-40B4-BE49-F238E27FC236}">
                <a16:creationId xmlns:a16="http://schemas.microsoft.com/office/drawing/2014/main" id="{07636424-8404-4E81-9BE2-F77BAAFC6FEC}"/>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3685378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F5E1-1BE7-48CD-B93D-9BF8F7C4CCE7}"/>
              </a:ext>
            </a:extLst>
          </p:cNvPr>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Join Operation</a:t>
            </a:r>
          </a:p>
        </p:txBody>
      </p:sp>
      <p:sp>
        <p:nvSpPr>
          <p:cNvPr id="3" name="Content Placeholder 2">
            <a:extLst>
              <a:ext uri="{FF2B5EF4-FFF2-40B4-BE49-F238E27FC236}">
                <a16:creationId xmlns:a16="http://schemas.microsoft.com/office/drawing/2014/main" id="{CCB4F2E8-1C5A-4077-B069-7A7A5AC27D1B}"/>
              </a:ext>
            </a:extLst>
          </p:cNvPr>
          <p:cNvSpPr>
            <a:spLocks noGrp="1"/>
          </p:cNvSpPr>
          <p:nvPr>
            <p:ph idx="1"/>
          </p:nvPr>
        </p:nvSpPr>
        <p:spPr/>
        <p:txBody>
          <a:bodyPr>
            <a:normAutofit/>
          </a:bodyPr>
          <a:lstStyle/>
          <a:p>
            <a:r>
              <a:rPr lang="en-US" b="1" i="0" dirty="0">
                <a:solidFill>
                  <a:srgbClr val="273239"/>
                </a:solidFill>
                <a:effectLst/>
                <a:latin typeface="urw-din"/>
              </a:rPr>
              <a:t>Join Operation</a:t>
            </a:r>
          </a:p>
          <a:p>
            <a:pPr lvl="1"/>
            <a:r>
              <a:rPr lang="en-US" b="0" i="0" dirty="0">
                <a:solidFill>
                  <a:srgbClr val="273239"/>
                </a:solidFill>
                <a:effectLst/>
                <a:latin typeface="urw-din"/>
              </a:rPr>
              <a:t>Join operation is a binary operation used to combine data or rows from two or more tables based on a common field between them. INNER JOIN, LEFT JOIN, RIGHT JOIN, FULL JOIN are different types of Joins</a:t>
            </a:r>
            <a:endParaRPr lang="en-US" dirty="0">
              <a:solidFill>
                <a:srgbClr val="273239"/>
              </a:solidFill>
              <a:latin typeface="urw-din"/>
            </a:endParaRPr>
          </a:p>
          <a:p>
            <a:pPr marL="27432" indent="0">
              <a:buNone/>
            </a:pPr>
            <a:r>
              <a:rPr lang="en-US" dirty="0">
                <a:solidFill>
                  <a:srgbClr val="273239"/>
                </a:solidFill>
                <a:latin typeface="urw-din"/>
              </a:rPr>
              <a:t>Example:</a:t>
            </a:r>
          </a:p>
          <a:p>
            <a:pPr marL="0" indent="0">
              <a:buNone/>
            </a:pP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EMP.*</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JOIN</a:t>
            </a:r>
            <a:r>
              <a:rPr lang="en-US" sz="1800" b="0" i="0" u="none" strike="noStrike" baseline="0" dirty="0">
                <a:solidFill>
                  <a:srgbClr val="000080"/>
                </a:solidFill>
                <a:highlight>
                  <a:srgbClr val="FFFFFF"/>
                </a:highlight>
                <a:latin typeface="Courier New" panose="02070309020205020404" pitchFamily="49" charset="0"/>
              </a:rPr>
              <a:t> HR.JOB_HISTORY JOB</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ON</a:t>
            </a:r>
            <a:r>
              <a:rPr lang="en-US" sz="1800" b="0" i="0" u="none" strike="noStrike" baseline="0" dirty="0">
                <a:solidFill>
                  <a:srgbClr val="000080"/>
                </a:solidFill>
                <a:highlight>
                  <a:srgbClr val="FFFFFF"/>
                </a:highlight>
                <a:latin typeface="Courier New" panose="02070309020205020404" pitchFamily="49" charset="0"/>
              </a:rPr>
              <a:t> JOB.EMPLOYEE_ID = EMP.EMPLOYEE_ID;</a:t>
            </a:r>
            <a:endParaRPr lang="en-US" b="1" i="0" dirty="0">
              <a:solidFill>
                <a:srgbClr val="273239"/>
              </a:solidFill>
              <a:effectLst/>
              <a:latin typeface="urw-din"/>
            </a:endParaRPr>
          </a:p>
        </p:txBody>
      </p:sp>
      <p:sp>
        <p:nvSpPr>
          <p:cNvPr id="4" name="TextBox 3">
            <a:extLst>
              <a:ext uri="{FF2B5EF4-FFF2-40B4-BE49-F238E27FC236}">
                <a16:creationId xmlns:a16="http://schemas.microsoft.com/office/drawing/2014/main" id="{361A1BEF-166C-44C5-8FB8-2CE8F6E19209}"/>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5818363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8698-E8FA-42E2-ADB6-34AB05D863FD}"/>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 and Join Operation</a:t>
            </a:r>
            <a:endParaRPr lang="en-US" dirty="0"/>
          </a:p>
        </p:txBody>
      </p:sp>
      <p:sp>
        <p:nvSpPr>
          <p:cNvPr id="3" name="Content Placeholder 2">
            <a:extLst>
              <a:ext uri="{FF2B5EF4-FFF2-40B4-BE49-F238E27FC236}">
                <a16:creationId xmlns:a16="http://schemas.microsoft.com/office/drawing/2014/main" id="{EA10426D-8CF7-449E-8DF8-903A890ADA9F}"/>
              </a:ext>
            </a:extLst>
          </p:cNvPr>
          <p:cNvSpPr>
            <a:spLocks noGrp="1"/>
          </p:cNvSpPr>
          <p:nvPr>
            <p:ph idx="1"/>
          </p:nvPr>
        </p:nvSpPr>
        <p:spPr/>
        <p:txBody>
          <a:bodyPr>
            <a:normAutofit fontScale="55000" lnSpcReduction="20000"/>
          </a:bodyPr>
          <a:lstStyle/>
          <a:p>
            <a:r>
              <a:rPr lang="en-US" b="1" i="0" dirty="0">
                <a:solidFill>
                  <a:srgbClr val="273239"/>
                </a:solidFill>
                <a:effectLst/>
                <a:latin typeface="urw-din"/>
              </a:rPr>
              <a:t>Nested Query</a:t>
            </a:r>
          </a:p>
          <a:p>
            <a:pPr marL="0" indent="0">
              <a:buNone/>
            </a:pP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WHERE</a:t>
            </a:r>
            <a:r>
              <a:rPr lang="en-US" sz="2800" b="0" i="0" u="none" strike="noStrike" baseline="0" dirty="0">
                <a:solidFill>
                  <a:srgbClr val="000080"/>
                </a:solidFill>
                <a:highlight>
                  <a:srgbClr val="FFFFFF"/>
                </a:highlight>
                <a:latin typeface="Courier New" panose="02070309020205020404" pitchFamily="49" charset="0"/>
              </a:rPr>
              <a:t> EMP.EMPLOYEE_ID </a:t>
            </a:r>
            <a:r>
              <a:rPr lang="en-US" sz="2800" b="0" i="0" u="none" strike="noStrike" baseline="0" dirty="0">
                <a:solidFill>
                  <a:srgbClr val="008080"/>
                </a:solidFill>
                <a:highlight>
                  <a:srgbClr val="FFFFFF"/>
                </a:highlight>
                <a:latin typeface="Courier New" panose="02070309020205020404" pitchFamily="49" charset="0"/>
              </a:rPr>
              <a:t>IN</a:t>
            </a:r>
            <a:endParaRPr lang="en-US" sz="2800" b="0" i="0" u="none" strike="noStrike" baseline="0" dirty="0">
              <a:solidFill>
                <a:srgbClr val="000080"/>
              </a:solidFill>
              <a:highlight>
                <a:srgbClr val="FFFFFF"/>
              </a:highlight>
              <a:latin typeface="Courier New" panose="02070309020205020404" pitchFamily="49" charset="0"/>
            </a:endParaRP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JOB.EMPLOYEE_ID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HR.JOB_HISTORY JOB);</a:t>
            </a:r>
            <a:endParaRPr lang="en-US" b="1" i="0" dirty="0">
              <a:solidFill>
                <a:srgbClr val="273239"/>
              </a:solidFill>
              <a:effectLst/>
              <a:latin typeface="urw-din"/>
            </a:endParaRPr>
          </a:p>
          <a:p>
            <a:endParaRPr lang="en-US" b="1" i="0" dirty="0">
              <a:solidFill>
                <a:srgbClr val="273239"/>
              </a:solidFill>
              <a:effectLst/>
              <a:latin typeface="urw-din"/>
            </a:endParaRPr>
          </a:p>
          <a:p>
            <a:r>
              <a:rPr lang="en-US" b="1" i="0" dirty="0">
                <a:solidFill>
                  <a:srgbClr val="273239"/>
                </a:solidFill>
                <a:effectLst/>
                <a:latin typeface="urw-din"/>
              </a:rPr>
              <a:t>Correlated Query</a:t>
            </a:r>
          </a:p>
          <a:p>
            <a:pPr marL="0" indent="0">
              <a:buNone/>
            </a:pP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WHERE</a:t>
            </a: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EXISTS</a:t>
            </a: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JOB.EMPLOYEE_ID</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HR.JOB_HISTORY JOB</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WHERE</a:t>
            </a:r>
            <a:r>
              <a:rPr lang="en-US" sz="2800" b="0" i="0" u="none" strike="noStrike" baseline="0" dirty="0">
                <a:solidFill>
                  <a:srgbClr val="000080"/>
                </a:solidFill>
                <a:highlight>
                  <a:srgbClr val="FFFFFF"/>
                </a:highlight>
                <a:latin typeface="Courier New" panose="02070309020205020404" pitchFamily="49" charset="0"/>
              </a:rPr>
              <a:t> JOB.EMPLOYEE_ID = EMP.EMPLOYEE_ID);</a:t>
            </a:r>
            <a:endParaRPr lang="en-US" b="1" i="0" dirty="0">
              <a:solidFill>
                <a:srgbClr val="273239"/>
              </a:solidFill>
              <a:effectLst/>
              <a:latin typeface="urw-din"/>
            </a:endParaRPr>
          </a:p>
          <a:p>
            <a:endParaRPr lang="en-US" b="1" i="0" dirty="0">
              <a:solidFill>
                <a:srgbClr val="273239"/>
              </a:solidFill>
              <a:effectLst/>
              <a:latin typeface="urw-din"/>
            </a:endParaRPr>
          </a:p>
          <a:p>
            <a:r>
              <a:rPr lang="en-US" b="1" i="0" dirty="0">
                <a:solidFill>
                  <a:srgbClr val="273239"/>
                </a:solidFill>
                <a:effectLst/>
                <a:latin typeface="urw-din"/>
              </a:rPr>
              <a:t>Join Operation</a:t>
            </a:r>
          </a:p>
          <a:p>
            <a:pPr marL="0" indent="0">
              <a:buNone/>
            </a:pP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EMP.*</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JOIN</a:t>
            </a:r>
            <a:r>
              <a:rPr lang="en-US" sz="2800" b="0" i="0" u="none" strike="noStrike" baseline="0" dirty="0">
                <a:solidFill>
                  <a:srgbClr val="000080"/>
                </a:solidFill>
                <a:highlight>
                  <a:srgbClr val="FFFFFF"/>
                </a:highlight>
                <a:latin typeface="Courier New" panose="02070309020205020404" pitchFamily="49" charset="0"/>
              </a:rPr>
              <a:t> HR.JOB_HISTORY JOB</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ON</a:t>
            </a:r>
            <a:r>
              <a:rPr lang="en-US" sz="2800" b="0" i="0" u="none" strike="noStrike" baseline="0" dirty="0">
                <a:solidFill>
                  <a:srgbClr val="000080"/>
                </a:solidFill>
                <a:highlight>
                  <a:srgbClr val="FFFFFF"/>
                </a:highlight>
                <a:latin typeface="Courier New" panose="02070309020205020404" pitchFamily="49" charset="0"/>
              </a:rPr>
              <a:t> JOB.EMPLOYEE_ID = EMP.EMPLOYEE_ID;</a:t>
            </a:r>
            <a:endParaRPr lang="en-US" b="1" i="0" dirty="0">
              <a:solidFill>
                <a:srgbClr val="273239"/>
              </a:solidFill>
              <a:effectLst/>
              <a:latin typeface="urw-din"/>
            </a:endParaRPr>
          </a:p>
          <a:p>
            <a:endParaRPr lang="en-US" b="1" i="0" dirty="0">
              <a:solidFill>
                <a:srgbClr val="273239"/>
              </a:solidFill>
              <a:effectLst/>
              <a:latin typeface="urw-din"/>
            </a:endParaRPr>
          </a:p>
          <a:p>
            <a:endParaRPr lang="en-US" b="1" i="0" dirty="0">
              <a:solidFill>
                <a:srgbClr val="273239"/>
              </a:solidFill>
              <a:effectLst/>
              <a:latin typeface="urw-din"/>
            </a:endParaRPr>
          </a:p>
          <a:p>
            <a:endParaRPr lang="en-US" b="1" i="0" dirty="0">
              <a:solidFill>
                <a:srgbClr val="273239"/>
              </a:solidFill>
              <a:effectLst/>
              <a:latin typeface="urw-din"/>
            </a:endParaRPr>
          </a:p>
          <a:p>
            <a:endParaRPr lang="en-US" dirty="0"/>
          </a:p>
          <a:p>
            <a:endParaRPr lang="en-US" dirty="0"/>
          </a:p>
        </p:txBody>
      </p:sp>
      <p:sp>
        <p:nvSpPr>
          <p:cNvPr id="4" name="TextBox 3">
            <a:extLst>
              <a:ext uri="{FF2B5EF4-FFF2-40B4-BE49-F238E27FC236}">
                <a16:creationId xmlns:a16="http://schemas.microsoft.com/office/drawing/2014/main" id="{C7F7719D-779B-47C2-846B-E277209F52C8}"/>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22801115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8A4C-4717-4C7B-8321-EACD849655A1}"/>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 and Join Operation</a:t>
            </a:r>
            <a:endParaRPr lang="en-US" dirty="0"/>
          </a:p>
        </p:txBody>
      </p:sp>
      <p:graphicFrame>
        <p:nvGraphicFramePr>
          <p:cNvPr id="4" name="Content Placeholder 3">
            <a:extLst>
              <a:ext uri="{FF2B5EF4-FFF2-40B4-BE49-F238E27FC236}">
                <a16:creationId xmlns:a16="http://schemas.microsoft.com/office/drawing/2014/main" id="{7C9F2173-E9C7-4D87-8FF3-5B697C385C1A}"/>
              </a:ext>
            </a:extLst>
          </p:cNvPr>
          <p:cNvGraphicFramePr>
            <a:graphicFrameLocks noGrp="1"/>
          </p:cNvGraphicFramePr>
          <p:nvPr>
            <p:ph idx="1"/>
            <p:extLst>
              <p:ext uri="{D42A27DB-BD31-4B8C-83A1-F6EECF244321}">
                <p14:modId xmlns:p14="http://schemas.microsoft.com/office/powerpoint/2010/main" val="1492221384"/>
              </p:ext>
            </p:extLst>
          </p:nvPr>
        </p:nvGraphicFramePr>
        <p:xfrm>
          <a:off x="609600" y="1949594"/>
          <a:ext cx="7924800" cy="4603606"/>
        </p:xfrm>
        <a:graphic>
          <a:graphicData uri="http://schemas.openxmlformats.org/drawingml/2006/table">
            <a:tbl>
              <a:tblPr>
                <a:tableStyleId>{8799B23B-EC83-4686-B30A-512413B5E67A}</a:tableStyleId>
              </a:tblPr>
              <a:tblGrid>
                <a:gridCol w="1981200">
                  <a:extLst>
                    <a:ext uri="{9D8B030D-6E8A-4147-A177-3AD203B41FA5}">
                      <a16:colId xmlns:a16="http://schemas.microsoft.com/office/drawing/2014/main" val="4294666729"/>
                    </a:ext>
                  </a:extLst>
                </a:gridCol>
                <a:gridCol w="1981200">
                  <a:extLst>
                    <a:ext uri="{9D8B030D-6E8A-4147-A177-3AD203B41FA5}">
                      <a16:colId xmlns:a16="http://schemas.microsoft.com/office/drawing/2014/main" val="1084372096"/>
                    </a:ext>
                  </a:extLst>
                </a:gridCol>
                <a:gridCol w="1981200">
                  <a:extLst>
                    <a:ext uri="{9D8B030D-6E8A-4147-A177-3AD203B41FA5}">
                      <a16:colId xmlns:a16="http://schemas.microsoft.com/office/drawing/2014/main" val="2011838596"/>
                    </a:ext>
                  </a:extLst>
                </a:gridCol>
                <a:gridCol w="1981200">
                  <a:extLst>
                    <a:ext uri="{9D8B030D-6E8A-4147-A177-3AD203B41FA5}">
                      <a16:colId xmlns:a16="http://schemas.microsoft.com/office/drawing/2014/main" val="3227631773"/>
                    </a:ext>
                  </a:extLst>
                </a:gridCol>
              </a:tblGrid>
              <a:tr h="293301">
                <a:tc>
                  <a:txBody>
                    <a:bodyPr/>
                    <a:lstStyle/>
                    <a:p>
                      <a:pPr algn="l" fontAlgn="base"/>
                      <a:r>
                        <a:rPr lang="en-US" sz="1000" b="1">
                          <a:effectLst/>
                        </a:rPr>
                        <a:t>Parameters</a:t>
                      </a:r>
                    </a:p>
                  </a:txBody>
                  <a:tcPr marL="67076" marR="67076" marT="67076" marB="67076" anchor="ctr"/>
                </a:tc>
                <a:tc>
                  <a:txBody>
                    <a:bodyPr/>
                    <a:lstStyle/>
                    <a:p>
                      <a:pPr algn="l" fontAlgn="base"/>
                      <a:r>
                        <a:rPr lang="en-US" sz="1000" b="1">
                          <a:effectLst/>
                        </a:rPr>
                        <a:t>Nested Query</a:t>
                      </a:r>
                    </a:p>
                  </a:txBody>
                  <a:tcPr marL="67076" marR="67076" marT="67076" marB="67076" anchor="ctr"/>
                </a:tc>
                <a:tc>
                  <a:txBody>
                    <a:bodyPr/>
                    <a:lstStyle/>
                    <a:p>
                      <a:pPr algn="l" fontAlgn="base"/>
                      <a:r>
                        <a:rPr lang="en-US" sz="1000" b="1" dirty="0">
                          <a:effectLst/>
                        </a:rPr>
                        <a:t>Correlated Query</a:t>
                      </a:r>
                    </a:p>
                  </a:txBody>
                  <a:tcPr marL="67076" marR="67076" marT="67076" marB="67076" anchor="ctr"/>
                </a:tc>
                <a:tc>
                  <a:txBody>
                    <a:bodyPr/>
                    <a:lstStyle/>
                    <a:p>
                      <a:pPr algn="l" fontAlgn="base"/>
                      <a:r>
                        <a:rPr lang="en-US" sz="1000" b="1">
                          <a:effectLst/>
                        </a:rPr>
                        <a:t>Join Operation</a:t>
                      </a:r>
                    </a:p>
                  </a:txBody>
                  <a:tcPr marL="67076" marR="67076" marT="67076" marB="67076" anchor="ctr"/>
                </a:tc>
                <a:extLst>
                  <a:ext uri="{0D108BD9-81ED-4DB2-BD59-A6C34878D82A}">
                    <a16:rowId xmlns:a16="http://schemas.microsoft.com/office/drawing/2014/main" val="2308354204"/>
                  </a:ext>
                </a:extLst>
              </a:tr>
              <a:tr h="1315358">
                <a:tc>
                  <a:txBody>
                    <a:bodyPr/>
                    <a:lstStyle/>
                    <a:p>
                      <a:pPr algn="l" fontAlgn="base"/>
                      <a:r>
                        <a:rPr lang="en-US" sz="1000" b="1" dirty="0">
                          <a:effectLst/>
                        </a:rPr>
                        <a:t>Definition</a:t>
                      </a:r>
                    </a:p>
                  </a:txBody>
                  <a:tcPr marL="67076" marR="67076" marT="93906" marB="93906" anchor="ctr"/>
                </a:tc>
                <a:tc>
                  <a:txBody>
                    <a:bodyPr/>
                    <a:lstStyle/>
                    <a:p>
                      <a:pPr algn="l" fontAlgn="base"/>
                      <a:r>
                        <a:rPr lang="en-US" sz="1000" b="1" dirty="0">
                          <a:effectLst/>
                        </a:rPr>
                        <a:t>In Nested query, a query is written inside another query and the result of inner query is used in execution of outer query. </a:t>
                      </a:r>
                    </a:p>
                  </a:txBody>
                  <a:tcPr marL="67076" marR="67076" marT="93906" marB="93906" anchor="ctr"/>
                </a:tc>
                <a:tc>
                  <a:txBody>
                    <a:bodyPr/>
                    <a:lstStyle/>
                    <a:p>
                      <a:pPr algn="l" fontAlgn="base"/>
                      <a:r>
                        <a:rPr lang="en-US" sz="1000" b="1">
                          <a:effectLst/>
                        </a:rPr>
                        <a:t>In Correlated query, a query is nested inside another query and inner query uses values from outer query.                    </a:t>
                      </a:r>
                    </a:p>
                  </a:txBody>
                  <a:tcPr marL="67076" marR="67076" marT="93906" marB="93906" anchor="ctr"/>
                </a:tc>
                <a:tc>
                  <a:txBody>
                    <a:bodyPr/>
                    <a:lstStyle/>
                    <a:p>
                      <a:pPr algn="l" fontAlgn="base"/>
                      <a:r>
                        <a:rPr lang="en-US" sz="1000" b="1">
                          <a:effectLst/>
                        </a:rPr>
                        <a:t>Join operation is used to combine data or rows from two or more tables based on a common field between them.INNER JOIN, LEFT JOIN, RIGHT JOIN, FULL JOIN are different types of Joins.</a:t>
                      </a:r>
                    </a:p>
                  </a:txBody>
                  <a:tcPr marL="67076" marR="67076" marT="93906" marB="93906" anchor="ctr"/>
                </a:tc>
                <a:extLst>
                  <a:ext uri="{0D108BD9-81ED-4DB2-BD59-A6C34878D82A}">
                    <a16:rowId xmlns:a16="http://schemas.microsoft.com/office/drawing/2014/main" val="361860174"/>
                  </a:ext>
                </a:extLst>
              </a:tr>
              <a:tr h="894187">
                <a:tc>
                  <a:txBody>
                    <a:bodyPr/>
                    <a:lstStyle/>
                    <a:p>
                      <a:pPr algn="l" fontAlgn="base"/>
                      <a:r>
                        <a:rPr lang="en-US" sz="1000" b="1">
                          <a:effectLst/>
                        </a:rPr>
                        <a:t>Approach</a:t>
                      </a:r>
                    </a:p>
                  </a:txBody>
                  <a:tcPr marL="67076" marR="67076" marT="93906" marB="93906" anchor="ctr"/>
                </a:tc>
                <a:tc>
                  <a:txBody>
                    <a:bodyPr/>
                    <a:lstStyle/>
                    <a:p>
                      <a:pPr algn="l" fontAlgn="base"/>
                      <a:r>
                        <a:rPr lang="en-US" sz="1000" b="1" dirty="0">
                          <a:effectLst/>
                        </a:rPr>
                        <a:t>Bottom up approach i.e. Inner query runs first, and only once. Outer query is executed with result from Inner query.</a:t>
                      </a:r>
                    </a:p>
                  </a:txBody>
                  <a:tcPr marL="67076" marR="67076" marT="93906" marB="93906" anchor="ctr"/>
                </a:tc>
                <a:tc>
                  <a:txBody>
                    <a:bodyPr/>
                    <a:lstStyle/>
                    <a:p>
                      <a:pPr algn="l" fontAlgn="base"/>
                      <a:r>
                        <a:rPr lang="en-US" sz="1000" b="1">
                          <a:effectLst/>
                        </a:rPr>
                        <a:t>Top to Down Approach i.e. Outer query executes first and for every Outer query row Inner query is executed.</a:t>
                      </a:r>
                    </a:p>
                  </a:txBody>
                  <a:tcPr marL="67076" marR="67076" marT="93906" marB="93906" anchor="ctr"/>
                </a:tc>
                <a:tc>
                  <a:txBody>
                    <a:bodyPr/>
                    <a:lstStyle/>
                    <a:p>
                      <a:pPr algn="l" fontAlgn="base"/>
                      <a:r>
                        <a:rPr lang="en-US" sz="1000" b="1">
                          <a:effectLst/>
                        </a:rPr>
                        <a:t>It is basically cross product satisfying a condition.</a:t>
                      </a:r>
                    </a:p>
                  </a:txBody>
                  <a:tcPr marL="67076" marR="67076" marT="93906" marB="93906" anchor="ctr"/>
                </a:tc>
                <a:extLst>
                  <a:ext uri="{0D108BD9-81ED-4DB2-BD59-A6C34878D82A}">
                    <a16:rowId xmlns:a16="http://schemas.microsoft.com/office/drawing/2014/main" val="982724436"/>
                  </a:ext>
                </a:extLst>
              </a:tr>
              <a:tr h="613406">
                <a:tc>
                  <a:txBody>
                    <a:bodyPr/>
                    <a:lstStyle/>
                    <a:p>
                      <a:pPr algn="l" fontAlgn="base"/>
                      <a:r>
                        <a:rPr lang="en-US" sz="1000" b="1">
                          <a:effectLst/>
                        </a:rPr>
                        <a:t>Dependency</a:t>
                      </a:r>
                    </a:p>
                  </a:txBody>
                  <a:tcPr marL="67076" marR="67076" marT="93906" marB="93906" anchor="ctr"/>
                </a:tc>
                <a:tc>
                  <a:txBody>
                    <a:bodyPr/>
                    <a:lstStyle/>
                    <a:p>
                      <a:pPr algn="l" fontAlgn="base"/>
                      <a:r>
                        <a:rPr lang="en-US" sz="1000" b="1">
                          <a:effectLst/>
                        </a:rPr>
                        <a:t>Inner query execution is not dependent on Outer query.</a:t>
                      </a:r>
                    </a:p>
                  </a:txBody>
                  <a:tcPr marL="67076" marR="67076" marT="93906" marB="93906" anchor="ctr"/>
                </a:tc>
                <a:tc>
                  <a:txBody>
                    <a:bodyPr/>
                    <a:lstStyle/>
                    <a:p>
                      <a:pPr algn="l" fontAlgn="base"/>
                      <a:r>
                        <a:rPr lang="en-US" sz="1000" b="1" dirty="0">
                          <a:effectLst/>
                        </a:rPr>
                        <a:t>Inner query is dependent on Outer query.</a:t>
                      </a:r>
                    </a:p>
                  </a:txBody>
                  <a:tcPr marL="67076" marR="67076" marT="93906" marB="93906" anchor="ctr"/>
                </a:tc>
                <a:tc>
                  <a:txBody>
                    <a:bodyPr/>
                    <a:lstStyle/>
                    <a:p>
                      <a:pPr algn="l" fontAlgn="base"/>
                      <a:r>
                        <a:rPr lang="en-US" sz="1000" b="1" dirty="0">
                          <a:effectLst/>
                        </a:rPr>
                        <a:t>There is no Inner Query or Outer Query. Hence, no dependency is there.</a:t>
                      </a:r>
                    </a:p>
                  </a:txBody>
                  <a:tcPr marL="67076" marR="67076" marT="93906" marB="93906" anchor="ctr"/>
                </a:tc>
                <a:extLst>
                  <a:ext uri="{0D108BD9-81ED-4DB2-BD59-A6C34878D82A}">
                    <a16:rowId xmlns:a16="http://schemas.microsoft.com/office/drawing/2014/main" val="2824050764"/>
                  </a:ext>
                </a:extLst>
              </a:tr>
              <a:tr h="1455748">
                <a:tc>
                  <a:txBody>
                    <a:bodyPr/>
                    <a:lstStyle/>
                    <a:p>
                      <a:pPr algn="l" fontAlgn="base"/>
                      <a:r>
                        <a:rPr lang="en-US" sz="1000" b="1">
                          <a:effectLst/>
                        </a:rPr>
                        <a:t>Performance </a:t>
                      </a:r>
                    </a:p>
                  </a:txBody>
                  <a:tcPr marL="67076" marR="67076" marT="93906" marB="93906" anchor="ctr"/>
                </a:tc>
                <a:tc>
                  <a:txBody>
                    <a:bodyPr/>
                    <a:lstStyle/>
                    <a:p>
                      <a:pPr algn="l" fontAlgn="base"/>
                      <a:r>
                        <a:rPr lang="en-US" sz="1000" b="1" dirty="0">
                          <a:effectLst/>
                        </a:rPr>
                        <a:t>Performs better than Correlated Query but is slower than Join Operation.</a:t>
                      </a:r>
                    </a:p>
                  </a:txBody>
                  <a:tcPr marL="67076" marR="67076" marT="93906" marB="93906" anchor="ctr"/>
                </a:tc>
                <a:tc>
                  <a:txBody>
                    <a:bodyPr/>
                    <a:lstStyle/>
                    <a:p>
                      <a:pPr algn="l" fontAlgn="base"/>
                      <a:r>
                        <a:rPr lang="en-US" sz="1000" b="1">
                          <a:effectLst/>
                        </a:rPr>
                        <a:t>Performs slower than both Nested Query and Join operations as for every outer query inner query is executed.</a:t>
                      </a:r>
                    </a:p>
                  </a:txBody>
                  <a:tcPr marL="67076" marR="67076" marT="93906" marB="93906" anchor="ctr"/>
                </a:tc>
                <a:tc>
                  <a:txBody>
                    <a:bodyPr/>
                    <a:lstStyle/>
                    <a:p>
                      <a:pPr algn="l" fontAlgn="base"/>
                      <a:r>
                        <a:rPr lang="en-US" sz="1000" b="1" dirty="0">
                          <a:effectLst/>
                        </a:rPr>
                        <a:t>By using joins we maximize the calculation burden on the database but  joins are better optimized by the server so the retrieval time of the query using joins will almost always be faster than that of a subquery.</a:t>
                      </a:r>
                    </a:p>
                  </a:txBody>
                  <a:tcPr marL="67076" marR="67076" marT="93906" marB="93906" anchor="ctr"/>
                </a:tc>
                <a:extLst>
                  <a:ext uri="{0D108BD9-81ED-4DB2-BD59-A6C34878D82A}">
                    <a16:rowId xmlns:a16="http://schemas.microsoft.com/office/drawing/2014/main" val="1560788719"/>
                  </a:ext>
                </a:extLst>
              </a:tr>
            </a:tbl>
          </a:graphicData>
        </a:graphic>
      </p:graphicFrame>
      <p:sp>
        <p:nvSpPr>
          <p:cNvPr id="5" name="TextBox 4">
            <a:extLst>
              <a:ext uri="{FF2B5EF4-FFF2-40B4-BE49-F238E27FC236}">
                <a16:creationId xmlns:a16="http://schemas.microsoft.com/office/drawing/2014/main" id="{4AF6DB50-501A-4BA8-8DE7-7A4788A8C4AA}"/>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58165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Date Datatypes(1)</a:t>
            </a:r>
          </a:p>
        </p:txBody>
      </p:sp>
      <p:graphicFrame>
        <p:nvGraphicFramePr>
          <p:cNvPr id="2" name="Table 1"/>
          <p:cNvGraphicFramePr>
            <a:graphicFrameLocks noGrp="1"/>
          </p:cNvGraphicFramePr>
          <p:nvPr/>
        </p:nvGraphicFramePr>
        <p:xfrm>
          <a:off x="457200" y="1600200"/>
          <a:ext cx="8229600" cy="4500245"/>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667111856"/>
                    </a:ext>
                  </a:extLst>
                </a:gridCol>
                <a:gridCol w="4267200">
                  <a:extLst>
                    <a:ext uri="{9D8B030D-6E8A-4147-A177-3AD203B41FA5}">
                      <a16:colId xmlns:a16="http://schemas.microsoft.com/office/drawing/2014/main" val="530810555"/>
                    </a:ext>
                  </a:extLst>
                </a:gridCol>
              </a:tblGrid>
              <a:tr h="568325">
                <a:tc>
                  <a:txBody>
                    <a:bodyPr/>
                    <a:lstStyle/>
                    <a:p>
                      <a:pPr algn="l" rtl="0"/>
                      <a:r>
                        <a:rPr kumimoji="0" lang="en-US" kern="1200" dirty="0">
                          <a:solidFill>
                            <a:schemeClr val="dk1"/>
                          </a:solidFill>
                          <a:latin typeface="+mj-lt"/>
                          <a:ea typeface="+mn-ea"/>
                          <a:cs typeface="+mn-cs"/>
                        </a:rPr>
                        <a:t>Data Type</a:t>
                      </a:r>
                    </a:p>
                  </a:txBody>
                  <a:tcPr/>
                </a:tc>
                <a:tc>
                  <a:txBody>
                    <a:bodyPr/>
                    <a:lstStyle/>
                    <a:p>
                      <a:pPr algn="l" rtl="0"/>
                      <a:r>
                        <a:rPr kumimoji="0" lang="en-US" kern="1200" dirty="0">
                          <a:solidFill>
                            <a:schemeClr val="dk1"/>
                          </a:solidFill>
                          <a:latin typeface="+mj-lt"/>
                          <a:ea typeface="+mn-ea"/>
                          <a:cs typeface="+mn-cs"/>
                        </a:rPr>
                        <a:t>Description</a:t>
                      </a:r>
                    </a:p>
                  </a:txBody>
                  <a:tcPr/>
                </a:tc>
                <a:extLst>
                  <a:ext uri="{0D108BD9-81ED-4DB2-BD59-A6C34878D82A}">
                    <a16:rowId xmlns:a16="http://schemas.microsoft.com/office/drawing/2014/main" val="3360030185"/>
                  </a:ext>
                </a:extLst>
              </a:tr>
              <a:tr h="568325">
                <a:tc>
                  <a:txBody>
                    <a:bodyPr/>
                    <a:lstStyle/>
                    <a:p>
                      <a:pPr algn="l" rtl="0"/>
                      <a:r>
                        <a:rPr kumimoji="0" lang="en-US" b="0" i="0" kern="1200" dirty="0">
                          <a:solidFill>
                            <a:schemeClr val="dk1"/>
                          </a:solidFill>
                          <a:effectLst/>
                          <a:latin typeface="+mn-lt"/>
                          <a:ea typeface="+mn-ea"/>
                          <a:cs typeface="+mn-cs"/>
                        </a:rPr>
                        <a:t>DATE</a:t>
                      </a:r>
                      <a:endParaRPr kumimoji="0" lang="en-US" kern="1200" dirty="0">
                        <a:solidFill>
                          <a:schemeClr val="dk1"/>
                        </a:solidFill>
                        <a:latin typeface="+mj-lt"/>
                        <a:ea typeface="+mn-ea"/>
                        <a:cs typeface="+mn-cs"/>
                      </a:endParaRPr>
                    </a:p>
                  </a:txBody>
                  <a:tcPr/>
                </a:tc>
                <a:tc>
                  <a:txBody>
                    <a:bodyPr/>
                    <a:lstStyle/>
                    <a:p>
                      <a:pPr algn="l" rtl="0"/>
                      <a:r>
                        <a:rPr kumimoji="0" lang="en-US" b="0" i="0" kern="1200" dirty="0">
                          <a:solidFill>
                            <a:schemeClr val="dk1"/>
                          </a:solidFill>
                          <a:effectLst/>
                          <a:latin typeface="+mn-lt"/>
                          <a:ea typeface="+mn-ea"/>
                          <a:cs typeface="+mn-cs"/>
                        </a:rPr>
                        <a:t>Valid date range from January 1, 4712 BC, to December 31, 9999 AD</a:t>
                      </a: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4147894986"/>
                  </a:ext>
                </a:extLst>
              </a:tr>
              <a:tr h="568325">
                <a:tc>
                  <a:txBody>
                    <a:bodyPr/>
                    <a:lstStyle/>
                    <a:p>
                      <a:pPr algn="l" rtl="0"/>
                      <a:r>
                        <a:rPr kumimoji="0" lang="en-US" b="0" i="0" kern="1200" dirty="0">
                          <a:solidFill>
                            <a:schemeClr val="dk1"/>
                          </a:solidFill>
                          <a:effectLst/>
                          <a:latin typeface="+mn-lt"/>
                          <a:ea typeface="+mn-ea"/>
                          <a:cs typeface="+mn-cs"/>
                        </a:rPr>
                        <a:t>TIMESTAMP[(</a:t>
                      </a:r>
                      <a:r>
                        <a:rPr lang="en-US" i="1" dirty="0">
                          <a:solidFill>
                            <a:srgbClr val="FF0000"/>
                          </a:solidFill>
                          <a:effectLst/>
                        </a:rPr>
                        <a:t>X</a:t>
                      </a:r>
                      <a:r>
                        <a:rPr kumimoji="0" lang="en-US" b="0" i="0" kern="1200" dirty="0">
                          <a:solidFill>
                            <a:schemeClr val="dk1"/>
                          </a:solidFill>
                          <a:effectLst/>
                          <a:latin typeface="+mn-lt"/>
                          <a:ea typeface="+mn-ea"/>
                          <a:cs typeface="+mn-cs"/>
                        </a:rPr>
                        <a:t>)] </a:t>
                      </a:r>
                      <a:endParaRPr kumimoji="0" lang="en-US" kern="1200" dirty="0">
                        <a:solidFill>
                          <a:schemeClr val="dk1"/>
                        </a:solidFill>
                        <a:latin typeface="+mj-lt"/>
                        <a:ea typeface="+mn-ea"/>
                        <a:cs typeface="+mn-cs"/>
                      </a:endParaRPr>
                    </a:p>
                  </a:txBody>
                  <a:tcPr/>
                </a:tc>
                <a:tc>
                  <a:txBody>
                    <a:bodyPr/>
                    <a:lstStyle/>
                    <a:p>
                      <a:pPr algn="l" rtl="0"/>
                      <a:r>
                        <a:rPr kumimoji="0" lang="en-US" b="0" i="0" kern="1200" dirty="0">
                          <a:solidFill>
                            <a:schemeClr val="dk1"/>
                          </a:solidFill>
                          <a:effectLst/>
                          <a:latin typeface="+mn-lt"/>
                          <a:ea typeface="+mn-ea"/>
                          <a:cs typeface="+mn-cs"/>
                        </a:rPr>
                        <a:t>Year, month, and day values of date, as well as hour, minute, and second values of time</a:t>
                      </a: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286487316"/>
                  </a:ext>
                </a:extLst>
              </a:tr>
              <a:tr h="568325">
                <a:tc>
                  <a:txBody>
                    <a:bodyPr/>
                    <a:lstStyle/>
                    <a:p>
                      <a:pPr algn="l" rtl="0"/>
                      <a:r>
                        <a:rPr lang="en-US" dirty="0"/>
                        <a:t>TIMESTAMP</a:t>
                      </a:r>
                      <a:r>
                        <a:rPr kumimoji="0" lang="en-US" b="0" i="0" kern="1200" dirty="0">
                          <a:solidFill>
                            <a:schemeClr val="dk1"/>
                          </a:solidFill>
                          <a:effectLst/>
                          <a:latin typeface="+mn-lt"/>
                          <a:ea typeface="+mn-ea"/>
                          <a:cs typeface="+mn-cs"/>
                        </a:rPr>
                        <a:t> [(</a:t>
                      </a:r>
                      <a:r>
                        <a:rPr lang="en-US" i="1" dirty="0">
                          <a:solidFill>
                            <a:srgbClr val="FF0000"/>
                          </a:solidFill>
                          <a:effectLst/>
                        </a:rPr>
                        <a:t>X</a:t>
                      </a:r>
                      <a:r>
                        <a:rPr kumimoji="0" lang="en-US" b="0" i="0" kern="1200" dirty="0">
                          <a:solidFill>
                            <a:schemeClr val="dk1"/>
                          </a:solidFill>
                          <a:effectLst/>
                          <a:latin typeface="+mn-lt"/>
                          <a:ea typeface="+mn-ea"/>
                          <a:cs typeface="+mn-cs"/>
                        </a:rPr>
                        <a:t>)] </a:t>
                      </a:r>
                      <a:r>
                        <a:rPr lang="en-US" dirty="0"/>
                        <a:t>WITH</a:t>
                      </a:r>
                      <a:r>
                        <a:rPr kumimoji="0" lang="en-US" b="0" i="0" kern="1200" dirty="0">
                          <a:solidFill>
                            <a:schemeClr val="dk1"/>
                          </a:solidFill>
                          <a:effectLst/>
                          <a:latin typeface="+mn-lt"/>
                          <a:ea typeface="+mn-ea"/>
                          <a:cs typeface="+mn-cs"/>
                        </a:rPr>
                        <a:t> </a:t>
                      </a:r>
                      <a:r>
                        <a:rPr lang="en-US" dirty="0"/>
                        <a:t>TIME</a:t>
                      </a:r>
                      <a:r>
                        <a:rPr kumimoji="0" lang="en-US" b="0" i="0" kern="1200" dirty="0">
                          <a:solidFill>
                            <a:schemeClr val="dk1"/>
                          </a:solidFill>
                          <a:effectLst/>
                          <a:latin typeface="+mn-lt"/>
                          <a:ea typeface="+mn-ea"/>
                          <a:cs typeface="+mn-cs"/>
                        </a:rPr>
                        <a:t> </a:t>
                      </a:r>
                      <a:r>
                        <a:rPr lang="en-US" dirty="0"/>
                        <a:t>ZONE</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All values of </a:t>
                      </a:r>
                      <a:r>
                        <a:rPr lang="en-US" dirty="0"/>
                        <a:t>TIMESTAMP</a:t>
                      </a:r>
                      <a:r>
                        <a:rPr kumimoji="0" lang="en-US" b="0" i="0" kern="1200" dirty="0">
                          <a:solidFill>
                            <a:schemeClr val="dk1"/>
                          </a:solidFill>
                          <a:effectLst/>
                          <a:latin typeface="+mn-lt"/>
                          <a:ea typeface="+mn-ea"/>
                          <a:cs typeface="+mn-cs"/>
                        </a:rPr>
                        <a:t> as well as time zone displacement value</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934823928"/>
                  </a:ext>
                </a:extLst>
              </a:tr>
              <a:tr h="568325">
                <a:tc>
                  <a:txBody>
                    <a:bodyPr/>
                    <a:lstStyle/>
                    <a:p>
                      <a:pPr algn="l" rtl="0"/>
                      <a:r>
                        <a:rPr lang="en-US" dirty="0"/>
                        <a:t>TIMESTAMP</a:t>
                      </a:r>
                      <a:r>
                        <a:rPr kumimoji="0" lang="en-US" b="0" i="0" kern="1200" dirty="0">
                          <a:solidFill>
                            <a:schemeClr val="dk1"/>
                          </a:solidFill>
                          <a:effectLst/>
                          <a:latin typeface="+mn-lt"/>
                          <a:ea typeface="+mn-ea"/>
                          <a:cs typeface="+mn-cs"/>
                        </a:rPr>
                        <a:t> [(</a:t>
                      </a:r>
                      <a:r>
                        <a:rPr lang="en-US" i="1" dirty="0">
                          <a:solidFill>
                            <a:srgbClr val="FF0000"/>
                          </a:solidFill>
                          <a:effectLst/>
                        </a:rPr>
                        <a:t>X</a:t>
                      </a:r>
                      <a:r>
                        <a:rPr kumimoji="0" lang="en-US" b="0" i="0" kern="1200" dirty="0">
                          <a:solidFill>
                            <a:schemeClr val="dk1"/>
                          </a:solidFill>
                          <a:effectLst/>
                          <a:latin typeface="+mn-lt"/>
                          <a:ea typeface="+mn-ea"/>
                          <a:cs typeface="+mn-cs"/>
                        </a:rPr>
                        <a:t>)] </a:t>
                      </a:r>
                      <a:r>
                        <a:rPr lang="en-US" dirty="0"/>
                        <a:t>WITH</a:t>
                      </a:r>
                      <a:r>
                        <a:rPr kumimoji="0" lang="en-US" b="0" i="0" kern="1200" dirty="0">
                          <a:solidFill>
                            <a:schemeClr val="dk1"/>
                          </a:solidFill>
                          <a:effectLst/>
                          <a:latin typeface="+mn-lt"/>
                          <a:ea typeface="+mn-ea"/>
                          <a:cs typeface="+mn-cs"/>
                        </a:rPr>
                        <a:t> </a:t>
                      </a:r>
                      <a:r>
                        <a:rPr lang="en-US" dirty="0"/>
                        <a:t>LOCAL</a:t>
                      </a:r>
                      <a:r>
                        <a:rPr kumimoji="0" lang="en-US" b="0" i="0" kern="1200" dirty="0">
                          <a:solidFill>
                            <a:schemeClr val="dk1"/>
                          </a:solidFill>
                          <a:effectLst/>
                          <a:latin typeface="+mn-lt"/>
                          <a:ea typeface="+mn-ea"/>
                          <a:cs typeface="+mn-cs"/>
                        </a:rPr>
                        <a:t> </a:t>
                      </a:r>
                      <a:r>
                        <a:rPr lang="en-US" dirty="0"/>
                        <a:t>TIME</a:t>
                      </a:r>
                      <a:r>
                        <a:rPr kumimoji="0" lang="en-US" b="0" i="0" kern="1200" dirty="0">
                          <a:solidFill>
                            <a:schemeClr val="dk1"/>
                          </a:solidFill>
                          <a:effectLst/>
                          <a:latin typeface="+mn-lt"/>
                          <a:ea typeface="+mn-ea"/>
                          <a:cs typeface="+mn-cs"/>
                        </a:rPr>
                        <a:t> </a:t>
                      </a:r>
                      <a:r>
                        <a:rPr lang="en-US" dirty="0"/>
                        <a:t>ZONE</a:t>
                      </a:r>
                      <a:endParaRPr lang="en-US" b="0" dirty="0">
                        <a:solidFill>
                          <a:srgbClr val="222222"/>
                        </a:solidFill>
                        <a:effectLst/>
                        <a:latin typeface="inherit"/>
                      </a:endParaRPr>
                    </a:p>
                  </a:txBody>
                  <a:tcPr marL="57150" marR="57150" marT="76200" marB="76200"/>
                </a:tc>
                <a:tc>
                  <a:txBody>
                    <a:bodyPr/>
                    <a:lstStyle/>
                    <a:p>
                      <a:pPr marL="285750" indent="-285750" algn="l" rtl="0">
                        <a:buFont typeface="Arial" panose="020B0604020202020204" pitchFamily="34" charset="0"/>
                        <a:buChar char="•"/>
                      </a:pPr>
                      <a:r>
                        <a:rPr kumimoji="0" lang="en-US" b="0" i="0" kern="1200" dirty="0">
                          <a:solidFill>
                            <a:schemeClr val="dk1"/>
                          </a:solidFill>
                          <a:effectLst/>
                          <a:latin typeface="+mn-lt"/>
                          <a:ea typeface="+mn-ea"/>
                          <a:cs typeface="+mn-cs"/>
                        </a:rPr>
                        <a:t>Data is normalized to the database time zone when it is stored in the database.</a:t>
                      </a:r>
                    </a:p>
                    <a:p>
                      <a:pPr marL="285750" indent="-285750" algn="l" rtl="0">
                        <a:buFont typeface="Arial" panose="020B0604020202020204" pitchFamily="34" charset="0"/>
                        <a:buChar char="•"/>
                      </a:pPr>
                      <a:r>
                        <a:rPr kumimoji="0" lang="en-US" b="0" i="0" kern="1200" dirty="0">
                          <a:solidFill>
                            <a:schemeClr val="dk1"/>
                          </a:solidFill>
                          <a:effectLst/>
                          <a:latin typeface="+mn-lt"/>
                          <a:ea typeface="+mn-ea"/>
                          <a:cs typeface="+mn-cs"/>
                        </a:rPr>
                        <a:t>When the data is retrieved, users see the data in the session time zone.</a:t>
                      </a:r>
                    </a:p>
                    <a:p>
                      <a:pPr algn="l" rtl="0"/>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3312805603"/>
                  </a:ext>
                </a:extLst>
              </a:tr>
            </a:tbl>
          </a:graphicData>
        </a:graphic>
      </p:graphicFrame>
      <p:sp>
        <p:nvSpPr>
          <p:cNvPr id="3" name="Rectangle 2"/>
          <p:cNvSpPr/>
          <p:nvPr/>
        </p:nvSpPr>
        <p:spPr>
          <a:xfrm>
            <a:off x="431180" y="6172200"/>
            <a:ext cx="333745" cy="369332"/>
          </a:xfrm>
          <a:prstGeom prst="rect">
            <a:avLst/>
          </a:prstGeom>
        </p:spPr>
        <p:txBody>
          <a:bodyPr wrap="none">
            <a:spAutoFit/>
          </a:bodyPr>
          <a:lstStyle/>
          <a:p>
            <a:r>
              <a:rPr lang="en-US" i="1" dirty="0">
                <a:solidFill>
                  <a:srgbClr val="FF0000"/>
                </a:solidFill>
              </a:rPr>
              <a:t>X</a:t>
            </a:r>
            <a:endParaRPr lang="en-US" dirty="0">
              <a:solidFill>
                <a:srgbClr val="FF0000"/>
              </a:solidFill>
            </a:endParaRPr>
          </a:p>
        </p:txBody>
      </p:sp>
      <p:sp>
        <p:nvSpPr>
          <p:cNvPr id="4" name="Rectangle 3"/>
          <p:cNvSpPr/>
          <p:nvPr/>
        </p:nvSpPr>
        <p:spPr>
          <a:xfrm>
            <a:off x="764925" y="6172200"/>
            <a:ext cx="3029611" cy="369332"/>
          </a:xfrm>
          <a:prstGeom prst="rect">
            <a:avLst/>
          </a:prstGeom>
        </p:spPr>
        <p:txBody>
          <a:bodyPr wrap="none">
            <a:spAutoFit/>
          </a:bodyPr>
          <a:lstStyle/>
          <a:p>
            <a:r>
              <a:rPr lang="en-US" i="1" dirty="0" err="1"/>
              <a:t>fractional_seconds_precision</a:t>
            </a:r>
            <a:endParaRPr lang="en-US" dirty="0"/>
          </a:p>
        </p:txBody>
      </p:sp>
    </p:spTree>
    <p:extLst>
      <p:ext uri="{BB962C8B-B14F-4D97-AF65-F5344CB8AC3E}">
        <p14:creationId xmlns:p14="http://schemas.microsoft.com/office/powerpoint/2010/main" val="303143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Date Datatypes(2)</a:t>
            </a:r>
          </a:p>
        </p:txBody>
      </p:sp>
      <p:graphicFrame>
        <p:nvGraphicFramePr>
          <p:cNvPr id="2" name="Table 1"/>
          <p:cNvGraphicFramePr>
            <a:graphicFrameLocks noGrp="1"/>
          </p:cNvGraphicFramePr>
          <p:nvPr/>
        </p:nvGraphicFramePr>
        <p:xfrm>
          <a:off x="457200" y="1600200"/>
          <a:ext cx="8229600" cy="1970405"/>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667111856"/>
                    </a:ext>
                  </a:extLst>
                </a:gridCol>
                <a:gridCol w="3200400">
                  <a:extLst>
                    <a:ext uri="{9D8B030D-6E8A-4147-A177-3AD203B41FA5}">
                      <a16:colId xmlns:a16="http://schemas.microsoft.com/office/drawing/2014/main" val="530810555"/>
                    </a:ext>
                  </a:extLst>
                </a:gridCol>
              </a:tblGrid>
              <a:tr h="568325">
                <a:tc>
                  <a:txBody>
                    <a:bodyPr/>
                    <a:lstStyle/>
                    <a:p>
                      <a:pPr algn="l" rtl="0"/>
                      <a:r>
                        <a:rPr kumimoji="0" lang="en-US" kern="1200" dirty="0">
                          <a:solidFill>
                            <a:schemeClr val="dk1"/>
                          </a:solidFill>
                          <a:latin typeface="+mj-lt"/>
                          <a:ea typeface="+mn-ea"/>
                          <a:cs typeface="+mn-cs"/>
                        </a:rPr>
                        <a:t>Data Type</a:t>
                      </a:r>
                    </a:p>
                  </a:txBody>
                  <a:tcPr/>
                </a:tc>
                <a:tc>
                  <a:txBody>
                    <a:bodyPr/>
                    <a:lstStyle/>
                    <a:p>
                      <a:pPr algn="l" rtl="0"/>
                      <a:r>
                        <a:rPr kumimoji="0" lang="en-US" kern="1200" dirty="0">
                          <a:solidFill>
                            <a:schemeClr val="dk1"/>
                          </a:solidFill>
                          <a:latin typeface="+mj-lt"/>
                          <a:ea typeface="+mn-ea"/>
                          <a:cs typeface="+mn-cs"/>
                        </a:rPr>
                        <a:t>Description</a:t>
                      </a:r>
                    </a:p>
                  </a:txBody>
                  <a:tcPr/>
                </a:tc>
                <a:extLst>
                  <a:ext uri="{0D108BD9-81ED-4DB2-BD59-A6C34878D82A}">
                    <a16:rowId xmlns:a16="http://schemas.microsoft.com/office/drawing/2014/main" val="3360030185"/>
                  </a:ext>
                </a:extLst>
              </a:tr>
              <a:tr h="568325">
                <a:tc>
                  <a:txBody>
                    <a:bodyPr/>
                    <a:lstStyle/>
                    <a:p>
                      <a:pPr algn="l" rtl="0"/>
                      <a:br>
                        <a:rPr lang="en-US" b="0" dirty="0">
                          <a:solidFill>
                            <a:srgbClr val="222222"/>
                          </a:solidFill>
                          <a:effectLst/>
                          <a:latin typeface="inherit"/>
                        </a:rPr>
                      </a:br>
                      <a:r>
                        <a:rPr lang="en-US" dirty="0"/>
                        <a:t>INTERVAL</a:t>
                      </a:r>
                      <a:r>
                        <a:rPr kumimoji="0" lang="en-US" b="0" i="0" kern="1200" dirty="0">
                          <a:solidFill>
                            <a:schemeClr val="dk1"/>
                          </a:solidFill>
                          <a:effectLst/>
                          <a:latin typeface="+mn-lt"/>
                          <a:ea typeface="+mn-ea"/>
                          <a:cs typeface="+mn-cs"/>
                        </a:rPr>
                        <a:t> </a:t>
                      </a:r>
                      <a:r>
                        <a:rPr lang="en-US" dirty="0"/>
                        <a:t>YEAR</a:t>
                      </a:r>
                      <a:r>
                        <a:rPr kumimoji="0" lang="en-US" b="0" i="0" kern="1200" dirty="0">
                          <a:solidFill>
                            <a:schemeClr val="dk1"/>
                          </a:solidFill>
                          <a:effectLst/>
                          <a:latin typeface="+mn-lt"/>
                          <a:ea typeface="+mn-ea"/>
                          <a:cs typeface="+mn-cs"/>
                        </a:rPr>
                        <a:t> [(</a:t>
                      </a:r>
                      <a:r>
                        <a:rPr lang="en-US" i="1" dirty="0" err="1">
                          <a:effectLst/>
                        </a:rPr>
                        <a:t>year_precision</a:t>
                      </a:r>
                      <a:r>
                        <a:rPr kumimoji="0" lang="en-US" b="0" i="0" kern="1200" dirty="0">
                          <a:solidFill>
                            <a:schemeClr val="dk1"/>
                          </a:solidFill>
                          <a:effectLst/>
                          <a:latin typeface="+mn-lt"/>
                          <a:ea typeface="+mn-ea"/>
                          <a:cs typeface="+mn-cs"/>
                        </a:rPr>
                        <a:t>)] </a:t>
                      </a:r>
                      <a:r>
                        <a:rPr lang="en-US" dirty="0"/>
                        <a:t>TO</a:t>
                      </a:r>
                      <a:r>
                        <a:rPr kumimoji="0" lang="en-US" b="0" i="0" kern="1200" dirty="0">
                          <a:solidFill>
                            <a:schemeClr val="dk1"/>
                          </a:solidFill>
                          <a:effectLst/>
                          <a:latin typeface="+mn-lt"/>
                          <a:ea typeface="+mn-ea"/>
                          <a:cs typeface="+mn-cs"/>
                        </a:rPr>
                        <a:t> </a:t>
                      </a:r>
                      <a:r>
                        <a:rPr lang="en-US" dirty="0"/>
                        <a:t>MONTH</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Stores a period of time in years and months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1123345402"/>
                  </a:ext>
                </a:extLst>
              </a:tr>
              <a:tr h="568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INTERVAL</a:t>
                      </a:r>
                      <a:r>
                        <a:rPr kumimoji="0" lang="en-US" b="0" i="0" kern="1200" dirty="0">
                          <a:solidFill>
                            <a:schemeClr val="dk1"/>
                          </a:solidFill>
                          <a:effectLst/>
                          <a:latin typeface="+mn-lt"/>
                          <a:ea typeface="+mn-ea"/>
                          <a:cs typeface="+mn-cs"/>
                        </a:rPr>
                        <a:t> </a:t>
                      </a:r>
                      <a:r>
                        <a:rPr lang="en-US" dirty="0"/>
                        <a:t>DAY</a:t>
                      </a:r>
                      <a:r>
                        <a:rPr kumimoji="0" lang="en-US" b="0" i="0" kern="1200" dirty="0">
                          <a:solidFill>
                            <a:schemeClr val="dk1"/>
                          </a:solidFill>
                          <a:effectLst/>
                          <a:latin typeface="+mn-lt"/>
                          <a:ea typeface="+mn-ea"/>
                          <a:cs typeface="+mn-cs"/>
                        </a:rPr>
                        <a:t> [(</a:t>
                      </a:r>
                      <a:r>
                        <a:rPr lang="en-US" i="1" dirty="0" err="1">
                          <a:effectLst/>
                        </a:rPr>
                        <a:t>day_precision</a:t>
                      </a:r>
                      <a:r>
                        <a:rPr kumimoji="0" lang="en-US" b="0" i="0" kern="1200" dirty="0">
                          <a:solidFill>
                            <a:schemeClr val="dk1"/>
                          </a:solidFill>
                          <a:effectLst/>
                          <a:latin typeface="+mn-lt"/>
                          <a:ea typeface="+mn-ea"/>
                          <a:cs typeface="+mn-cs"/>
                        </a:rPr>
                        <a:t>)] </a:t>
                      </a:r>
                      <a:r>
                        <a:rPr lang="en-US" dirty="0"/>
                        <a:t>TO</a:t>
                      </a:r>
                      <a:r>
                        <a:rPr kumimoji="0" lang="en-US" b="0" i="0" kern="1200" dirty="0">
                          <a:solidFill>
                            <a:schemeClr val="dk1"/>
                          </a:solidFill>
                          <a:effectLst/>
                          <a:latin typeface="+mn-lt"/>
                          <a:ea typeface="+mn-ea"/>
                          <a:cs typeface="+mn-cs"/>
                        </a:rPr>
                        <a:t> </a:t>
                      </a:r>
                      <a:r>
                        <a:rPr lang="en-US" dirty="0"/>
                        <a:t>SECOND</a:t>
                      </a:r>
                      <a:r>
                        <a:rPr kumimoji="0" lang="en-US" b="0" i="0" kern="1200" dirty="0">
                          <a:solidFill>
                            <a:schemeClr val="dk1"/>
                          </a:solidFill>
                          <a:effectLst/>
                          <a:latin typeface="+mn-lt"/>
                          <a:ea typeface="+mn-ea"/>
                          <a:cs typeface="+mn-cs"/>
                        </a:rPr>
                        <a:t> [(</a:t>
                      </a:r>
                      <a:r>
                        <a:rPr lang="en-US" i="1" dirty="0">
                          <a:solidFill>
                            <a:srgbClr val="FF0000"/>
                          </a:solidFill>
                        </a:rPr>
                        <a:t>X</a:t>
                      </a:r>
                      <a:r>
                        <a:rPr kumimoji="0" lang="en-US" b="0" i="0" kern="1200" dirty="0">
                          <a:solidFill>
                            <a:schemeClr val="dk1"/>
                          </a:solidFill>
                          <a:effectLst/>
                          <a:latin typeface="+mn-lt"/>
                          <a:ea typeface="+mn-ea"/>
                          <a:cs typeface="+mn-cs"/>
                        </a:rPr>
                        <a:t>)]</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Stores a period of time in days, hours, minutes, and seconds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45521501"/>
                  </a:ext>
                </a:extLst>
              </a:tr>
            </a:tbl>
          </a:graphicData>
        </a:graphic>
      </p:graphicFrame>
      <p:sp>
        <p:nvSpPr>
          <p:cNvPr id="6" name="Rectangle 1"/>
          <p:cNvSpPr>
            <a:spLocks noChangeArrowheads="1"/>
          </p:cNvSpPr>
          <p:nvPr/>
        </p:nvSpPr>
        <p:spPr bwMode="auto">
          <a:xfrm>
            <a:off x="657287" y="5828855"/>
            <a:ext cx="11362886"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30000"/>
              </a:spcBef>
              <a:spcAft>
                <a:spcPct val="0"/>
              </a:spcAft>
              <a:defRPr sz="1200">
                <a:solidFill>
                  <a:schemeClr val="tx1"/>
                </a:solidFill>
                <a:latin typeface="Arial" panose="020B0604020202020204" pitchFamily="34" charset="0"/>
              </a:defRPr>
            </a:lvl1pPr>
            <a:lvl2pPr algn="l" rtl="0" eaLnBrk="0" fontAlgn="base" hangingPunct="0">
              <a:spcBef>
                <a:spcPct val="30000"/>
              </a:spcBef>
              <a:spcAft>
                <a:spcPct val="0"/>
              </a:spcAft>
              <a:defRPr sz="1200">
                <a:solidFill>
                  <a:schemeClr val="tx1"/>
                </a:solidFill>
                <a:latin typeface="Arial" panose="020B0604020202020204" pitchFamily="34" charset="0"/>
              </a:defRPr>
            </a:lvl2pPr>
            <a:lvl3pPr algn="l" rtl="0" eaLnBrk="0" fontAlgn="base" hangingPunct="0">
              <a:spcBef>
                <a:spcPct val="30000"/>
              </a:spcBef>
              <a:spcAft>
                <a:spcPct val="0"/>
              </a:spcAft>
              <a:defRPr sz="1200">
                <a:solidFill>
                  <a:schemeClr val="tx1"/>
                </a:solidFill>
                <a:latin typeface="Arial" panose="020B0604020202020204" pitchFamily="34" charset="0"/>
              </a:defRPr>
            </a:lvl3pPr>
            <a:lvl4pPr algn="l" rtl="0" eaLnBrk="0" fontAlgn="base" hangingPunct="0">
              <a:spcBef>
                <a:spcPct val="30000"/>
              </a:spcBef>
              <a:spcAft>
                <a:spcPct val="0"/>
              </a:spcAft>
              <a:defRPr sz="1200">
                <a:solidFill>
                  <a:schemeClr val="tx1"/>
                </a:solidFill>
                <a:latin typeface="Arial" panose="020B0604020202020204" pitchFamily="34" charset="0"/>
              </a:defRPr>
            </a:lvl4pPr>
            <a:lvl5pPr algn="l" rtl="0" eaLnBrk="0" fontAlgn="base" hangingPunct="0">
              <a:spcBef>
                <a:spcPct val="30000"/>
              </a:spcBef>
              <a:spcAft>
                <a:spcPct val="0"/>
              </a:spcAft>
              <a:defRPr sz="1200">
                <a:solidFill>
                  <a:schemeClr val="tx1"/>
                </a:solidFill>
                <a:latin typeface="Arial" panose="020B0604020202020204" pitchFamily="34" charset="0"/>
              </a:defRPr>
            </a:lvl5pPr>
            <a:lvl6pPr algn="l" rtl="0" eaLnBrk="0" fontAlgn="base" hangingPunct="0">
              <a:spcBef>
                <a:spcPct val="30000"/>
              </a:spcBef>
              <a:spcAft>
                <a:spcPct val="0"/>
              </a:spcAft>
              <a:defRPr sz="1200">
                <a:solidFill>
                  <a:schemeClr val="tx1"/>
                </a:solidFill>
                <a:latin typeface="Arial" panose="020B0604020202020204" pitchFamily="34" charset="0"/>
              </a:defRPr>
            </a:lvl6pPr>
            <a:lvl7pPr algn="l" rtl="0" eaLnBrk="0" fontAlgn="base" hangingPunct="0">
              <a:spcBef>
                <a:spcPct val="30000"/>
              </a:spcBef>
              <a:spcAft>
                <a:spcPct val="0"/>
              </a:spcAft>
              <a:defRPr sz="1200">
                <a:solidFill>
                  <a:schemeClr val="tx1"/>
                </a:solidFill>
                <a:latin typeface="Arial" panose="020B0604020202020204" pitchFamily="34" charset="0"/>
              </a:defRPr>
            </a:lvl7pPr>
            <a:lvl8pPr algn="l" rtl="0" eaLnBrk="0" fontAlgn="base" hangingPunct="0">
              <a:spcBef>
                <a:spcPct val="30000"/>
              </a:spcBef>
              <a:spcAft>
                <a:spcPct val="0"/>
              </a:spcAft>
              <a:defRPr sz="1200">
                <a:solidFill>
                  <a:schemeClr val="tx1"/>
                </a:solidFill>
                <a:latin typeface="Arial" panose="020B0604020202020204" pitchFamily="34" charset="0"/>
              </a:defRPr>
            </a:lvl8pPr>
            <a:lvl9pPr algn="l" rtl="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431180" y="6172200"/>
            <a:ext cx="333745" cy="369332"/>
          </a:xfrm>
          <a:prstGeom prst="rect">
            <a:avLst/>
          </a:prstGeom>
        </p:spPr>
        <p:txBody>
          <a:bodyPr wrap="none">
            <a:spAutoFit/>
          </a:bodyPr>
          <a:lstStyle/>
          <a:p>
            <a:r>
              <a:rPr lang="en-US" i="1" dirty="0">
                <a:solidFill>
                  <a:srgbClr val="FF0000"/>
                </a:solidFill>
              </a:rPr>
              <a:t>X</a:t>
            </a:r>
            <a:endParaRPr lang="en-US" dirty="0">
              <a:solidFill>
                <a:srgbClr val="FF0000"/>
              </a:solidFill>
            </a:endParaRPr>
          </a:p>
        </p:txBody>
      </p:sp>
      <p:sp>
        <p:nvSpPr>
          <p:cNvPr id="8" name="Rectangle 7"/>
          <p:cNvSpPr/>
          <p:nvPr/>
        </p:nvSpPr>
        <p:spPr>
          <a:xfrm>
            <a:off x="764925" y="6172200"/>
            <a:ext cx="3029611" cy="369332"/>
          </a:xfrm>
          <a:prstGeom prst="rect">
            <a:avLst/>
          </a:prstGeom>
        </p:spPr>
        <p:txBody>
          <a:bodyPr wrap="none">
            <a:spAutoFit/>
          </a:bodyPr>
          <a:lstStyle/>
          <a:p>
            <a:r>
              <a:rPr lang="en-US" i="1" dirty="0" err="1"/>
              <a:t>fractional_seconds_precision</a:t>
            </a:r>
            <a:endParaRPr lang="en-US" dirty="0"/>
          </a:p>
        </p:txBody>
      </p:sp>
    </p:spTree>
    <p:extLst>
      <p:ext uri="{BB962C8B-B14F-4D97-AF65-F5344CB8AC3E}">
        <p14:creationId xmlns:p14="http://schemas.microsoft.com/office/powerpoint/2010/main" val="235804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944562"/>
          </a:xfrm>
        </p:spPr>
        <p:txBody>
          <a:bodyPr/>
          <a:lstStyle/>
          <a:p>
            <a:pPr rtl="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LOB Datatypes</a:t>
            </a:r>
          </a:p>
        </p:txBody>
      </p:sp>
      <p:graphicFrame>
        <p:nvGraphicFramePr>
          <p:cNvPr id="2" name="Table 1"/>
          <p:cNvGraphicFramePr>
            <a:graphicFrameLocks noGrp="1"/>
          </p:cNvGraphicFramePr>
          <p:nvPr/>
        </p:nvGraphicFramePr>
        <p:xfrm>
          <a:off x="457200" y="1600200"/>
          <a:ext cx="8229600" cy="305689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667111856"/>
                    </a:ext>
                  </a:extLst>
                </a:gridCol>
                <a:gridCol w="6172200">
                  <a:extLst>
                    <a:ext uri="{9D8B030D-6E8A-4147-A177-3AD203B41FA5}">
                      <a16:colId xmlns:a16="http://schemas.microsoft.com/office/drawing/2014/main" val="530810555"/>
                    </a:ext>
                  </a:extLst>
                </a:gridCol>
              </a:tblGrid>
              <a:tr h="568325">
                <a:tc>
                  <a:txBody>
                    <a:bodyPr/>
                    <a:lstStyle/>
                    <a:p>
                      <a:pPr algn="l" rtl="0"/>
                      <a:r>
                        <a:rPr kumimoji="0" lang="en-US" kern="1200" dirty="0">
                          <a:solidFill>
                            <a:schemeClr val="dk1"/>
                          </a:solidFill>
                          <a:latin typeface="+mj-lt"/>
                          <a:ea typeface="+mn-ea"/>
                          <a:cs typeface="+mn-cs"/>
                        </a:rPr>
                        <a:t>Data Type</a:t>
                      </a:r>
                    </a:p>
                  </a:txBody>
                  <a:tcPr/>
                </a:tc>
                <a:tc>
                  <a:txBody>
                    <a:bodyPr/>
                    <a:lstStyle/>
                    <a:p>
                      <a:pPr algn="l" rtl="0"/>
                      <a:r>
                        <a:rPr kumimoji="0" lang="en-US" kern="1200" dirty="0">
                          <a:solidFill>
                            <a:schemeClr val="dk1"/>
                          </a:solidFill>
                          <a:latin typeface="+mj-lt"/>
                          <a:ea typeface="+mn-ea"/>
                          <a:cs typeface="+mn-cs"/>
                        </a:rPr>
                        <a:t>Description</a:t>
                      </a:r>
                    </a:p>
                  </a:txBody>
                  <a:tcPr/>
                </a:tc>
                <a:extLst>
                  <a:ext uri="{0D108BD9-81ED-4DB2-BD59-A6C34878D82A}">
                    <a16:rowId xmlns:a16="http://schemas.microsoft.com/office/drawing/2014/main" val="3360030185"/>
                  </a:ext>
                </a:extLst>
              </a:tr>
              <a:tr h="568325">
                <a:tc>
                  <a:txBody>
                    <a:bodyPr/>
                    <a:lstStyle/>
                    <a:p>
                      <a:pPr algn="l" rtl="0"/>
                      <a:r>
                        <a:rPr kumimoji="0" lang="en-US" b="0" i="0" kern="1200" dirty="0">
                          <a:solidFill>
                            <a:schemeClr val="dk1"/>
                          </a:solidFill>
                          <a:effectLst/>
                          <a:latin typeface="+mn-lt"/>
                          <a:ea typeface="+mn-ea"/>
                          <a:cs typeface="+mn-cs"/>
                        </a:rPr>
                        <a:t>CLOB</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A character large object containing single-byte or </a:t>
                      </a:r>
                      <a:r>
                        <a:rPr kumimoji="0" lang="en-US" b="0" i="0" kern="1200" dirty="0" err="1">
                          <a:solidFill>
                            <a:schemeClr val="dk1"/>
                          </a:solidFill>
                          <a:effectLst/>
                          <a:latin typeface="+mn-lt"/>
                          <a:ea typeface="+mn-ea"/>
                          <a:cs typeface="+mn-cs"/>
                        </a:rPr>
                        <a:t>multibyte</a:t>
                      </a:r>
                      <a:r>
                        <a:rPr kumimoji="0" lang="en-US" b="0" i="0" kern="1200" dirty="0">
                          <a:solidFill>
                            <a:schemeClr val="dk1"/>
                          </a:solidFill>
                          <a:effectLst/>
                          <a:latin typeface="+mn-lt"/>
                          <a:ea typeface="+mn-ea"/>
                          <a:cs typeface="+mn-cs"/>
                        </a:rPr>
                        <a:t> characters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1123345402"/>
                  </a:ext>
                </a:extLst>
              </a:tr>
              <a:tr h="568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dk1"/>
                          </a:solidFill>
                          <a:effectLst/>
                          <a:latin typeface="+mn-lt"/>
                          <a:ea typeface="+mn-ea"/>
                          <a:cs typeface="+mn-cs"/>
                        </a:rPr>
                        <a:t>NCLOB</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A character large object containing Unicode characters</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45521501"/>
                  </a:ext>
                </a:extLst>
              </a:tr>
              <a:tr h="568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dk1"/>
                          </a:solidFill>
                          <a:effectLst/>
                          <a:latin typeface="+mn-lt"/>
                          <a:ea typeface="+mn-ea"/>
                          <a:cs typeface="+mn-cs"/>
                        </a:rPr>
                        <a:t>BLOB</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A binary large object. Maximum size is (4 gigabytes - 1) * (database block size)</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926724710"/>
                  </a:ext>
                </a:extLst>
              </a:tr>
              <a:tr h="568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dk1"/>
                          </a:solidFill>
                          <a:effectLst/>
                          <a:latin typeface="+mn-lt"/>
                          <a:ea typeface="+mn-ea"/>
                          <a:cs typeface="+mn-cs"/>
                        </a:rPr>
                        <a:t>BFILE</a:t>
                      </a:r>
                      <a:endParaRPr lang="en-US" b="0" dirty="0">
                        <a:solidFill>
                          <a:srgbClr val="222222"/>
                        </a:solidFill>
                        <a:effectLst/>
                        <a:latin typeface="inherit"/>
                      </a:endParaRPr>
                    </a:p>
                  </a:txBody>
                  <a:tcPr marL="57150" marR="57150" marT="76200" marB="76200"/>
                </a:tc>
                <a:tc>
                  <a:txBody>
                    <a:bodyPr/>
                    <a:lstStyle/>
                    <a:p>
                      <a:pPr algn="l" rtl="0"/>
                      <a:r>
                        <a:rPr kumimoji="0" lang="en-US" b="0" i="0" kern="1200" dirty="0">
                          <a:solidFill>
                            <a:schemeClr val="dk1"/>
                          </a:solidFill>
                          <a:effectLst/>
                          <a:latin typeface="+mn-lt"/>
                          <a:ea typeface="+mn-ea"/>
                          <a:cs typeface="+mn-cs"/>
                        </a:rPr>
                        <a:t>Contains a locator to a large binary file stored outside the database</a:t>
                      </a:r>
                      <a:endParaRPr kumimoji="0" lang="en-US" kern="1200" dirty="0">
                        <a:solidFill>
                          <a:schemeClr val="dk1"/>
                        </a:solidFill>
                        <a:latin typeface="+mj-lt"/>
                        <a:ea typeface="+mn-ea"/>
                        <a:cs typeface="+mn-cs"/>
                      </a:endParaRPr>
                    </a:p>
                  </a:txBody>
                  <a:tcPr/>
                </a:tc>
                <a:extLst>
                  <a:ext uri="{0D108BD9-81ED-4DB2-BD59-A6C34878D82A}">
                    <a16:rowId xmlns:a16="http://schemas.microsoft.com/office/drawing/2014/main" val="1682758939"/>
                  </a:ext>
                </a:extLst>
              </a:tr>
            </a:tbl>
          </a:graphicData>
        </a:graphic>
      </p:graphicFrame>
      <p:sp>
        <p:nvSpPr>
          <p:cNvPr id="6" name="Rectangle 1"/>
          <p:cNvSpPr>
            <a:spLocks noChangeArrowheads="1"/>
          </p:cNvSpPr>
          <p:nvPr/>
        </p:nvSpPr>
        <p:spPr bwMode="auto">
          <a:xfrm>
            <a:off x="657287" y="5828855"/>
            <a:ext cx="11362886"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30000"/>
              </a:spcBef>
              <a:spcAft>
                <a:spcPct val="0"/>
              </a:spcAft>
              <a:defRPr sz="1200">
                <a:solidFill>
                  <a:schemeClr val="tx1"/>
                </a:solidFill>
                <a:latin typeface="Arial" panose="020B0604020202020204" pitchFamily="34" charset="0"/>
              </a:defRPr>
            </a:lvl1pPr>
            <a:lvl2pPr algn="l" rtl="0" eaLnBrk="0" fontAlgn="base" hangingPunct="0">
              <a:spcBef>
                <a:spcPct val="30000"/>
              </a:spcBef>
              <a:spcAft>
                <a:spcPct val="0"/>
              </a:spcAft>
              <a:defRPr sz="1200">
                <a:solidFill>
                  <a:schemeClr val="tx1"/>
                </a:solidFill>
                <a:latin typeface="Arial" panose="020B0604020202020204" pitchFamily="34" charset="0"/>
              </a:defRPr>
            </a:lvl2pPr>
            <a:lvl3pPr algn="l" rtl="0" eaLnBrk="0" fontAlgn="base" hangingPunct="0">
              <a:spcBef>
                <a:spcPct val="30000"/>
              </a:spcBef>
              <a:spcAft>
                <a:spcPct val="0"/>
              </a:spcAft>
              <a:defRPr sz="1200">
                <a:solidFill>
                  <a:schemeClr val="tx1"/>
                </a:solidFill>
                <a:latin typeface="Arial" panose="020B0604020202020204" pitchFamily="34" charset="0"/>
              </a:defRPr>
            </a:lvl3pPr>
            <a:lvl4pPr algn="l" rtl="0" eaLnBrk="0" fontAlgn="base" hangingPunct="0">
              <a:spcBef>
                <a:spcPct val="30000"/>
              </a:spcBef>
              <a:spcAft>
                <a:spcPct val="0"/>
              </a:spcAft>
              <a:defRPr sz="1200">
                <a:solidFill>
                  <a:schemeClr val="tx1"/>
                </a:solidFill>
                <a:latin typeface="Arial" panose="020B0604020202020204" pitchFamily="34" charset="0"/>
              </a:defRPr>
            </a:lvl4pPr>
            <a:lvl5pPr algn="l" rtl="0" eaLnBrk="0" fontAlgn="base" hangingPunct="0">
              <a:spcBef>
                <a:spcPct val="30000"/>
              </a:spcBef>
              <a:spcAft>
                <a:spcPct val="0"/>
              </a:spcAft>
              <a:defRPr sz="1200">
                <a:solidFill>
                  <a:schemeClr val="tx1"/>
                </a:solidFill>
                <a:latin typeface="Arial" panose="020B0604020202020204" pitchFamily="34" charset="0"/>
              </a:defRPr>
            </a:lvl5pPr>
            <a:lvl6pPr algn="l" rtl="0" eaLnBrk="0" fontAlgn="base" hangingPunct="0">
              <a:spcBef>
                <a:spcPct val="30000"/>
              </a:spcBef>
              <a:spcAft>
                <a:spcPct val="0"/>
              </a:spcAft>
              <a:defRPr sz="1200">
                <a:solidFill>
                  <a:schemeClr val="tx1"/>
                </a:solidFill>
                <a:latin typeface="Arial" panose="020B0604020202020204" pitchFamily="34" charset="0"/>
              </a:defRPr>
            </a:lvl6pPr>
            <a:lvl7pPr algn="l" rtl="0" eaLnBrk="0" fontAlgn="base" hangingPunct="0">
              <a:spcBef>
                <a:spcPct val="30000"/>
              </a:spcBef>
              <a:spcAft>
                <a:spcPct val="0"/>
              </a:spcAft>
              <a:defRPr sz="1200">
                <a:solidFill>
                  <a:schemeClr val="tx1"/>
                </a:solidFill>
                <a:latin typeface="Arial" panose="020B0604020202020204" pitchFamily="34" charset="0"/>
              </a:defRPr>
            </a:lvl7pPr>
            <a:lvl8pPr algn="l" rtl="0" eaLnBrk="0" fontAlgn="base" hangingPunct="0">
              <a:spcBef>
                <a:spcPct val="30000"/>
              </a:spcBef>
              <a:spcAft>
                <a:spcPct val="0"/>
              </a:spcAft>
              <a:defRPr sz="1200">
                <a:solidFill>
                  <a:schemeClr val="tx1"/>
                </a:solidFill>
                <a:latin typeface="Arial" panose="020B0604020202020204" pitchFamily="34" charset="0"/>
              </a:defRPr>
            </a:lvl8pPr>
            <a:lvl9pPr algn="l" rtl="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431180" y="6172200"/>
            <a:ext cx="333745" cy="369332"/>
          </a:xfrm>
          <a:prstGeom prst="rect">
            <a:avLst/>
          </a:prstGeom>
        </p:spPr>
        <p:txBody>
          <a:bodyPr wrap="none">
            <a:spAutoFit/>
          </a:bodyPr>
          <a:lstStyle/>
          <a:p>
            <a:r>
              <a:rPr lang="en-US" i="1" dirty="0">
                <a:solidFill>
                  <a:srgbClr val="FF0000"/>
                </a:solidFill>
              </a:rPr>
              <a:t>X</a:t>
            </a:r>
            <a:endParaRPr lang="en-US" dirty="0">
              <a:solidFill>
                <a:srgbClr val="FF0000"/>
              </a:solidFill>
            </a:endParaRPr>
          </a:p>
        </p:txBody>
      </p:sp>
      <p:sp>
        <p:nvSpPr>
          <p:cNvPr id="8" name="Rectangle 7"/>
          <p:cNvSpPr/>
          <p:nvPr/>
        </p:nvSpPr>
        <p:spPr>
          <a:xfrm>
            <a:off x="764925" y="6172200"/>
            <a:ext cx="3029611" cy="369332"/>
          </a:xfrm>
          <a:prstGeom prst="rect">
            <a:avLst/>
          </a:prstGeom>
        </p:spPr>
        <p:txBody>
          <a:bodyPr wrap="none">
            <a:spAutoFit/>
          </a:bodyPr>
          <a:lstStyle/>
          <a:p>
            <a:r>
              <a:rPr lang="en-US" i="1" dirty="0" err="1"/>
              <a:t>fractional_seconds_precision</a:t>
            </a:r>
            <a:endParaRPr lang="en-US" dirty="0"/>
          </a:p>
        </p:txBody>
      </p:sp>
    </p:spTree>
    <p:extLst>
      <p:ext uri="{BB962C8B-B14F-4D97-AF65-F5344CB8AC3E}">
        <p14:creationId xmlns:p14="http://schemas.microsoft.com/office/powerpoint/2010/main" val="19029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3352800"/>
            <a:ext cx="4114800" cy="3082128"/>
          </a:xfrm>
          <a:prstGeom prst="rect">
            <a:avLst/>
          </a:prstGeom>
        </p:spPr>
      </p:pic>
      <p:sp>
        <p:nvSpPr>
          <p:cNvPr id="4" name="Title 1"/>
          <p:cNvSpPr txBox="1">
            <a:spLocks/>
          </p:cNvSpPr>
          <p:nvPr/>
        </p:nvSpPr>
        <p:spPr>
          <a:xfrm>
            <a:off x="1524000" y="1524000"/>
            <a:ext cx="6477000" cy="1143000"/>
          </a:xfrm>
          <a:prstGeom prst="rect">
            <a:avLst/>
          </a:prstGeom>
        </p:spPr>
        <p:txBody>
          <a:bodyPr vert="horz" lIns="0" rIns="0" bIns="0" anchor="b">
            <a:normAutofit/>
          </a:bodyPr>
          <a:lstStyle>
            <a:lvl1pPr algn="l" rtl="1"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Database Constraints </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 null Constraints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A null value is an unknown </a:t>
            </a:r>
          </a:p>
          <a:p>
            <a:pPr algn="l" rtl="0"/>
            <a:r>
              <a:rPr lang="en-US" dirty="0"/>
              <a:t>Null value is not as zero or space. </a:t>
            </a:r>
          </a:p>
          <a:p>
            <a:pPr algn="l" rtl="0"/>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352939"/>
            <a:ext cx="5199803" cy="29660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438400"/>
            <a:ext cx="5943600" cy="3625462"/>
          </a:xfrm>
        </p:spPr>
      </p:pic>
      <p:sp>
        <p:nvSpPr>
          <p:cNvPr id="5" name="Title 1"/>
          <p:cNvSpPr txBox="1">
            <a:spLocks/>
          </p:cNvSpPr>
          <p:nvPr/>
        </p:nvSpPr>
        <p:spPr>
          <a:xfrm>
            <a:off x="457200" y="274638"/>
            <a:ext cx="8229600" cy="944562"/>
          </a:xfrm>
          <a:prstGeom prst="rect">
            <a:avLst/>
          </a:prstGeom>
        </p:spPr>
        <p:txBody>
          <a:bodyPr vert="horz" lIns="0" rIns="0" bIns="0" anchor="b">
            <a:normAutofit/>
          </a:bodyPr>
          <a:lstStyle>
            <a:lvl1pPr algn="l" rtl="1" eaLnBrk="1" latinLnBrk="0" hangingPunct="1">
              <a:spcBef>
                <a:spcPct val="0"/>
              </a:spcBef>
              <a:buNone/>
              <a:defRPr kumimoji="0" sz="5000" b="0" kern="1200">
                <a:ln>
                  <a:noFill/>
                </a:ln>
                <a:solidFill>
                  <a:schemeClr val="tx2"/>
                </a:solidFill>
                <a:effectLst/>
                <a:latin typeface="+mj-lt"/>
                <a:ea typeface="+mj-ea"/>
                <a:cs typeface="+mj-cs"/>
              </a:defRPr>
            </a:lvl1p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Unique Constraints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39058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Unique Constraints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57200" y="1905000"/>
            <a:ext cx="8229600" cy="4389120"/>
          </a:xfrm>
        </p:spPr>
        <p:txBody>
          <a:bodyPr>
            <a:normAutofit/>
          </a:bodyPr>
          <a:lstStyle/>
          <a:p>
            <a:pPr algn="l" rtl="0"/>
            <a:r>
              <a:rPr lang="en-US" dirty="0"/>
              <a:t>every value in a column or set of columns must be unique.</a:t>
            </a:r>
          </a:p>
          <a:p>
            <a:pPr algn="l" rtl="0"/>
            <a:r>
              <a:rPr lang="en-US" dirty="0"/>
              <a:t>When there</a:t>
            </a:r>
            <a:r>
              <a:rPr lang="en-US" b="1" dirty="0"/>
              <a:t> </a:t>
            </a:r>
            <a:r>
              <a:rPr lang="en-US" dirty="0"/>
              <a:t>is not the primary key. </a:t>
            </a:r>
          </a:p>
          <a:p>
            <a:pPr algn="l" rtl="0">
              <a:buNone/>
            </a:pPr>
            <a:endParaRPr lang="en-US" b="1" dirty="0"/>
          </a:p>
          <a:p>
            <a:pPr algn="l" rtl="0">
              <a:buNone/>
            </a:pPr>
            <a:endParaRPr lang="en-US" b="1" dirty="0"/>
          </a:p>
          <a:p>
            <a:pPr algn="l" rtl="0">
              <a:buNone/>
            </a:pPr>
            <a:endParaRPr lang="en-US" b="1" dirty="0"/>
          </a:p>
          <a:p>
            <a:pPr algn="l" rtl="0"/>
            <a:r>
              <a:rPr lang="en-US" b="1" dirty="0"/>
              <a:t>Example</a:t>
            </a:r>
          </a:p>
          <a:p>
            <a:pPr lvl="1" algn="l" rtl="0"/>
            <a:r>
              <a:rPr lang="en-US" dirty="0"/>
              <a:t> no two employees can have</a:t>
            </a:r>
          </a:p>
          <a:p>
            <a:pPr lvl="3" algn="l" rtl="0"/>
            <a:r>
              <a:rPr lang="en-US" dirty="0"/>
              <a:t> the same phone number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3276600"/>
            <a:ext cx="3352800" cy="2514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Primary key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lnSpc>
                <a:spcPct val="150000"/>
              </a:lnSpc>
            </a:pPr>
            <a:r>
              <a:rPr lang="en-US" sz="2400" dirty="0"/>
              <a:t>The primary key value must be unique and not null. </a:t>
            </a:r>
          </a:p>
          <a:p>
            <a:pPr algn="l" rtl="0">
              <a:lnSpc>
                <a:spcPct val="150000"/>
              </a:lnSpc>
            </a:pPr>
            <a:r>
              <a:rPr lang="en-US" sz="2400" dirty="0"/>
              <a:t>Multiple UNIQUE constraints and only one Primary key in a Table .</a:t>
            </a:r>
          </a:p>
          <a:p>
            <a:pPr algn="l" rtl="0">
              <a:lnSpc>
                <a:spcPct val="150000"/>
              </a:lnSpc>
            </a:pPr>
            <a:endParaRPr lang="en-US" sz="2400" dirty="0"/>
          </a:p>
          <a:p>
            <a:pPr algn="l" rtl="0">
              <a:lnSpc>
                <a:spcPct val="150000"/>
              </a:lnSpc>
            </a:pPr>
            <a:endParaRPr lang="en-US" sz="2400" dirty="0"/>
          </a:p>
          <a:p>
            <a:pPr algn="l" rtl="0"/>
            <a:endParaRPr lang="ar-EG"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is SQL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SQL </a:t>
            </a:r>
            <a:r>
              <a:rPr lang="en-US" dirty="0"/>
              <a:t>(</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a:t>
            </a:r>
            <a:r>
              <a:rPr lang="en-US" dirty="0"/>
              <a:t>tructured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Q</a:t>
            </a:r>
            <a:r>
              <a:rPr lang="en-US" dirty="0"/>
              <a:t>uery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L</a:t>
            </a:r>
            <a:r>
              <a:rPr lang="en-US" dirty="0"/>
              <a:t>anguage)</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SQL</a:t>
            </a:r>
            <a:r>
              <a:rPr lang="en-US" dirty="0"/>
              <a:t> is a computer language aimed to store, manipulate, and retrieve data in relational databases.</a:t>
            </a:r>
          </a:p>
          <a:p>
            <a:pPr algn="l" rtl="0"/>
            <a:r>
              <a:rPr lang="en-US" dirty="0"/>
              <a:t>SQL lets you access and manipulate databases</a:t>
            </a:r>
          </a:p>
          <a:p>
            <a:pPr algn="l" rtl="0"/>
            <a:r>
              <a:rPr lang="en-US" dirty="0"/>
              <a:t>SQL is an ANSI (American National Standards Institute) standard</a:t>
            </a:r>
          </a:p>
          <a:p>
            <a:pPr algn="l" rtl="0"/>
            <a:endParaRPr lang="en-US" dirty="0"/>
          </a:p>
          <a:p>
            <a:pPr algn="l" rtl="0"/>
            <a:endParaRPr lang="ar-E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Foreign key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sz="2400" dirty="0"/>
              <a:t>FOREIGN KEY in one table points to a PRIMARY KEY in another table.</a:t>
            </a:r>
          </a:p>
          <a:p>
            <a:pPr algn="l" rtl="0"/>
            <a:r>
              <a:rPr lang="en-US" sz="2400" dirty="0"/>
              <a:t>prevents that invalid data form being inserted into the foreign key column</a:t>
            </a:r>
            <a:endParaRPr lang="ar-EG"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Check Constraints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sz="2400" dirty="0"/>
              <a:t>used to limit the value range that can be placed in a column.</a:t>
            </a:r>
          </a:p>
          <a:p>
            <a:pPr algn="l" rtl="0"/>
            <a:endParaRPr lang="en-US" dirty="0"/>
          </a:p>
          <a:p>
            <a:pPr algn="l" rtl="0"/>
            <a:r>
              <a:rPr lang="en-US" dirty="0"/>
              <a:t>Example :</a:t>
            </a:r>
          </a:p>
          <a:p>
            <a:pPr lvl="1" algn="l" rtl="0"/>
            <a:r>
              <a:rPr lang="en-US" sz="2400" dirty="0"/>
              <a:t>A column must only include integers greater than 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DEFAULT Constraint</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used to insert a default value into a column</a:t>
            </a:r>
            <a:endParaRPr lang="ar-E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6146" name="Picture 2"/>
          <p:cNvPicPr>
            <a:picLocks noChangeAspect="1" noChangeArrowheads="1"/>
          </p:cNvPicPr>
          <p:nvPr/>
        </p:nvPicPr>
        <p:blipFill>
          <a:blip r:embed="rId2" cstate="print"/>
          <a:srcRect/>
          <a:stretch>
            <a:fillRect/>
          </a:stretch>
        </p:blipFill>
        <p:spPr bwMode="auto">
          <a:xfrm>
            <a:off x="457200" y="228600"/>
            <a:ext cx="8258628" cy="604052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676400"/>
          </a:xfrm>
        </p:spPr>
        <p:txBody>
          <a:bodyPr>
            <a:normAutofit fontScale="90000"/>
          </a:bodyPr>
          <a:lstStyle/>
          <a:p>
            <a:b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Database Relationships</a:t>
            </a:r>
            <a:br>
              <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Relationship Types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lnSpc>
                <a:spcPct val="150000"/>
              </a:lnSpc>
            </a:pPr>
            <a:r>
              <a:rPr lang="en-US" dirty="0"/>
              <a:t>One-to-one relationship </a:t>
            </a:r>
          </a:p>
          <a:p>
            <a:pPr algn="l" rtl="0">
              <a:lnSpc>
                <a:spcPct val="150000"/>
              </a:lnSpc>
            </a:pPr>
            <a:r>
              <a:rPr lang="en-US" dirty="0"/>
              <a:t>One-to-many relationship </a:t>
            </a:r>
          </a:p>
          <a:p>
            <a:pPr algn="l" rtl="0">
              <a:lnSpc>
                <a:spcPct val="150000"/>
              </a:lnSpc>
            </a:pPr>
            <a:r>
              <a:rPr lang="en-US" dirty="0"/>
              <a:t>Many-to-many relationship </a:t>
            </a:r>
          </a:p>
          <a:p>
            <a:pPr algn="l" rtl="0">
              <a:lnSpc>
                <a:spcPct val="150000"/>
              </a:lnSpc>
            </a:pPr>
            <a:r>
              <a:rPr lang="en-US" dirty="0"/>
              <a:t>Recursive relationship </a:t>
            </a:r>
          </a:p>
          <a:p>
            <a:pPr algn="l" rtl="0">
              <a:lnSpc>
                <a:spcPct val="150000"/>
              </a:lnSpc>
            </a:pPr>
            <a:r>
              <a:rPr lang="en-US" dirty="0"/>
              <a:t>Referential integrity</a:t>
            </a:r>
          </a:p>
          <a:p>
            <a:pPr algn="l" rtl="0"/>
            <a:endParaRPr lang="ar-E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One To One Relationships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066800" y="2895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One Record</a:t>
            </a:r>
            <a:endParaRPr lang="ar-EG" b="1" dirty="0"/>
          </a:p>
        </p:txBody>
      </p:sp>
      <p:sp>
        <p:nvSpPr>
          <p:cNvPr id="8" name="Rectangle 7"/>
          <p:cNvSpPr/>
          <p:nvPr/>
        </p:nvSpPr>
        <p:spPr>
          <a:xfrm>
            <a:off x="5257800" y="2895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One Record</a:t>
            </a:r>
            <a:endParaRPr lang="ar-EG" b="1" dirty="0"/>
          </a:p>
        </p:txBody>
      </p:sp>
      <p:cxnSp>
        <p:nvCxnSpPr>
          <p:cNvPr id="10" name="Straight Connector 9"/>
          <p:cNvCxnSpPr>
            <a:stCxn id="7" idx="3"/>
            <a:endCxn id="8" idx="1"/>
          </p:cNvCxnSpPr>
          <p:nvPr/>
        </p:nvCxnSpPr>
        <p:spPr>
          <a:xfrm>
            <a:off x="3048000" y="3200400"/>
            <a:ext cx="2209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One To Many Relationships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381000" y="1676400"/>
            <a:ext cx="8382000" cy="4953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One To Many Relationships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1066800" y="2895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One Record</a:t>
            </a:r>
            <a:endParaRPr lang="ar-EG" b="1" dirty="0"/>
          </a:p>
        </p:txBody>
      </p:sp>
      <p:sp>
        <p:nvSpPr>
          <p:cNvPr id="5" name="Rectangle 4"/>
          <p:cNvSpPr/>
          <p:nvPr/>
        </p:nvSpPr>
        <p:spPr>
          <a:xfrm>
            <a:off x="5257800" y="2895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Record 1</a:t>
            </a:r>
            <a:endParaRPr lang="ar-EG" b="1" dirty="0"/>
          </a:p>
        </p:txBody>
      </p:sp>
      <p:cxnSp>
        <p:nvCxnSpPr>
          <p:cNvPr id="6" name="Straight Connector 5"/>
          <p:cNvCxnSpPr>
            <a:stCxn id="4" idx="3"/>
            <a:endCxn id="5" idx="1"/>
          </p:cNvCxnSpPr>
          <p:nvPr/>
        </p:nvCxnSpPr>
        <p:spPr>
          <a:xfrm>
            <a:off x="3048000" y="3200400"/>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57800" y="38100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Record 2</a:t>
            </a:r>
            <a:endParaRPr lang="ar-EG" b="1" dirty="0"/>
          </a:p>
        </p:txBody>
      </p:sp>
      <p:cxnSp>
        <p:nvCxnSpPr>
          <p:cNvPr id="11" name="Straight Connector 10"/>
          <p:cNvCxnSpPr>
            <a:stCxn id="4" idx="3"/>
            <a:endCxn id="10" idx="1"/>
          </p:cNvCxnSpPr>
          <p:nvPr/>
        </p:nvCxnSpPr>
        <p:spPr>
          <a:xfrm>
            <a:off x="3048000" y="3200400"/>
            <a:ext cx="22098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334000" y="47244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Record 3</a:t>
            </a:r>
            <a:endParaRPr lang="ar-EG" b="1" dirty="0"/>
          </a:p>
        </p:txBody>
      </p:sp>
      <p:cxnSp>
        <p:nvCxnSpPr>
          <p:cNvPr id="14" name="Straight Connector 13"/>
          <p:cNvCxnSpPr>
            <a:stCxn id="4" idx="3"/>
            <a:endCxn id="13" idx="1"/>
          </p:cNvCxnSpPr>
          <p:nvPr/>
        </p:nvCxnSpPr>
        <p:spPr>
          <a:xfrm>
            <a:off x="3048000" y="3200400"/>
            <a:ext cx="2286000" cy="1828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Many To Many Relationships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3690258" y="23622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One Record</a:t>
            </a:r>
            <a:endParaRPr lang="ar-EG" b="1" dirty="0"/>
          </a:p>
        </p:txBody>
      </p:sp>
      <p:sp>
        <p:nvSpPr>
          <p:cNvPr id="5" name="Rectangle 4"/>
          <p:cNvSpPr/>
          <p:nvPr/>
        </p:nvSpPr>
        <p:spPr>
          <a:xfrm>
            <a:off x="6477000" y="23622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Record 1</a:t>
            </a:r>
            <a:endParaRPr lang="ar-EG" b="1" dirty="0"/>
          </a:p>
        </p:txBody>
      </p:sp>
      <p:sp>
        <p:nvSpPr>
          <p:cNvPr id="10" name="Rectangle 9"/>
          <p:cNvSpPr/>
          <p:nvPr/>
        </p:nvSpPr>
        <p:spPr>
          <a:xfrm>
            <a:off x="6477000" y="3276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Record 2</a:t>
            </a:r>
            <a:endParaRPr lang="ar-EG" b="1" dirty="0"/>
          </a:p>
        </p:txBody>
      </p:sp>
      <p:sp>
        <p:nvSpPr>
          <p:cNvPr id="13" name="Rectangle 12"/>
          <p:cNvSpPr/>
          <p:nvPr/>
        </p:nvSpPr>
        <p:spPr>
          <a:xfrm>
            <a:off x="6477000" y="41910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Record 3</a:t>
            </a:r>
            <a:endParaRPr lang="ar-EG" b="1" dirty="0"/>
          </a:p>
        </p:txBody>
      </p:sp>
      <p:sp>
        <p:nvSpPr>
          <p:cNvPr id="12" name="Rectangle 11"/>
          <p:cNvSpPr/>
          <p:nvPr/>
        </p:nvSpPr>
        <p:spPr>
          <a:xfrm>
            <a:off x="838200" y="23622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Record 1</a:t>
            </a:r>
            <a:endParaRPr lang="ar-EG" b="1" dirty="0"/>
          </a:p>
        </p:txBody>
      </p:sp>
      <p:sp>
        <p:nvSpPr>
          <p:cNvPr id="15" name="Rectangle 14"/>
          <p:cNvSpPr/>
          <p:nvPr/>
        </p:nvSpPr>
        <p:spPr>
          <a:xfrm>
            <a:off x="838200" y="32766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Record 2</a:t>
            </a:r>
            <a:endParaRPr lang="ar-EG" b="1" dirty="0"/>
          </a:p>
        </p:txBody>
      </p:sp>
      <p:sp>
        <p:nvSpPr>
          <p:cNvPr id="16" name="Rectangle 15"/>
          <p:cNvSpPr/>
          <p:nvPr/>
        </p:nvSpPr>
        <p:spPr>
          <a:xfrm>
            <a:off x="838200" y="4191000"/>
            <a:ext cx="1981200" cy="609600"/>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b="1" dirty="0"/>
              <a:t>Record 3</a:t>
            </a:r>
            <a:endParaRPr lang="ar-EG" b="1" dirty="0"/>
          </a:p>
        </p:txBody>
      </p:sp>
      <p:cxnSp>
        <p:nvCxnSpPr>
          <p:cNvPr id="18" name="Straight Arrow Connector 17"/>
          <p:cNvCxnSpPr>
            <a:stCxn id="4" idx="1"/>
            <a:endCxn id="12" idx="3"/>
          </p:cNvCxnSpPr>
          <p:nvPr/>
        </p:nvCxnSpPr>
        <p:spPr>
          <a:xfrm rot="10800000">
            <a:off x="2819400" y="2667000"/>
            <a:ext cx="8708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1"/>
            <a:endCxn id="15" idx="3"/>
          </p:cNvCxnSpPr>
          <p:nvPr/>
        </p:nvCxnSpPr>
        <p:spPr>
          <a:xfrm rot="10800000" flipV="1">
            <a:off x="2819400" y="2667000"/>
            <a:ext cx="870858"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1"/>
            <a:endCxn id="16" idx="3"/>
          </p:cNvCxnSpPr>
          <p:nvPr/>
        </p:nvCxnSpPr>
        <p:spPr>
          <a:xfrm rot="10800000" flipV="1">
            <a:off x="2819400" y="2667000"/>
            <a:ext cx="870858"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a:endCxn id="5" idx="1"/>
          </p:cNvCxnSpPr>
          <p:nvPr/>
        </p:nvCxnSpPr>
        <p:spPr>
          <a:xfrm>
            <a:off x="5671458" y="2667000"/>
            <a:ext cx="8055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10" idx="1"/>
          </p:cNvCxnSpPr>
          <p:nvPr/>
        </p:nvCxnSpPr>
        <p:spPr>
          <a:xfrm>
            <a:off x="5671458" y="2667000"/>
            <a:ext cx="805542"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3"/>
            <a:endCxn id="13" idx="1"/>
          </p:cNvCxnSpPr>
          <p:nvPr/>
        </p:nvCxnSpPr>
        <p:spPr>
          <a:xfrm>
            <a:off x="5671458" y="2667000"/>
            <a:ext cx="805542"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Database  concepts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Database </a:t>
            </a:r>
            <a:endParaRPr lang="ar-EG"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lvl="1" algn="l" rtl="0"/>
            <a:r>
              <a:rPr lang="en-US" dirty="0"/>
              <a:t>Linking data tables through relationships </a:t>
            </a:r>
            <a:endParaRPr lang="ar-EG" dirty="0"/>
          </a:p>
          <a:p>
            <a:pPr lvl="1" algn="l" rtl="0"/>
            <a:r>
              <a:rPr lang="en-US" dirty="0"/>
              <a:t>Controlling data storing and retrieving </a:t>
            </a:r>
            <a:endParaRPr lang="ar-EG" dirty="0"/>
          </a:p>
          <a:p>
            <a:pPr lvl="1" algn="l" rtl="0"/>
            <a:r>
              <a:rPr lang="en-US" dirty="0"/>
              <a:t>Maintaining data integrity and accuracy </a:t>
            </a:r>
            <a:endParaRPr lang="ar-EG" dirty="0"/>
          </a:p>
          <a:p>
            <a:pPr lvl="1" algn="l" rtl="0"/>
            <a:r>
              <a:rPr lang="en-US" dirty="0"/>
              <a:t>Avoiding data redundancy and inconsistency </a:t>
            </a:r>
            <a:endParaRPr lang="ar-EG" dirty="0"/>
          </a:p>
          <a:p>
            <a:pPr lvl="1" algn="l" rtl="0"/>
            <a:r>
              <a:rPr lang="en-US" dirty="0"/>
              <a:t>Sorting and filtering data </a:t>
            </a:r>
          </a:p>
          <a:p>
            <a:pPr lvl="1" algn="l" rtl="0"/>
            <a:endParaRPr lang="en-US" dirty="0"/>
          </a:p>
          <a:p>
            <a:pPr lvl="1" algn="l" rtl="0"/>
            <a:endParaRPr lang="en-US" dirty="0"/>
          </a:p>
          <a:p>
            <a:pPr lvl="1" algn="l" rtl="0"/>
            <a:endParaRPr lang="en-US" dirty="0"/>
          </a:p>
          <a:p>
            <a:pPr lvl="1" algn="l" rtl="0"/>
            <a:endParaRPr lang="ar-EG"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Recursive relationship</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218" name="Picture 2"/>
          <p:cNvPicPr>
            <a:picLocks noGrp="1" noChangeAspect="1" noChangeArrowheads="1"/>
          </p:cNvPicPr>
          <p:nvPr>
            <p:ph idx="1"/>
          </p:nvPr>
        </p:nvPicPr>
        <p:blipFill>
          <a:blip r:embed="rId2" cstate="print"/>
          <a:stretch>
            <a:fillRect/>
          </a:stretch>
        </p:blipFill>
        <p:spPr bwMode="auto">
          <a:xfrm>
            <a:off x="1971675" y="2091531"/>
            <a:ext cx="5200650" cy="40767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Referential  integrity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57200" y="1371600"/>
            <a:ext cx="8458200" cy="2133600"/>
          </a:xfrm>
        </p:spPr>
        <p:txBody>
          <a:bodyPr/>
          <a:lstStyle/>
          <a:p>
            <a:pPr algn="l" rtl="0"/>
            <a:r>
              <a:rPr lang="en-US" dirty="0"/>
              <a:t>You cannot add a value in a foreign key without a matching value in a primary key.</a:t>
            </a:r>
          </a:p>
          <a:p>
            <a:pPr algn="l" rtl="0"/>
            <a:r>
              <a:rPr lang="en-US" dirty="0"/>
              <a:t>it prevents deleting a primary key that there is a foreign key related to it</a:t>
            </a:r>
            <a:endParaRPr lang="ar-E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276600"/>
            <a:ext cx="5681417" cy="3276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5341" y="3200400"/>
            <a:ext cx="8229600" cy="1676400"/>
          </a:xfrm>
          <a:prstGeom prst="rect">
            <a:avLst/>
          </a:prstGeom>
        </p:spPr>
        <p:txBody>
          <a:bodyPr vert="horz" lIns="0" rIns="0" bIns="0" anchor="b">
            <a:normAutofit fontScale="97500"/>
          </a:bodyPr>
          <a:lstStyle>
            <a:lvl1pPr algn="l" rtl="1" eaLnBrk="1" latinLnBrk="0" hangingPunct="1">
              <a:spcBef>
                <a:spcPct val="0"/>
              </a:spcBef>
              <a:buNone/>
              <a:defRPr kumimoji="0" sz="5000" b="0" kern="1200">
                <a:ln>
                  <a:noFill/>
                </a:ln>
                <a:solidFill>
                  <a:schemeClr val="tx2"/>
                </a:solidFill>
                <a:effectLst/>
                <a:latin typeface="+mj-lt"/>
                <a:ea typeface="+mj-ea"/>
                <a:cs typeface="+mj-cs"/>
              </a:defRPr>
            </a:lvl1pPr>
          </a:lstStyle>
          <a:p>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Database Normalization</a:t>
            </a:r>
            <a:br>
              <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Title 3"/>
          <p:cNvSpPr>
            <a:spLocks noGrp="1"/>
          </p:cNvSpPr>
          <p:nvPr>
            <p:ph type="title"/>
          </p:nvPr>
        </p:nvSpPr>
        <p:spPr/>
        <p:txBody>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Normalization Overview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the process</a:t>
            </a:r>
            <a:r>
              <a:rPr lang="en-US" dirty="0"/>
              <a:t> of organizing data to minimize redundancy</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lvl="1"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the process </a:t>
            </a:r>
            <a:r>
              <a:rPr lang="en-US" dirty="0"/>
              <a:t>of decomposing large, inefficiently structured tables into smaller, more efficiently structured tables without losing any data in the process .</a:t>
            </a:r>
          </a:p>
          <a:p>
            <a:pPr lvl="1"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the process </a:t>
            </a:r>
            <a:r>
              <a:rPr lang="en-US" dirty="0"/>
              <a:t>of reducing tables to a set of columns where all the non-key columns depend on the primary key column </a:t>
            </a:r>
            <a:endParaRPr lang="ar-EG"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First normal form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sz="39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rules </a:t>
            </a:r>
          </a:p>
          <a:p>
            <a:pPr lvl="1" algn="l" rtl="0"/>
            <a:r>
              <a:rPr lang="en-US" dirty="0"/>
              <a:t>Table must describe only a single object. </a:t>
            </a:r>
          </a:p>
          <a:p>
            <a:pPr lvl="1" algn="l" rtl="0"/>
            <a:r>
              <a:rPr lang="en-US" dirty="0"/>
              <a:t>A single field must not contain multiple data values. </a:t>
            </a:r>
          </a:p>
          <a:p>
            <a:pPr lvl="1" algn="l" rtl="0"/>
            <a:r>
              <a:rPr lang="en-US" dirty="0"/>
              <a:t>Table must not include repeated fields in the same column. </a:t>
            </a:r>
          </a:p>
          <a:p>
            <a:pPr lvl="1" algn="l" rtl="0"/>
            <a:r>
              <a:rPr lang="en-US" dirty="0"/>
              <a:t>Repeated fields must be removed to a related table. </a:t>
            </a:r>
          </a:p>
          <a:p>
            <a:pPr lvl="1" algn="l" rtl="0"/>
            <a:r>
              <a:rPr lang="en-US" dirty="0"/>
              <a:t>Create separate tables for each group of related data. </a:t>
            </a:r>
          </a:p>
          <a:p>
            <a:pPr lvl="1" algn="l" rtl="0"/>
            <a:r>
              <a:rPr lang="en-US" dirty="0"/>
              <a:t>Identify each row with a unique identifier (primary key). </a:t>
            </a:r>
          </a:p>
          <a:p>
            <a:pPr lvl="1" algn="l" rtl="0"/>
            <a:endParaRPr lang="ar-EG"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44562"/>
          </a:xfrm>
        </p:spPr>
        <p:txBody>
          <a:bodyPr/>
          <a:lstStyle/>
          <a:p>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Problem</a:t>
            </a:r>
          </a:p>
          <a:p>
            <a:pPr lvl="1" algn="l" rtl="0"/>
            <a:r>
              <a:rPr lang="en-US" dirty="0"/>
              <a:t>The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CourseCategory </a:t>
            </a:r>
            <a:r>
              <a:rPr lang="en-US" dirty="0"/>
              <a:t>column contains repeated values for the rows. </a:t>
            </a:r>
          </a:p>
          <a:p>
            <a:pPr lvl="1" algn="l" rtl="0"/>
            <a:r>
              <a:rPr lang="en-US" dirty="0"/>
              <a:t>The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CourseInfo </a:t>
            </a:r>
            <a:r>
              <a:rPr lang="en-US" dirty="0"/>
              <a:t>column contains multiple data values in each field</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Solution </a:t>
            </a:r>
          </a:p>
          <a:p>
            <a:pPr lvl="1" algn="l" rtl="0"/>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CourseCategory  </a:t>
            </a:r>
            <a:r>
              <a:rPr lang="en-US" dirty="0"/>
              <a:t>&gt; to separate table (Categories)</a:t>
            </a:r>
          </a:p>
          <a:p>
            <a:pPr lvl="2" algn="l" rtl="0"/>
            <a:r>
              <a:rPr lang="en-US" dirty="0"/>
              <a:t>One-Many relationships (Category to Course )</a:t>
            </a:r>
          </a:p>
          <a:p>
            <a:pPr lvl="1" algn="l" rtl="0"/>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CourseInfo  </a:t>
            </a:r>
            <a:r>
              <a:rPr lang="en-US" dirty="0"/>
              <a:t>&gt; to two columns(start date , branch)</a:t>
            </a:r>
          </a:p>
          <a:p>
            <a:pPr lvl="2" algn="l" rtl="0"/>
            <a:r>
              <a:rPr lang="en-US" dirty="0"/>
              <a:t>You need to create branches Tables .</a:t>
            </a:r>
          </a:p>
          <a:p>
            <a:pPr lvl="2" algn="l" rtl="0"/>
            <a:endParaRPr lang="en-US" dirty="0"/>
          </a:p>
          <a:p>
            <a:pPr lvl="1" algn="l" rtl="0"/>
            <a:endParaRPr lang="en-US" dirty="0"/>
          </a:p>
          <a:p>
            <a:pPr lvl="1" algn="l" rtl="0"/>
            <a:endParaRPr lang="ar-EG"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Second normal form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rules </a:t>
            </a:r>
          </a:p>
          <a:p>
            <a:pPr lvl="1" algn="l" rtl="0"/>
            <a:r>
              <a:rPr lang="en-US" dirty="0"/>
              <a:t>Meet all the requirements of the first normal form. </a:t>
            </a:r>
          </a:p>
          <a:p>
            <a:pPr lvl="1" algn="l" rtl="0"/>
            <a:r>
              <a:rPr lang="en-US" dirty="0"/>
              <a:t>Data in all non-key columns must fully depend on the value of the primary key column or the composite primary key columns. </a:t>
            </a:r>
          </a:p>
          <a:p>
            <a:pPr lvl="1" algn="l" rtl="0"/>
            <a:endParaRPr lang="ar-EG"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533400" y="1298264"/>
            <a:ext cx="8077200" cy="5102536"/>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Problem </a:t>
            </a:r>
            <a:endParaRPr lang="en-US" b="1" dirty="0"/>
          </a:p>
          <a:p>
            <a:pPr lvl="1" algn="l" rtl="0"/>
            <a:r>
              <a:rPr lang="en-US" dirty="0"/>
              <a:t>CoursePrice  depending only on the course column</a:t>
            </a:r>
            <a:endParaRPr lang="en-US" b="1" dirty="0"/>
          </a:p>
          <a:p>
            <a:pPr algn="l" rtl="0"/>
            <a:endParaRPr lang="en-US" b="1" dirty="0"/>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Solution </a:t>
            </a:r>
            <a:endParaRPr lang="en-US" b="1" dirty="0"/>
          </a:p>
          <a:p>
            <a:pPr lvl="1" algn="l" rtl="0"/>
            <a:r>
              <a:rPr lang="en-US" dirty="0"/>
              <a:t>CoursePrice  column &gt;  Course Table</a:t>
            </a:r>
          </a:p>
          <a:p>
            <a:pPr lvl="1" algn="l" rtl="0"/>
            <a:endParaRPr lang="ar-EG"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Third normal form</a:t>
            </a:r>
            <a:endParaRPr lang="ar-EG"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Rules</a:t>
            </a:r>
            <a:endParaRPr lang="en-US" dirty="0"/>
          </a:p>
          <a:p>
            <a:pPr lvl="1" algn="l" rtl="0"/>
            <a:r>
              <a:rPr lang="en-US" dirty="0"/>
              <a:t>Meet all the requirements of the first normal form. </a:t>
            </a:r>
          </a:p>
          <a:p>
            <a:pPr lvl="1" algn="l" rtl="0"/>
            <a:r>
              <a:rPr lang="en-US" dirty="0"/>
              <a:t>Meet all the requirements of the second normal form. </a:t>
            </a:r>
          </a:p>
          <a:p>
            <a:pPr lvl="1" algn="l" rtl="0"/>
            <a:r>
              <a:rPr lang="en-US" dirty="0"/>
              <a:t>Data in all non-key columns must fully describe the value of the primary key column or the composite primary key columns. </a:t>
            </a:r>
          </a:p>
          <a:p>
            <a:pPr lvl="1" algn="l" rtl="0"/>
            <a:endParaRPr lang="ar-E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Relational Database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a relational database is a set of tables </a:t>
            </a:r>
          </a:p>
          <a:p>
            <a:pPr algn="l" rtl="0"/>
            <a:r>
              <a:rPr lang="en-US" dirty="0"/>
              <a:t>Each table keeps information about one thing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1447800"/>
            <a:ext cx="8001000" cy="4419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Problem</a:t>
            </a:r>
          </a:p>
          <a:p>
            <a:pPr lvl="1" algn="l" rtl="0"/>
            <a:r>
              <a:rPr lang="en-US" dirty="0"/>
              <a:t>QuantityInStock column and the QuantityRequired</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Solution</a:t>
            </a:r>
            <a:endParaRPr lang="en-US" dirty="0"/>
          </a:p>
          <a:p>
            <a:pPr lvl="1" algn="l" rtl="0"/>
            <a:r>
              <a:rPr lang="en-US" dirty="0"/>
              <a:t>QuantityInStock column and the QuantityRequired column must be removed to the book transactions table that fully describes the stock control for the books rather than describing the book itself as an object</a:t>
            </a:r>
            <a:endParaRPr lang="ar-EG"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Denormalization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endParaRPr lang="en-US" dirty="0"/>
          </a:p>
          <a:p>
            <a:pPr lvl="1" algn="l" rtl="0"/>
            <a:r>
              <a:rPr lang="en-US" dirty="0"/>
              <a:t>the opposite of normalization</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Why</a:t>
            </a:r>
            <a:endParaRPr lang="en-US" dirty="0"/>
          </a:p>
          <a:p>
            <a:pPr lvl="1" algn="l" rtl="0"/>
            <a:r>
              <a:rPr lang="en-US" dirty="0"/>
              <a:t>to optimize the performance of a database</a:t>
            </a:r>
          </a:p>
          <a:p>
            <a:pPr lvl="2" algn="l" rtl="0"/>
            <a:r>
              <a:rPr lang="en-US" dirty="0"/>
              <a:t>if many relations are joined, it may be too slow then to retrieve information</a:t>
            </a:r>
            <a:endParaRPr lang="ar-EG"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0"/>
            <a:ext cx="7467600" cy="1143000"/>
          </a:xfrm>
        </p:spPr>
        <p:txBody>
          <a:bodyPr/>
          <a:lstStyle/>
          <a:p>
            <a:pPr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SQL Queries</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a:bodyPr>
          <a:lstStyle/>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Working with Oracle 12C</a:t>
            </a: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 to Oracle SQL </a:t>
            </a: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SQL Commands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lnSpcReduction="20000"/>
          </a:bodyPr>
          <a:lstStyle/>
          <a:p>
            <a:pPr algn="l" rtl="0"/>
            <a:r>
              <a:rPr lang="en-US" sz="2400" b="1" i="1" dirty="0">
                <a:solidFill>
                  <a:schemeClr val="accent4">
                    <a:lumMod val="75000"/>
                  </a:schemeClr>
                </a:solidFill>
                <a:effectLst>
                  <a:outerShdw blurRad="38100" dist="38100" dir="2700000" algn="tl">
                    <a:srgbClr val="000000">
                      <a:alpha val="43137"/>
                    </a:srgbClr>
                  </a:outerShdw>
                </a:effectLst>
              </a:rPr>
              <a:t>Data Definition Language (DDL)</a:t>
            </a:r>
          </a:p>
          <a:p>
            <a:pPr lvl="1" algn="l" rtl="0"/>
            <a:r>
              <a:rPr lang="en-US" dirty="0">
                <a:solidFill>
                  <a:srgbClr val="0000CC"/>
                </a:solidFill>
              </a:rPr>
              <a:t>Create  , Alter , Drop , Truncate, Replace, Comment  </a:t>
            </a:r>
          </a:p>
          <a:p>
            <a:pPr lvl="2" algn="l" rtl="0"/>
            <a:r>
              <a:rPr lang="en-US" dirty="0"/>
              <a:t>deal with the structure of the database objects (the object itself) like tables, views, procedures and so on.</a:t>
            </a:r>
          </a:p>
          <a:p>
            <a:pPr algn="l" rtl="0"/>
            <a:r>
              <a:rPr lang="en-US" sz="2400" b="1" i="1" dirty="0">
                <a:solidFill>
                  <a:schemeClr val="accent4">
                    <a:lumMod val="75000"/>
                  </a:schemeClr>
                </a:solidFill>
                <a:effectLst>
                  <a:outerShdw blurRad="38100" dist="38100" dir="2700000" algn="tl">
                    <a:srgbClr val="000000">
                      <a:alpha val="43137"/>
                    </a:srgbClr>
                  </a:outerShdw>
                </a:effectLst>
              </a:rPr>
              <a:t>Data Manipulation Language (DML) </a:t>
            </a:r>
          </a:p>
          <a:p>
            <a:pPr lvl="1" algn="l" rtl="0"/>
            <a:r>
              <a:rPr lang="en-US" dirty="0">
                <a:solidFill>
                  <a:srgbClr val="0000CC"/>
                </a:solidFill>
              </a:rPr>
              <a:t>Select, Insert , Delete , Update , Merge</a:t>
            </a:r>
          </a:p>
          <a:p>
            <a:pPr lvl="2" algn="l" rtl="0"/>
            <a:r>
              <a:rPr lang="en-US" dirty="0"/>
              <a:t>deal with the contents of the tables rather than the structure of the tables</a:t>
            </a:r>
            <a:endParaRPr lang="en-US" b="1" dirty="0"/>
          </a:p>
          <a:p>
            <a:pPr algn="l" rtl="0"/>
            <a:r>
              <a:rPr lang="en-US" sz="2400" b="1" i="1" dirty="0">
                <a:solidFill>
                  <a:schemeClr val="accent4">
                    <a:lumMod val="75000"/>
                  </a:schemeClr>
                </a:solidFill>
                <a:effectLst>
                  <a:outerShdw blurRad="38100" dist="38100" dir="2700000" algn="tl">
                    <a:srgbClr val="000000">
                      <a:alpha val="43137"/>
                    </a:srgbClr>
                  </a:outerShdw>
                </a:effectLst>
              </a:rPr>
              <a:t>Data Control Language (DCL)  </a:t>
            </a:r>
          </a:p>
          <a:p>
            <a:pPr lvl="1" algn="l" rtl="0"/>
            <a:r>
              <a:rPr lang="en-US" dirty="0">
                <a:solidFill>
                  <a:srgbClr val="0000CC"/>
                </a:solidFill>
              </a:rPr>
              <a:t>Grant, Revoke</a:t>
            </a:r>
          </a:p>
          <a:p>
            <a:pPr lvl="2" algn="l" rtl="0"/>
            <a:r>
              <a:rPr lang="en-US" dirty="0"/>
              <a:t>maintain security of the database objects access and use </a:t>
            </a:r>
          </a:p>
          <a:p>
            <a:pPr algn="l" rtl="0"/>
            <a:r>
              <a:rPr lang="en-US" sz="2400" b="1" i="1" dirty="0">
                <a:solidFill>
                  <a:schemeClr val="accent4">
                    <a:lumMod val="75000"/>
                  </a:schemeClr>
                </a:solidFill>
                <a:effectLst>
                  <a:outerShdw blurRad="38100" dist="38100" dir="2700000" algn="tl">
                    <a:srgbClr val="000000">
                      <a:alpha val="43137"/>
                    </a:srgbClr>
                  </a:outerShdw>
                </a:effectLst>
              </a:rPr>
              <a:t>Transaction Control</a:t>
            </a:r>
          </a:p>
          <a:p>
            <a:pPr lvl="1" algn="l" rtl="0"/>
            <a:r>
              <a:rPr lang="en-US" dirty="0">
                <a:solidFill>
                  <a:srgbClr val="0000CC"/>
                </a:solidFill>
              </a:rPr>
              <a:t>Commit, Rollback, </a:t>
            </a:r>
            <a:r>
              <a:rPr lang="en-US" dirty="0" err="1">
                <a:solidFill>
                  <a:srgbClr val="0000CC"/>
                </a:solidFill>
              </a:rPr>
              <a:t>Savepoint</a:t>
            </a:r>
            <a:endParaRPr lang="en-US" dirty="0">
              <a:solidFill>
                <a:srgbClr val="0000CC"/>
              </a:solidFill>
            </a:endParaRPr>
          </a:p>
          <a:p>
            <a:pPr marL="667512" lvl="2" indent="0" algn="l" rtl="0">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Definition Language (DDL)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lnSpcReduction="10000"/>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CREATE </a:t>
            </a:r>
            <a:endParaRPr lang="en-US" dirty="0"/>
          </a:p>
          <a:p>
            <a:pPr lvl="1" algn="l" rtl="0"/>
            <a:r>
              <a:rPr lang="en-US" dirty="0"/>
              <a:t>adding a new database object to the database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ALTER</a:t>
            </a:r>
          </a:p>
          <a:p>
            <a:pPr lvl="1" algn="l" rtl="0"/>
            <a:r>
              <a:rPr lang="en-US" dirty="0"/>
              <a:t>changing the structure of an existing database object</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DROP</a:t>
            </a:r>
          </a:p>
          <a:p>
            <a:pPr lvl="1" algn="l" rtl="0"/>
            <a:r>
              <a:rPr lang="en-US" dirty="0"/>
              <a:t>removing a database object from the database permanently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TRUNCATE</a:t>
            </a:r>
            <a:r>
              <a:rPr lang="en-US" dirty="0"/>
              <a:t> </a:t>
            </a:r>
          </a:p>
          <a:p>
            <a:pPr lvl="1" algn="l" rtl="0"/>
            <a:r>
              <a:rPr lang="en-US" dirty="0"/>
              <a:t>removing all rows from a table without logging the individual row deletions </a:t>
            </a:r>
          </a:p>
          <a:p>
            <a:pPr algn="l" rtl="0"/>
            <a:r>
              <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COMMENT</a:t>
            </a:r>
          </a:p>
          <a:p>
            <a:pPr lvl="1" algn="l" rtl="0"/>
            <a:r>
              <a:rPr lang="en-US" dirty="0"/>
              <a:t>Add comments to the data dictionary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01000" cy="1143000"/>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Manipulation Language (DML)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lnSpcReduction="20000"/>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SELECT </a:t>
            </a:r>
          </a:p>
          <a:p>
            <a:pPr lvl="1" algn="l" rtl="0"/>
            <a:r>
              <a:rPr lang="en-US" dirty="0"/>
              <a:t>retrieving data from the database by specifying which columns and rows to be retrieved</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INSERT</a:t>
            </a:r>
            <a:r>
              <a:rPr lang="en-US" dirty="0"/>
              <a:t> </a:t>
            </a:r>
          </a:p>
          <a:p>
            <a:pPr lvl="1" algn="l" rtl="0"/>
            <a:r>
              <a:rPr lang="en-US" dirty="0"/>
              <a:t>adding a new row (and not column) into the table</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UPDATE</a:t>
            </a:r>
          </a:p>
          <a:p>
            <a:pPr lvl="1" algn="l" rtl="0"/>
            <a:r>
              <a:rPr lang="en-US" dirty="0"/>
              <a:t>modifying the existing data in the </a:t>
            </a:r>
            <a:r>
              <a:rPr lang="en-US" dirty="0" err="1"/>
              <a:t>tabl</a:t>
            </a:r>
            <a:endParaRPr lang="en-US" dirty="0"/>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DELETE</a:t>
            </a:r>
          </a:p>
          <a:p>
            <a:pPr lvl="1" algn="l" rtl="0"/>
            <a:r>
              <a:rPr lang="en-US" dirty="0"/>
              <a:t>removing an existing data from the table</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Merge(</a:t>
            </a:r>
            <a:r>
              <a:rPr lang="en-US" b="1"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Upsert</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p>
          <a:p>
            <a:pPr lvl="1" algn="l" rtl="0"/>
            <a:r>
              <a:rPr lang="en-US" dirty="0"/>
              <a:t>performs a series of conditional </a:t>
            </a:r>
            <a:r>
              <a:rPr lang="en-US" dirty="0">
                <a:solidFill>
                  <a:srgbClr val="FF0000"/>
                </a:solidFill>
              </a:rPr>
              <a:t>Update</a:t>
            </a:r>
            <a:r>
              <a:rPr lang="en-US" dirty="0"/>
              <a:t> and/or </a:t>
            </a:r>
            <a:r>
              <a:rPr lang="en-US" dirty="0">
                <a:solidFill>
                  <a:srgbClr val="FF0000"/>
                </a:solidFill>
              </a:rPr>
              <a:t>Delete</a:t>
            </a:r>
            <a:r>
              <a:rPr lang="en-US" dirty="0"/>
              <a:t> and/or </a:t>
            </a:r>
            <a:r>
              <a:rPr lang="en-US" dirty="0">
                <a:solidFill>
                  <a:srgbClr val="FF0000"/>
                </a:solidFill>
              </a:rPr>
              <a:t>Insert</a:t>
            </a:r>
            <a:r>
              <a:rPr lang="en-US" dirty="0"/>
              <a:t> operations</a:t>
            </a:r>
            <a:endParaRPr lang="ar-EG"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Control Language (DCL)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GRANT </a:t>
            </a:r>
            <a:endParaRPr lang="en-US" dirty="0"/>
          </a:p>
          <a:p>
            <a:pPr lvl="1" algn="l" rtl="0"/>
            <a:r>
              <a:rPr lang="en-US" dirty="0"/>
              <a:t>giving privileges to the users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REVOKE</a:t>
            </a:r>
            <a:endParaRPr lang="en-US" dirty="0"/>
          </a:p>
          <a:p>
            <a:pPr lvl="1" algn="l" rtl="0"/>
            <a:r>
              <a:rPr lang="en-US" dirty="0"/>
              <a:t>removing privileges from the users that are previously granted those permissions</a:t>
            </a:r>
            <a:endParaRPr lang="ar-E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Relational Database Management System (RDBMS)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is an application that creates, organizes and edits databases</a:t>
            </a:r>
          </a:p>
          <a:p>
            <a:pPr lvl="1" algn="l" rtl="0"/>
            <a:r>
              <a:rPr lang="en-US" dirty="0"/>
              <a:t>Microsoft SQL Server </a:t>
            </a:r>
          </a:p>
          <a:p>
            <a:pPr lvl="1" algn="l" rtl="0"/>
            <a:r>
              <a:rPr lang="en-US" dirty="0"/>
              <a:t>Oracle</a:t>
            </a:r>
          </a:p>
          <a:p>
            <a:pPr lvl="1" algn="l" rtl="0"/>
            <a:r>
              <a:rPr lang="en-US" dirty="0"/>
              <a:t>Microsoft Access </a:t>
            </a:r>
          </a:p>
          <a:p>
            <a:pPr lvl="1" algn="l" rtl="0">
              <a:buNone/>
            </a:pPr>
            <a:endParaRPr lang="en-US" dirty="0"/>
          </a:p>
          <a:p>
            <a:pPr lvl="1" algn="l" rtl="0"/>
            <a:endParaRPr lang="ar-EG"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fontScale="90000"/>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Retrieving Data</a:t>
            </a:r>
            <a:b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Customizing Data  </a:t>
            </a: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a:t>
            </a:r>
            <a:r>
              <a:rPr lang="en-US" dirty="0"/>
              <a:t> </a:t>
            </a:r>
            <a:endParaRPr lang="ar-EG" dirty="0"/>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Retrieve  data  from database</a:t>
            </a:r>
            <a:endParaRPr lang="en-US" b="1" dirty="0">
              <a:ln w="18000">
                <a:solidFill>
                  <a:schemeClr val="accent2">
                    <a:satMod val="140000"/>
                  </a:schemeClr>
                </a:solidFill>
                <a:prstDash val="solid"/>
                <a:miter lim="800000"/>
              </a:ln>
              <a:effectLst>
                <a:outerShdw blurRad="25500" dist="23000" dir="7020000" algn="tl">
                  <a:srgbClr val="000000">
                    <a:alpha val="50000"/>
                  </a:srgbClr>
                </a:outerShdw>
              </a:effectLst>
            </a:endParaRP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85800" y="3505200"/>
            <a:ext cx="7924800" cy="31242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600" dirty="0">
                <a:solidFill>
                  <a:srgbClr val="0000CC"/>
                </a:solidFill>
              </a:rPr>
              <a:t>SELECT</a:t>
            </a:r>
            <a:r>
              <a:rPr lang="en-US" sz="3600" dirty="0"/>
              <a:t> * | column1 [, column2, …….] </a:t>
            </a:r>
          </a:p>
          <a:p>
            <a:pPr algn="l" rtl="0"/>
            <a:r>
              <a:rPr lang="en-US" sz="3600" dirty="0">
                <a:solidFill>
                  <a:srgbClr val="0000CC"/>
                </a:solidFill>
              </a:rPr>
              <a:t>FROM</a:t>
            </a:r>
            <a:r>
              <a:rPr lang="en-US" sz="3600" dirty="0"/>
              <a:t> table </a:t>
            </a:r>
          </a:p>
          <a:p>
            <a:pPr algn="l" rtl="0"/>
            <a:r>
              <a:rPr lang="en-US" sz="3600" dirty="0"/>
              <a:t>[</a:t>
            </a:r>
            <a:r>
              <a:rPr lang="en-US" sz="3600" dirty="0">
                <a:solidFill>
                  <a:srgbClr val="0000CC"/>
                </a:solidFill>
              </a:rPr>
              <a:t>WHERE</a:t>
            </a:r>
            <a:r>
              <a:rPr lang="en-US" sz="3600" dirty="0"/>
              <a:t> conditions] </a:t>
            </a:r>
          </a:p>
          <a:p>
            <a:pPr algn="l" rtl="0"/>
            <a:r>
              <a:rPr lang="en-US" sz="3600" dirty="0"/>
              <a:t>[</a:t>
            </a:r>
            <a:r>
              <a:rPr lang="en-US" sz="3600" dirty="0">
                <a:solidFill>
                  <a:srgbClr val="0000CC"/>
                </a:solidFill>
              </a:rPr>
              <a:t>ORDER BY </a:t>
            </a:r>
            <a:r>
              <a:rPr lang="en-US" sz="3600" dirty="0"/>
              <a:t>column1 [, column2, ……..] </a:t>
            </a:r>
            <a:r>
              <a:rPr lang="en-US" sz="3600" dirty="0">
                <a:solidFill>
                  <a:srgbClr val="0000CC"/>
                </a:solidFill>
              </a:rPr>
              <a:t>ASC</a:t>
            </a:r>
            <a:r>
              <a:rPr lang="en-US" sz="3600" dirty="0"/>
              <a:t>, </a:t>
            </a:r>
            <a:r>
              <a:rPr lang="en-US" sz="3600" dirty="0">
                <a:solidFill>
                  <a:srgbClr val="0000CC"/>
                </a:solidFill>
              </a:rPr>
              <a:t>DESC</a:t>
            </a:r>
            <a:r>
              <a:rPr lang="en-US" sz="3600" dirty="0"/>
              <a:t>] </a:t>
            </a:r>
            <a:endParaRPr lang="ar-EG" sz="3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WHERE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endParaRPr lang="en-US" dirty="0"/>
          </a:p>
          <a:p>
            <a:pPr lvl="1" algn="l" rtl="0"/>
            <a:r>
              <a:rPr lang="en-US" dirty="0"/>
              <a:t>Specify  a condition to limit the result</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p>
          <a:p>
            <a:pPr algn="l" rtl="0"/>
            <a:endParaRPr lang="ar-EG" dirty="0"/>
          </a:p>
        </p:txBody>
      </p:sp>
      <p:sp>
        <p:nvSpPr>
          <p:cNvPr id="4" name="Rectangle 3"/>
          <p:cNvSpPr/>
          <p:nvPr/>
        </p:nvSpPr>
        <p:spPr>
          <a:xfrm>
            <a:off x="533400" y="3352800"/>
            <a:ext cx="8077200" cy="15240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200" dirty="0">
                <a:solidFill>
                  <a:srgbClr val="0000CC"/>
                </a:solidFill>
              </a:rPr>
              <a:t>SELECT</a:t>
            </a:r>
            <a:r>
              <a:rPr lang="en-US" sz="3200" dirty="0"/>
              <a:t>  * | column1 [, column2, …….] </a:t>
            </a:r>
          </a:p>
          <a:p>
            <a:pPr algn="l" rtl="0"/>
            <a:r>
              <a:rPr lang="en-US" sz="3200" dirty="0">
                <a:solidFill>
                  <a:srgbClr val="0000CC"/>
                </a:solidFill>
              </a:rPr>
              <a:t>FROM</a:t>
            </a:r>
            <a:r>
              <a:rPr lang="en-US" sz="3200" dirty="0"/>
              <a:t> table </a:t>
            </a:r>
          </a:p>
          <a:p>
            <a:pPr algn="l" rtl="0"/>
            <a:r>
              <a:rPr lang="en-US" sz="3200" dirty="0"/>
              <a:t>[</a:t>
            </a:r>
            <a:r>
              <a:rPr lang="en-US" sz="3200" dirty="0">
                <a:solidFill>
                  <a:srgbClr val="0000CC"/>
                </a:solidFill>
              </a:rPr>
              <a:t>WHERE</a:t>
            </a:r>
            <a:r>
              <a:rPr lang="en-US" sz="3200" dirty="0"/>
              <a:t> conditions] </a:t>
            </a:r>
            <a:endParaRPr lang="ar-EG" sz="3200" dirty="0"/>
          </a:p>
        </p:txBody>
      </p:sp>
    </p:spTree>
    <p:extLst>
      <p:ext uri="{BB962C8B-B14F-4D97-AF65-F5344CB8AC3E}">
        <p14:creationId xmlns:p14="http://schemas.microsoft.com/office/powerpoint/2010/main" val="820078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Order BY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 </a:t>
            </a:r>
            <a:endParaRPr lang="en-US" dirty="0"/>
          </a:p>
          <a:p>
            <a:pPr lvl="1" algn="l" rtl="0"/>
            <a:r>
              <a:rPr lang="en-US" dirty="0"/>
              <a:t>sort the retrieved rows by a specific column or set of columns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p>
          <a:p>
            <a:pPr algn="l" rtl="0"/>
            <a:endParaRPr lang="ar-EG" dirty="0"/>
          </a:p>
        </p:txBody>
      </p:sp>
      <p:sp>
        <p:nvSpPr>
          <p:cNvPr id="4" name="Rectangle 3"/>
          <p:cNvSpPr/>
          <p:nvPr/>
        </p:nvSpPr>
        <p:spPr>
          <a:xfrm>
            <a:off x="609600" y="3810000"/>
            <a:ext cx="8229600" cy="25146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a:solidFill>
                  <a:srgbClr val="0000CC"/>
                </a:solidFill>
              </a:rPr>
              <a:t>SELECT</a:t>
            </a:r>
            <a:r>
              <a:rPr lang="en-US" sz="2800" dirty="0"/>
              <a:t> * | column1 [, column2, …….] </a:t>
            </a:r>
          </a:p>
          <a:p>
            <a:pPr algn="l" rtl="0"/>
            <a:r>
              <a:rPr lang="en-US" sz="2800" dirty="0">
                <a:solidFill>
                  <a:srgbClr val="0000CC"/>
                </a:solidFill>
              </a:rPr>
              <a:t>FROM</a:t>
            </a:r>
            <a:r>
              <a:rPr lang="en-US" sz="2800" dirty="0"/>
              <a:t> table </a:t>
            </a:r>
          </a:p>
          <a:p>
            <a:pPr algn="l" rtl="0"/>
            <a:r>
              <a:rPr lang="en-US" sz="2800" dirty="0"/>
              <a:t>[</a:t>
            </a:r>
            <a:r>
              <a:rPr lang="en-US" sz="2800" dirty="0">
                <a:solidFill>
                  <a:srgbClr val="0000CC"/>
                </a:solidFill>
              </a:rPr>
              <a:t>WHERE</a:t>
            </a:r>
            <a:r>
              <a:rPr lang="en-US" sz="2800" dirty="0"/>
              <a:t> conditions] </a:t>
            </a:r>
          </a:p>
          <a:p>
            <a:pPr algn="l" rtl="0"/>
            <a:r>
              <a:rPr lang="en-US" sz="2800" dirty="0"/>
              <a:t>[</a:t>
            </a:r>
            <a:r>
              <a:rPr lang="en-US" sz="2800" dirty="0">
                <a:solidFill>
                  <a:srgbClr val="0000CC"/>
                </a:solidFill>
              </a:rPr>
              <a:t>ORDER BY </a:t>
            </a:r>
            <a:r>
              <a:rPr lang="en-US" sz="2800" dirty="0"/>
              <a:t>column1 [, column2, ……..] </a:t>
            </a:r>
            <a:r>
              <a:rPr lang="en-US" sz="2800" dirty="0">
                <a:solidFill>
                  <a:srgbClr val="0000CC"/>
                </a:solidFill>
              </a:rPr>
              <a:t>ASC</a:t>
            </a:r>
            <a:r>
              <a:rPr lang="en-US" sz="2800" dirty="0"/>
              <a:t>, </a:t>
            </a:r>
            <a:r>
              <a:rPr lang="en-US" sz="2800" dirty="0">
                <a:solidFill>
                  <a:srgbClr val="0000CC"/>
                </a:solidFill>
              </a:rPr>
              <a:t>DESC</a:t>
            </a:r>
            <a:r>
              <a:rPr lang="en-US" sz="2800" dirty="0"/>
              <a:t>] </a:t>
            </a:r>
            <a:endParaRPr lang="ar-EG" sz="2800" dirty="0"/>
          </a:p>
        </p:txBody>
      </p:sp>
    </p:spTree>
    <p:extLst>
      <p:ext uri="{BB962C8B-B14F-4D97-AF65-F5344CB8AC3E}">
        <p14:creationId xmlns:p14="http://schemas.microsoft.com/office/powerpoint/2010/main" val="1449152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457200" y="2133600"/>
            <a:ext cx="8059722" cy="32004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stretch>
            <a:fillRect/>
          </a:stretch>
        </p:blipFill>
        <p:spPr>
          <a:xfrm>
            <a:off x="254643" y="1676400"/>
            <a:ext cx="8458200" cy="27432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a:picLocks noChangeAspect="1"/>
          </p:cNvPicPr>
          <p:nvPr/>
        </p:nvPicPr>
        <p:blipFill>
          <a:blip r:embed="rId2"/>
          <a:stretch>
            <a:fillRect/>
          </a:stretch>
        </p:blipFill>
        <p:spPr>
          <a:xfrm>
            <a:off x="423441" y="1905000"/>
            <a:ext cx="8540520" cy="4343400"/>
          </a:xfrm>
          <a:prstGeom prst="rect">
            <a:avLst/>
          </a:prstGeom>
        </p:spPr>
      </p:pic>
    </p:spTree>
    <p:extLst>
      <p:ext uri="{BB962C8B-B14F-4D97-AF65-F5344CB8AC3E}">
        <p14:creationId xmlns:p14="http://schemas.microsoft.com/office/powerpoint/2010/main" val="2334914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SQL AND &amp; OR Operators</a:t>
            </a:r>
            <a:endParaRPr lang="en-US" dirty="0"/>
          </a:p>
        </p:txBody>
      </p:sp>
      <p:sp>
        <p:nvSpPr>
          <p:cNvPr id="3" name="Content Placeholder 2"/>
          <p:cNvSpPr>
            <a:spLocks noGrp="1"/>
          </p:cNvSpPr>
          <p:nvPr>
            <p:ph idx="1"/>
          </p:nvPr>
        </p:nvSpPr>
        <p:spPr>
          <a:xfrm>
            <a:off x="457200" y="1935480"/>
            <a:ext cx="8229600" cy="2255520"/>
          </a:xfrm>
        </p:spPr>
        <p:txBody>
          <a:bodyPr>
            <a:normAutofit fontScale="92500" lnSpcReduction="10000"/>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AND</a:t>
            </a:r>
            <a:endParaRPr lang="en-US" dirty="0"/>
          </a:p>
          <a:p>
            <a:pPr lvl="1" algn="l" rtl="0"/>
            <a:r>
              <a:rPr lang="en-US" dirty="0"/>
              <a:t>The AND operator displays a record if both the first condition AND the second condition are true.</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OR</a:t>
            </a:r>
            <a:endParaRPr lang="en-US" dirty="0"/>
          </a:p>
          <a:p>
            <a:pPr lvl="1" algn="l" rtl="0"/>
            <a:r>
              <a:rPr lang="en-US" dirty="0"/>
              <a:t>The OR operator displays a record if either the first condition OR the second condition is true.</a:t>
            </a:r>
          </a:p>
          <a:p>
            <a:pPr lvl="1" algn="l" rtl="0"/>
            <a:endParaRPr lang="fa-IR" dirty="0"/>
          </a:p>
          <a:p>
            <a:pPr marL="0" indent="0" algn="l" rtl="0">
              <a:buNone/>
            </a:pPr>
            <a:endParaRPr lang="en-US" dirty="0"/>
          </a:p>
        </p:txBody>
      </p:sp>
      <p:sp>
        <p:nvSpPr>
          <p:cNvPr id="6" name="Rectangle 5"/>
          <p:cNvSpPr/>
          <p:nvPr/>
        </p:nvSpPr>
        <p:spPr>
          <a:xfrm>
            <a:off x="838200" y="4191000"/>
            <a:ext cx="4572000" cy="2585323"/>
          </a:xfrm>
          <a:prstGeom prst="rect">
            <a:avLst/>
          </a:prstGeom>
        </p:spPr>
        <p:txBody>
          <a:bodyPr>
            <a:spAutoFit/>
          </a:bodyPr>
          <a:lstStyle/>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LAST_NAME = </a:t>
            </a:r>
            <a:r>
              <a:rPr lang="en-US" dirty="0">
                <a:solidFill>
                  <a:srgbClr val="0000FF"/>
                </a:solidFill>
                <a:highlight>
                  <a:srgbClr val="FFFFFF"/>
                </a:highlight>
                <a:latin typeface="Courier New" panose="02070309020205020404" pitchFamily="49" charset="0"/>
              </a:rPr>
              <a:t>'King'</a:t>
            </a:r>
            <a:endParaRPr lang="en-US" dirty="0">
              <a:solidFill>
                <a:srgbClr val="000080"/>
              </a:solidFill>
              <a:highlight>
                <a:srgbClr val="FFFFFF"/>
              </a:highlight>
              <a:latin typeface="Courier New" panose="02070309020205020404" pitchFamily="49" charset="0"/>
            </a:endParaRP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AND</a:t>
            </a:r>
            <a:r>
              <a:rPr lang="en-US" dirty="0">
                <a:solidFill>
                  <a:srgbClr val="000080"/>
                </a:solidFill>
                <a:highlight>
                  <a:srgbClr val="FFFFFF"/>
                </a:highlight>
                <a:latin typeface="Courier New" panose="02070309020205020404" pitchFamily="49" charset="0"/>
              </a:rPr>
              <a:t> JOB_ID = </a:t>
            </a:r>
            <a:r>
              <a:rPr lang="en-US" dirty="0">
                <a:solidFill>
                  <a:srgbClr val="0000FF"/>
                </a:solidFill>
                <a:highlight>
                  <a:srgbClr val="FFFFFF"/>
                </a:highlight>
                <a:latin typeface="Courier New" panose="02070309020205020404" pitchFamily="49" charset="0"/>
              </a:rPr>
              <a:t>'IT_PROG'</a:t>
            </a:r>
            <a:r>
              <a:rPr lang="en-US" dirty="0">
                <a:solidFill>
                  <a:srgbClr val="000080"/>
                </a:solidFill>
                <a:highlight>
                  <a:srgbClr val="FFFFFF"/>
                </a:highlight>
                <a:latin typeface="Courier New" panose="02070309020205020404" pitchFamily="49" charset="0"/>
              </a:rPr>
              <a:t>;</a:t>
            </a:r>
          </a:p>
          <a:p>
            <a:pPr algn="l" rtl="0"/>
            <a:endParaRPr lang="en-US" dirty="0">
              <a:solidFill>
                <a:srgbClr val="000080"/>
              </a:solidFill>
              <a:highlight>
                <a:srgbClr val="FFFFFF"/>
              </a:highlight>
              <a:latin typeface="Courier New" panose="02070309020205020404" pitchFamily="49" charset="0"/>
            </a:endParaRPr>
          </a:p>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JOB_ID = </a:t>
            </a:r>
            <a:r>
              <a:rPr lang="en-US" dirty="0">
                <a:solidFill>
                  <a:srgbClr val="0000FF"/>
                </a:solidFill>
                <a:highlight>
                  <a:srgbClr val="FFFFFF"/>
                </a:highlight>
                <a:latin typeface="Courier New" panose="02070309020205020404" pitchFamily="49" charset="0"/>
              </a:rPr>
              <a:t>'SA_REP'</a:t>
            </a:r>
            <a:endParaRPr lang="en-US" dirty="0">
              <a:solidFill>
                <a:srgbClr val="000080"/>
              </a:solidFill>
              <a:highlight>
                <a:srgbClr val="FFFFFF"/>
              </a:highlight>
              <a:latin typeface="Courier New" panose="02070309020205020404" pitchFamily="49" charset="0"/>
            </a:endParaRP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OR</a:t>
            </a:r>
            <a:r>
              <a:rPr lang="en-US" dirty="0">
                <a:solidFill>
                  <a:srgbClr val="000080"/>
                </a:solidFill>
                <a:highlight>
                  <a:srgbClr val="FFFFFF"/>
                </a:highlight>
                <a:latin typeface="Courier New" panose="02070309020205020404" pitchFamily="49" charset="0"/>
              </a:rPr>
              <a:t> JOB_ID = </a:t>
            </a:r>
            <a:r>
              <a:rPr lang="en-US" dirty="0">
                <a:solidFill>
                  <a:srgbClr val="0000FF"/>
                </a:solidFill>
                <a:highlight>
                  <a:srgbClr val="FFFFFF"/>
                </a:highlight>
                <a:latin typeface="Courier New" panose="02070309020205020404" pitchFamily="49" charset="0"/>
              </a:rPr>
              <a:t>'IT_PROG'</a:t>
            </a:r>
            <a:r>
              <a:rPr lang="en-US"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679333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NULL</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533400" y="2514600"/>
            <a:ext cx="8153400" cy="1754326"/>
          </a:xfrm>
          <a:prstGeom prst="rect">
            <a:avLst/>
          </a:prstGeom>
        </p:spPr>
        <p:txBody>
          <a:bodyPr wrap="square">
            <a:spAutoFit/>
          </a:bodyPr>
          <a:lstStyle/>
          <a:p>
            <a:pPr algn="l"/>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MANAGER_ID </a:t>
            </a:r>
            <a:r>
              <a:rPr lang="en-US" dirty="0">
                <a:solidFill>
                  <a:srgbClr val="008080"/>
                </a:solidFill>
                <a:highlight>
                  <a:srgbClr val="FFFFFF"/>
                </a:highlight>
                <a:latin typeface="Courier New" panose="02070309020205020404" pitchFamily="49" charset="0"/>
              </a:rPr>
              <a:t>IS</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NULL</a:t>
            </a:r>
            <a:r>
              <a:rPr lang="en-US" dirty="0">
                <a:solidFill>
                  <a:srgbClr val="000080"/>
                </a:solidFill>
                <a:highlight>
                  <a:srgbClr val="FFFFFF"/>
                </a:highlight>
                <a:latin typeface="Courier New" panose="02070309020205020404" pitchFamily="49" charset="0"/>
              </a:rPr>
              <a:t>;</a:t>
            </a:r>
          </a:p>
          <a:p>
            <a:pPr algn="l"/>
            <a:endParaRPr lang="en-US" dirty="0">
              <a:solidFill>
                <a:srgbClr val="000080"/>
              </a:solidFill>
              <a:highlight>
                <a:srgbClr val="FFFFFF"/>
              </a:highlight>
              <a:latin typeface="Courier New" panose="02070309020205020404" pitchFamily="49" charset="0"/>
            </a:endParaRPr>
          </a:p>
          <a:p>
            <a:pPr algn="l"/>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MANAGER_ID </a:t>
            </a:r>
            <a:r>
              <a:rPr lang="en-US" dirty="0">
                <a:solidFill>
                  <a:srgbClr val="008080"/>
                </a:solidFill>
                <a:highlight>
                  <a:srgbClr val="FFFFFF"/>
                </a:highlight>
                <a:latin typeface="Courier New" panose="02070309020205020404" pitchFamily="49" charset="0"/>
              </a:rPr>
              <a:t>IS</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NOT</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NULL</a:t>
            </a:r>
            <a:r>
              <a:rPr lang="en-US" dirty="0">
                <a:solidFill>
                  <a:srgbClr val="000080"/>
                </a:solidFill>
                <a:highlight>
                  <a:srgbClr val="FFFFFF"/>
                </a:highlight>
                <a:latin typeface="Courier New" panose="02070309020205020404" pitchFamily="49" charset="0"/>
              </a:rPr>
              <a:t>;</a:t>
            </a:r>
          </a:p>
          <a:p>
            <a:pPr algn="l"/>
            <a:endParaRPr lang="en-US" dirty="0">
              <a:solidFill>
                <a:srgbClr val="000080"/>
              </a:solidFill>
              <a:highlight>
                <a:srgbClr val="FFFFFF"/>
              </a:highlight>
              <a:latin typeface="Courier New" panose="02070309020205020404" pitchFamily="49" charset="0"/>
            </a:endParaRPr>
          </a:p>
          <a:p>
            <a:pPr algn="l"/>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EMPLOYEE_ID, COMMISSION_PCT, </a:t>
            </a:r>
            <a:r>
              <a:rPr lang="en-US" dirty="0">
                <a:solidFill>
                  <a:srgbClr val="008080"/>
                </a:solidFill>
                <a:highlight>
                  <a:srgbClr val="FFFFFF"/>
                </a:highlight>
                <a:latin typeface="Courier New" panose="02070309020205020404" pitchFamily="49" charset="0"/>
              </a:rPr>
              <a:t>NVL</a:t>
            </a:r>
            <a:r>
              <a:rPr lang="en-US" dirty="0">
                <a:solidFill>
                  <a:srgbClr val="000080"/>
                </a:solidFill>
                <a:highlight>
                  <a:srgbClr val="FFFFFF"/>
                </a:highlight>
                <a:latin typeface="Courier New" panose="02070309020205020404" pitchFamily="49" charset="0"/>
              </a:rPr>
              <a:t>(COMMISSION_PCT, </a:t>
            </a:r>
            <a:r>
              <a:rPr lang="en-US" dirty="0">
                <a:solidFill>
                  <a:srgbClr val="0000FF"/>
                </a:solidFill>
                <a:highlight>
                  <a:srgbClr val="FFFFFF"/>
                </a:highlight>
                <a:latin typeface="Courier New" panose="02070309020205020404" pitchFamily="49" charset="0"/>
              </a:rPr>
              <a:t>0</a:t>
            </a:r>
            <a:r>
              <a:rPr lang="en-US" dirty="0">
                <a:solidFill>
                  <a:srgbClr val="000080"/>
                </a:solidFill>
                <a:highlight>
                  <a:srgbClr val="FFFFFF"/>
                </a:highlight>
                <a:latin typeface="Courier New" panose="02070309020205020404" pitchFamily="49" charset="0"/>
              </a:rPr>
              <a:t>)</a:t>
            </a:r>
          </a:p>
          <a:p>
            <a:pPr algn="l"/>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t;</a:t>
            </a:r>
            <a:endParaRPr lang="en-US" dirty="0"/>
          </a:p>
        </p:txBody>
      </p:sp>
      <p:sp>
        <p:nvSpPr>
          <p:cNvPr id="5" name="Rectangle 4"/>
          <p:cNvSpPr/>
          <p:nvPr/>
        </p:nvSpPr>
        <p:spPr>
          <a:xfrm>
            <a:off x="457200" y="1599950"/>
            <a:ext cx="8305800" cy="1477328"/>
          </a:xfrm>
          <a:prstGeom prst="rect">
            <a:avLst/>
          </a:prstGeom>
        </p:spPr>
        <p:txBody>
          <a:bodyPr wrap="square">
            <a:spAutoFit/>
          </a:bodyPr>
          <a:lstStyle/>
          <a:p>
            <a:pPr marL="285750" indent="-285750" algn="l" rtl="0" eaLnBrk="0" fontAlgn="base" hangingPunct="0">
              <a:spcBef>
                <a:spcPct val="0"/>
              </a:spcBef>
              <a:spcAft>
                <a:spcPct val="0"/>
              </a:spcAft>
              <a:buFont typeface="Arial" panose="020B0604020202020204" pitchFamily="34" charset="0"/>
              <a:buChar char="•"/>
            </a:pPr>
            <a:r>
              <a:rPr lang="en-US" dirty="0"/>
              <a:t>In the database world, NULL is special. It is a marker for missing information or the information is not applicable </a:t>
            </a:r>
          </a:p>
          <a:p>
            <a:pPr algn="l" rtl="0" eaLnBrk="0" fontAlgn="base" hangingPunct="0">
              <a:spcBef>
                <a:spcPct val="0"/>
              </a:spcBef>
              <a:spcAft>
                <a:spcPct val="0"/>
              </a:spcAft>
            </a:pPr>
            <a:endParaRPr lang="en-US" dirty="0"/>
          </a:p>
          <a:p>
            <a:pPr lvl="0" algn="l" rtl="0" eaLnBrk="0" fontAlgn="base" hangingPunct="0">
              <a:spcBef>
                <a:spcPct val="0"/>
              </a:spcBef>
              <a:spcAft>
                <a:spcPct val="0"/>
              </a:spcAft>
            </a:pPr>
            <a:endParaRPr lang="en-US" altLang="en-US" dirty="0">
              <a:latin typeface="Arial" panose="020B0604020202020204" pitchFamily="34" charset="0"/>
            </a:endParaRPr>
          </a:p>
          <a:p>
            <a:pPr lvl="0" algn="l" rtl="0" eaLnBrk="0" fontAlgn="base" hangingPunct="0">
              <a:spcBef>
                <a:spcPct val="0"/>
              </a:spcBef>
              <a:spcAft>
                <a:spcPct val="0"/>
              </a:spcAft>
            </a:pPr>
            <a:endParaRPr lang="en-US" altLang="en-US"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97" y="568163"/>
            <a:ext cx="8229600" cy="932688"/>
          </a:xfrm>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Concatenate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stretch>
            <a:fillRect/>
          </a:stretch>
        </p:blipFill>
        <p:spPr>
          <a:xfrm>
            <a:off x="483243" y="1524000"/>
            <a:ext cx="7670157" cy="49508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Table Elements</a:t>
            </a:r>
            <a:endParaRPr lang="ar-EG"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26039" y="1371600"/>
            <a:ext cx="8671217" cy="46482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Aliases (as)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stretch>
            <a:fillRect/>
          </a:stretch>
        </p:blipFill>
        <p:spPr>
          <a:xfrm>
            <a:off x="609600" y="2133600"/>
            <a:ext cx="6477000" cy="421758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Distinct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471667" y="1600200"/>
            <a:ext cx="6614933" cy="1200329"/>
          </a:xfrm>
          <a:prstGeom prst="rect">
            <a:avLst/>
          </a:prstGeom>
        </p:spPr>
        <p:txBody>
          <a:bodyPr wrap="square">
            <a:spAutoFit/>
          </a:bodyPr>
          <a:lstStyle/>
          <a:p>
            <a:pPr algn="l" rtl="0"/>
            <a:endParaRPr lang="en-US" dirty="0">
              <a:solidFill>
                <a:srgbClr val="000080"/>
              </a:solidFill>
              <a:highlight>
                <a:srgbClr val="FFFFFF"/>
              </a:highlight>
              <a:latin typeface="Courier New" panose="02070309020205020404" pitchFamily="49" charset="0"/>
            </a:endParaRPr>
          </a:p>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JOB_ID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p>
          <a:p>
            <a:pPr algn="l" rtl="0"/>
            <a:r>
              <a:rPr lang="en-US" dirty="0">
                <a:solidFill>
                  <a:srgbClr val="000080"/>
                </a:solidFill>
                <a:highlight>
                  <a:srgbClr val="FFFFFF"/>
                </a:highlight>
                <a:latin typeface="Courier New" panose="02070309020205020404" pitchFamily="49" charset="0"/>
              </a:rPr>
              <a:t>  </a:t>
            </a:r>
          </a:p>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DISTINCT</a:t>
            </a:r>
            <a:r>
              <a:rPr lang="en-US" dirty="0">
                <a:solidFill>
                  <a:srgbClr val="000080"/>
                </a:solidFill>
                <a:highlight>
                  <a:srgbClr val="FFFFFF"/>
                </a:highlight>
                <a:latin typeface="Courier New" panose="02070309020205020404" pitchFamily="49" charset="0"/>
              </a:rPr>
              <a:t>   JOB_ID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endParaRPr lang="en-US" dirty="0"/>
          </a:p>
        </p:txBody>
      </p:sp>
      <p:pic>
        <p:nvPicPr>
          <p:cNvPr id="7" name="Picture 6"/>
          <p:cNvPicPr>
            <a:picLocks noChangeAspect="1"/>
          </p:cNvPicPr>
          <p:nvPr/>
        </p:nvPicPr>
        <p:blipFill>
          <a:blip r:embed="rId2"/>
          <a:stretch>
            <a:fillRect/>
          </a:stretch>
        </p:blipFill>
        <p:spPr>
          <a:xfrm>
            <a:off x="5715000" y="3154521"/>
            <a:ext cx="1143160" cy="3248478"/>
          </a:xfrm>
          <a:prstGeom prst="rect">
            <a:avLst/>
          </a:prstGeom>
        </p:spPr>
      </p:pic>
      <p:pic>
        <p:nvPicPr>
          <p:cNvPr id="8" name="Picture 7"/>
          <p:cNvPicPr>
            <a:picLocks noChangeAspect="1"/>
          </p:cNvPicPr>
          <p:nvPr/>
        </p:nvPicPr>
        <p:blipFill>
          <a:blip r:embed="rId3"/>
          <a:stretch>
            <a:fillRect/>
          </a:stretch>
        </p:blipFill>
        <p:spPr>
          <a:xfrm>
            <a:off x="1143000" y="2983047"/>
            <a:ext cx="1095528" cy="3591426"/>
          </a:xfrm>
          <a:prstGeom prst="rect">
            <a:avLst/>
          </a:prstGeom>
        </p:spPr>
      </p:pic>
      <p:sp>
        <p:nvSpPr>
          <p:cNvPr id="9" name="6-Point Star 8"/>
          <p:cNvSpPr/>
          <p:nvPr/>
        </p:nvSpPr>
        <p:spPr>
          <a:xfrm>
            <a:off x="5181600" y="1895564"/>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6-Point Star 10"/>
          <p:cNvSpPr/>
          <p:nvPr/>
        </p:nvSpPr>
        <p:spPr>
          <a:xfrm>
            <a:off x="899930" y="4473960"/>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6-Point Star 11"/>
          <p:cNvSpPr/>
          <p:nvPr/>
        </p:nvSpPr>
        <p:spPr>
          <a:xfrm>
            <a:off x="5410200" y="4321560"/>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6-Point Star 12"/>
          <p:cNvSpPr/>
          <p:nvPr/>
        </p:nvSpPr>
        <p:spPr>
          <a:xfrm>
            <a:off x="6553200" y="2488358"/>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Content Placeholder 2"/>
          <p:cNvSpPr>
            <a:spLocks noGrp="1"/>
          </p:cNvSpPr>
          <p:nvPr>
            <p:ph idx="1"/>
          </p:nvPr>
        </p:nvSpPr>
        <p:spPr>
          <a:xfrm>
            <a:off x="457200" y="1219200"/>
            <a:ext cx="8229600" cy="676364"/>
          </a:xfrm>
        </p:spPr>
        <p:txBody>
          <a:bodyPr>
            <a:normAutofit/>
          </a:bodyPr>
          <a:lstStyle/>
          <a:p>
            <a:pPr algn="l" rtl="0"/>
            <a:r>
              <a:rPr lang="en-US" dirty="0"/>
              <a:t>eliminates duplicate row values from the results </a:t>
            </a:r>
          </a:p>
          <a:p>
            <a:pPr algn="l" rtl="0"/>
            <a:endParaRPr lang="en-US" dirty="0"/>
          </a:p>
          <a:p>
            <a:pPr marL="0" indent="0" algn="l" rtl="0">
              <a:buNone/>
            </a:pPr>
            <a:endParaRPr lang="ar-EG"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rmAutofit/>
          </a:bodyPr>
          <a:lstStyle/>
          <a:p>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Grouping Data </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Grouping Functions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609600" y="1828800"/>
            <a:ext cx="8153400" cy="43434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1</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3"/>
          <a:stretch>
            <a:fillRect/>
          </a:stretch>
        </p:blipFill>
        <p:spPr>
          <a:xfrm>
            <a:off x="457200" y="1828800"/>
            <a:ext cx="6477000" cy="481319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2</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a:picLocks noChangeAspect="1"/>
          </p:cNvPicPr>
          <p:nvPr/>
        </p:nvPicPr>
        <p:blipFill>
          <a:blip r:embed="rId2"/>
          <a:stretch>
            <a:fillRect/>
          </a:stretch>
        </p:blipFill>
        <p:spPr>
          <a:xfrm>
            <a:off x="609600" y="2057400"/>
            <a:ext cx="6096000" cy="4556880"/>
          </a:xfrm>
          <a:prstGeom prst="rect">
            <a:avLst/>
          </a:prstGeom>
        </p:spPr>
      </p:pic>
    </p:spTree>
    <p:extLst>
      <p:ext uri="{BB962C8B-B14F-4D97-AF65-F5344CB8AC3E}">
        <p14:creationId xmlns:p14="http://schemas.microsoft.com/office/powerpoint/2010/main" val="739684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Group By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used to divide the rows in a table into smaller groups</a:t>
            </a:r>
            <a:endParaRPr lang="ar-EG" dirty="0"/>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09600" y="3429000"/>
            <a:ext cx="8077200" cy="25146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a:solidFill>
                  <a:srgbClr val="0000CC"/>
                </a:solidFill>
              </a:rPr>
              <a:t>SELECT</a:t>
            </a:r>
            <a:r>
              <a:rPr lang="en-US" sz="2800" dirty="0"/>
              <a:t>  column1, </a:t>
            </a:r>
            <a:r>
              <a:rPr lang="en-US" sz="2800" b="1" dirty="0" err="1">
                <a:solidFill>
                  <a:srgbClr val="FF0000"/>
                </a:solidFill>
              </a:rPr>
              <a:t>group_function</a:t>
            </a:r>
            <a:r>
              <a:rPr lang="en-US" sz="2800" dirty="0"/>
              <a:t> (column2), ……. </a:t>
            </a:r>
          </a:p>
          <a:p>
            <a:pPr algn="l" rtl="0"/>
            <a:r>
              <a:rPr lang="en-US" sz="2800" dirty="0">
                <a:solidFill>
                  <a:srgbClr val="0000CC"/>
                </a:solidFill>
              </a:rPr>
              <a:t>FROM</a:t>
            </a:r>
            <a:r>
              <a:rPr lang="en-US" sz="2800" dirty="0"/>
              <a:t> table </a:t>
            </a:r>
          </a:p>
          <a:p>
            <a:pPr algn="l" rtl="0"/>
            <a:r>
              <a:rPr lang="en-US" sz="2800" dirty="0"/>
              <a:t>[</a:t>
            </a:r>
            <a:r>
              <a:rPr lang="en-US" sz="2800" dirty="0">
                <a:solidFill>
                  <a:srgbClr val="0000CC"/>
                </a:solidFill>
              </a:rPr>
              <a:t>WHERE</a:t>
            </a:r>
            <a:r>
              <a:rPr lang="en-US" sz="2800" dirty="0"/>
              <a:t> conditions] </a:t>
            </a:r>
          </a:p>
          <a:p>
            <a:pPr algn="l" rtl="0"/>
            <a:r>
              <a:rPr lang="en-US" sz="2800" dirty="0"/>
              <a:t>[</a:t>
            </a:r>
            <a:r>
              <a:rPr lang="en-US" sz="2800" dirty="0">
                <a:solidFill>
                  <a:srgbClr val="0000CC"/>
                </a:solidFill>
              </a:rPr>
              <a:t>GROUP</a:t>
            </a:r>
            <a:r>
              <a:rPr lang="en-US" sz="2800" dirty="0"/>
              <a:t> </a:t>
            </a:r>
            <a:r>
              <a:rPr lang="en-US" sz="2800" dirty="0">
                <a:solidFill>
                  <a:srgbClr val="0000CC"/>
                </a:solidFill>
              </a:rPr>
              <a:t>BY</a:t>
            </a:r>
            <a:r>
              <a:rPr lang="en-US" sz="2800" dirty="0"/>
              <a:t> column1, ……..] </a:t>
            </a:r>
          </a:p>
          <a:p>
            <a:pPr algn="l" rtl="0"/>
            <a:r>
              <a:rPr lang="en-US" sz="2800" dirty="0"/>
              <a:t>[</a:t>
            </a:r>
            <a:r>
              <a:rPr lang="en-US" sz="2800" dirty="0">
                <a:solidFill>
                  <a:srgbClr val="0000CC"/>
                </a:solidFill>
              </a:rPr>
              <a:t>ORDER</a:t>
            </a:r>
            <a:r>
              <a:rPr lang="en-US" sz="2800" dirty="0"/>
              <a:t> BY column1 [, column2, ……..] </a:t>
            </a:r>
            <a:r>
              <a:rPr lang="en-US" sz="2800" dirty="0">
                <a:solidFill>
                  <a:srgbClr val="0000CC"/>
                </a:solidFill>
              </a:rPr>
              <a:t>ASC</a:t>
            </a:r>
            <a:r>
              <a:rPr lang="en-US" sz="2800" dirty="0"/>
              <a:t>, </a:t>
            </a:r>
            <a:r>
              <a:rPr lang="en-US" sz="2800" dirty="0">
                <a:solidFill>
                  <a:srgbClr val="0000CC"/>
                </a:solidFill>
              </a:rPr>
              <a:t>DESC</a:t>
            </a:r>
            <a:r>
              <a:rPr lang="en-US" sz="2800" dirty="0"/>
              <a:t>]</a:t>
            </a:r>
            <a:endParaRPr lang="ar-EG"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 Group By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2"/>
          <a:stretch>
            <a:fillRect/>
          </a:stretch>
        </p:blipFill>
        <p:spPr>
          <a:xfrm>
            <a:off x="533400" y="1524000"/>
            <a:ext cx="2857899" cy="4715533"/>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Having</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rtl="0"/>
            <a:r>
              <a:rPr lang="en-US" dirty="0"/>
              <a:t>used to restrict the group results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09600" y="3276600"/>
            <a:ext cx="8153400" cy="33528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a:solidFill>
                  <a:srgbClr val="0000CC"/>
                </a:solidFill>
              </a:rPr>
              <a:t>SELECT</a:t>
            </a:r>
            <a:r>
              <a:rPr lang="en-US" sz="2800" dirty="0"/>
              <a:t> * | column1, </a:t>
            </a:r>
            <a:r>
              <a:rPr lang="en-US" sz="2800" b="1" dirty="0" err="1">
                <a:solidFill>
                  <a:srgbClr val="FF0000"/>
                </a:solidFill>
              </a:rPr>
              <a:t>group_function</a:t>
            </a:r>
            <a:r>
              <a:rPr lang="en-US" sz="2800" dirty="0"/>
              <a:t> (column2), ……. </a:t>
            </a:r>
          </a:p>
          <a:p>
            <a:pPr algn="l" rtl="0"/>
            <a:r>
              <a:rPr lang="en-US" sz="2800" dirty="0">
                <a:solidFill>
                  <a:srgbClr val="0000CC"/>
                </a:solidFill>
              </a:rPr>
              <a:t>FROM</a:t>
            </a:r>
            <a:r>
              <a:rPr lang="en-US" sz="2800" dirty="0"/>
              <a:t> table </a:t>
            </a:r>
          </a:p>
          <a:p>
            <a:pPr algn="l" rtl="0"/>
            <a:r>
              <a:rPr lang="en-US" sz="2800" dirty="0"/>
              <a:t>[</a:t>
            </a:r>
            <a:r>
              <a:rPr lang="en-US" sz="2800" dirty="0">
                <a:solidFill>
                  <a:srgbClr val="0000CC"/>
                </a:solidFill>
              </a:rPr>
              <a:t>WHERE</a:t>
            </a:r>
            <a:r>
              <a:rPr lang="en-US" sz="2800" dirty="0"/>
              <a:t> conditions] </a:t>
            </a:r>
          </a:p>
          <a:p>
            <a:pPr algn="l" rtl="0"/>
            <a:r>
              <a:rPr lang="en-US" sz="2800" dirty="0"/>
              <a:t>[</a:t>
            </a:r>
            <a:r>
              <a:rPr lang="en-US" sz="2800" dirty="0">
                <a:solidFill>
                  <a:srgbClr val="0000CC"/>
                </a:solidFill>
              </a:rPr>
              <a:t>GROUP</a:t>
            </a:r>
            <a:r>
              <a:rPr lang="en-US" sz="2800" dirty="0"/>
              <a:t> </a:t>
            </a:r>
            <a:r>
              <a:rPr lang="en-US" sz="2800" dirty="0">
                <a:solidFill>
                  <a:srgbClr val="0000CC"/>
                </a:solidFill>
              </a:rPr>
              <a:t>BY</a:t>
            </a:r>
            <a:r>
              <a:rPr lang="en-US" sz="2800" dirty="0"/>
              <a:t> column1, ……..] </a:t>
            </a:r>
          </a:p>
          <a:p>
            <a:pPr algn="l" rtl="0"/>
            <a:r>
              <a:rPr lang="en-US" sz="2800" dirty="0">
                <a:solidFill>
                  <a:srgbClr val="0000CC"/>
                </a:solidFill>
              </a:rPr>
              <a:t>HAVING</a:t>
            </a:r>
            <a:r>
              <a:rPr lang="en-US" sz="2800" dirty="0"/>
              <a:t> [conditions] </a:t>
            </a:r>
          </a:p>
          <a:p>
            <a:pPr algn="l" rtl="0"/>
            <a:r>
              <a:rPr lang="en-US" sz="2800" dirty="0"/>
              <a:t>[</a:t>
            </a:r>
            <a:r>
              <a:rPr lang="en-US" sz="2800" dirty="0">
                <a:solidFill>
                  <a:srgbClr val="0000CC"/>
                </a:solidFill>
              </a:rPr>
              <a:t>ORDER</a:t>
            </a:r>
            <a:r>
              <a:rPr lang="en-US" sz="2800" dirty="0"/>
              <a:t> </a:t>
            </a:r>
            <a:r>
              <a:rPr lang="en-US" sz="2800" dirty="0">
                <a:solidFill>
                  <a:srgbClr val="0000CC"/>
                </a:solidFill>
              </a:rPr>
              <a:t>BY</a:t>
            </a:r>
            <a:r>
              <a:rPr lang="en-US" sz="2800" dirty="0"/>
              <a:t> column1 [, column2, ……..] </a:t>
            </a:r>
            <a:r>
              <a:rPr lang="en-US" sz="2800" dirty="0">
                <a:solidFill>
                  <a:srgbClr val="0000CC"/>
                </a:solidFill>
              </a:rPr>
              <a:t>ASC</a:t>
            </a:r>
            <a:r>
              <a:rPr lang="en-US" sz="2800" dirty="0"/>
              <a:t>, </a:t>
            </a:r>
            <a:r>
              <a:rPr lang="en-US" sz="2800" dirty="0">
                <a:solidFill>
                  <a:srgbClr val="0000CC"/>
                </a:solidFill>
              </a:rPr>
              <a:t>DESC</a:t>
            </a:r>
            <a:r>
              <a:rPr lang="en-US" sz="2800" dirty="0"/>
              <a:t>]</a:t>
            </a:r>
            <a:endParaRPr lang="ar-EG"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 Having</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2"/>
          <a:stretch>
            <a:fillRect/>
          </a:stretch>
        </p:blipFill>
        <p:spPr>
          <a:xfrm>
            <a:off x="457200" y="1876989"/>
            <a:ext cx="6934200" cy="48380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3200"/>
            <a:ext cx="6477000" cy="1143000"/>
          </a:xfrm>
        </p:spPr>
        <p:txBody>
          <a:bodyPr>
            <a:normAutofit/>
          </a:bodyPr>
          <a:lstStyle/>
          <a:p>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Data Types </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0"/>
            <a:ext cx="8229600" cy="1143000"/>
          </a:xfrm>
        </p:spPr>
        <p:txBody>
          <a:bodyPr>
            <a:normAutofit/>
          </a:bodyPr>
          <a:lstStyle/>
          <a:p>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SQL Operators</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SQL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t>Arithmetic operators </a:t>
            </a:r>
          </a:p>
          <a:p>
            <a:pPr algn="l" rtl="0"/>
            <a:r>
              <a:rPr lang="en-US" b="1" dirty="0"/>
              <a:t>Comparison operators </a:t>
            </a:r>
          </a:p>
          <a:p>
            <a:pPr algn="l" rtl="0"/>
            <a:r>
              <a:rPr lang="en-US" b="1" dirty="0"/>
              <a:t>Logical operators </a:t>
            </a:r>
          </a:p>
          <a:p>
            <a:pPr algn="l" rtl="0"/>
            <a:r>
              <a:rPr lang="en-US" b="1" dirty="0"/>
              <a:t>Set Operators </a:t>
            </a:r>
          </a:p>
          <a:p>
            <a:pPr algn="l" rtl="0"/>
            <a:r>
              <a:rPr lang="en-US" b="1" dirty="0"/>
              <a:t>Other operators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Arithmetic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 addition (+)</a:t>
            </a:r>
          </a:p>
          <a:p>
            <a:pPr algn="l" rtl="0"/>
            <a:r>
              <a:rPr lang="en-US" dirty="0"/>
              <a:t> subtraction (-)</a:t>
            </a:r>
          </a:p>
          <a:p>
            <a:pPr algn="l" rtl="0"/>
            <a:r>
              <a:rPr lang="en-US" dirty="0"/>
              <a:t> multiplication (*)</a:t>
            </a:r>
          </a:p>
          <a:p>
            <a:pPr algn="l" rtl="0"/>
            <a:r>
              <a:rPr lang="en-US" dirty="0"/>
              <a:t> division (/). </a:t>
            </a:r>
            <a:endParaRPr lang="ar-EG"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Comparison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compare two or more values </a:t>
            </a:r>
            <a:endParaRPr lang="ar-SA" dirty="0"/>
          </a:p>
          <a:p>
            <a:pPr algn="l" rtl="0">
              <a:buNone/>
            </a:pPr>
            <a:endParaRPr lang="ar-EG" dirty="0"/>
          </a:p>
        </p:txBody>
      </p:sp>
      <p:graphicFrame>
        <p:nvGraphicFramePr>
          <p:cNvPr id="4" name="Table 3"/>
          <p:cNvGraphicFramePr>
            <a:graphicFrameLocks noGrp="1"/>
          </p:cNvGraphicFramePr>
          <p:nvPr/>
        </p:nvGraphicFramePr>
        <p:xfrm>
          <a:off x="609600" y="2697480"/>
          <a:ext cx="8001000" cy="3627120"/>
        </p:xfrm>
        <a:graphic>
          <a:graphicData uri="http://schemas.openxmlformats.org/drawingml/2006/table">
            <a:tbl>
              <a:tblPr rtl="1" firstRow="1" bandRow="1">
                <a:tableStyleId>{08FB837D-C827-4EFA-A057-4D05807E0F7C}</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511629">
                <a:tc>
                  <a:txBody>
                    <a:bodyPr/>
                    <a:lstStyle/>
                    <a:p>
                      <a:pPr algn="l" rtl="0"/>
                      <a:r>
                        <a:rPr lang="en-US" sz="2800" dirty="0"/>
                        <a:t>Description</a:t>
                      </a:r>
                      <a:endParaRPr lang="ar-EG" sz="2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a:t>Operator</a:t>
                      </a:r>
                      <a:endParaRPr lang="en-US" sz="2800" b="1" dirty="0"/>
                    </a:p>
                  </a:txBody>
                  <a:tcPr/>
                </a:tc>
                <a:extLst>
                  <a:ext uri="{0D108BD9-81ED-4DB2-BD59-A6C34878D82A}">
                    <a16:rowId xmlns:a16="http://schemas.microsoft.com/office/drawing/2014/main" val="10000"/>
                  </a:ext>
                </a:extLst>
              </a:tr>
              <a:tr h="511629">
                <a:tc>
                  <a:txBody>
                    <a:bodyPr/>
                    <a:lstStyle/>
                    <a:p>
                      <a:pPr algn="l" rtl="0"/>
                      <a:r>
                        <a:rPr lang="en-US" sz="2800" dirty="0"/>
                        <a:t>Equal </a:t>
                      </a:r>
                      <a:endParaRPr lang="ar-EG" sz="2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a:t>=</a:t>
                      </a:r>
                      <a:endParaRPr lang="en-US" sz="2800" b="1" dirty="0"/>
                    </a:p>
                  </a:txBody>
                  <a:tcPr/>
                </a:tc>
                <a:extLst>
                  <a:ext uri="{0D108BD9-81ED-4DB2-BD59-A6C34878D82A}">
                    <a16:rowId xmlns:a16="http://schemas.microsoft.com/office/drawing/2014/main" val="10001"/>
                  </a:ext>
                </a:extLst>
              </a:tr>
              <a:tr h="511629">
                <a:tc>
                  <a:txBody>
                    <a:bodyPr/>
                    <a:lstStyle/>
                    <a:p>
                      <a:pPr algn="l" rtl="0"/>
                      <a:r>
                        <a:rPr lang="en-US" sz="2800" dirty="0"/>
                        <a:t>Lease</a:t>
                      </a:r>
                      <a:r>
                        <a:rPr lang="en-US" sz="2800" baseline="0" dirty="0"/>
                        <a:t> </a:t>
                      </a:r>
                      <a:r>
                        <a:rPr lang="en-US" sz="2800" dirty="0"/>
                        <a:t>than</a:t>
                      </a:r>
                      <a:endParaRPr lang="ar-EG" sz="2800" dirty="0"/>
                    </a:p>
                  </a:txBody>
                  <a:tcPr/>
                </a:tc>
                <a:tc>
                  <a:txBody>
                    <a:bodyPr/>
                    <a:lstStyle/>
                    <a:p>
                      <a:pPr algn="l" rtl="0"/>
                      <a:r>
                        <a:rPr lang="en-US" sz="2800" dirty="0"/>
                        <a:t>&lt;</a:t>
                      </a:r>
                      <a:endParaRPr lang="ar-EG" sz="2800" b="1" dirty="0"/>
                    </a:p>
                  </a:txBody>
                  <a:tcPr/>
                </a:tc>
                <a:extLst>
                  <a:ext uri="{0D108BD9-81ED-4DB2-BD59-A6C34878D82A}">
                    <a16:rowId xmlns:a16="http://schemas.microsoft.com/office/drawing/2014/main" val="10002"/>
                  </a:ext>
                </a:extLst>
              </a:tr>
              <a:tr h="511629">
                <a:tc>
                  <a:txBody>
                    <a:bodyPr/>
                    <a:lstStyle/>
                    <a:p>
                      <a:pPr algn="l" rtl="0"/>
                      <a:r>
                        <a:rPr lang="en-US" sz="2800" dirty="0"/>
                        <a:t>Greater than</a:t>
                      </a:r>
                      <a:endParaRPr lang="ar-EG" sz="2800" dirty="0"/>
                    </a:p>
                  </a:txBody>
                  <a:tcPr/>
                </a:tc>
                <a:tc>
                  <a:txBody>
                    <a:bodyPr/>
                    <a:lstStyle/>
                    <a:p>
                      <a:pPr algn="l" rtl="0"/>
                      <a:r>
                        <a:rPr lang="en-US" sz="2800" dirty="0"/>
                        <a:t>&gt;</a:t>
                      </a:r>
                      <a:endParaRPr lang="ar-EG" sz="2800" b="1" dirty="0"/>
                    </a:p>
                  </a:txBody>
                  <a:tcPr/>
                </a:tc>
                <a:extLst>
                  <a:ext uri="{0D108BD9-81ED-4DB2-BD59-A6C34878D82A}">
                    <a16:rowId xmlns:a16="http://schemas.microsoft.com/office/drawing/2014/main" val="10003"/>
                  </a:ext>
                </a:extLst>
              </a:tr>
              <a:tr h="511629">
                <a:tc>
                  <a:txBody>
                    <a:bodyPr/>
                    <a:lstStyle/>
                    <a:p>
                      <a:pPr algn="l" rtl="0"/>
                      <a:r>
                        <a:rPr lang="en-US" sz="2800" dirty="0"/>
                        <a:t>Less than or equal</a:t>
                      </a:r>
                      <a:r>
                        <a:rPr lang="en-US" sz="2800" baseline="0" dirty="0"/>
                        <a:t> </a:t>
                      </a:r>
                      <a:endParaRPr lang="ar-EG" sz="2800" dirty="0"/>
                    </a:p>
                  </a:txBody>
                  <a:tcPr/>
                </a:tc>
                <a:tc>
                  <a:txBody>
                    <a:bodyPr/>
                    <a:lstStyle/>
                    <a:p>
                      <a:pPr algn="l" rtl="0"/>
                      <a:r>
                        <a:rPr lang="en-US" sz="2800" dirty="0"/>
                        <a:t>&lt;=</a:t>
                      </a:r>
                      <a:endParaRPr lang="ar-EG" sz="2800" b="1" dirty="0"/>
                    </a:p>
                  </a:txBody>
                  <a:tcPr/>
                </a:tc>
                <a:extLst>
                  <a:ext uri="{0D108BD9-81ED-4DB2-BD59-A6C34878D82A}">
                    <a16:rowId xmlns:a16="http://schemas.microsoft.com/office/drawing/2014/main" val="10004"/>
                  </a:ext>
                </a:extLst>
              </a:tr>
              <a:tr h="511629">
                <a:tc>
                  <a:txBody>
                    <a:bodyPr/>
                    <a:lstStyle/>
                    <a:p>
                      <a:pPr algn="l" rtl="0"/>
                      <a:r>
                        <a:rPr lang="en-US" sz="2800" dirty="0"/>
                        <a:t>Greater than or equal </a:t>
                      </a:r>
                      <a:endParaRPr lang="ar-EG" sz="2800" dirty="0"/>
                    </a:p>
                  </a:txBody>
                  <a:tcPr/>
                </a:tc>
                <a:tc>
                  <a:txBody>
                    <a:bodyPr/>
                    <a:lstStyle/>
                    <a:p>
                      <a:pPr algn="l" rtl="0"/>
                      <a:r>
                        <a:rPr lang="en-US" sz="2800" dirty="0"/>
                        <a:t>&gt;=</a:t>
                      </a:r>
                      <a:endParaRPr lang="ar-EG" sz="2800" b="1" dirty="0"/>
                    </a:p>
                  </a:txBody>
                  <a:tcPr/>
                </a:tc>
                <a:extLst>
                  <a:ext uri="{0D108BD9-81ED-4DB2-BD59-A6C34878D82A}">
                    <a16:rowId xmlns:a16="http://schemas.microsoft.com/office/drawing/2014/main" val="10005"/>
                  </a:ext>
                </a:extLst>
              </a:tr>
              <a:tr h="511629">
                <a:tc>
                  <a:txBody>
                    <a:bodyPr/>
                    <a:lstStyle/>
                    <a:p>
                      <a:pPr algn="l" rtl="0"/>
                      <a:r>
                        <a:rPr lang="en-US" sz="2800" dirty="0"/>
                        <a:t>Not Equal </a:t>
                      </a:r>
                      <a:endParaRPr lang="ar-EG" sz="2800" dirty="0"/>
                    </a:p>
                  </a:txBody>
                  <a:tcPr/>
                </a:tc>
                <a:tc>
                  <a:txBody>
                    <a:bodyPr/>
                    <a:lstStyle/>
                    <a:p>
                      <a:pPr algn="l" rtl="0"/>
                      <a:r>
                        <a:rPr lang="en-US" sz="2800" dirty="0"/>
                        <a:t>&lt;&gt;</a:t>
                      </a:r>
                      <a:endParaRPr lang="ar-EG" sz="2800" b="1"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52401" y="1371600"/>
            <a:ext cx="8798372" cy="5039141"/>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Logical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4338" name="Picture 2"/>
          <p:cNvPicPr>
            <a:picLocks noGrp="1" noChangeAspect="1" noChangeArrowheads="1"/>
          </p:cNvPicPr>
          <p:nvPr>
            <p:ph idx="1"/>
          </p:nvPr>
        </p:nvPicPr>
        <p:blipFill>
          <a:blip r:embed="rId2" cstate="print"/>
          <a:stretch>
            <a:fillRect/>
          </a:stretch>
        </p:blipFill>
        <p:spPr bwMode="auto">
          <a:xfrm>
            <a:off x="1338262" y="3482181"/>
            <a:ext cx="6467475" cy="1295400"/>
          </a:xfrm>
          <a:prstGeom prst="rect">
            <a:avLst/>
          </a:prstGeom>
          <a:noFill/>
          <a:ln w="9525">
            <a:noFill/>
            <a:miter lim="800000"/>
            <a:headEnd/>
            <a:tailEnd/>
          </a:ln>
        </p:spPr>
      </p:pic>
      <p:sp>
        <p:nvSpPr>
          <p:cNvPr id="6" name="TextBox 5"/>
          <p:cNvSpPr txBox="1"/>
          <p:nvPr/>
        </p:nvSpPr>
        <p:spPr>
          <a:xfrm>
            <a:off x="457200" y="1752600"/>
            <a:ext cx="7924800" cy="584775"/>
          </a:xfrm>
          <a:prstGeom prst="rect">
            <a:avLst/>
          </a:prstGeom>
          <a:noFill/>
        </p:spPr>
        <p:txBody>
          <a:bodyPr wrap="square" rtlCol="1">
            <a:spAutoFit/>
          </a:bodyPr>
          <a:lstStyle/>
          <a:p>
            <a:pPr algn="l" rtl="0">
              <a:buFont typeface="Arial" pitchFamily="34" charset="0"/>
              <a:buChar char="•"/>
            </a:pPr>
            <a:r>
              <a:rPr lang="en-US" sz="3200" dirty="0"/>
              <a:t> Used to get a logical value (True or False) </a:t>
            </a:r>
            <a:endParaRPr lang="ar-EG" sz="32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2400" y="1524000"/>
            <a:ext cx="8778730" cy="48768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combine the results of two or more queries into one result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Keywords</a:t>
            </a:r>
          </a:p>
          <a:p>
            <a:pPr lvl="1" algn="l" rtl="0"/>
            <a:r>
              <a:rPr lang="en-US" dirty="0">
                <a:solidFill>
                  <a:srgbClr val="0000CC"/>
                </a:solidFill>
              </a:rPr>
              <a:t>UNION/ UNION ALL </a:t>
            </a:r>
          </a:p>
          <a:p>
            <a:pPr lvl="1" algn="l" rtl="0"/>
            <a:r>
              <a:rPr lang="en-US" dirty="0">
                <a:solidFill>
                  <a:srgbClr val="0000CC"/>
                </a:solidFill>
              </a:rPr>
              <a:t>INTERSECT </a:t>
            </a:r>
          </a:p>
          <a:p>
            <a:pPr lvl="1"/>
            <a:r>
              <a:rPr lang="en-US" dirty="0">
                <a:solidFill>
                  <a:srgbClr val="0000CC"/>
                </a:solidFill>
              </a:rPr>
              <a:t>MINUS </a:t>
            </a:r>
          </a:p>
          <a:p>
            <a:pPr algn="l" rtl="0"/>
            <a:endParaRPr lang="ar-EG" dirty="0"/>
          </a:p>
        </p:txBody>
      </p:sp>
    </p:spTree>
    <p:extLst>
      <p:ext uri="{BB962C8B-B14F-4D97-AF65-F5344CB8AC3E}">
        <p14:creationId xmlns:p14="http://schemas.microsoft.com/office/powerpoint/2010/main" val="1325693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UNION &amp; Intersect &amp; Minus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Table 3"/>
          <p:cNvGraphicFramePr>
            <a:graphicFrameLocks noGrp="1"/>
          </p:cNvGraphicFramePr>
          <p:nvPr/>
        </p:nvGraphicFramePr>
        <p:xfrm>
          <a:off x="1981200" y="1828800"/>
          <a:ext cx="1752600" cy="1981200"/>
        </p:xfrm>
        <a:graphic>
          <a:graphicData uri="http://schemas.openxmlformats.org/drawingml/2006/table">
            <a:tbl>
              <a:tblPr rtl="1" firstRow="1" bandRow="1">
                <a:tableStyleId>{5C22544A-7EE6-4342-B048-85BDC9FD1C3A}</a:tableStyleId>
              </a:tblPr>
              <a:tblGrid>
                <a:gridCol w="1752600">
                  <a:extLst>
                    <a:ext uri="{9D8B030D-6E8A-4147-A177-3AD203B41FA5}">
                      <a16:colId xmlns:a16="http://schemas.microsoft.com/office/drawing/2014/main" val="20000"/>
                    </a:ext>
                  </a:extLst>
                </a:gridCol>
              </a:tblGrid>
              <a:tr h="495300">
                <a:tc>
                  <a:txBody>
                    <a:bodyPr/>
                    <a:lstStyle/>
                    <a:p>
                      <a:pPr algn="ctr" rtl="1"/>
                      <a:r>
                        <a:rPr lang="en-US" dirty="0"/>
                        <a:t>EmpLacation</a:t>
                      </a:r>
                      <a:endParaRPr lang="ar-EG" dirty="0"/>
                    </a:p>
                  </a:txBody>
                  <a:tcPr/>
                </a:tc>
                <a:extLst>
                  <a:ext uri="{0D108BD9-81ED-4DB2-BD59-A6C34878D82A}">
                    <a16:rowId xmlns:a16="http://schemas.microsoft.com/office/drawing/2014/main" val="10000"/>
                  </a:ext>
                </a:extLst>
              </a:tr>
              <a:tr h="49530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495300">
                <a:tc>
                  <a:txBody>
                    <a:bodyPr/>
                    <a:lstStyle/>
                    <a:p>
                      <a:pPr algn="ctr" rtl="1"/>
                      <a:r>
                        <a:rPr lang="en-US" dirty="0"/>
                        <a:t>Canada</a:t>
                      </a:r>
                      <a:endParaRPr lang="ar-EG" dirty="0"/>
                    </a:p>
                  </a:txBody>
                  <a:tcPr/>
                </a:tc>
                <a:extLst>
                  <a:ext uri="{0D108BD9-81ED-4DB2-BD59-A6C34878D82A}">
                    <a16:rowId xmlns:a16="http://schemas.microsoft.com/office/drawing/2014/main" val="10002"/>
                  </a:ext>
                </a:extLst>
              </a:tr>
              <a:tr h="495300">
                <a:tc>
                  <a:txBody>
                    <a:bodyPr/>
                    <a:lstStyle/>
                    <a:p>
                      <a:pPr algn="ctr" rtl="1"/>
                      <a:r>
                        <a:rPr lang="en-US" dirty="0"/>
                        <a:t>Egypt</a:t>
                      </a:r>
                      <a:endParaRPr lang="ar-EG"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4648200" y="1828800"/>
          <a:ext cx="1752600" cy="1981200"/>
        </p:xfrm>
        <a:graphic>
          <a:graphicData uri="http://schemas.openxmlformats.org/drawingml/2006/table">
            <a:tbl>
              <a:tblPr rtl="1" firstRow="1" bandRow="1">
                <a:tableStyleId>{5C22544A-7EE6-4342-B048-85BDC9FD1C3A}</a:tableStyleId>
              </a:tblPr>
              <a:tblGrid>
                <a:gridCol w="1752600">
                  <a:extLst>
                    <a:ext uri="{9D8B030D-6E8A-4147-A177-3AD203B41FA5}">
                      <a16:colId xmlns:a16="http://schemas.microsoft.com/office/drawing/2014/main" val="20000"/>
                    </a:ext>
                  </a:extLst>
                </a:gridCol>
              </a:tblGrid>
              <a:tr h="495300">
                <a:tc>
                  <a:txBody>
                    <a:bodyPr/>
                    <a:lstStyle/>
                    <a:p>
                      <a:pPr algn="ctr" rtl="1"/>
                      <a:r>
                        <a:rPr lang="en-US" dirty="0"/>
                        <a:t>VacLocation</a:t>
                      </a:r>
                      <a:endParaRPr lang="ar-EG" dirty="0"/>
                    </a:p>
                  </a:txBody>
                  <a:tcPr/>
                </a:tc>
                <a:extLst>
                  <a:ext uri="{0D108BD9-81ED-4DB2-BD59-A6C34878D82A}">
                    <a16:rowId xmlns:a16="http://schemas.microsoft.com/office/drawing/2014/main" val="10000"/>
                  </a:ext>
                </a:extLst>
              </a:tr>
              <a:tr h="49530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495300">
                <a:tc>
                  <a:txBody>
                    <a:bodyPr/>
                    <a:lstStyle/>
                    <a:p>
                      <a:pPr algn="ctr" rtl="1"/>
                      <a:r>
                        <a:rPr lang="en-US" dirty="0"/>
                        <a:t>Canada</a:t>
                      </a:r>
                      <a:endParaRPr lang="ar-EG" dirty="0"/>
                    </a:p>
                  </a:txBody>
                  <a:tcPr/>
                </a:tc>
                <a:extLst>
                  <a:ext uri="{0D108BD9-81ED-4DB2-BD59-A6C34878D82A}">
                    <a16:rowId xmlns:a16="http://schemas.microsoft.com/office/drawing/2014/main" val="10002"/>
                  </a:ext>
                </a:extLst>
              </a:tr>
              <a:tr h="495300">
                <a:tc>
                  <a:txBody>
                    <a:bodyPr/>
                    <a:lstStyle/>
                    <a:p>
                      <a:pPr algn="ctr" rtl="1"/>
                      <a:r>
                        <a:rPr lang="en-US" dirty="0"/>
                        <a:t>France</a:t>
                      </a:r>
                      <a:endParaRPr lang="ar-EG"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990600" y="4495800"/>
          <a:ext cx="1676400" cy="1483360"/>
        </p:xfrm>
        <a:graphic>
          <a:graphicData uri="http://schemas.openxmlformats.org/drawingml/2006/table">
            <a:tbl>
              <a:tblPr rtl="1" firstRow="1" bandRow="1">
                <a:tableStyleId>{F5AB1C69-6EDB-4FF4-983F-18BD219EF322}</a:tableStyleId>
              </a:tblPr>
              <a:tblGrid>
                <a:gridCol w="1676400">
                  <a:extLst>
                    <a:ext uri="{9D8B030D-6E8A-4147-A177-3AD203B41FA5}">
                      <a16:colId xmlns:a16="http://schemas.microsoft.com/office/drawing/2014/main" val="20000"/>
                    </a:ext>
                  </a:extLst>
                </a:gridCol>
              </a:tblGrid>
              <a:tr h="370840">
                <a:tc>
                  <a:txBody>
                    <a:bodyPr/>
                    <a:lstStyle/>
                    <a:p>
                      <a:pPr algn="ctr" rtl="1"/>
                      <a:r>
                        <a:rPr lang="en-US" dirty="0"/>
                        <a:t>Union</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Canada</a:t>
                      </a:r>
                      <a:endParaRPr lang="ar-EG" dirty="0"/>
                    </a:p>
                  </a:txBody>
                  <a:tcPr/>
                </a:tc>
                <a:extLst>
                  <a:ext uri="{0D108BD9-81ED-4DB2-BD59-A6C34878D82A}">
                    <a16:rowId xmlns:a16="http://schemas.microsoft.com/office/drawing/2014/main" val="10002"/>
                  </a:ext>
                </a:extLst>
              </a:tr>
              <a:tr h="370840">
                <a:tc>
                  <a:txBody>
                    <a:bodyPr/>
                    <a:lstStyle/>
                    <a:p>
                      <a:pPr algn="ctr" rtl="1"/>
                      <a:r>
                        <a:rPr lang="en-US" dirty="0"/>
                        <a:t>France</a:t>
                      </a:r>
                      <a:endParaRPr lang="ar-EG" dirty="0"/>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3657600" y="4495800"/>
          <a:ext cx="1676400" cy="1112520"/>
        </p:xfrm>
        <a:graphic>
          <a:graphicData uri="http://schemas.openxmlformats.org/drawingml/2006/table">
            <a:tbl>
              <a:tblPr rtl="1" firstRow="1" bandRow="1">
                <a:tableStyleId>{F5AB1C69-6EDB-4FF4-983F-18BD219EF322}</a:tableStyleId>
              </a:tblPr>
              <a:tblGrid>
                <a:gridCol w="1676400">
                  <a:extLst>
                    <a:ext uri="{9D8B030D-6E8A-4147-A177-3AD203B41FA5}">
                      <a16:colId xmlns:a16="http://schemas.microsoft.com/office/drawing/2014/main" val="20000"/>
                    </a:ext>
                  </a:extLst>
                </a:gridCol>
              </a:tblGrid>
              <a:tr h="370840">
                <a:tc>
                  <a:txBody>
                    <a:bodyPr/>
                    <a:lstStyle/>
                    <a:p>
                      <a:pPr algn="ctr" rtl="1"/>
                      <a:r>
                        <a:rPr lang="en-US" dirty="0"/>
                        <a:t>Intersect</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Canada</a:t>
                      </a:r>
                      <a:endParaRPr lang="ar-EG" dirty="0"/>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6248400" y="4572000"/>
          <a:ext cx="1676400" cy="741680"/>
        </p:xfrm>
        <a:graphic>
          <a:graphicData uri="http://schemas.openxmlformats.org/drawingml/2006/table">
            <a:tbl>
              <a:tblPr rtl="1" firstRow="1" bandRow="1">
                <a:tableStyleId>{F5AB1C69-6EDB-4FF4-983F-18BD219EF322}</a:tableStyleId>
              </a:tblPr>
              <a:tblGrid>
                <a:gridCol w="1676400">
                  <a:extLst>
                    <a:ext uri="{9D8B030D-6E8A-4147-A177-3AD203B41FA5}">
                      <a16:colId xmlns:a16="http://schemas.microsoft.com/office/drawing/2014/main" val="20000"/>
                    </a:ext>
                  </a:extLst>
                </a:gridCol>
              </a:tblGrid>
              <a:tr h="370840">
                <a:tc>
                  <a:txBody>
                    <a:bodyPr/>
                    <a:lstStyle/>
                    <a:p>
                      <a:pPr algn="ctr" rtl="1"/>
                      <a:r>
                        <a:rPr lang="en-US" dirty="0"/>
                        <a:t>Except</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France</a:t>
                      </a:r>
                      <a:endParaRPr lang="ar-EG"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0128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pPr rtl="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UNION/UNION ALL Operator</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3"/>
          <p:cNvSpPr txBox="1">
            <a:spLocks noChangeArrowheads="1"/>
          </p:cNvSpPr>
          <p:nvPr/>
        </p:nvSpPr>
        <p:spPr>
          <a:xfrm>
            <a:off x="914400" y="1503363"/>
            <a:ext cx="7194550" cy="4287837"/>
          </a:xfrm>
          <a:prstGeom prst="rect">
            <a:avLst/>
          </a:prstGeom>
        </p:spPr>
        <p:txBody>
          <a:bodyPr vert="horz" lIns="91440" tIns="45720" rIns="91440" bIns="45720" rtlCol="1">
            <a:normAutofit/>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Create a Single Result Set from Multiple Queries</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altLang="en-US" sz="3200" b="1" i="0" u="none" strike="noStrike" kern="120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Each Query Must Have:</a:t>
            </a:r>
          </a:p>
          <a:p>
            <a:pPr marL="742950" marR="0" lvl="1" indent="-285750" algn="l" defTabSz="914400" rtl="0" eaLnBrk="1" fontAlgn="auto" latinLnBrk="0" hangingPunct="1">
              <a:lnSpc>
                <a:spcPct val="6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Similar data types</a:t>
            </a:r>
          </a:p>
          <a:p>
            <a:pPr marL="742950" marR="0" lvl="1" indent="-285750" algn="l" defTabSz="914400" rtl="0" eaLnBrk="1" fontAlgn="auto" latinLnBrk="0" hangingPunct="1">
              <a:lnSpc>
                <a:spcPct val="6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Same number of columns </a:t>
            </a:r>
          </a:p>
          <a:p>
            <a:pPr marL="742950" marR="0" lvl="1" indent="-285750" algn="l" defTabSz="914400" rtl="0" eaLnBrk="1" fontAlgn="auto" latinLnBrk="0" hangingPunct="1">
              <a:lnSpc>
                <a:spcPct val="6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Same column order in select list</a:t>
            </a:r>
          </a:p>
          <a:p>
            <a:pPr marL="742950" lvl="1" indent="-285750" algn="l" rtl="0">
              <a:lnSpc>
                <a:spcPct val="60000"/>
              </a:lnSpc>
              <a:spcBef>
                <a:spcPct val="20000"/>
              </a:spcBef>
              <a:buFont typeface="Arial" pitchFamily="34" charset="0"/>
              <a:buChar char="–"/>
              <a:defRPr/>
            </a:pPr>
            <a:r>
              <a:rPr lang="en-US" altLang="en-US" sz="2800" dirty="0"/>
              <a:t>The UNION operator returns only distinct rows that appear in either result</a:t>
            </a:r>
          </a:p>
          <a:p>
            <a:pPr marL="742950" lvl="1" indent="-285750" algn="l" rtl="0">
              <a:lnSpc>
                <a:spcPct val="60000"/>
              </a:lnSpc>
              <a:spcBef>
                <a:spcPct val="20000"/>
              </a:spcBef>
              <a:buFont typeface="Arial"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21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Type</a:t>
            </a:r>
            <a:endParaRPr lang="fa-IR" dirty="0"/>
          </a:p>
        </p:txBody>
      </p:sp>
      <p:sp>
        <p:nvSpPr>
          <p:cNvPr id="4" name="Content Placeholder 2"/>
          <p:cNvSpPr txBox="1">
            <a:spLocks/>
          </p:cNvSpPr>
          <p:nvPr/>
        </p:nvSpPr>
        <p:spPr>
          <a:xfrm>
            <a:off x="609600" y="2087880"/>
            <a:ext cx="8229600" cy="4389120"/>
          </a:xfrm>
          <a:prstGeom prst="rect">
            <a:avLst/>
          </a:prstGeom>
        </p:spPr>
        <p:txBody>
          <a:bodyPr vert="horz">
            <a:normAutofit/>
          </a:bodyPr>
          <a:lst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l" rtl="0"/>
            <a:r>
              <a:rPr lang="en-US" dirty="0"/>
              <a:t>System Data Type </a:t>
            </a:r>
          </a:p>
          <a:p>
            <a:pPr algn="l" rtl="0"/>
            <a:r>
              <a:rPr lang="en-US" dirty="0"/>
              <a:t>User Defined Data Type </a:t>
            </a:r>
          </a:p>
        </p:txBody>
      </p:sp>
    </p:spTree>
    <p:extLst>
      <p:ext uri="{BB962C8B-B14F-4D97-AF65-F5344CB8AC3E}">
        <p14:creationId xmlns:p14="http://schemas.microsoft.com/office/powerpoint/2010/main" val="608598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INTERSECT Operator</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Content Placeholder 7"/>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returns only the records that have the same values in the selected columns in both tables.</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5"/>
          <p:cNvSpPr>
            <a:spLocks noChangeArrowheads="1"/>
          </p:cNvSpPr>
          <p:nvPr/>
        </p:nvSpPr>
        <p:spPr bwMode="auto">
          <a:xfrm>
            <a:off x="3673475" y="3733800"/>
            <a:ext cx="4724400" cy="533400"/>
          </a:xfrm>
          <a:prstGeom prst="rect">
            <a:avLst/>
          </a:prstGeom>
          <a:gradFill rotWithShape="0">
            <a:gsLst>
              <a:gs pos="0">
                <a:srgbClr val="FCFEB9"/>
              </a:gs>
              <a:gs pos="100000">
                <a:srgbClr val="FFCC66"/>
              </a:gs>
            </a:gsLst>
            <a:lin ang="0" scaled="1"/>
          </a:gradFill>
          <a:ln w="9525">
            <a:noFill/>
            <a:miter lim="800000"/>
            <a:headEnd/>
            <a:tailEnd/>
          </a:ln>
          <a:effectLst/>
        </p:spPr>
        <p:txBody>
          <a:bodyPr wrap="none" anchor="ctr"/>
          <a:lstStyle/>
          <a:p>
            <a:endParaRPr lang="ar-EG"/>
          </a:p>
        </p:txBody>
      </p:sp>
      <p:sp>
        <p:nvSpPr>
          <p:cNvPr id="5" name="Rectangle 4"/>
          <p:cNvSpPr>
            <a:spLocks noChangeArrowheads="1"/>
          </p:cNvSpPr>
          <p:nvPr/>
        </p:nvSpPr>
        <p:spPr bwMode="auto">
          <a:xfrm>
            <a:off x="685800" y="3994150"/>
            <a:ext cx="7924800" cy="21780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800" noProof="1">
                <a:solidFill>
                  <a:srgbClr val="0000CC"/>
                </a:solidFill>
                <a:latin typeface="Lucida Sans Typewriter" pitchFamily="49" charset="0"/>
              </a:rPr>
              <a:t>USE</a:t>
            </a:r>
            <a:r>
              <a:rPr lang="en-US" altLang="en-US" sz="1800" noProof="1">
                <a:latin typeface="Lucida Sans Typewriter" pitchFamily="49" charset="0"/>
              </a:rPr>
              <a:t> northwind</a:t>
            </a:r>
          </a:p>
          <a:p>
            <a:pPr marL="228600" algn="l" rtl="0">
              <a:lnSpc>
                <a:spcPct val="90000"/>
              </a:lnSpc>
              <a:tabLst>
                <a:tab pos="2800350" algn="l"/>
              </a:tabLst>
            </a:pPr>
            <a:r>
              <a:rPr lang="en-US" altLang="en-US" noProof="1">
                <a:solidFill>
                  <a:srgbClr val="0000CC"/>
                </a:solidFill>
                <a:latin typeface="Lucida Sans Typewriter" pitchFamily="49" charset="0"/>
              </a:rPr>
              <a:t>SELECT</a:t>
            </a:r>
            <a:r>
              <a:rPr lang="en-US" altLang="en-US" sz="1800" noProof="1">
                <a:latin typeface="Lucida Sans Typewriter" pitchFamily="49" charset="0"/>
              </a:rPr>
              <a:t> </a:t>
            </a:r>
            <a:r>
              <a:rPr lang="en-US" altLang="en-US" sz="1800" dirty="0">
                <a:latin typeface="Lucida Sans Typewriter" pitchFamily="49" charset="0"/>
              </a:rPr>
              <a:t> </a:t>
            </a:r>
            <a:r>
              <a:rPr lang="en-US" altLang="en-US" sz="1800" noProof="1">
                <a:latin typeface="Lucida Sans Typewriter" pitchFamily="49" charset="0"/>
              </a:rPr>
              <a:t>(firstname + ' ' + lastname)</a:t>
            </a:r>
            <a:r>
              <a:rPr lang="en-US" altLang="en-US" sz="1800" dirty="0">
                <a:latin typeface="Lucida Sans Typewriter" pitchFamily="49" charset="0"/>
              </a:rPr>
              <a:t> </a:t>
            </a:r>
            <a:r>
              <a:rPr lang="en-US" altLang="en-US" noProof="1">
                <a:solidFill>
                  <a:srgbClr val="0000CC"/>
                </a:solidFill>
                <a:latin typeface="Lucida Sans Typewriter" pitchFamily="49" charset="0"/>
              </a:rPr>
              <a:t>AS</a:t>
            </a:r>
            <a:r>
              <a:rPr lang="en-US" altLang="en-US" sz="1800" dirty="0">
                <a:latin typeface="Lucida Sans Typewriter" pitchFamily="49" charset="0"/>
              </a:rPr>
              <a:t> name</a:t>
            </a:r>
            <a:r>
              <a:rPr lang="en-US" altLang="en-US" sz="1800" noProof="1">
                <a:latin typeface="Lucida Sans Typewriter" pitchFamily="49" charset="0"/>
              </a:rPr>
              <a:t> </a:t>
            </a:r>
            <a:br>
              <a:rPr lang="en-US" altLang="en-US" sz="1800" noProof="1">
                <a:latin typeface="Lucida Sans Typewriter" pitchFamily="49" charset="0"/>
              </a:rPr>
            </a:br>
            <a:r>
              <a:rPr lang="en-US" altLang="en-US" sz="1800" noProof="1">
                <a:latin typeface="Lucida Sans Typewriter" pitchFamily="49" charset="0"/>
              </a:rPr>
              <a:t>       </a:t>
            </a:r>
            <a:r>
              <a:rPr lang="en-US" altLang="en-US" sz="1800" dirty="0">
                <a:latin typeface="Lucida Sans Typewriter" pitchFamily="49" charset="0"/>
              </a:rPr>
              <a:t>,</a:t>
            </a:r>
            <a:r>
              <a:rPr lang="en-US" altLang="en-US" sz="1800" noProof="1">
                <a:latin typeface="Lucida Sans Typewriter" pitchFamily="49" charset="0"/>
              </a:rPr>
              <a:t>city, postalcode</a:t>
            </a:r>
          </a:p>
          <a:p>
            <a:pPr marL="228600" algn="l" rtl="0">
              <a:lnSpc>
                <a:spcPct val="90000"/>
              </a:lnSpc>
              <a:tabLst>
                <a:tab pos="2800350" algn="l"/>
              </a:tabLst>
            </a:pPr>
            <a:r>
              <a:rPr lang="en-US" altLang="en-US" sz="1800" dirty="0">
                <a:latin typeface="Lucida Sans Typewriter" pitchFamily="49" charset="0"/>
              </a:rPr>
              <a:t> </a:t>
            </a:r>
            <a:r>
              <a:rPr lang="en-US" altLang="en-US" noProof="1">
                <a:solidFill>
                  <a:srgbClr val="0000CC"/>
                </a:solidFill>
                <a:latin typeface="Lucida Sans Typewriter" pitchFamily="49" charset="0"/>
              </a:rPr>
              <a:t>FROM</a:t>
            </a:r>
            <a:r>
              <a:rPr lang="en-US" altLang="en-US" sz="1800" noProof="1">
                <a:latin typeface="Lucida Sans Typewriter" pitchFamily="49" charset="0"/>
              </a:rPr>
              <a:t> employees</a:t>
            </a:r>
          </a:p>
          <a:p>
            <a:pPr marL="228600" algn="l" rtl="0">
              <a:lnSpc>
                <a:spcPct val="90000"/>
              </a:lnSpc>
              <a:tabLst>
                <a:tab pos="2800350" algn="l"/>
              </a:tabLst>
            </a:pPr>
            <a:r>
              <a:rPr lang="en-US" altLang="en-US" noProof="1">
                <a:solidFill>
                  <a:srgbClr val="0000CC"/>
                </a:solidFill>
                <a:latin typeface="Lucida Sans Typewriter" pitchFamily="49" charset="0"/>
              </a:rPr>
              <a:t>INTERSECT</a:t>
            </a:r>
          </a:p>
          <a:p>
            <a:pPr marL="228600" algn="l" rtl="0">
              <a:lnSpc>
                <a:spcPct val="90000"/>
              </a:lnSpc>
              <a:tabLst>
                <a:tab pos="2800350" algn="l"/>
              </a:tabLst>
            </a:pPr>
            <a:r>
              <a:rPr lang="en-US" altLang="en-US" noProof="1">
                <a:solidFill>
                  <a:srgbClr val="0000CC"/>
                </a:solidFill>
                <a:latin typeface="Lucida Sans Typewriter" pitchFamily="49" charset="0"/>
              </a:rPr>
              <a:t>SELECT</a:t>
            </a:r>
            <a:r>
              <a:rPr lang="en-US" altLang="en-US" sz="1800" noProof="1">
                <a:latin typeface="Lucida Sans Typewriter" pitchFamily="49" charset="0"/>
              </a:rPr>
              <a:t> companyname, city, postalcode</a:t>
            </a:r>
          </a:p>
          <a:p>
            <a:pPr marL="228600" algn="l" rtl="0">
              <a:lnSpc>
                <a:spcPct val="90000"/>
              </a:lnSpc>
              <a:tabLst>
                <a:tab pos="2800350" algn="l"/>
              </a:tabLst>
            </a:pPr>
            <a:r>
              <a:rPr lang="en-US" altLang="en-US" sz="1800" dirty="0">
                <a:latin typeface="Lucida Sans Typewriter" pitchFamily="49" charset="0"/>
              </a:rPr>
              <a:t> </a:t>
            </a:r>
            <a:r>
              <a:rPr lang="en-US" altLang="en-US" noProof="1">
                <a:solidFill>
                  <a:srgbClr val="0000CC"/>
                </a:solidFill>
                <a:latin typeface="Lucida Sans Typewriter" pitchFamily="49" charset="0"/>
              </a:rPr>
              <a:t>FROM</a:t>
            </a:r>
            <a:r>
              <a:rPr lang="en-US" altLang="en-US" sz="1800" noProof="1">
                <a:latin typeface="Lucida Sans Typewriter" pitchFamily="49" charset="0"/>
              </a:rPr>
              <a:t> customers</a:t>
            </a:r>
            <a:endParaRPr lang="en-US" altLang="en-US" sz="1800" dirty="0">
              <a:latin typeface="Lucida Sans Typewriter" pitchFamily="49" charset="0"/>
            </a:endParaRPr>
          </a:p>
          <a:p>
            <a:pPr marL="228600" algn="l" rtl="0">
              <a:lnSpc>
                <a:spcPct val="90000"/>
              </a:lnSpc>
              <a:tabLst>
                <a:tab pos="2800350" algn="l"/>
              </a:tabLst>
            </a:pPr>
            <a:r>
              <a:rPr lang="en-US" altLang="en-US" noProof="1">
                <a:solidFill>
                  <a:srgbClr val="0000CC"/>
                </a:solidFill>
                <a:latin typeface="Lucida Sans Typewriter" pitchFamily="49" charset="0"/>
              </a:rPr>
              <a:t>GO</a:t>
            </a:r>
          </a:p>
        </p:txBody>
      </p:sp>
    </p:spTree>
    <p:extLst>
      <p:ext uri="{BB962C8B-B14F-4D97-AF65-F5344CB8AC3E}">
        <p14:creationId xmlns:p14="http://schemas.microsoft.com/office/powerpoint/2010/main" val="16649402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EXCEPT Operator</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 </a:t>
            </a:r>
          </a:p>
          <a:p>
            <a:pPr lvl="1" algn="l" rtl="0"/>
            <a:r>
              <a:rPr lang="en-US" dirty="0"/>
              <a:t>return rows returned by the first query that are not present in the second query</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a:spLocks noChangeArrowheads="1"/>
          </p:cNvSpPr>
          <p:nvPr/>
        </p:nvSpPr>
        <p:spPr bwMode="auto">
          <a:xfrm>
            <a:off x="3521075" y="3429000"/>
            <a:ext cx="4724400" cy="533400"/>
          </a:xfrm>
          <a:prstGeom prst="rect">
            <a:avLst/>
          </a:prstGeom>
          <a:gradFill rotWithShape="0">
            <a:gsLst>
              <a:gs pos="0">
                <a:srgbClr val="FCFEB9"/>
              </a:gs>
              <a:gs pos="100000">
                <a:srgbClr val="FFCC66"/>
              </a:gs>
            </a:gsLst>
            <a:lin ang="0" scaled="1"/>
          </a:gradFill>
          <a:ln w="9525">
            <a:noFill/>
            <a:miter lim="800000"/>
            <a:headEnd/>
            <a:tailEnd/>
          </a:ln>
          <a:effectLst/>
        </p:spPr>
        <p:txBody>
          <a:bodyPr wrap="none" anchor="ctr"/>
          <a:lstStyle/>
          <a:p>
            <a:endParaRPr lang="ar-EG" dirty="0"/>
          </a:p>
        </p:txBody>
      </p:sp>
      <p:sp>
        <p:nvSpPr>
          <p:cNvPr id="5" name="Rectangle 4"/>
          <p:cNvSpPr>
            <a:spLocks noChangeArrowheads="1"/>
          </p:cNvSpPr>
          <p:nvPr/>
        </p:nvSpPr>
        <p:spPr bwMode="auto">
          <a:xfrm>
            <a:off x="533400" y="3689350"/>
            <a:ext cx="7924800" cy="21780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800" noProof="1">
                <a:solidFill>
                  <a:srgbClr val="0000CC"/>
                </a:solidFill>
                <a:latin typeface="Lucida Sans Typewriter" pitchFamily="49" charset="0"/>
              </a:rPr>
              <a:t>USE</a:t>
            </a:r>
            <a:r>
              <a:rPr lang="en-US" altLang="en-US" sz="1800" noProof="1">
                <a:latin typeface="Lucida Sans Typewriter" pitchFamily="49" charset="0"/>
              </a:rPr>
              <a:t> northwind</a:t>
            </a:r>
          </a:p>
          <a:p>
            <a:pPr marL="228600" algn="l" rtl="0">
              <a:lnSpc>
                <a:spcPct val="90000"/>
              </a:lnSpc>
              <a:tabLst>
                <a:tab pos="2800350" algn="l"/>
              </a:tabLst>
            </a:pPr>
            <a:r>
              <a:rPr lang="en-US" altLang="en-US" noProof="1">
                <a:solidFill>
                  <a:srgbClr val="0000CC"/>
                </a:solidFill>
                <a:latin typeface="Lucida Sans Typewriter" pitchFamily="49" charset="0"/>
              </a:rPr>
              <a:t>SELECT</a:t>
            </a:r>
            <a:r>
              <a:rPr lang="en-US" altLang="en-US" sz="1800" noProof="1">
                <a:latin typeface="Lucida Sans Typewriter" pitchFamily="49" charset="0"/>
              </a:rPr>
              <a:t> </a:t>
            </a:r>
            <a:r>
              <a:rPr lang="en-US" altLang="en-US" sz="1800" dirty="0">
                <a:latin typeface="Lucida Sans Typewriter" pitchFamily="49" charset="0"/>
              </a:rPr>
              <a:t> </a:t>
            </a:r>
            <a:r>
              <a:rPr lang="en-US" altLang="en-US" sz="1800" noProof="1">
                <a:latin typeface="Lucida Sans Typewriter" pitchFamily="49" charset="0"/>
              </a:rPr>
              <a:t>(firstname + ' ' + lastname)</a:t>
            </a:r>
            <a:r>
              <a:rPr lang="en-US" altLang="en-US" sz="1800" dirty="0">
                <a:latin typeface="Lucida Sans Typewriter" pitchFamily="49" charset="0"/>
              </a:rPr>
              <a:t> </a:t>
            </a:r>
            <a:r>
              <a:rPr lang="en-US" altLang="en-US" noProof="1">
                <a:solidFill>
                  <a:srgbClr val="0000CC"/>
                </a:solidFill>
                <a:latin typeface="Lucida Sans Typewriter" pitchFamily="49" charset="0"/>
              </a:rPr>
              <a:t>AS</a:t>
            </a:r>
            <a:r>
              <a:rPr lang="en-US" altLang="en-US" sz="1800" dirty="0">
                <a:latin typeface="Lucida Sans Typewriter" pitchFamily="49" charset="0"/>
              </a:rPr>
              <a:t> name</a:t>
            </a:r>
            <a:r>
              <a:rPr lang="en-US" altLang="en-US" sz="1800" noProof="1">
                <a:latin typeface="Lucida Sans Typewriter" pitchFamily="49" charset="0"/>
              </a:rPr>
              <a:t> </a:t>
            </a:r>
            <a:br>
              <a:rPr lang="en-US" altLang="en-US" sz="1800" noProof="1">
                <a:latin typeface="Lucida Sans Typewriter" pitchFamily="49" charset="0"/>
              </a:rPr>
            </a:br>
            <a:r>
              <a:rPr lang="en-US" altLang="en-US" sz="1800" noProof="1">
                <a:latin typeface="Lucida Sans Typewriter" pitchFamily="49" charset="0"/>
              </a:rPr>
              <a:t>       </a:t>
            </a:r>
            <a:r>
              <a:rPr lang="en-US" altLang="en-US" sz="1800" dirty="0">
                <a:latin typeface="Lucida Sans Typewriter" pitchFamily="49" charset="0"/>
              </a:rPr>
              <a:t>,</a:t>
            </a:r>
            <a:r>
              <a:rPr lang="en-US" altLang="en-US" sz="1800" noProof="1">
                <a:latin typeface="Lucida Sans Typewriter" pitchFamily="49" charset="0"/>
              </a:rPr>
              <a:t>city, postalcode</a:t>
            </a:r>
          </a:p>
          <a:p>
            <a:pPr marL="228600" algn="l" rtl="0">
              <a:lnSpc>
                <a:spcPct val="90000"/>
              </a:lnSpc>
              <a:tabLst>
                <a:tab pos="2800350" algn="l"/>
              </a:tabLst>
            </a:pPr>
            <a:r>
              <a:rPr lang="en-US" altLang="en-US" sz="1800" dirty="0">
                <a:latin typeface="Lucida Sans Typewriter" pitchFamily="49" charset="0"/>
              </a:rPr>
              <a:t> </a:t>
            </a:r>
            <a:r>
              <a:rPr lang="en-US" altLang="en-US" noProof="1">
                <a:solidFill>
                  <a:srgbClr val="0000CC"/>
                </a:solidFill>
                <a:latin typeface="Lucida Sans Typewriter" pitchFamily="49" charset="0"/>
              </a:rPr>
              <a:t>FROM</a:t>
            </a:r>
            <a:r>
              <a:rPr lang="en-US" altLang="en-US" sz="1800" noProof="1">
                <a:latin typeface="Lucida Sans Typewriter" pitchFamily="49" charset="0"/>
              </a:rPr>
              <a:t> employees</a:t>
            </a:r>
          </a:p>
          <a:p>
            <a:pPr marL="228600" algn="l" rtl="0">
              <a:lnSpc>
                <a:spcPct val="90000"/>
              </a:lnSpc>
              <a:tabLst>
                <a:tab pos="2800350" algn="l"/>
              </a:tabLst>
            </a:pPr>
            <a:r>
              <a:rPr lang="en-US" altLang="en-US" noProof="1">
                <a:solidFill>
                  <a:srgbClr val="0000CC"/>
                </a:solidFill>
                <a:latin typeface="Lucida Sans Typewriter" pitchFamily="49" charset="0"/>
              </a:rPr>
              <a:t>EXCEPT</a:t>
            </a:r>
          </a:p>
          <a:p>
            <a:pPr marL="228600" algn="l" rtl="0">
              <a:lnSpc>
                <a:spcPct val="90000"/>
              </a:lnSpc>
              <a:tabLst>
                <a:tab pos="2800350" algn="l"/>
              </a:tabLst>
            </a:pPr>
            <a:r>
              <a:rPr lang="en-US" altLang="en-US" noProof="1">
                <a:solidFill>
                  <a:srgbClr val="0000CC"/>
                </a:solidFill>
                <a:latin typeface="Lucida Sans Typewriter" pitchFamily="49" charset="0"/>
              </a:rPr>
              <a:t>SELECT</a:t>
            </a:r>
            <a:r>
              <a:rPr lang="en-US" altLang="en-US" sz="1800" noProof="1">
                <a:latin typeface="Lucida Sans Typewriter" pitchFamily="49" charset="0"/>
              </a:rPr>
              <a:t> companyname, city, postalcode</a:t>
            </a:r>
          </a:p>
          <a:p>
            <a:pPr marL="228600" algn="l" rtl="0">
              <a:lnSpc>
                <a:spcPct val="90000"/>
              </a:lnSpc>
              <a:tabLst>
                <a:tab pos="2800350" algn="l"/>
              </a:tabLst>
            </a:pPr>
            <a:r>
              <a:rPr lang="en-US" altLang="en-US" sz="1800" dirty="0">
                <a:latin typeface="Lucida Sans Typewriter" pitchFamily="49" charset="0"/>
              </a:rPr>
              <a:t> </a:t>
            </a:r>
            <a:r>
              <a:rPr lang="en-US" altLang="en-US" noProof="1">
                <a:solidFill>
                  <a:srgbClr val="0000CC"/>
                </a:solidFill>
                <a:latin typeface="Lucida Sans Typewriter" pitchFamily="49" charset="0"/>
              </a:rPr>
              <a:t>FROM</a:t>
            </a:r>
            <a:r>
              <a:rPr lang="en-US" altLang="en-US" sz="1800" noProof="1">
                <a:latin typeface="Lucida Sans Typewriter" pitchFamily="49" charset="0"/>
              </a:rPr>
              <a:t> customers</a:t>
            </a:r>
            <a:endParaRPr lang="en-US" altLang="en-US" sz="1800" dirty="0">
              <a:latin typeface="Lucida Sans Typewriter" pitchFamily="49" charset="0"/>
            </a:endParaRPr>
          </a:p>
          <a:p>
            <a:pPr marL="228600" algn="l" rtl="0">
              <a:lnSpc>
                <a:spcPct val="90000"/>
              </a:lnSpc>
              <a:tabLst>
                <a:tab pos="2800350" algn="l"/>
              </a:tabLst>
            </a:pPr>
            <a:r>
              <a:rPr lang="en-US" altLang="en-US" noProof="1">
                <a:solidFill>
                  <a:srgbClr val="0000CC"/>
                </a:solidFill>
                <a:latin typeface="Lucida Sans Typewriter" pitchFamily="49" charset="0"/>
              </a:rPr>
              <a:t>GO</a:t>
            </a:r>
          </a:p>
        </p:txBody>
      </p:sp>
    </p:spTree>
    <p:extLst>
      <p:ext uri="{BB962C8B-B14F-4D97-AF65-F5344CB8AC3E}">
        <p14:creationId xmlns:p14="http://schemas.microsoft.com/office/powerpoint/2010/main" val="33013257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Other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7410" name="Picture 2"/>
          <p:cNvPicPr>
            <a:picLocks noGrp="1" noChangeAspect="1" noChangeArrowheads="1"/>
          </p:cNvPicPr>
          <p:nvPr>
            <p:ph idx="1"/>
          </p:nvPr>
        </p:nvPicPr>
        <p:blipFill>
          <a:blip r:embed="rId2" cstate="print"/>
          <a:srcRect/>
          <a:stretch>
            <a:fillRect/>
          </a:stretch>
        </p:blipFill>
        <p:spPr bwMode="auto">
          <a:xfrm>
            <a:off x="685801" y="1752600"/>
            <a:ext cx="7924799" cy="2667000"/>
          </a:xfrm>
          <a:prstGeom prst="rect">
            <a:avLst/>
          </a:prstGeom>
          <a:noFill/>
          <a:ln w="9525">
            <a:noFill/>
            <a:miter lim="800000"/>
            <a:headEnd/>
            <a:tailEnd/>
          </a:ln>
        </p:spPr>
      </p:pic>
    </p:spTree>
    <p:extLst>
      <p:ext uri="{BB962C8B-B14F-4D97-AF65-F5344CB8AC3E}">
        <p14:creationId xmlns:p14="http://schemas.microsoft.com/office/powerpoint/2010/main" val="27714168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1843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9926706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ar-EG"/>
          </a:p>
        </p:txBody>
      </p:sp>
      <p:pic>
        <p:nvPicPr>
          <p:cNvPr id="19458" name="Picture 2"/>
          <p:cNvPicPr>
            <a:picLocks noChangeAspect="1" noChangeArrowheads="1"/>
          </p:cNvPicPr>
          <p:nvPr/>
        </p:nvPicPr>
        <p:blipFill>
          <a:blip r:embed="rId2" cstate="print"/>
          <a:srcRect/>
          <a:stretch>
            <a:fillRect/>
          </a:stretch>
        </p:blipFill>
        <p:spPr bwMode="auto">
          <a:xfrm>
            <a:off x="0" y="1"/>
            <a:ext cx="9144000" cy="6793524"/>
          </a:xfrm>
          <a:prstGeom prst="rect">
            <a:avLst/>
          </a:prstGeom>
          <a:noFill/>
          <a:ln w="9525">
            <a:noFill/>
            <a:miter lim="800000"/>
            <a:headEnd/>
            <a:tailEnd/>
          </a:ln>
        </p:spPr>
      </p:pic>
    </p:spTree>
    <p:extLst>
      <p:ext uri="{BB962C8B-B14F-4D97-AF65-F5344CB8AC3E}">
        <p14:creationId xmlns:p14="http://schemas.microsoft.com/office/powerpoint/2010/main" val="4235892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2048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8563125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21506" name="Picture 2"/>
          <p:cNvPicPr>
            <a:picLocks noChangeAspect="1" noChangeArrowheads="1"/>
          </p:cNvPicPr>
          <p:nvPr/>
        </p:nvPicPr>
        <p:blipFill>
          <a:blip r:embed="rId2" cstate="print"/>
          <a:srcRect/>
          <a:stretch>
            <a:fillRect/>
          </a:stretch>
        </p:blipFill>
        <p:spPr bwMode="auto">
          <a:xfrm>
            <a:off x="0" y="76200"/>
            <a:ext cx="9144000" cy="6705600"/>
          </a:xfrm>
          <a:prstGeom prst="rect">
            <a:avLst/>
          </a:prstGeom>
          <a:noFill/>
          <a:ln w="9525">
            <a:noFill/>
            <a:miter lim="800000"/>
            <a:headEnd/>
            <a:tailEnd/>
          </a:ln>
        </p:spPr>
      </p:pic>
    </p:spTree>
    <p:extLst>
      <p:ext uri="{BB962C8B-B14F-4D97-AF65-F5344CB8AC3E}">
        <p14:creationId xmlns:p14="http://schemas.microsoft.com/office/powerpoint/2010/main" val="14940627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8229600" cy="1143000"/>
          </a:xfrm>
        </p:spPr>
        <p:txBody>
          <a:bodyPr>
            <a:normAutofit/>
          </a:bodyPr>
          <a:lstStyle/>
          <a:p>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Joining Data</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55730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descr="Oracle Join | Oracle Joins - By Microsoft Awarded MVP - oracle tutorial -  Learn in 30sec | wikitechy - sql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67" y="2005012"/>
            <a:ext cx="7679265" cy="431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11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p:cNvSpPr>
            <a:spLocks noChangeArrowheads="1"/>
          </p:cNvSpPr>
          <p:nvPr/>
        </p:nvSpPr>
        <p:spPr bwMode="auto">
          <a:xfrm flipH="1">
            <a:off x="762000" y="3962400"/>
            <a:ext cx="6172200" cy="1143000"/>
          </a:xfrm>
          <a:prstGeom prst="rect">
            <a:avLst/>
          </a:prstGeom>
          <a:gradFill rotWithShape="0">
            <a:gsLst>
              <a:gs pos="0">
                <a:srgbClr val="FFCC66"/>
              </a:gs>
              <a:gs pos="100000">
                <a:srgbClr val="FCFEB9"/>
              </a:gs>
            </a:gsLst>
            <a:lin ang="0" scaled="1"/>
          </a:gradFill>
          <a:ln w="9525">
            <a:noFill/>
            <a:miter lim="800000"/>
            <a:headEnd/>
            <a:tailEnd/>
          </a:ln>
          <a:effectLst/>
        </p:spPr>
        <p:txBody>
          <a:bodyPr wrap="none" anchor="ctr"/>
          <a:lstStyle/>
          <a:p>
            <a:endParaRPr lang="ar-EG"/>
          </a:p>
        </p:txBody>
      </p:sp>
      <p:sp>
        <p:nvSpPr>
          <p:cNvPr id="35846" name="Rectangle 6"/>
          <p:cNvSpPr>
            <a:spLocks noChangeArrowheads="1"/>
          </p:cNvSpPr>
          <p:nvPr/>
        </p:nvSpPr>
        <p:spPr bwMode="auto">
          <a:xfrm flipH="1">
            <a:off x="762000" y="1752600"/>
            <a:ext cx="6172200" cy="1143000"/>
          </a:xfrm>
          <a:prstGeom prst="rect">
            <a:avLst/>
          </a:prstGeom>
          <a:gradFill rotWithShape="0">
            <a:gsLst>
              <a:gs pos="0">
                <a:srgbClr val="FFCC66"/>
              </a:gs>
              <a:gs pos="100000">
                <a:srgbClr val="FCFEB9"/>
              </a:gs>
            </a:gsLst>
            <a:lin ang="0" scaled="1"/>
          </a:gradFill>
          <a:ln w="9525">
            <a:noFill/>
            <a:miter lim="800000"/>
            <a:headEnd/>
            <a:tailEnd/>
          </a:ln>
          <a:effectLst/>
        </p:spPr>
        <p:txBody>
          <a:bodyPr wrap="none" anchor="ctr"/>
          <a:lstStyle/>
          <a:p>
            <a:endParaRPr lang="ar-EG"/>
          </a:p>
        </p:txBody>
      </p:sp>
      <p:sp>
        <p:nvSpPr>
          <p:cNvPr id="35842" name="Rectangle 2"/>
          <p:cNvSpPr>
            <a:spLocks noGrp="1" noChangeArrowheads="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Aliases for Table Names</a:t>
            </a:r>
          </a:p>
        </p:txBody>
      </p:sp>
      <p:sp>
        <p:nvSpPr>
          <p:cNvPr id="35843" name="Rectangle 3"/>
          <p:cNvSpPr>
            <a:spLocks noGrp="1" noChangeArrowheads="1"/>
          </p:cNvSpPr>
          <p:nvPr>
            <p:ph idx="1"/>
          </p:nvPr>
        </p:nvSpPr>
        <p:spPr/>
        <p:txBody>
          <a:bodyPr/>
          <a:lstStyle/>
          <a:p>
            <a:pPr algn="l" rtl="0"/>
            <a:r>
              <a:rPr lang="en-US" dirty="0"/>
              <a:t>Example 1 (without an alias name)</a:t>
            </a:r>
          </a:p>
          <a:p>
            <a:pPr algn="l" rtl="0"/>
            <a:endParaRPr lang="en-US" dirty="0"/>
          </a:p>
          <a:p>
            <a:pPr algn="l" rtl="0"/>
            <a:endParaRPr lang="en-US" dirty="0"/>
          </a:p>
          <a:p>
            <a:pPr algn="l" rtl="0"/>
            <a:endParaRPr lang="en-US" dirty="0"/>
          </a:p>
          <a:p>
            <a:pPr algn="l" rtl="0"/>
            <a:r>
              <a:rPr lang="en-US" dirty="0"/>
              <a:t>Example 2 (with an alias name)</a:t>
            </a:r>
          </a:p>
        </p:txBody>
      </p:sp>
      <p:sp>
        <p:nvSpPr>
          <p:cNvPr id="35844" name="Rectangle 4"/>
          <p:cNvSpPr>
            <a:spLocks noChangeArrowheads="1"/>
          </p:cNvSpPr>
          <p:nvPr/>
        </p:nvSpPr>
        <p:spPr bwMode="auto">
          <a:xfrm>
            <a:off x="533400" y="4495800"/>
            <a:ext cx="8229600" cy="1569660"/>
          </a:xfrm>
          <a:prstGeom prst="rect">
            <a:avLst/>
          </a:prstGeom>
          <a:solidFill>
            <a:schemeClr val="bg1"/>
          </a:solidFill>
          <a:ln w="12700">
            <a:solidFill>
              <a:schemeClr val="tx1"/>
            </a:solidFill>
            <a:miter lim="800000"/>
            <a:headEnd/>
            <a:tailEnd/>
          </a:ln>
          <a:effectLst>
            <a:outerShdw dist="89803" dir="2700000" algn="ctr" rotWithShape="0">
              <a:srgbClr val="0099CC"/>
            </a:outerShdw>
          </a:effectLst>
        </p:spPr>
        <p:txBody>
          <a:bodyPr lIns="90488" tIns="91440" rIns="90488" bIns="91440">
            <a:spAutoFit/>
          </a:bodyPr>
          <a:lstStyle/>
          <a:p>
            <a:pPr marL="228600" algn="l" rtl="0">
              <a:tabLst>
                <a:tab pos="2800350" algn="l"/>
              </a:tabLst>
            </a:pPr>
            <a:r>
              <a:rPr lang="en-US" dirty="0"/>
              <a:t>SELECT </a:t>
            </a:r>
            <a:r>
              <a:rPr lang="en-US" dirty="0" err="1"/>
              <a:t>c.CustomerName</a:t>
            </a:r>
            <a:r>
              <a:rPr lang="en-US" dirty="0"/>
              <a:t>, </a:t>
            </a:r>
            <a:r>
              <a:rPr lang="en-US" dirty="0" err="1"/>
              <a:t>Or.OrderID</a:t>
            </a:r>
            <a:br>
              <a:rPr lang="en-US" dirty="0"/>
            </a:br>
            <a:r>
              <a:rPr lang="en-US" dirty="0"/>
              <a:t>FROM Customers as c</a:t>
            </a:r>
            <a:br>
              <a:rPr lang="en-US" dirty="0"/>
            </a:br>
            <a:r>
              <a:rPr lang="en-US" dirty="0"/>
              <a:t>INNER JOIN Orders as Or</a:t>
            </a:r>
            <a:br>
              <a:rPr lang="en-US" dirty="0"/>
            </a:br>
            <a:r>
              <a:rPr lang="en-US" dirty="0"/>
              <a:t>ON </a:t>
            </a:r>
            <a:r>
              <a:rPr lang="en-US" dirty="0" err="1"/>
              <a:t>c.CustomerID</a:t>
            </a:r>
            <a:r>
              <a:rPr lang="en-US" dirty="0"/>
              <a:t>=</a:t>
            </a:r>
            <a:r>
              <a:rPr lang="en-US" dirty="0" err="1"/>
              <a:t>Or.CustomerID</a:t>
            </a:r>
            <a:br>
              <a:rPr lang="en-US" dirty="0"/>
            </a:br>
            <a:r>
              <a:rPr lang="en-US" dirty="0"/>
              <a:t>ORDER BY </a:t>
            </a:r>
            <a:r>
              <a:rPr lang="en-US" dirty="0" err="1"/>
              <a:t>c.CustomerName</a:t>
            </a:r>
            <a:r>
              <a:rPr lang="en-US" dirty="0"/>
              <a:t>;</a:t>
            </a:r>
            <a:endParaRPr lang="en-US" altLang="en-US" sz="1800" dirty="0">
              <a:latin typeface="Lucida Sans Typewriter" pitchFamily="49" charset="0"/>
            </a:endParaRPr>
          </a:p>
        </p:txBody>
      </p:sp>
      <p:sp>
        <p:nvSpPr>
          <p:cNvPr id="35845" name="Rectangle 5"/>
          <p:cNvSpPr>
            <a:spLocks noChangeArrowheads="1"/>
          </p:cNvSpPr>
          <p:nvPr/>
        </p:nvSpPr>
        <p:spPr bwMode="auto">
          <a:xfrm>
            <a:off x="533400" y="2286000"/>
            <a:ext cx="8229600" cy="1569660"/>
          </a:xfrm>
          <a:prstGeom prst="rect">
            <a:avLst/>
          </a:prstGeom>
          <a:solidFill>
            <a:schemeClr val="bg1"/>
          </a:solidFill>
          <a:ln w="12700">
            <a:solidFill>
              <a:schemeClr val="tx1"/>
            </a:solidFill>
            <a:miter lim="800000"/>
            <a:headEnd/>
            <a:tailEnd/>
          </a:ln>
          <a:effectLst>
            <a:outerShdw dist="89803" dir="2700000" algn="ctr" rotWithShape="0">
              <a:srgbClr val="0099CC"/>
            </a:outerShdw>
          </a:effectLst>
        </p:spPr>
        <p:txBody>
          <a:bodyPr lIns="90488" tIns="91440" rIns="90488" bIns="91440">
            <a:spAutoFit/>
          </a:bodyPr>
          <a:lstStyle/>
          <a:p>
            <a:pPr marL="228600" algn="l" rtl="0">
              <a:tabLst>
                <a:tab pos="2800350" algn="l"/>
              </a:tabLst>
            </a:pPr>
            <a:r>
              <a:rPr lang="en-US"/>
              <a:t>SELECT Customers.CustomerName, Orders.OrderID</a:t>
            </a:r>
            <a:br>
              <a:rPr lang="en-US"/>
            </a:br>
            <a:r>
              <a:rPr lang="en-US"/>
              <a:t>FROM Customers</a:t>
            </a:r>
            <a:br>
              <a:rPr lang="en-US"/>
            </a:br>
            <a:r>
              <a:rPr lang="en-US"/>
              <a:t>INNER JOIN Orders</a:t>
            </a:r>
            <a:br>
              <a:rPr lang="en-US"/>
            </a:br>
            <a:r>
              <a:rPr lang="en-US"/>
              <a:t>ON Customers.CustomerID=Orders.CustomerID</a:t>
            </a:r>
            <a:br>
              <a:rPr lang="en-US"/>
            </a:br>
            <a:r>
              <a:rPr lang="en-US"/>
              <a:t>ORDER BY Customers.CustomerName;</a:t>
            </a:r>
            <a:endParaRPr lang="en-US" altLang="en-US" sz="1800" dirty="0">
              <a:latin typeface="Lucida Sans Typewriter" pitchFamily="49" charset="0"/>
            </a:endParaRPr>
          </a:p>
        </p:txBody>
      </p:sp>
      <p:sp>
        <p:nvSpPr>
          <p:cNvPr id="8" name="TextBox 7"/>
          <p:cNvSpPr txBox="1"/>
          <p:nvPr/>
        </p:nvSpPr>
        <p:spPr>
          <a:xfrm>
            <a:off x="152400" y="6400800"/>
            <a:ext cx="3962400" cy="369332"/>
          </a:xfrm>
          <a:prstGeom prst="rect">
            <a:avLst/>
          </a:prstGeom>
          <a:noFill/>
        </p:spPr>
        <p:txBody>
          <a:bodyPr wrap="square" rtlCol="1">
            <a:spAutoFit/>
          </a:bodyPr>
          <a:lstStyle/>
          <a:p>
            <a:r>
              <a:rPr lang="en-US" dirty="0"/>
              <a:t>This slide from  2071b from Microsoft </a:t>
            </a:r>
            <a:endParaRPr lang="ar-EG" dirty="0"/>
          </a:p>
        </p:txBody>
      </p:sp>
    </p:spTree>
    <p:extLst>
      <p:ext uri="{BB962C8B-B14F-4D97-AF65-F5344CB8AC3E}">
        <p14:creationId xmlns:p14="http://schemas.microsoft.com/office/powerpoint/2010/main" val="30503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Type Categories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solidFill>
                  <a:srgbClr val="FF0000"/>
                </a:solidFill>
              </a:rPr>
              <a:t>Character Datatypes</a:t>
            </a:r>
          </a:p>
          <a:p>
            <a:pPr algn="l" rtl="0"/>
            <a:r>
              <a:rPr lang="en-US" dirty="0">
                <a:solidFill>
                  <a:srgbClr val="FF0000"/>
                </a:solidFill>
              </a:rPr>
              <a:t>Number Datatype</a:t>
            </a:r>
          </a:p>
          <a:p>
            <a:pPr algn="l" rtl="0"/>
            <a:r>
              <a:rPr lang="en-US" dirty="0">
                <a:solidFill>
                  <a:srgbClr val="FF0000"/>
                </a:solidFill>
              </a:rPr>
              <a:t>DATE Datatype</a:t>
            </a:r>
          </a:p>
          <a:p>
            <a:pPr algn="l" rtl="0"/>
            <a:r>
              <a:rPr lang="en-US" dirty="0">
                <a:solidFill>
                  <a:srgbClr val="FF0000"/>
                </a:solidFill>
              </a:rPr>
              <a:t>LOB Datatypes</a:t>
            </a:r>
          </a:p>
          <a:p>
            <a:pPr algn="l" rtl="0"/>
            <a:r>
              <a:rPr lang="en-US" dirty="0"/>
              <a:t>RAW and LONG RAW Datatypes</a:t>
            </a:r>
          </a:p>
          <a:p>
            <a:pPr algn="l" rtl="0"/>
            <a:r>
              <a:rPr lang="en-US" dirty="0"/>
              <a:t>ROWID and UROWID Datatypes</a:t>
            </a:r>
          </a:p>
          <a:p>
            <a:pPr marL="0" indent="0" algn="l" rtl="0">
              <a:buNone/>
            </a:pPr>
            <a:endParaRPr lang="ar-EG" dirty="0"/>
          </a:p>
        </p:txBody>
      </p:sp>
      <p:sp>
        <p:nvSpPr>
          <p:cNvPr id="4" name="Rectangle 3"/>
          <p:cNvSpPr/>
          <p:nvPr/>
        </p:nvSpPr>
        <p:spPr>
          <a:xfrm>
            <a:off x="381000" y="5955268"/>
            <a:ext cx="8305800" cy="369332"/>
          </a:xfrm>
          <a:prstGeom prst="rect">
            <a:avLst/>
          </a:prstGeom>
        </p:spPr>
        <p:txBody>
          <a:bodyPr wrap="square">
            <a:spAutoFit/>
          </a:bodyPr>
          <a:lstStyle/>
          <a:p>
            <a:pPr algn="l"/>
            <a:r>
              <a:rPr lang="en-US" dirty="0"/>
              <a:t>https://docs.oracle.com/database/121/SQLRF/sql_elements001.htm#SQLRF0021</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Combining Data from Multiple Tables</a:t>
            </a:r>
          </a:p>
        </p:txBody>
      </p:sp>
      <p:sp>
        <p:nvSpPr>
          <p:cNvPr id="18435" name="Rectangle 3"/>
          <p:cNvSpPr>
            <a:spLocks noGrp="1" noChangeArrowheads="1"/>
          </p:cNvSpPr>
          <p:nvPr>
            <p:ph idx="1"/>
          </p:nvPr>
        </p:nvSpPr>
        <p:spPr/>
        <p:txBody>
          <a:bodyPr/>
          <a:lstStyle/>
          <a:p>
            <a:pPr algn="l" rtl="0"/>
            <a:r>
              <a:rPr lang="en-US" altLang="en-US" dirty="0"/>
              <a:t>Introduction to Joins</a:t>
            </a:r>
          </a:p>
          <a:p>
            <a:pPr algn="l" rtl="0"/>
            <a:r>
              <a:rPr lang="en-US" altLang="en-US" dirty="0"/>
              <a:t>Using Inner Joins</a:t>
            </a:r>
          </a:p>
          <a:p>
            <a:pPr algn="l" rtl="0"/>
            <a:r>
              <a:rPr lang="en-US" altLang="en-US" dirty="0"/>
              <a:t>Using Outer Joins</a:t>
            </a:r>
          </a:p>
          <a:p>
            <a:pPr algn="l" rtl="0"/>
            <a:r>
              <a:rPr lang="en-US" altLang="en-US" dirty="0"/>
              <a:t>Using Cross Joins</a:t>
            </a:r>
          </a:p>
          <a:p>
            <a:pPr algn="l" rtl="0"/>
            <a:r>
              <a:rPr lang="en-US" altLang="en-US" dirty="0"/>
              <a:t>Joining More Than Two Tables</a:t>
            </a:r>
          </a:p>
          <a:p>
            <a:pPr algn="l" rtl="0"/>
            <a:r>
              <a:rPr lang="en-US" altLang="en-US" dirty="0"/>
              <a:t>Joining a Table to Itself</a:t>
            </a:r>
          </a:p>
        </p:txBody>
      </p:sp>
    </p:spTree>
    <p:extLst>
      <p:ext uri="{BB962C8B-B14F-4D97-AF65-F5344CB8AC3E}">
        <p14:creationId xmlns:p14="http://schemas.microsoft.com/office/powerpoint/2010/main" val="1815790696"/>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 to Joins</a:t>
            </a:r>
          </a:p>
        </p:txBody>
      </p:sp>
      <p:sp>
        <p:nvSpPr>
          <p:cNvPr id="19459" name="Rectangle 3"/>
          <p:cNvSpPr>
            <a:spLocks noGrp="1" noChangeArrowheads="1"/>
          </p:cNvSpPr>
          <p:nvPr>
            <p:ph idx="1"/>
          </p:nvPr>
        </p:nvSpPr>
        <p:spPr>
          <a:xfrm>
            <a:off x="609600" y="1752601"/>
            <a:ext cx="7924800" cy="4495800"/>
          </a:xfrm>
        </p:spPr>
        <p:txBody>
          <a:bodyPr>
            <a:normAutofit/>
          </a:bodyPr>
          <a:lstStyle/>
          <a:p>
            <a:pPr algn="l" rtl="0"/>
            <a:r>
              <a:rPr lang="en-US" altLang="en-US" dirty="0"/>
              <a:t>Selects Specific Columns from Multiple Tables</a:t>
            </a:r>
          </a:p>
          <a:p>
            <a:pPr lvl="1" algn="l" rtl="0"/>
            <a:r>
              <a:rPr lang="en-US" altLang="en-US" dirty="0"/>
              <a:t>JOIN keyword specifies that tables are joined and how to join them</a:t>
            </a:r>
          </a:p>
          <a:p>
            <a:pPr lvl="1" algn="l" rtl="0"/>
            <a:r>
              <a:rPr lang="en-US" altLang="en-US" dirty="0"/>
              <a:t>ON keyword specifies join condition</a:t>
            </a:r>
          </a:p>
          <a:p>
            <a:pPr algn="l" rtl="0"/>
            <a:r>
              <a:rPr lang="en-US" altLang="en-US" dirty="0"/>
              <a:t>Queries Two or More Tables to Produce a Result Set</a:t>
            </a:r>
          </a:p>
          <a:p>
            <a:pPr lvl="1" algn="l" rtl="0"/>
            <a:r>
              <a:rPr lang="en-US" altLang="en-US" dirty="0"/>
              <a:t>Use primary and foreign keys as join conditions</a:t>
            </a:r>
          </a:p>
          <a:p>
            <a:pPr lvl="1" algn="l" rtl="0"/>
            <a:r>
              <a:rPr lang="en-US" altLang="en-US" dirty="0"/>
              <a:t>Use columns common to specified tables to join tables</a:t>
            </a:r>
          </a:p>
        </p:txBody>
      </p:sp>
    </p:spTree>
    <p:extLst>
      <p:ext uri="{BB962C8B-B14F-4D97-AF65-F5344CB8AC3E}">
        <p14:creationId xmlns:p14="http://schemas.microsoft.com/office/powerpoint/2010/main" val="1831308207"/>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Inner Join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57200" y="1935479"/>
            <a:ext cx="8229600" cy="4829687"/>
          </a:xfrm>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return rows only when there is at least one row from both tables that matches the join condition</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dirty="0"/>
          </a:p>
        </p:txBody>
      </p:sp>
      <p:sp>
        <p:nvSpPr>
          <p:cNvPr id="4" name="Rectangle 3"/>
          <p:cNvSpPr/>
          <p:nvPr/>
        </p:nvSpPr>
        <p:spPr>
          <a:xfrm>
            <a:off x="533400" y="3733800"/>
            <a:ext cx="8153400" cy="16764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200" dirty="0">
                <a:solidFill>
                  <a:srgbClr val="0000CC"/>
                </a:solidFill>
              </a:rPr>
              <a:t>SELECT</a:t>
            </a:r>
            <a:r>
              <a:rPr lang="en-US" sz="3200" dirty="0"/>
              <a:t> &lt;select list&gt; </a:t>
            </a:r>
          </a:p>
          <a:p>
            <a:pPr algn="l" rtl="0"/>
            <a:r>
              <a:rPr lang="en-US" sz="3200" dirty="0">
                <a:solidFill>
                  <a:srgbClr val="0000CC"/>
                </a:solidFill>
              </a:rPr>
              <a:t>FROM</a:t>
            </a:r>
            <a:r>
              <a:rPr lang="en-US" sz="3200" dirty="0"/>
              <a:t> table1 </a:t>
            </a:r>
            <a:r>
              <a:rPr lang="en-US" sz="3200" dirty="0">
                <a:solidFill>
                  <a:srgbClr val="0000CC"/>
                </a:solidFill>
              </a:rPr>
              <a:t>inner</a:t>
            </a:r>
            <a:r>
              <a:rPr lang="en-US" sz="3200" dirty="0"/>
              <a:t> </a:t>
            </a:r>
            <a:r>
              <a:rPr lang="en-US" sz="3200" dirty="0">
                <a:solidFill>
                  <a:srgbClr val="0000CC"/>
                </a:solidFill>
              </a:rPr>
              <a:t>join</a:t>
            </a:r>
            <a:r>
              <a:rPr lang="en-US" sz="3200" dirty="0"/>
              <a:t> table2 </a:t>
            </a:r>
          </a:p>
          <a:p>
            <a:pPr algn="l" rtl="0"/>
            <a:r>
              <a:rPr lang="en-US" sz="3200" dirty="0">
                <a:solidFill>
                  <a:srgbClr val="0000CC"/>
                </a:solidFill>
              </a:rPr>
              <a:t>ON</a:t>
            </a:r>
            <a:r>
              <a:rPr lang="en-US" sz="3200" dirty="0"/>
              <a:t> (table1.column1 = table2.column2)</a:t>
            </a:r>
            <a:endParaRPr lang="ar-EG" sz="3200" dirty="0"/>
          </a:p>
        </p:txBody>
      </p:sp>
      <p:pic>
        <p:nvPicPr>
          <p:cNvPr id="2050" name="Picture 2" descr="SQL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631" y="5384042"/>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904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1371600" y="914400"/>
            <a:ext cx="6400800" cy="136366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700">
                <a:latin typeface="Lucida Sans Typewriter" pitchFamily="49" charset="0"/>
              </a:rPr>
              <a:t>USE joindb</a:t>
            </a:r>
          </a:p>
          <a:p>
            <a:pPr marL="228600" algn="l" rtl="0">
              <a:lnSpc>
                <a:spcPct val="90000"/>
              </a:lnSpc>
              <a:tabLst>
                <a:tab pos="2800350" algn="l"/>
              </a:tabLst>
            </a:pPr>
            <a:r>
              <a:rPr lang="en-US" altLang="en-US" sz="1700">
                <a:latin typeface="Lucida Sans Typewriter" pitchFamily="49" charset="0"/>
              </a:rPr>
              <a:t>SELECT buyer_name, sales.buyer_id, qty</a:t>
            </a:r>
          </a:p>
          <a:p>
            <a:pPr marL="228600" algn="l" rtl="0">
              <a:lnSpc>
                <a:spcPct val="90000"/>
              </a:lnSpc>
              <a:tabLst>
                <a:tab pos="2800350" algn="l"/>
              </a:tabLst>
            </a:pPr>
            <a:r>
              <a:rPr lang="en-US" altLang="en-US" sz="1700">
                <a:latin typeface="Lucida Sans Typewriter" pitchFamily="49" charset="0"/>
              </a:rPr>
              <a:t>FROM buyers  INNER JOIN sales</a:t>
            </a:r>
          </a:p>
          <a:p>
            <a:pPr marL="228600" algn="l" rtl="0">
              <a:lnSpc>
                <a:spcPct val="90000"/>
              </a:lnSpc>
              <a:tabLst>
                <a:tab pos="2800350" algn="l"/>
              </a:tabLst>
            </a:pPr>
            <a:r>
              <a:rPr lang="en-US" altLang="en-US" sz="1700">
                <a:latin typeface="Lucida Sans Typewriter" pitchFamily="49" charset="0"/>
              </a:rPr>
              <a:t>ON buyers.buyer_id = sales.buyer_id</a:t>
            </a:r>
            <a:br>
              <a:rPr lang="en-US" altLang="en-US" sz="1700">
                <a:latin typeface="Lucida Sans Typewriter" pitchFamily="49" charset="0"/>
              </a:rPr>
            </a:br>
            <a:r>
              <a:rPr lang="en-US" altLang="en-US" sz="1700">
                <a:latin typeface="Lucida Sans Typewriter" pitchFamily="49" charset="0"/>
              </a:rPr>
              <a:t>GO</a:t>
            </a:r>
          </a:p>
        </p:txBody>
      </p:sp>
      <p:grpSp>
        <p:nvGrpSpPr>
          <p:cNvPr id="2" name="Group 110"/>
          <p:cNvGrpSpPr>
            <a:grpSpLocks/>
          </p:cNvGrpSpPr>
          <p:nvPr/>
        </p:nvGrpSpPr>
        <p:grpSpPr bwMode="auto">
          <a:xfrm>
            <a:off x="762000" y="2209800"/>
            <a:ext cx="7467600" cy="3733800"/>
            <a:chOff x="480" y="1344"/>
            <a:chExt cx="4704" cy="2352"/>
          </a:xfrm>
        </p:grpSpPr>
        <p:sp>
          <p:nvSpPr>
            <p:cNvPr id="20571" name="Rectangle 91"/>
            <p:cNvSpPr>
              <a:spLocks noChangeArrowheads="1"/>
            </p:cNvSpPr>
            <p:nvPr/>
          </p:nvSpPr>
          <p:spPr bwMode="auto">
            <a:xfrm>
              <a:off x="2016" y="2592"/>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0570" name="Rectangle 90"/>
            <p:cNvSpPr>
              <a:spLocks noChangeArrowheads="1"/>
            </p:cNvSpPr>
            <p:nvPr/>
          </p:nvSpPr>
          <p:spPr bwMode="auto">
            <a:xfrm>
              <a:off x="4032" y="1344"/>
              <a:ext cx="1152"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0569" name="Rectangle 89"/>
            <p:cNvSpPr>
              <a:spLocks noChangeArrowheads="1"/>
            </p:cNvSpPr>
            <p:nvPr/>
          </p:nvSpPr>
          <p:spPr bwMode="auto">
            <a:xfrm>
              <a:off x="480" y="1344"/>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grpSp>
      <p:grpSp>
        <p:nvGrpSpPr>
          <p:cNvPr id="3" name="Group 109"/>
          <p:cNvGrpSpPr>
            <a:grpSpLocks/>
          </p:cNvGrpSpPr>
          <p:nvPr/>
        </p:nvGrpSpPr>
        <p:grpSpPr bwMode="auto">
          <a:xfrm>
            <a:off x="533400" y="2251075"/>
            <a:ext cx="8077200" cy="4262438"/>
            <a:chOff x="336" y="1370"/>
            <a:chExt cx="5088" cy="2685"/>
          </a:xfrm>
        </p:grpSpPr>
        <p:grpSp>
          <p:nvGrpSpPr>
            <p:cNvPr id="4" name="Group 104"/>
            <p:cNvGrpSpPr>
              <a:grpSpLocks/>
            </p:cNvGrpSpPr>
            <p:nvPr/>
          </p:nvGrpSpPr>
          <p:grpSpPr bwMode="auto">
            <a:xfrm>
              <a:off x="336" y="1370"/>
              <a:ext cx="5088" cy="1414"/>
              <a:chOff x="288" y="1296"/>
              <a:chExt cx="5184" cy="1440"/>
            </a:xfrm>
          </p:grpSpPr>
          <p:grpSp>
            <p:nvGrpSpPr>
              <p:cNvPr id="5" name="Group 103"/>
              <p:cNvGrpSpPr>
                <a:grpSpLocks/>
              </p:cNvGrpSpPr>
              <p:nvPr/>
            </p:nvGrpSpPr>
            <p:grpSpPr bwMode="auto">
              <a:xfrm>
                <a:off x="3888" y="1296"/>
                <a:ext cx="1584" cy="1440"/>
                <a:chOff x="3888" y="1296"/>
                <a:chExt cx="1584" cy="1440"/>
              </a:xfrm>
            </p:grpSpPr>
            <p:sp>
              <p:nvSpPr>
                <p:cNvPr id="20487" name="Text Box 7"/>
                <p:cNvSpPr txBox="1">
                  <a:spLocks noChangeArrowheads="1"/>
                </p:cNvSpPr>
                <p:nvPr/>
              </p:nvSpPr>
              <p:spPr bwMode="auto">
                <a:xfrm>
                  <a:off x="4461" y="1296"/>
                  <a:ext cx="485" cy="235"/>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sales</a:t>
                  </a:r>
                </a:p>
              </p:txBody>
            </p:sp>
            <p:grpSp>
              <p:nvGrpSpPr>
                <p:cNvPr id="6" name="Group 94"/>
                <p:cNvGrpSpPr>
                  <a:grpSpLocks/>
                </p:cNvGrpSpPr>
                <p:nvPr/>
              </p:nvGrpSpPr>
              <p:grpSpPr bwMode="auto">
                <a:xfrm>
                  <a:off x="3888" y="1527"/>
                  <a:ext cx="1584" cy="1209"/>
                  <a:chOff x="3888" y="1527"/>
                  <a:chExt cx="1584" cy="1209"/>
                </a:xfrm>
              </p:grpSpPr>
              <p:sp>
                <p:nvSpPr>
                  <p:cNvPr id="20489" name="Rectangle 9"/>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0490" name="Rectangle 10"/>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prod_id</a:t>
                    </a:r>
                  </a:p>
                </p:txBody>
              </p:sp>
              <p:sp>
                <p:nvSpPr>
                  <p:cNvPr id="20491" name="Rectangle 11"/>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0492" name="Rectangle 12"/>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493" name="Rectangle 13"/>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494" name="Rectangle 14"/>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0495" name="Rectangle 15"/>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0496" name="Rectangle 16"/>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2</a:t>
                    </a:r>
                  </a:p>
                </p:txBody>
              </p:sp>
              <p:sp>
                <p:nvSpPr>
                  <p:cNvPr id="20497" name="Rectangle 17"/>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a:t>
                    </a:r>
                  </a:p>
                </p:txBody>
              </p:sp>
              <p:sp>
                <p:nvSpPr>
                  <p:cNvPr id="20498" name="Rectangle 18"/>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a:t>
                    </a:r>
                  </a:p>
                </p:txBody>
              </p:sp>
              <p:sp>
                <p:nvSpPr>
                  <p:cNvPr id="20499" name="Rectangle 19"/>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5</a:t>
                    </a:r>
                  </a:p>
                </p:txBody>
              </p:sp>
              <p:sp>
                <p:nvSpPr>
                  <p:cNvPr id="20500" name="Rectangle 20"/>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15</a:t>
                    </a:r>
                  </a:p>
                </p:txBody>
              </p:sp>
              <p:sp>
                <p:nvSpPr>
                  <p:cNvPr id="20501" name="Rectangle 21"/>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5</a:t>
                    </a:r>
                  </a:p>
                </p:txBody>
              </p:sp>
              <p:sp>
                <p:nvSpPr>
                  <p:cNvPr id="20502" name="Rectangle 22"/>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37</a:t>
                    </a:r>
                  </a:p>
                </p:txBody>
              </p:sp>
              <p:sp>
                <p:nvSpPr>
                  <p:cNvPr id="20503" name="Rectangle 23"/>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11</a:t>
                    </a:r>
                  </a:p>
                </p:txBody>
              </p:sp>
              <p:sp>
                <p:nvSpPr>
                  <p:cNvPr id="20504" name="Rectangle 24"/>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0505" name="Rectangle 25"/>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2</a:t>
                    </a:r>
                  </a:p>
                </p:txBody>
              </p:sp>
              <p:sp>
                <p:nvSpPr>
                  <p:cNvPr id="20506" name="Rectangle 26"/>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1003</a:t>
                    </a:r>
                  </a:p>
                </p:txBody>
              </p:sp>
            </p:grpSp>
          </p:grpSp>
          <p:grpSp>
            <p:nvGrpSpPr>
              <p:cNvPr id="7" name="Group 102"/>
              <p:cNvGrpSpPr>
                <a:grpSpLocks/>
              </p:cNvGrpSpPr>
              <p:nvPr/>
            </p:nvGrpSpPr>
            <p:grpSpPr bwMode="auto">
              <a:xfrm>
                <a:off x="288" y="1296"/>
                <a:ext cx="1536" cy="1248"/>
                <a:chOff x="288" y="1296"/>
                <a:chExt cx="1536" cy="1248"/>
              </a:xfrm>
            </p:grpSpPr>
            <p:sp>
              <p:nvSpPr>
                <p:cNvPr id="20508" name="Text Box 28"/>
                <p:cNvSpPr txBox="1">
                  <a:spLocks noChangeArrowheads="1"/>
                </p:cNvSpPr>
                <p:nvPr/>
              </p:nvSpPr>
              <p:spPr bwMode="auto">
                <a:xfrm>
                  <a:off x="805" y="1296"/>
                  <a:ext cx="599" cy="235"/>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buyers</a:t>
                  </a:r>
                </a:p>
              </p:txBody>
            </p:sp>
            <p:grpSp>
              <p:nvGrpSpPr>
                <p:cNvPr id="8" name="Group 92"/>
                <p:cNvGrpSpPr>
                  <a:grpSpLocks/>
                </p:cNvGrpSpPr>
                <p:nvPr/>
              </p:nvGrpSpPr>
              <p:grpSpPr bwMode="auto">
                <a:xfrm>
                  <a:off x="288" y="1527"/>
                  <a:ext cx="1536" cy="1017"/>
                  <a:chOff x="288" y="1527"/>
                  <a:chExt cx="1536" cy="1017"/>
                </a:xfrm>
              </p:grpSpPr>
              <p:sp>
                <p:nvSpPr>
                  <p:cNvPr id="20510" name="Rectangle 30"/>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0511" name="Rectangle 31"/>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0512" name="Rectangle 32"/>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0513" name="Rectangle 33"/>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0514" name="Rectangle 34"/>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0515" name="Rectangle 35"/>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0516" name="Rectangle 36"/>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517" name="Rectangle 37"/>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2</a:t>
                    </a:r>
                  </a:p>
                </p:txBody>
              </p:sp>
              <p:sp>
                <p:nvSpPr>
                  <p:cNvPr id="20518" name="Rectangle 38"/>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0519" name="Rectangle 39"/>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grpSp>
          </p:grpSp>
        </p:grpSp>
        <p:sp>
          <p:nvSpPr>
            <p:cNvPr id="20520" name="Freeform 40"/>
            <p:cNvSpPr>
              <a:spLocks/>
            </p:cNvSpPr>
            <p:nvPr/>
          </p:nvSpPr>
          <p:spPr bwMode="auto">
            <a:xfrm>
              <a:off x="1231" y="2594"/>
              <a:ext cx="3251" cy="1461"/>
            </a:xfrm>
            <a:custGeom>
              <a:avLst/>
              <a:gdLst/>
              <a:ahLst/>
              <a:cxnLst>
                <a:cxn ang="0">
                  <a:pos x="0" y="0"/>
                </a:cxn>
                <a:cxn ang="0">
                  <a:pos x="624" y="0"/>
                </a:cxn>
                <a:cxn ang="0">
                  <a:pos x="624" y="528"/>
                </a:cxn>
                <a:cxn ang="0">
                  <a:pos x="2688" y="528"/>
                </a:cxn>
                <a:cxn ang="0">
                  <a:pos x="2688" y="192"/>
                </a:cxn>
                <a:cxn ang="0">
                  <a:pos x="3312" y="192"/>
                </a:cxn>
                <a:cxn ang="0">
                  <a:pos x="3312" y="1488"/>
                </a:cxn>
                <a:cxn ang="0">
                  <a:pos x="0" y="1488"/>
                </a:cxn>
                <a:cxn ang="0">
                  <a:pos x="0" y="0"/>
                </a:cxn>
              </a:cxnLst>
              <a:rect l="0" t="0" r="r" b="b"/>
              <a:pathLst>
                <a:path w="3312" h="1488">
                  <a:moveTo>
                    <a:pt x="0" y="0"/>
                  </a:moveTo>
                  <a:lnTo>
                    <a:pt x="624" y="0"/>
                  </a:lnTo>
                  <a:lnTo>
                    <a:pt x="624" y="528"/>
                  </a:lnTo>
                  <a:lnTo>
                    <a:pt x="2688" y="528"/>
                  </a:lnTo>
                  <a:lnTo>
                    <a:pt x="2688" y="192"/>
                  </a:lnTo>
                  <a:lnTo>
                    <a:pt x="3312" y="192"/>
                  </a:lnTo>
                  <a:lnTo>
                    <a:pt x="3312" y="1488"/>
                  </a:lnTo>
                  <a:lnTo>
                    <a:pt x="0" y="1488"/>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pPr algn="l" rtl="0"/>
              <a:endParaRPr lang="ar-EG"/>
            </a:p>
          </p:txBody>
        </p:sp>
      </p:grpSp>
      <p:grpSp>
        <p:nvGrpSpPr>
          <p:cNvPr id="9" name="Group 101"/>
          <p:cNvGrpSpPr>
            <a:grpSpLocks/>
          </p:cNvGrpSpPr>
          <p:nvPr/>
        </p:nvGrpSpPr>
        <p:grpSpPr bwMode="auto">
          <a:xfrm>
            <a:off x="2971800" y="4252913"/>
            <a:ext cx="3048000" cy="2300287"/>
            <a:chOff x="1872" y="2583"/>
            <a:chExt cx="1920" cy="1449"/>
          </a:xfrm>
        </p:grpSpPr>
        <p:sp>
          <p:nvSpPr>
            <p:cNvPr id="20522" name="Text Box 42"/>
            <p:cNvSpPr txBox="1">
              <a:spLocks noChangeArrowheads="1"/>
            </p:cNvSpPr>
            <p:nvPr/>
          </p:nvSpPr>
          <p:spPr bwMode="auto">
            <a:xfrm>
              <a:off x="2554" y="2583"/>
              <a:ext cx="556" cy="231"/>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Result</a:t>
              </a:r>
            </a:p>
          </p:txBody>
        </p:sp>
        <p:grpSp>
          <p:nvGrpSpPr>
            <p:cNvPr id="10" name="Group 100"/>
            <p:cNvGrpSpPr>
              <a:grpSpLocks/>
            </p:cNvGrpSpPr>
            <p:nvPr/>
          </p:nvGrpSpPr>
          <p:grpSpPr bwMode="auto">
            <a:xfrm>
              <a:off x="1872" y="2823"/>
              <a:ext cx="1920" cy="1209"/>
              <a:chOff x="1872" y="2823"/>
              <a:chExt cx="1920" cy="1209"/>
            </a:xfrm>
          </p:grpSpPr>
          <p:sp>
            <p:nvSpPr>
              <p:cNvPr id="20524" name="Rectangle 44"/>
              <p:cNvSpPr>
                <a:spLocks noChangeArrowheads="1"/>
              </p:cNvSpPr>
              <p:nvPr/>
            </p:nvSpPr>
            <p:spPr bwMode="auto">
              <a:xfrm>
                <a:off x="1872" y="2823"/>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0525" name="Rectangle 45"/>
              <p:cNvSpPr>
                <a:spLocks noChangeArrowheads="1"/>
              </p:cNvSpPr>
              <p:nvPr/>
            </p:nvSpPr>
            <p:spPr bwMode="auto">
              <a:xfrm>
                <a:off x="1872" y="3063"/>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0526" name="Rectangle 46"/>
              <p:cNvSpPr>
                <a:spLocks noChangeArrowheads="1"/>
              </p:cNvSpPr>
              <p:nvPr/>
            </p:nvSpPr>
            <p:spPr bwMode="auto">
              <a:xfrm>
                <a:off x="1872" y="325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0527" name="Rectangle 47"/>
              <p:cNvSpPr>
                <a:spLocks noChangeArrowheads="1"/>
              </p:cNvSpPr>
              <p:nvPr/>
            </p:nvSpPr>
            <p:spPr bwMode="auto">
              <a:xfrm>
                <a:off x="1872" y="344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0528" name="Rectangle 48"/>
              <p:cNvSpPr>
                <a:spLocks noChangeArrowheads="1"/>
              </p:cNvSpPr>
              <p:nvPr/>
            </p:nvSpPr>
            <p:spPr bwMode="auto">
              <a:xfrm>
                <a:off x="1872" y="3639"/>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0529" name="Rectangle 49"/>
              <p:cNvSpPr>
                <a:spLocks noChangeArrowheads="1"/>
              </p:cNvSpPr>
              <p:nvPr/>
            </p:nvSpPr>
            <p:spPr bwMode="auto">
              <a:xfrm>
                <a:off x="2736" y="282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0530" name="Rectangle 50"/>
              <p:cNvSpPr>
                <a:spLocks noChangeArrowheads="1"/>
              </p:cNvSpPr>
              <p:nvPr/>
            </p:nvSpPr>
            <p:spPr bwMode="auto">
              <a:xfrm>
                <a:off x="3360" y="2823"/>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0531" name="Rectangle 51"/>
              <p:cNvSpPr>
                <a:spLocks noChangeArrowheads="1"/>
              </p:cNvSpPr>
              <p:nvPr/>
            </p:nvSpPr>
            <p:spPr bwMode="auto">
              <a:xfrm>
                <a:off x="2736" y="306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532" name="Rectangle 52"/>
              <p:cNvSpPr>
                <a:spLocks noChangeArrowheads="1"/>
              </p:cNvSpPr>
              <p:nvPr/>
            </p:nvSpPr>
            <p:spPr bwMode="auto">
              <a:xfrm>
                <a:off x="2736" y="325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533" name="Rectangle 53"/>
              <p:cNvSpPr>
                <a:spLocks noChangeArrowheads="1"/>
              </p:cNvSpPr>
              <p:nvPr/>
            </p:nvSpPr>
            <p:spPr bwMode="auto">
              <a:xfrm>
                <a:off x="2736" y="344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0534" name="Rectangle 54"/>
              <p:cNvSpPr>
                <a:spLocks noChangeArrowheads="1"/>
              </p:cNvSpPr>
              <p:nvPr/>
            </p:nvSpPr>
            <p:spPr bwMode="auto">
              <a:xfrm>
                <a:off x="2736" y="3639"/>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0535" name="Rectangle 55"/>
              <p:cNvSpPr>
                <a:spLocks noChangeArrowheads="1"/>
              </p:cNvSpPr>
              <p:nvPr/>
            </p:nvSpPr>
            <p:spPr bwMode="auto">
              <a:xfrm>
                <a:off x="3360" y="3063"/>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15</a:t>
                </a:r>
              </a:p>
            </p:txBody>
          </p:sp>
          <p:sp>
            <p:nvSpPr>
              <p:cNvPr id="20536" name="Rectangle 56"/>
              <p:cNvSpPr>
                <a:spLocks noChangeArrowheads="1"/>
              </p:cNvSpPr>
              <p:nvPr/>
            </p:nvSpPr>
            <p:spPr bwMode="auto">
              <a:xfrm>
                <a:off x="3360" y="325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5</a:t>
                </a:r>
              </a:p>
            </p:txBody>
          </p:sp>
          <p:sp>
            <p:nvSpPr>
              <p:cNvPr id="20537" name="Rectangle 57"/>
              <p:cNvSpPr>
                <a:spLocks noChangeArrowheads="1"/>
              </p:cNvSpPr>
              <p:nvPr/>
            </p:nvSpPr>
            <p:spPr bwMode="auto">
              <a:xfrm>
                <a:off x="3360" y="344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37</a:t>
                </a:r>
              </a:p>
            </p:txBody>
          </p:sp>
          <p:sp>
            <p:nvSpPr>
              <p:cNvPr id="20538" name="Rectangle 58"/>
              <p:cNvSpPr>
                <a:spLocks noChangeArrowheads="1"/>
              </p:cNvSpPr>
              <p:nvPr/>
            </p:nvSpPr>
            <p:spPr bwMode="auto">
              <a:xfrm>
                <a:off x="3360" y="3639"/>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11</a:t>
                </a:r>
              </a:p>
            </p:txBody>
          </p:sp>
          <p:sp>
            <p:nvSpPr>
              <p:cNvPr id="20539" name="Rectangle 59"/>
              <p:cNvSpPr>
                <a:spLocks noChangeArrowheads="1"/>
              </p:cNvSpPr>
              <p:nvPr/>
            </p:nvSpPr>
            <p:spPr bwMode="auto">
              <a:xfrm>
                <a:off x="1872" y="384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0540" name="Rectangle 60"/>
              <p:cNvSpPr>
                <a:spLocks noChangeArrowheads="1"/>
              </p:cNvSpPr>
              <p:nvPr/>
            </p:nvSpPr>
            <p:spPr bwMode="auto">
              <a:xfrm>
                <a:off x="2736" y="384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0541" name="Rectangle 61"/>
              <p:cNvSpPr>
                <a:spLocks noChangeArrowheads="1"/>
              </p:cNvSpPr>
              <p:nvPr/>
            </p:nvSpPr>
            <p:spPr bwMode="auto">
              <a:xfrm>
                <a:off x="3360" y="384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1003</a:t>
                </a:r>
              </a:p>
            </p:txBody>
          </p:sp>
        </p:grpSp>
      </p:grpSp>
      <p:sp>
        <p:nvSpPr>
          <p:cNvPr id="20591" name="Rectangle 111"/>
          <p:cNvSpPr>
            <a:spLocks noChangeArrowheads="1"/>
          </p:cNvSpPr>
          <p:nvPr/>
        </p:nvSpPr>
        <p:spPr bwMode="auto">
          <a:xfrm>
            <a:off x="6934200" y="14335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rtl="0"/>
            <a:r>
              <a:rPr lang="en-US" sz="1800" b="1">
                <a:latin typeface="Arial" pitchFamily="34" charset="0"/>
              </a:rPr>
              <a:t>Example 1</a:t>
            </a:r>
          </a:p>
        </p:txBody>
      </p:sp>
      <p:sp>
        <p:nvSpPr>
          <p:cNvPr id="20592" name="Rectangle 112"/>
          <p:cNvSpPr>
            <a:spLocks noGrp="1" noChangeArrowheads="1"/>
          </p:cNvSpPr>
          <p:nvPr>
            <p:ph type="title" idx="4294967295"/>
          </p:nvPr>
        </p:nvSpPr>
        <p:spPr>
          <a:xfrm>
            <a:off x="0" y="274638"/>
            <a:ext cx="8229600" cy="563562"/>
          </a:xfrm>
        </p:spPr>
        <p:txBody>
          <a:bodyPr>
            <a:normAutofit fontScale="90000"/>
          </a:bodyPr>
          <a:lstStyle/>
          <a:p>
            <a:pPr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Inner Joins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18832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Left Outer Join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57200" y="1935480"/>
            <a:ext cx="8229600" cy="4922520"/>
          </a:xfrm>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2" algn="l" rtl="0"/>
            <a:r>
              <a:rPr lang="en-US" dirty="0"/>
              <a:t>includes all rows in the left table in the results whether or not there are matching values on the common column in the right table. in addition to the matching values in Both table.</a:t>
            </a:r>
          </a:p>
          <a:p>
            <a:pPr lvl="2"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In other words</a:t>
            </a:r>
            <a:r>
              <a:rPr lang="en-US" dirty="0"/>
              <a:t>: All rows from the Left table are returned</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09600" y="4267200"/>
            <a:ext cx="8229600" cy="15240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200" dirty="0">
                <a:solidFill>
                  <a:srgbClr val="0000CC"/>
                </a:solidFill>
              </a:rPr>
              <a:t>SELECT</a:t>
            </a:r>
            <a:r>
              <a:rPr lang="en-US" sz="3200" dirty="0"/>
              <a:t> &lt;select list&gt; </a:t>
            </a:r>
          </a:p>
          <a:p>
            <a:pPr algn="l" rtl="0"/>
            <a:r>
              <a:rPr lang="en-US" sz="3200" dirty="0">
                <a:solidFill>
                  <a:srgbClr val="0000CC"/>
                </a:solidFill>
              </a:rPr>
              <a:t>FROM</a:t>
            </a:r>
            <a:r>
              <a:rPr lang="en-US" sz="3200" dirty="0"/>
              <a:t> table1 </a:t>
            </a:r>
            <a:r>
              <a:rPr lang="en-US" sz="3200" dirty="0">
                <a:solidFill>
                  <a:srgbClr val="0000CC"/>
                </a:solidFill>
              </a:rPr>
              <a:t>left</a:t>
            </a:r>
            <a:r>
              <a:rPr lang="en-US" sz="3200" dirty="0"/>
              <a:t> </a:t>
            </a:r>
            <a:r>
              <a:rPr lang="en-US" sz="3200" dirty="0">
                <a:solidFill>
                  <a:srgbClr val="0000CC"/>
                </a:solidFill>
              </a:rPr>
              <a:t>outer</a:t>
            </a:r>
            <a:r>
              <a:rPr lang="en-US" sz="3200" dirty="0"/>
              <a:t> join table2 </a:t>
            </a:r>
          </a:p>
          <a:p>
            <a:pPr algn="l" rtl="0"/>
            <a:r>
              <a:rPr lang="en-US" sz="3200" dirty="0">
                <a:solidFill>
                  <a:srgbClr val="0000CC"/>
                </a:solidFill>
              </a:rPr>
              <a:t>ON</a:t>
            </a:r>
            <a:r>
              <a:rPr lang="en-US" sz="3200" dirty="0"/>
              <a:t> (table1.column1 = table2.column2)</a:t>
            </a:r>
            <a:endParaRPr lang="ar-EG" sz="3200" dirty="0"/>
          </a:p>
        </p:txBody>
      </p:sp>
    </p:spTree>
    <p:extLst>
      <p:ext uri="{BB962C8B-B14F-4D97-AF65-F5344CB8AC3E}">
        <p14:creationId xmlns:p14="http://schemas.microsoft.com/office/powerpoint/2010/main" val="19611486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SELECT </a:t>
            </a:r>
            <a:r>
              <a:rPr lang="en-US" dirty="0" err="1"/>
              <a:t>Customers.CustomerName</a:t>
            </a:r>
            <a:r>
              <a:rPr lang="en-US" dirty="0"/>
              <a:t>, </a:t>
            </a:r>
            <a:r>
              <a:rPr lang="en-US" dirty="0" err="1"/>
              <a:t>Orders.OrderID</a:t>
            </a:r>
            <a:br>
              <a:rPr lang="en-US" dirty="0"/>
            </a:br>
            <a:r>
              <a:rPr lang="en-US" dirty="0"/>
              <a:t>FROM Customers</a:t>
            </a:r>
            <a:br>
              <a:rPr lang="en-US" dirty="0"/>
            </a:br>
            <a:r>
              <a:rPr lang="en-US" dirty="0"/>
              <a:t>LEFT JOIN Orders</a:t>
            </a:r>
            <a:br>
              <a:rPr lang="en-US" dirty="0"/>
            </a:br>
            <a:r>
              <a:rPr lang="en-US" dirty="0"/>
              <a:t>ON </a:t>
            </a:r>
            <a:r>
              <a:rPr lang="en-US" dirty="0" err="1"/>
              <a:t>Customers.CustomerID</a:t>
            </a:r>
            <a:r>
              <a:rPr lang="en-US" dirty="0"/>
              <a:t>=</a:t>
            </a:r>
            <a:r>
              <a:rPr lang="en-US" dirty="0" err="1"/>
              <a:t>Orders.CustomerID</a:t>
            </a:r>
            <a:br>
              <a:rPr lang="en-US" dirty="0"/>
            </a:br>
            <a:r>
              <a:rPr lang="en-US" dirty="0"/>
              <a:t>ORDER BY </a:t>
            </a:r>
            <a:r>
              <a:rPr lang="en-US" dirty="0" err="1"/>
              <a:t>Customers.CustomerName</a:t>
            </a:r>
            <a:r>
              <a:rPr lang="en-US" dirty="0"/>
              <a:t>; </a:t>
            </a:r>
            <a:endParaRPr lang="fa-IR" dirty="0"/>
          </a:p>
          <a:p>
            <a:endParaRPr lang="en-US" dirty="0"/>
          </a:p>
        </p:txBody>
      </p:sp>
      <p:pic>
        <p:nvPicPr>
          <p:cNvPr id="4" name="Picture 2" descr="SQL LEF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4495800"/>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958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371600" y="922337"/>
            <a:ext cx="6400800" cy="136366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700">
                <a:latin typeface="Lucida Sans Typewriter" pitchFamily="49" charset="0"/>
              </a:rPr>
              <a:t>USE joindb</a:t>
            </a:r>
          </a:p>
          <a:p>
            <a:pPr marL="228600" algn="l" rtl="0">
              <a:lnSpc>
                <a:spcPct val="90000"/>
              </a:lnSpc>
              <a:tabLst>
                <a:tab pos="2800350" algn="l"/>
              </a:tabLst>
            </a:pPr>
            <a:r>
              <a:rPr lang="en-US" altLang="en-US" sz="1700">
                <a:latin typeface="Lucida Sans Typewriter" pitchFamily="49" charset="0"/>
              </a:rPr>
              <a:t>SELECT buyer_name, sales.buyer_id, qty</a:t>
            </a:r>
          </a:p>
          <a:p>
            <a:pPr marL="228600" algn="l" rtl="0">
              <a:lnSpc>
                <a:spcPct val="90000"/>
              </a:lnSpc>
              <a:tabLst>
                <a:tab pos="2800350" algn="l"/>
              </a:tabLst>
            </a:pPr>
            <a:r>
              <a:rPr lang="en-US" altLang="en-US" sz="1700">
                <a:latin typeface="Lucida Sans Typewriter" pitchFamily="49" charset="0"/>
              </a:rPr>
              <a:t> FROM buyers  LEFT OUTER JOIN sales</a:t>
            </a:r>
          </a:p>
          <a:p>
            <a:pPr marL="228600" algn="l" rtl="0">
              <a:lnSpc>
                <a:spcPct val="90000"/>
              </a:lnSpc>
              <a:tabLst>
                <a:tab pos="2800350" algn="l"/>
              </a:tabLst>
            </a:pPr>
            <a:r>
              <a:rPr lang="en-US" altLang="en-US" sz="1700">
                <a:latin typeface="Lucida Sans Typewriter" pitchFamily="49" charset="0"/>
              </a:rPr>
              <a:t>  ON buyers.buyer_id = sales.buyer_id</a:t>
            </a:r>
            <a:br>
              <a:rPr lang="en-US" altLang="en-US" sz="1700">
                <a:latin typeface="Lucida Sans Typewriter" pitchFamily="49" charset="0"/>
              </a:rPr>
            </a:br>
            <a:r>
              <a:rPr lang="en-US" altLang="en-US" sz="1700">
                <a:latin typeface="Lucida Sans Typewriter" pitchFamily="49" charset="0"/>
              </a:rPr>
              <a:t>GO</a:t>
            </a:r>
          </a:p>
        </p:txBody>
      </p:sp>
      <p:grpSp>
        <p:nvGrpSpPr>
          <p:cNvPr id="2" name="Group 127"/>
          <p:cNvGrpSpPr>
            <a:grpSpLocks/>
          </p:cNvGrpSpPr>
          <p:nvPr/>
        </p:nvGrpSpPr>
        <p:grpSpPr bwMode="auto">
          <a:xfrm>
            <a:off x="457200" y="2117725"/>
            <a:ext cx="8229600" cy="4435475"/>
            <a:chOff x="288" y="1296"/>
            <a:chExt cx="5184" cy="2793"/>
          </a:xfrm>
        </p:grpSpPr>
        <p:sp>
          <p:nvSpPr>
            <p:cNvPr id="21618" name="Rectangle 114"/>
            <p:cNvSpPr>
              <a:spLocks noChangeArrowheads="1"/>
            </p:cNvSpPr>
            <p:nvPr/>
          </p:nvSpPr>
          <p:spPr bwMode="auto">
            <a:xfrm>
              <a:off x="2016" y="2448"/>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1619" name="Rectangle 115"/>
            <p:cNvSpPr>
              <a:spLocks noChangeArrowheads="1"/>
            </p:cNvSpPr>
            <p:nvPr/>
          </p:nvSpPr>
          <p:spPr bwMode="auto">
            <a:xfrm>
              <a:off x="4032" y="1344"/>
              <a:ext cx="1152"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1620" name="Rectangle 116"/>
            <p:cNvSpPr>
              <a:spLocks noChangeArrowheads="1"/>
            </p:cNvSpPr>
            <p:nvPr/>
          </p:nvSpPr>
          <p:spPr bwMode="auto">
            <a:xfrm>
              <a:off x="480" y="1344"/>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grpSp>
          <p:nvGrpSpPr>
            <p:cNvPr id="3" name="Group 126"/>
            <p:cNvGrpSpPr>
              <a:grpSpLocks/>
            </p:cNvGrpSpPr>
            <p:nvPr/>
          </p:nvGrpSpPr>
          <p:grpSpPr bwMode="auto">
            <a:xfrm>
              <a:off x="288" y="1296"/>
              <a:ext cx="5184" cy="1440"/>
              <a:chOff x="288" y="1296"/>
              <a:chExt cx="5184" cy="1440"/>
            </a:xfrm>
          </p:grpSpPr>
          <p:grpSp>
            <p:nvGrpSpPr>
              <p:cNvPr id="4" name="Group 125"/>
              <p:cNvGrpSpPr>
                <a:grpSpLocks/>
              </p:cNvGrpSpPr>
              <p:nvPr/>
            </p:nvGrpSpPr>
            <p:grpSpPr bwMode="auto">
              <a:xfrm>
                <a:off x="3888" y="1296"/>
                <a:ext cx="1584" cy="1440"/>
                <a:chOff x="3888" y="1296"/>
                <a:chExt cx="1584" cy="1440"/>
              </a:xfrm>
            </p:grpSpPr>
            <p:sp>
              <p:nvSpPr>
                <p:cNvPr id="21511" name="Text Box 7"/>
                <p:cNvSpPr txBox="1">
                  <a:spLocks noChangeArrowheads="1"/>
                </p:cNvSpPr>
                <p:nvPr/>
              </p:nvSpPr>
              <p:spPr bwMode="auto">
                <a:xfrm>
                  <a:off x="4466" y="1296"/>
                  <a:ext cx="476" cy="231"/>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sales</a:t>
                  </a:r>
                </a:p>
              </p:txBody>
            </p:sp>
            <p:grpSp>
              <p:nvGrpSpPr>
                <p:cNvPr id="5" name="Group 109"/>
                <p:cNvGrpSpPr>
                  <a:grpSpLocks/>
                </p:cNvGrpSpPr>
                <p:nvPr/>
              </p:nvGrpSpPr>
              <p:grpSpPr bwMode="auto">
                <a:xfrm>
                  <a:off x="3888" y="1527"/>
                  <a:ext cx="1584" cy="1209"/>
                  <a:chOff x="3888" y="1527"/>
                  <a:chExt cx="1584" cy="1209"/>
                </a:xfrm>
              </p:grpSpPr>
              <p:sp>
                <p:nvSpPr>
                  <p:cNvPr id="21513" name="Rectangle 9"/>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1514" name="Rectangle 10"/>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prod_id</a:t>
                    </a:r>
                  </a:p>
                </p:txBody>
              </p:sp>
              <p:sp>
                <p:nvSpPr>
                  <p:cNvPr id="21515" name="Rectangle 11"/>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1516" name="Rectangle 12"/>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17" name="Rectangle 13"/>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18" name="Rectangle 14"/>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1519" name="Rectangle 15"/>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1520" name="Rectangle 16"/>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2</a:t>
                    </a:r>
                  </a:p>
                </p:txBody>
              </p:sp>
              <p:sp>
                <p:nvSpPr>
                  <p:cNvPr id="21521" name="Rectangle 17"/>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1522" name="Rectangle 18"/>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23" name="Rectangle 19"/>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5</a:t>
                    </a:r>
                  </a:p>
                </p:txBody>
              </p:sp>
              <p:sp>
                <p:nvSpPr>
                  <p:cNvPr id="21524" name="Rectangle 20"/>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15</a:t>
                    </a:r>
                  </a:p>
                </p:txBody>
              </p:sp>
              <p:sp>
                <p:nvSpPr>
                  <p:cNvPr id="21525" name="Rectangle 21"/>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5</a:t>
                    </a:r>
                  </a:p>
                </p:txBody>
              </p:sp>
              <p:sp>
                <p:nvSpPr>
                  <p:cNvPr id="21526" name="Rectangle 22"/>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37</a:t>
                    </a:r>
                  </a:p>
                </p:txBody>
              </p:sp>
              <p:sp>
                <p:nvSpPr>
                  <p:cNvPr id="21527" name="Rectangle 23"/>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11</a:t>
                    </a:r>
                  </a:p>
                </p:txBody>
              </p:sp>
              <p:sp>
                <p:nvSpPr>
                  <p:cNvPr id="21528" name="Rectangle 24"/>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1529" name="Rectangle 25"/>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2</a:t>
                    </a:r>
                  </a:p>
                </p:txBody>
              </p:sp>
              <p:sp>
                <p:nvSpPr>
                  <p:cNvPr id="21530" name="Rectangle 26"/>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1003</a:t>
                    </a:r>
                  </a:p>
                </p:txBody>
              </p:sp>
            </p:grpSp>
          </p:grpSp>
          <p:grpSp>
            <p:nvGrpSpPr>
              <p:cNvPr id="6" name="Group 124"/>
              <p:cNvGrpSpPr>
                <a:grpSpLocks/>
              </p:cNvGrpSpPr>
              <p:nvPr/>
            </p:nvGrpSpPr>
            <p:grpSpPr bwMode="auto">
              <a:xfrm>
                <a:off x="288" y="1296"/>
                <a:ext cx="1536" cy="1248"/>
                <a:chOff x="288" y="1296"/>
                <a:chExt cx="1536" cy="1248"/>
              </a:xfrm>
            </p:grpSpPr>
            <p:sp>
              <p:nvSpPr>
                <p:cNvPr id="21532" name="Text Box 28"/>
                <p:cNvSpPr txBox="1">
                  <a:spLocks noChangeArrowheads="1"/>
                </p:cNvSpPr>
                <p:nvPr/>
              </p:nvSpPr>
              <p:spPr bwMode="auto">
                <a:xfrm>
                  <a:off x="810" y="1296"/>
                  <a:ext cx="588" cy="231"/>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buyers</a:t>
                  </a:r>
                </a:p>
              </p:txBody>
            </p:sp>
            <p:grpSp>
              <p:nvGrpSpPr>
                <p:cNvPr id="7" name="Group 107"/>
                <p:cNvGrpSpPr>
                  <a:grpSpLocks/>
                </p:cNvGrpSpPr>
                <p:nvPr/>
              </p:nvGrpSpPr>
              <p:grpSpPr bwMode="auto">
                <a:xfrm>
                  <a:off x="288" y="1527"/>
                  <a:ext cx="1536" cy="1017"/>
                  <a:chOff x="288" y="1527"/>
                  <a:chExt cx="1536" cy="1017"/>
                </a:xfrm>
              </p:grpSpPr>
              <p:sp>
                <p:nvSpPr>
                  <p:cNvPr id="21534" name="Rectangle 30"/>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1535" name="Rectangle 31"/>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1536" name="Rectangle 32"/>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1537" name="Rectangle 33"/>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1538" name="Rectangle 34"/>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1539" name="Rectangle 35"/>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1540" name="Rectangle 36"/>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41" name="Rectangle 37"/>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2</a:t>
                    </a:r>
                  </a:p>
                </p:txBody>
              </p:sp>
              <p:sp>
                <p:nvSpPr>
                  <p:cNvPr id="21542" name="Rectangle 38"/>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1543" name="Rectangle 39"/>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grpSp>
          </p:grpSp>
        </p:grpSp>
        <p:sp>
          <p:nvSpPr>
            <p:cNvPr id="21545" name="Freeform 41"/>
            <p:cNvSpPr>
              <a:spLocks/>
            </p:cNvSpPr>
            <p:nvPr/>
          </p:nvSpPr>
          <p:spPr bwMode="auto">
            <a:xfrm>
              <a:off x="1200" y="2544"/>
              <a:ext cx="3312" cy="1536"/>
            </a:xfrm>
            <a:custGeom>
              <a:avLst/>
              <a:gdLst/>
              <a:ahLst/>
              <a:cxnLst>
                <a:cxn ang="0">
                  <a:pos x="0" y="0"/>
                </a:cxn>
                <a:cxn ang="0">
                  <a:pos x="624" y="0"/>
                </a:cxn>
                <a:cxn ang="0">
                  <a:pos x="624" y="384"/>
                </a:cxn>
                <a:cxn ang="0">
                  <a:pos x="2688" y="384"/>
                </a:cxn>
                <a:cxn ang="0">
                  <a:pos x="2688" y="192"/>
                </a:cxn>
                <a:cxn ang="0">
                  <a:pos x="3312" y="192"/>
                </a:cxn>
                <a:cxn ang="0">
                  <a:pos x="3312" y="1536"/>
                </a:cxn>
                <a:cxn ang="0">
                  <a:pos x="0" y="1536"/>
                </a:cxn>
                <a:cxn ang="0">
                  <a:pos x="0" y="0"/>
                </a:cxn>
              </a:cxnLst>
              <a:rect l="0" t="0" r="r" b="b"/>
              <a:pathLst>
                <a:path w="3312" h="1536">
                  <a:moveTo>
                    <a:pt x="0" y="0"/>
                  </a:moveTo>
                  <a:lnTo>
                    <a:pt x="624" y="0"/>
                  </a:lnTo>
                  <a:lnTo>
                    <a:pt x="624" y="384"/>
                  </a:lnTo>
                  <a:lnTo>
                    <a:pt x="2688" y="384"/>
                  </a:lnTo>
                  <a:lnTo>
                    <a:pt x="2688" y="192"/>
                  </a:lnTo>
                  <a:lnTo>
                    <a:pt x="3312" y="192"/>
                  </a:lnTo>
                  <a:lnTo>
                    <a:pt x="3312" y="1536"/>
                  </a:lnTo>
                  <a:lnTo>
                    <a:pt x="0" y="1536"/>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pPr algn="l" rtl="0"/>
              <a:endParaRPr lang="ar-EG"/>
            </a:p>
          </p:txBody>
        </p:sp>
        <p:grpSp>
          <p:nvGrpSpPr>
            <p:cNvPr id="8" name="Group 123"/>
            <p:cNvGrpSpPr>
              <a:grpSpLocks/>
            </p:cNvGrpSpPr>
            <p:nvPr/>
          </p:nvGrpSpPr>
          <p:grpSpPr bwMode="auto">
            <a:xfrm>
              <a:off x="1872" y="2448"/>
              <a:ext cx="1920" cy="1641"/>
              <a:chOff x="1872" y="2448"/>
              <a:chExt cx="1920" cy="1641"/>
            </a:xfrm>
          </p:grpSpPr>
          <p:sp>
            <p:nvSpPr>
              <p:cNvPr id="21558" name="Text Box 54"/>
              <p:cNvSpPr txBox="1">
                <a:spLocks noChangeArrowheads="1"/>
              </p:cNvSpPr>
              <p:nvPr/>
            </p:nvSpPr>
            <p:spPr bwMode="auto">
              <a:xfrm>
                <a:off x="2554" y="2448"/>
                <a:ext cx="556" cy="231"/>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Result</a:t>
                </a:r>
              </a:p>
            </p:txBody>
          </p:sp>
          <p:grpSp>
            <p:nvGrpSpPr>
              <p:cNvPr id="9" name="Group 122"/>
              <p:cNvGrpSpPr>
                <a:grpSpLocks/>
              </p:cNvGrpSpPr>
              <p:nvPr/>
            </p:nvGrpSpPr>
            <p:grpSpPr bwMode="auto">
              <a:xfrm>
                <a:off x="1872" y="2688"/>
                <a:ext cx="1920" cy="1401"/>
                <a:chOff x="1872" y="2688"/>
                <a:chExt cx="1920" cy="1401"/>
              </a:xfrm>
            </p:grpSpPr>
            <p:sp>
              <p:nvSpPr>
                <p:cNvPr id="21560" name="Rectangle 56"/>
                <p:cNvSpPr>
                  <a:spLocks noChangeArrowheads="1"/>
                </p:cNvSpPr>
                <p:nvPr/>
              </p:nvSpPr>
              <p:spPr bwMode="auto">
                <a:xfrm>
                  <a:off x="1872" y="2688"/>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1561" name="Rectangle 57"/>
                <p:cNvSpPr>
                  <a:spLocks noChangeArrowheads="1"/>
                </p:cNvSpPr>
                <p:nvPr/>
              </p:nvSpPr>
              <p:spPr bwMode="auto">
                <a:xfrm>
                  <a:off x="1872" y="292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1562" name="Rectangle 58"/>
                <p:cNvSpPr>
                  <a:spLocks noChangeArrowheads="1"/>
                </p:cNvSpPr>
                <p:nvPr/>
              </p:nvSpPr>
              <p:spPr bwMode="auto">
                <a:xfrm>
                  <a:off x="1872" y="312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1563" name="Rectangle 59"/>
                <p:cNvSpPr>
                  <a:spLocks noChangeArrowheads="1"/>
                </p:cNvSpPr>
                <p:nvPr/>
              </p:nvSpPr>
              <p:spPr bwMode="auto">
                <a:xfrm>
                  <a:off x="1872" y="3312"/>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1564" name="Rectangle 60"/>
                <p:cNvSpPr>
                  <a:spLocks noChangeArrowheads="1"/>
                </p:cNvSpPr>
                <p:nvPr/>
              </p:nvSpPr>
              <p:spPr bwMode="auto">
                <a:xfrm>
                  <a:off x="1872" y="3504"/>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1565" name="Rectangle 61"/>
                <p:cNvSpPr>
                  <a:spLocks noChangeArrowheads="1"/>
                </p:cNvSpPr>
                <p:nvPr/>
              </p:nvSpPr>
              <p:spPr bwMode="auto">
                <a:xfrm>
                  <a:off x="2736" y="2688"/>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1566" name="Rectangle 62"/>
                <p:cNvSpPr>
                  <a:spLocks noChangeArrowheads="1"/>
                </p:cNvSpPr>
                <p:nvPr/>
              </p:nvSpPr>
              <p:spPr bwMode="auto">
                <a:xfrm>
                  <a:off x="3360" y="2688"/>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1567" name="Rectangle 63"/>
                <p:cNvSpPr>
                  <a:spLocks noChangeArrowheads="1"/>
                </p:cNvSpPr>
                <p:nvPr/>
              </p:nvSpPr>
              <p:spPr bwMode="auto">
                <a:xfrm>
                  <a:off x="2736" y="2928"/>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68" name="Rectangle 64"/>
                <p:cNvSpPr>
                  <a:spLocks noChangeArrowheads="1"/>
                </p:cNvSpPr>
                <p:nvPr/>
              </p:nvSpPr>
              <p:spPr bwMode="auto">
                <a:xfrm>
                  <a:off x="2736" y="312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69" name="Rectangle 65"/>
                <p:cNvSpPr>
                  <a:spLocks noChangeArrowheads="1"/>
                </p:cNvSpPr>
                <p:nvPr/>
              </p:nvSpPr>
              <p:spPr bwMode="auto">
                <a:xfrm>
                  <a:off x="2736" y="3312"/>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1570" name="Rectangle 66"/>
                <p:cNvSpPr>
                  <a:spLocks noChangeArrowheads="1"/>
                </p:cNvSpPr>
                <p:nvPr/>
              </p:nvSpPr>
              <p:spPr bwMode="auto">
                <a:xfrm>
                  <a:off x="2736" y="3504"/>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1571" name="Rectangle 67"/>
                <p:cNvSpPr>
                  <a:spLocks noChangeArrowheads="1"/>
                </p:cNvSpPr>
                <p:nvPr/>
              </p:nvSpPr>
              <p:spPr bwMode="auto">
                <a:xfrm>
                  <a:off x="3360" y="2928"/>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15</a:t>
                  </a:r>
                </a:p>
              </p:txBody>
            </p:sp>
            <p:sp>
              <p:nvSpPr>
                <p:cNvPr id="21572" name="Rectangle 68"/>
                <p:cNvSpPr>
                  <a:spLocks noChangeArrowheads="1"/>
                </p:cNvSpPr>
                <p:nvPr/>
              </p:nvSpPr>
              <p:spPr bwMode="auto">
                <a:xfrm>
                  <a:off x="3360" y="312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5</a:t>
                  </a:r>
                </a:p>
              </p:txBody>
            </p:sp>
            <p:sp>
              <p:nvSpPr>
                <p:cNvPr id="21573" name="Rectangle 69"/>
                <p:cNvSpPr>
                  <a:spLocks noChangeArrowheads="1"/>
                </p:cNvSpPr>
                <p:nvPr/>
              </p:nvSpPr>
              <p:spPr bwMode="auto">
                <a:xfrm>
                  <a:off x="3360" y="3312"/>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37</a:t>
                  </a:r>
                </a:p>
              </p:txBody>
            </p:sp>
            <p:sp>
              <p:nvSpPr>
                <p:cNvPr id="21574" name="Rectangle 70"/>
                <p:cNvSpPr>
                  <a:spLocks noChangeArrowheads="1"/>
                </p:cNvSpPr>
                <p:nvPr/>
              </p:nvSpPr>
              <p:spPr bwMode="auto">
                <a:xfrm>
                  <a:off x="3360" y="3504"/>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11</a:t>
                  </a:r>
                </a:p>
              </p:txBody>
            </p:sp>
            <p:sp>
              <p:nvSpPr>
                <p:cNvPr id="21575" name="Rectangle 71"/>
                <p:cNvSpPr>
                  <a:spLocks noChangeArrowheads="1"/>
                </p:cNvSpPr>
                <p:nvPr/>
              </p:nvSpPr>
              <p:spPr bwMode="auto">
                <a:xfrm>
                  <a:off x="1872" y="370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1576" name="Rectangle 72"/>
                <p:cNvSpPr>
                  <a:spLocks noChangeArrowheads="1"/>
                </p:cNvSpPr>
                <p:nvPr/>
              </p:nvSpPr>
              <p:spPr bwMode="auto">
                <a:xfrm>
                  <a:off x="2736" y="370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1577" name="Rectangle 73"/>
                <p:cNvSpPr>
                  <a:spLocks noChangeArrowheads="1"/>
                </p:cNvSpPr>
                <p:nvPr/>
              </p:nvSpPr>
              <p:spPr bwMode="auto">
                <a:xfrm>
                  <a:off x="3360" y="370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1003</a:t>
                  </a:r>
                </a:p>
              </p:txBody>
            </p:sp>
            <p:sp>
              <p:nvSpPr>
                <p:cNvPr id="21578" name="Rectangle 74"/>
                <p:cNvSpPr>
                  <a:spLocks noChangeArrowheads="1"/>
                </p:cNvSpPr>
                <p:nvPr/>
              </p:nvSpPr>
              <p:spPr bwMode="auto">
                <a:xfrm>
                  <a:off x="1872" y="389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1579" name="Rectangle 75"/>
                <p:cNvSpPr>
                  <a:spLocks noChangeArrowheads="1"/>
                </p:cNvSpPr>
                <p:nvPr/>
              </p:nvSpPr>
              <p:spPr bwMode="auto">
                <a:xfrm>
                  <a:off x="2736" y="389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NULL</a:t>
                  </a:r>
                </a:p>
              </p:txBody>
            </p:sp>
            <p:sp>
              <p:nvSpPr>
                <p:cNvPr id="21580" name="Rectangle 76"/>
                <p:cNvSpPr>
                  <a:spLocks noChangeArrowheads="1"/>
                </p:cNvSpPr>
                <p:nvPr/>
              </p:nvSpPr>
              <p:spPr bwMode="auto">
                <a:xfrm>
                  <a:off x="3360" y="389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NULL</a:t>
                  </a:r>
                </a:p>
              </p:txBody>
            </p:sp>
          </p:grpSp>
        </p:grpSp>
      </p:grpSp>
      <p:sp>
        <p:nvSpPr>
          <p:cNvPr id="21633" name="Rectangle 129"/>
          <p:cNvSpPr>
            <a:spLocks noChangeArrowheads="1"/>
          </p:cNvSpPr>
          <p:nvPr/>
        </p:nvSpPr>
        <p:spPr bwMode="auto">
          <a:xfrm>
            <a:off x="6934200" y="1419225"/>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rtl="0"/>
            <a:r>
              <a:rPr lang="en-US" sz="1800" b="1">
                <a:latin typeface="Arial" pitchFamily="34" charset="0"/>
              </a:rPr>
              <a:t>Example 1</a:t>
            </a:r>
          </a:p>
        </p:txBody>
      </p:sp>
      <p:sp>
        <p:nvSpPr>
          <p:cNvPr id="21634" name="Rectangle 130"/>
          <p:cNvSpPr>
            <a:spLocks noGrp="1" noChangeArrowheads="1"/>
          </p:cNvSpPr>
          <p:nvPr>
            <p:ph type="title" idx="4294967295"/>
          </p:nvPr>
        </p:nvSpPr>
        <p:spPr>
          <a:xfrm>
            <a:off x="0" y="274638"/>
            <a:ext cx="8229600" cy="563562"/>
          </a:xfrm>
        </p:spPr>
        <p:txBody>
          <a:bodyPr>
            <a:normAutofit fontScale="90000"/>
          </a:bodyPr>
          <a:lstStyle/>
          <a:p>
            <a:pPr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Outer Joins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5468397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Right Outer join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 </a:t>
            </a:r>
            <a:endParaRPr lang="ar-SA" dirty="0"/>
          </a:p>
          <a:p>
            <a:pPr lvl="1" algn="l" rtl="0"/>
            <a:r>
              <a:rPr lang="en-US" dirty="0"/>
              <a:t>the reverse of LEFT OUTER joins</a:t>
            </a:r>
          </a:p>
          <a:p>
            <a:pPr lvl="1" algn="l" rtl="0"/>
            <a:r>
              <a:rPr lang="en-US" dirty="0"/>
              <a:t>All rows from the right table are returned</a:t>
            </a:r>
          </a:p>
          <a:p>
            <a:pPr lvl="2" algn="l" rtl="0"/>
            <a:r>
              <a:rPr lang="en-US" dirty="0"/>
              <a:t>Null values are returned for the left table any time a right table row has no matching row in the left table.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85800" y="4572000"/>
            <a:ext cx="7467600" cy="19812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600" dirty="0">
                <a:solidFill>
                  <a:srgbClr val="0000CC"/>
                </a:solidFill>
              </a:rPr>
              <a:t>SELECT</a:t>
            </a:r>
            <a:r>
              <a:rPr lang="en-US" sz="3600" dirty="0"/>
              <a:t> &lt;select list&gt; </a:t>
            </a:r>
          </a:p>
          <a:p>
            <a:pPr algn="l" rtl="0"/>
            <a:r>
              <a:rPr lang="en-US" sz="3600" dirty="0">
                <a:solidFill>
                  <a:srgbClr val="0000CC"/>
                </a:solidFill>
              </a:rPr>
              <a:t>FROM</a:t>
            </a:r>
            <a:r>
              <a:rPr lang="en-US" sz="3600" dirty="0"/>
              <a:t> table1 </a:t>
            </a:r>
            <a:r>
              <a:rPr lang="en-US" sz="3600" dirty="0">
                <a:solidFill>
                  <a:srgbClr val="0000CC"/>
                </a:solidFill>
              </a:rPr>
              <a:t>right</a:t>
            </a:r>
            <a:r>
              <a:rPr lang="en-US" sz="3600" dirty="0"/>
              <a:t> </a:t>
            </a:r>
            <a:r>
              <a:rPr lang="en-US" sz="3600" dirty="0">
                <a:solidFill>
                  <a:srgbClr val="0000CC"/>
                </a:solidFill>
              </a:rPr>
              <a:t>outer</a:t>
            </a:r>
            <a:r>
              <a:rPr lang="en-US" sz="3600" dirty="0"/>
              <a:t> </a:t>
            </a:r>
            <a:r>
              <a:rPr lang="en-US" sz="3600" dirty="0">
                <a:solidFill>
                  <a:srgbClr val="0000CC"/>
                </a:solidFill>
              </a:rPr>
              <a:t>join</a:t>
            </a:r>
            <a:r>
              <a:rPr lang="en-US" sz="3600" dirty="0"/>
              <a:t> table2 </a:t>
            </a:r>
          </a:p>
          <a:p>
            <a:pPr algn="l" rtl="0"/>
            <a:r>
              <a:rPr lang="en-US" sz="3600" dirty="0">
                <a:solidFill>
                  <a:srgbClr val="0000CC"/>
                </a:solidFill>
              </a:rPr>
              <a:t>ON</a:t>
            </a:r>
            <a:r>
              <a:rPr lang="en-US" sz="3600" dirty="0"/>
              <a:t> (table1.column1 = table2.column2) </a:t>
            </a:r>
            <a:endParaRPr lang="ar-EG" sz="3600" dirty="0"/>
          </a:p>
        </p:txBody>
      </p:sp>
    </p:spTree>
    <p:extLst>
      <p:ext uri="{BB962C8B-B14F-4D97-AF65-F5344CB8AC3E}">
        <p14:creationId xmlns:p14="http://schemas.microsoft.com/office/powerpoint/2010/main" val="6542022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l" rtl="0"/>
            <a:r>
              <a:rPr lang="en-US" dirty="0"/>
              <a:t>SELECT </a:t>
            </a:r>
            <a:r>
              <a:rPr lang="en-US" dirty="0" err="1"/>
              <a:t>Orders.OrderID</a:t>
            </a:r>
            <a:r>
              <a:rPr lang="en-US" dirty="0"/>
              <a:t>, </a:t>
            </a:r>
            <a:r>
              <a:rPr lang="en-US" dirty="0" err="1"/>
              <a:t>Employees.FirstName</a:t>
            </a:r>
            <a:br>
              <a:rPr lang="en-US" dirty="0"/>
            </a:br>
            <a:r>
              <a:rPr lang="en-US" dirty="0"/>
              <a:t>FROM Orders</a:t>
            </a:r>
            <a:br>
              <a:rPr lang="en-US" dirty="0"/>
            </a:br>
            <a:r>
              <a:rPr lang="en-US" dirty="0"/>
              <a:t>RIGHT JOIN Employees</a:t>
            </a:r>
            <a:br>
              <a:rPr lang="en-US" dirty="0"/>
            </a:br>
            <a:r>
              <a:rPr lang="en-US" dirty="0"/>
              <a:t>ON </a:t>
            </a:r>
            <a:r>
              <a:rPr lang="en-US" dirty="0" err="1"/>
              <a:t>Orders.EmployeeID</a:t>
            </a:r>
            <a:r>
              <a:rPr lang="en-US" dirty="0"/>
              <a:t>=</a:t>
            </a:r>
            <a:r>
              <a:rPr lang="en-US" dirty="0" err="1"/>
              <a:t>Employees.EmployeeID</a:t>
            </a:r>
            <a:br>
              <a:rPr lang="en-US" dirty="0"/>
            </a:br>
            <a:r>
              <a:rPr lang="en-US" dirty="0"/>
              <a:t>ORDER BY </a:t>
            </a:r>
            <a:r>
              <a:rPr lang="en-US" dirty="0" err="1"/>
              <a:t>Orders.OrderID</a:t>
            </a:r>
            <a:r>
              <a:rPr lang="en-US" dirty="0"/>
              <a:t>;</a:t>
            </a:r>
          </a:p>
        </p:txBody>
      </p:sp>
      <p:sp>
        <p:nvSpPr>
          <p:cNvPr id="4" name="Rectangle 1"/>
          <p:cNvSpPr>
            <a:spLocks noChangeArrowheads="1"/>
          </p:cNvSpPr>
          <p:nvPr/>
        </p:nvSpPr>
        <p:spPr bwMode="auto">
          <a:xfrm>
            <a:off x="1638300" y="4279056"/>
            <a:ext cx="5334000" cy="81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6654" bIns="8887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In some databases RIGHT JOIN is called RIGHT OUTER JOIN.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endParaRPr kumimoji="0" lang="en-US" altLang="en-US" sz="8700" b="0" i="0" u="none" strike="noStrike" cap="none" normalizeH="0" baseline="0" dirty="0">
              <a:ln>
                <a:noFill/>
              </a:ln>
              <a:solidFill>
                <a:schemeClr val="tx1"/>
              </a:solidFill>
              <a:effectLst/>
              <a:latin typeface="Arial" panose="020B0604020202020204" pitchFamily="34" charset="0"/>
            </a:endParaRPr>
          </a:p>
        </p:txBody>
      </p:sp>
      <p:pic>
        <p:nvPicPr>
          <p:cNvPr id="4098" name="Picture 2" descr="SQL RIGH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5029200"/>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6323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Full Join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dirty="0"/>
              <a:t>returns all the rows from the left table , and all the rows from the right table</a:t>
            </a:r>
          </a:p>
          <a:p>
            <a:pPr algn="l" rtl="0"/>
            <a:r>
              <a:rPr lang="en-US" dirty="0"/>
              <a:t>Also it returns rows in the left table that do not have matches in the right table, or if there are rows in right table that do not have matches in the left table.</a:t>
            </a:r>
            <a:endParaRPr lang="ar-EG" dirty="0"/>
          </a:p>
        </p:txBody>
      </p:sp>
    </p:spTree>
    <p:extLst>
      <p:ext uri="{BB962C8B-B14F-4D97-AF65-F5344CB8AC3E}">
        <p14:creationId xmlns:p14="http://schemas.microsoft.com/office/powerpoint/2010/main" val="3244630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8083</TotalTime>
  <Words>4390</Words>
  <Application>Microsoft Office PowerPoint</Application>
  <PresentationFormat>On-screen Show (4:3)</PresentationFormat>
  <Paragraphs>882</Paragraphs>
  <Slides>116</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116</vt:i4>
      </vt:variant>
    </vt:vector>
  </HeadingPairs>
  <TitlesOfParts>
    <vt:vector size="127" baseType="lpstr">
      <vt:lpstr>Arial</vt:lpstr>
      <vt:lpstr>Calibri</vt:lpstr>
      <vt:lpstr>Constantia</vt:lpstr>
      <vt:lpstr>Courier New</vt:lpstr>
      <vt:lpstr>Helvetica Neue</vt:lpstr>
      <vt:lpstr>inherit</vt:lpstr>
      <vt:lpstr>Lucida Sans Typewriter</vt:lpstr>
      <vt:lpstr>Tahoma</vt:lpstr>
      <vt:lpstr>urw-din</vt:lpstr>
      <vt:lpstr>Wingdings 2</vt:lpstr>
      <vt:lpstr>Flow</vt:lpstr>
      <vt:lpstr> Oracle SQL</vt:lpstr>
      <vt:lpstr>What is SQL ?</vt:lpstr>
      <vt:lpstr>Database  concepts </vt:lpstr>
      <vt:lpstr>Relational Database </vt:lpstr>
      <vt:lpstr>Relational Database Management System (RDBMS) </vt:lpstr>
      <vt:lpstr>Table Elements</vt:lpstr>
      <vt:lpstr>Data Types </vt:lpstr>
      <vt:lpstr>Data Type</vt:lpstr>
      <vt:lpstr>Data Type Categories </vt:lpstr>
      <vt:lpstr>Character Datatypes</vt:lpstr>
      <vt:lpstr>Number Datatypes</vt:lpstr>
      <vt:lpstr>Date Datatypes(1)</vt:lpstr>
      <vt:lpstr>Date Datatypes(2)</vt:lpstr>
      <vt:lpstr>LOB Datatypes</vt:lpstr>
      <vt:lpstr>PowerPoint Presentation</vt:lpstr>
      <vt:lpstr>Not null Constraints </vt:lpstr>
      <vt:lpstr>PowerPoint Presentation</vt:lpstr>
      <vt:lpstr>Unique Constraints </vt:lpstr>
      <vt:lpstr>Primary key </vt:lpstr>
      <vt:lpstr>Foreign key </vt:lpstr>
      <vt:lpstr>Check Constraints </vt:lpstr>
      <vt:lpstr>DEFAULT Constraint</vt:lpstr>
      <vt:lpstr>PowerPoint Presentation</vt:lpstr>
      <vt:lpstr> Database Relationships </vt:lpstr>
      <vt:lpstr>Relationship Types</vt:lpstr>
      <vt:lpstr>One To One Relationships</vt:lpstr>
      <vt:lpstr>One To Many Relationships</vt:lpstr>
      <vt:lpstr>One To Many Relationships</vt:lpstr>
      <vt:lpstr>Many To Many Relationships</vt:lpstr>
      <vt:lpstr>Recursive relationship</vt:lpstr>
      <vt:lpstr>Referential  integrity</vt:lpstr>
      <vt:lpstr>PowerPoint Presentation</vt:lpstr>
      <vt:lpstr>Normalization Overview </vt:lpstr>
      <vt:lpstr>First normal form </vt:lpstr>
      <vt:lpstr>PowerPoint Presentation</vt:lpstr>
      <vt:lpstr>Second normal form </vt:lpstr>
      <vt:lpstr>Example</vt:lpstr>
      <vt:lpstr>PowerPoint Presentation</vt:lpstr>
      <vt:lpstr>Third normal form</vt:lpstr>
      <vt:lpstr>Example</vt:lpstr>
      <vt:lpstr>PowerPoint Presentation</vt:lpstr>
      <vt:lpstr>Denormalization</vt:lpstr>
      <vt:lpstr>SQL Queries</vt:lpstr>
      <vt:lpstr>Working with Oracle 12C</vt:lpstr>
      <vt:lpstr>Introduction to Oracle SQL </vt:lpstr>
      <vt:lpstr>SQL Commands </vt:lpstr>
      <vt:lpstr>Data Definition Language (DDL) </vt:lpstr>
      <vt:lpstr>Data Manipulation Language (DML) </vt:lpstr>
      <vt:lpstr>Data Control Language (DCL) </vt:lpstr>
      <vt:lpstr>Retrieving Data Customizing Data  </vt:lpstr>
      <vt:lpstr>SELECT </vt:lpstr>
      <vt:lpstr>WHERE</vt:lpstr>
      <vt:lpstr>Order BY</vt:lpstr>
      <vt:lpstr>Example</vt:lpstr>
      <vt:lpstr>Example</vt:lpstr>
      <vt:lpstr>Example</vt:lpstr>
      <vt:lpstr>SQL AND &amp; OR Operators</vt:lpstr>
      <vt:lpstr>NULL</vt:lpstr>
      <vt:lpstr>Concatenate</vt:lpstr>
      <vt:lpstr>Aliases (as) </vt:lpstr>
      <vt:lpstr>Distinct </vt:lpstr>
      <vt:lpstr>Grouping Data </vt:lpstr>
      <vt:lpstr>Grouping Functions</vt:lpstr>
      <vt:lpstr>Example 1</vt:lpstr>
      <vt:lpstr>Example 2</vt:lpstr>
      <vt:lpstr>Group By</vt:lpstr>
      <vt:lpstr>Example : Group By</vt:lpstr>
      <vt:lpstr>Having</vt:lpstr>
      <vt:lpstr>Example : Having</vt:lpstr>
      <vt:lpstr>SQL Operators</vt:lpstr>
      <vt:lpstr>Using SQL Operators </vt:lpstr>
      <vt:lpstr>Arithmetic operators </vt:lpstr>
      <vt:lpstr>Comparison operators </vt:lpstr>
      <vt:lpstr>Example</vt:lpstr>
      <vt:lpstr>Logical operators </vt:lpstr>
      <vt:lpstr>Example</vt:lpstr>
      <vt:lpstr>Set Operators </vt:lpstr>
      <vt:lpstr>UNION &amp; Intersect &amp; Minus</vt:lpstr>
      <vt:lpstr>UNION/UNION ALL Operator</vt:lpstr>
      <vt:lpstr>INTERSECT Operator</vt:lpstr>
      <vt:lpstr>EXCEPT Operator</vt:lpstr>
      <vt:lpstr>Other operators </vt:lpstr>
      <vt:lpstr>PowerPoint Presentation</vt:lpstr>
      <vt:lpstr>PowerPoint Presentation</vt:lpstr>
      <vt:lpstr>PowerPoint Presentation</vt:lpstr>
      <vt:lpstr>PowerPoint Presentation</vt:lpstr>
      <vt:lpstr>Joining Data</vt:lpstr>
      <vt:lpstr>PowerPoint Presentation</vt:lpstr>
      <vt:lpstr>Using Aliases for Table Names</vt:lpstr>
      <vt:lpstr> Combining Data from Multiple Tables</vt:lpstr>
      <vt:lpstr>Introduction to Joins</vt:lpstr>
      <vt:lpstr>Inner Join </vt:lpstr>
      <vt:lpstr>Using Inner Joins</vt:lpstr>
      <vt:lpstr>Left Outer Join</vt:lpstr>
      <vt:lpstr>PowerPoint Presentation</vt:lpstr>
      <vt:lpstr>Using Outer Joins</vt:lpstr>
      <vt:lpstr>Right Outer join</vt:lpstr>
      <vt:lpstr>PowerPoint Presentation</vt:lpstr>
      <vt:lpstr>Full Join</vt:lpstr>
      <vt:lpstr>PowerPoint Presentation</vt:lpstr>
      <vt:lpstr>Self- Join </vt:lpstr>
      <vt:lpstr>Problem</vt:lpstr>
      <vt:lpstr>Solution</vt:lpstr>
      <vt:lpstr>Cross Join</vt:lpstr>
      <vt:lpstr>PowerPoint Presentation</vt:lpstr>
      <vt:lpstr>Using Cross Joins</vt:lpstr>
      <vt:lpstr>Example</vt:lpstr>
      <vt:lpstr>PowerPoint Presentation</vt:lpstr>
      <vt:lpstr>CASE is used to provide if-then-else type of logic to SQL. There are two formats: The first is a Simple CASE expression, where we compare an expression to static values. The second is a</vt:lpstr>
      <vt:lpstr>Subquery</vt:lpstr>
      <vt:lpstr>Subqueries…</vt:lpstr>
      <vt:lpstr>Subquery</vt:lpstr>
      <vt:lpstr>Subquery</vt:lpstr>
      <vt:lpstr>Join Operation</vt:lpstr>
      <vt:lpstr>Subquery and Join Operation</vt:lpstr>
      <vt:lpstr>Subquery and Join Operation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Queries and Programming</dc:title>
  <dc:creator>Abed Sharifi</dc:creator>
  <cp:lastModifiedBy>Abed Sharifi</cp:lastModifiedBy>
  <cp:revision>12</cp:revision>
  <dcterms:created xsi:type="dcterms:W3CDTF">2011-03-11T11:53:57Z</dcterms:created>
  <dcterms:modified xsi:type="dcterms:W3CDTF">2023-01-22T07:31:38Z</dcterms:modified>
</cp:coreProperties>
</file>