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78"/>
  </p:notesMasterIdLst>
  <p:sldIdLst>
    <p:sldId id="256" r:id="rId2"/>
    <p:sldId id="294" r:id="rId3"/>
    <p:sldId id="289" r:id="rId4"/>
    <p:sldId id="290" r:id="rId5"/>
    <p:sldId id="292" r:id="rId6"/>
    <p:sldId id="293" r:id="rId7"/>
    <p:sldId id="510" r:id="rId8"/>
    <p:sldId id="511" r:id="rId9"/>
    <p:sldId id="512" r:id="rId10"/>
    <p:sldId id="295" r:id="rId11"/>
    <p:sldId id="296" r:id="rId12"/>
    <p:sldId id="538" r:id="rId13"/>
    <p:sldId id="539" r:id="rId14"/>
    <p:sldId id="309" r:id="rId15"/>
    <p:sldId id="310" r:id="rId16"/>
    <p:sldId id="540" r:id="rId17"/>
    <p:sldId id="519" r:id="rId18"/>
    <p:sldId id="308" r:id="rId19"/>
    <p:sldId id="305" r:id="rId20"/>
    <p:sldId id="306" r:id="rId21"/>
    <p:sldId id="313" r:id="rId22"/>
    <p:sldId id="509" r:id="rId23"/>
    <p:sldId id="303" r:id="rId24"/>
    <p:sldId id="314" r:id="rId25"/>
    <p:sldId id="541" r:id="rId26"/>
    <p:sldId id="302" r:id="rId27"/>
    <p:sldId id="317" r:id="rId28"/>
    <p:sldId id="299" r:id="rId29"/>
    <p:sldId id="316" r:id="rId30"/>
    <p:sldId id="508" r:id="rId31"/>
    <p:sldId id="319" r:id="rId32"/>
    <p:sldId id="322" r:id="rId33"/>
    <p:sldId id="323" r:id="rId34"/>
    <p:sldId id="326" r:id="rId35"/>
    <p:sldId id="324" r:id="rId36"/>
    <p:sldId id="325" r:id="rId37"/>
    <p:sldId id="542" r:id="rId38"/>
    <p:sldId id="543" r:id="rId39"/>
    <p:sldId id="544" r:id="rId40"/>
    <p:sldId id="545" r:id="rId41"/>
    <p:sldId id="546" r:id="rId42"/>
    <p:sldId id="547" r:id="rId43"/>
    <p:sldId id="548" r:id="rId44"/>
    <p:sldId id="549" r:id="rId45"/>
    <p:sldId id="550" r:id="rId46"/>
    <p:sldId id="551" r:id="rId47"/>
    <p:sldId id="552" r:id="rId48"/>
    <p:sldId id="553" r:id="rId49"/>
    <p:sldId id="554" r:id="rId50"/>
    <p:sldId id="555" r:id="rId51"/>
    <p:sldId id="556" r:id="rId52"/>
    <p:sldId id="557" r:id="rId53"/>
    <p:sldId id="558" r:id="rId54"/>
    <p:sldId id="559" r:id="rId55"/>
    <p:sldId id="560" r:id="rId56"/>
    <p:sldId id="561" r:id="rId57"/>
    <p:sldId id="562" r:id="rId58"/>
    <p:sldId id="563" r:id="rId59"/>
    <p:sldId id="564" r:id="rId60"/>
    <p:sldId id="565" r:id="rId61"/>
    <p:sldId id="566" r:id="rId62"/>
    <p:sldId id="567" r:id="rId63"/>
    <p:sldId id="568" r:id="rId64"/>
    <p:sldId id="569" r:id="rId65"/>
    <p:sldId id="570" r:id="rId66"/>
    <p:sldId id="571" r:id="rId67"/>
    <p:sldId id="572" r:id="rId68"/>
    <p:sldId id="573" r:id="rId69"/>
    <p:sldId id="574" r:id="rId70"/>
    <p:sldId id="575" r:id="rId71"/>
    <p:sldId id="576" r:id="rId72"/>
    <p:sldId id="577" r:id="rId73"/>
    <p:sldId id="579" r:id="rId74"/>
    <p:sldId id="580" r:id="rId75"/>
    <p:sldId id="581" r:id="rId76"/>
    <p:sldId id="582" r:id="rId77"/>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42" autoAdjust="0"/>
  </p:normalViewPr>
  <p:slideViewPr>
    <p:cSldViewPr>
      <p:cViewPr varScale="1">
        <p:scale>
          <a:sx n="74" d="100"/>
          <a:sy n="74" d="100"/>
        </p:scale>
        <p:origin x="1134" y="66"/>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0346C96-96A1-47A5-83B1-15CF8156A720}" type="datetimeFigureOut">
              <a:rPr lang="ar-EG" smtClean="0"/>
              <a:pPr/>
              <a:t>15/09/1443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3F8023-94E4-49B6-8744-D8930C88AFF8}" type="slidenum">
              <a:rPr lang="ar-EG" smtClean="0"/>
              <a:pPr/>
              <a:t>‹#›</a:t>
            </a:fld>
            <a:endParaRPr lang="ar-EG"/>
          </a:p>
        </p:txBody>
      </p:sp>
    </p:spTree>
    <p:extLst>
      <p:ext uri="{BB962C8B-B14F-4D97-AF65-F5344CB8AC3E}">
        <p14:creationId xmlns:p14="http://schemas.microsoft.com/office/powerpoint/2010/main" val="3108426825"/>
      </p:ext>
    </p:extLst>
  </p:cSld>
  <p:clrMap bg1="lt1" tx1="dk1" bg2="lt2" tx2="dk2" accent1="accent1" accent2="accent2" accent3="accent3" accent4="accent4" accent5="accent5" accent6="accent6" hlink="hlink" folHlink="folHlink"/>
  <p:notesStyle>
    <a:lvl1pPr marL="0" algn="l" defTabSz="914400" rtl="1" eaLnBrk="1" latinLnBrk="0" hangingPunct="1">
      <a:defRPr sz="1200" kern="1200">
        <a:solidFill>
          <a:schemeClr val="tx1"/>
        </a:solidFill>
        <a:latin typeface="+mn-lt"/>
        <a:ea typeface="+mn-ea"/>
        <a:cs typeface="+mn-cs"/>
      </a:defRPr>
    </a:lvl1pPr>
    <a:lvl2pPr marL="457200" algn="l" defTabSz="914400" rtl="1" eaLnBrk="1" latinLnBrk="0" hangingPunct="1">
      <a:defRPr sz="1200" kern="1200">
        <a:solidFill>
          <a:schemeClr val="tx1"/>
        </a:solidFill>
        <a:latin typeface="+mn-lt"/>
        <a:ea typeface="+mn-ea"/>
        <a:cs typeface="+mn-cs"/>
      </a:defRPr>
    </a:lvl2pPr>
    <a:lvl3pPr marL="914400" algn="l" defTabSz="914400" rtl="1" eaLnBrk="1" latinLnBrk="0" hangingPunct="1">
      <a:defRPr sz="1200" kern="1200">
        <a:solidFill>
          <a:schemeClr val="tx1"/>
        </a:solidFill>
        <a:latin typeface="+mn-lt"/>
        <a:ea typeface="+mn-ea"/>
        <a:cs typeface="+mn-cs"/>
      </a:defRPr>
    </a:lvl3pPr>
    <a:lvl4pPr marL="1371600" algn="l" defTabSz="914400" rtl="1" eaLnBrk="1" latinLnBrk="0" hangingPunct="1">
      <a:defRPr sz="1200" kern="1200">
        <a:solidFill>
          <a:schemeClr val="tx1"/>
        </a:solidFill>
        <a:latin typeface="+mn-lt"/>
        <a:ea typeface="+mn-ea"/>
        <a:cs typeface="+mn-cs"/>
      </a:defRPr>
    </a:lvl4pPr>
    <a:lvl5pPr marL="1828800" algn="l"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3</a:t>
            </a:fld>
            <a:endParaRPr lang="ar-EG"/>
          </a:p>
        </p:txBody>
      </p:sp>
    </p:spTree>
    <p:extLst>
      <p:ext uri="{BB962C8B-B14F-4D97-AF65-F5344CB8AC3E}">
        <p14:creationId xmlns:p14="http://schemas.microsoft.com/office/powerpoint/2010/main" val="532675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a:solidFill>
                  <a:schemeClr val="tx1"/>
                </a:solidFill>
                <a:latin typeface="+mn-lt"/>
                <a:ea typeface="+mn-ea"/>
                <a:cs typeface="+mn-cs"/>
              </a:rPr>
              <a:t>SELECT * FROM EMPLOYEES;</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EMPLOYEE_ID, FIRST_NAME  FROM EMPLOYEES ;</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EMPLOYEE_ID, FIRST_NAME  FROM EMPLOYEES WHERE SALARY=24000;</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  FROM EMPLOYEES ORDER BY EMPLOYEE_ID;</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  FROM EMPLOYEES ORDER BY 1;</a:t>
            </a:r>
          </a:p>
          <a:p>
            <a:pPr algn="l"/>
            <a:endParaRPr lang="en-US" sz="1200" b="0" i="0" u="none" strike="noStrike" kern="1200" baseline="0" dirty="0">
              <a:solidFill>
                <a:schemeClr val="tx1"/>
              </a:solidFill>
              <a:latin typeface="+mn-lt"/>
              <a:ea typeface="+mn-ea"/>
              <a:cs typeface="+mn-cs"/>
            </a:endParaRPr>
          </a:p>
          <a:p>
            <a:pPr algn="l"/>
            <a:r>
              <a:rPr lang="en-US" sz="1200" b="0" i="0" u="none" strike="noStrike" kern="1200" baseline="0" dirty="0">
                <a:solidFill>
                  <a:schemeClr val="tx1"/>
                </a:solidFill>
                <a:latin typeface="+mn-lt"/>
                <a:ea typeface="+mn-ea"/>
                <a:cs typeface="+mn-cs"/>
              </a:rPr>
              <a:t>SELECT *  FROM EMPLOYEES WHERE SALARY&gt;24000 ORDER BY  MANAGER_ID;</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14</a:t>
            </a:fld>
            <a:endParaRPr lang="ar-EG"/>
          </a:p>
        </p:txBody>
      </p:sp>
    </p:spTree>
    <p:extLst>
      <p:ext uri="{BB962C8B-B14F-4D97-AF65-F5344CB8AC3E}">
        <p14:creationId xmlns:p14="http://schemas.microsoft.com/office/powerpoint/2010/main" val="406925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a:solidFill>
                  <a:schemeClr val="tx1"/>
                </a:solidFill>
                <a:latin typeface="+mn-lt"/>
                <a:ea typeface="+mn-ea"/>
                <a:cs typeface="+mn-cs"/>
              </a:rPr>
              <a:t>SELECT *</a:t>
            </a:r>
          </a:p>
          <a:p>
            <a:pPr algn="l" rtl="0"/>
            <a:r>
              <a:rPr lang="en-US" sz="1200" b="0" i="0" u="none" strike="noStrike" kern="1200" baseline="0" dirty="0">
                <a:solidFill>
                  <a:schemeClr val="tx1"/>
                </a:solidFill>
                <a:latin typeface="+mn-lt"/>
                <a:ea typeface="+mn-ea"/>
                <a:cs typeface="+mn-cs"/>
              </a:rPr>
              <a:t>  FROM EMPLOYEES</a:t>
            </a:r>
          </a:p>
          <a:p>
            <a:pPr algn="l" rtl="0"/>
            <a:r>
              <a:rPr lang="en-US" sz="1200" b="0" i="0" u="none" strike="noStrike" kern="1200" baseline="0" dirty="0">
                <a:solidFill>
                  <a:schemeClr val="tx1"/>
                </a:solidFill>
                <a:latin typeface="+mn-lt"/>
                <a:ea typeface="+mn-ea"/>
                <a:cs typeface="+mn-cs"/>
              </a:rPr>
              <a:t> WHERE LAST_NAME = 'King'</a:t>
            </a:r>
          </a:p>
          <a:p>
            <a:pPr algn="l" rtl="0"/>
            <a:r>
              <a:rPr lang="en-US" sz="1200" b="0" i="0" u="none" strike="noStrike" kern="1200" baseline="0" dirty="0">
                <a:solidFill>
                  <a:schemeClr val="tx1"/>
                </a:solidFill>
                <a:latin typeface="+mn-lt"/>
                <a:ea typeface="+mn-ea"/>
                <a:cs typeface="+mn-cs"/>
              </a:rPr>
              <a:t>   AND JOB_ID = 'IT_PROG';</a:t>
            </a:r>
          </a:p>
          <a:p>
            <a:pPr algn="l" rtl="0"/>
            <a:endParaRPr lang="en-US" sz="1200" b="0" i="0" u="none" strike="noStrike" kern="1200" baseline="0" dirty="0">
              <a:solidFill>
                <a:schemeClr val="tx1"/>
              </a:solidFill>
              <a:latin typeface="+mn-lt"/>
              <a:ea typeface="+mn-ea"/>
              <a:cs typeface="+mn-cs"/>
            </a:endParaRPr>
          </a:p>
          <a:p>
            <a:pPr algn="l" rtl="0"/>
            <a:r>
              <a:rPr lang="en-US" sz="1200" b="0" i="0" u="none" strike="noStrike" kern="1200" baseline="0" dirty="0">
                <a:solidFill>
                  <a:schemeClr val="tx1"/>
                </a:solidFill>
                <a:latin typeface="+mn-lt"/>
                <a:ea typeface="+mn-ea"/>
                <a:cs typeface="+mn-cs"/>
              </a:rPr>
              <a:t>SELECT *</a:t>
            </a:r>
          </a:p>
          <a:p>
            <a:pPr algn="l" rtl="0"/>
            <a:r>
              <a:rPr lang="en-US" sz="1200" b="0" i="0" u="none" strike="noStrike" kern="1200" baseline="0" dirty="0">
                <a:solidFill>
                  <a:schemeClr val="tx1"/>
                </a:solidFill>
                <a:latin typeface="+mn-lt"/>
                <a:ea typeface="+mn-ea"/>
                <a:cs typeface="+mn-cs"/>
              </a:rPr>
              <a:t>  FROM EMPLOYEES</a:t>
            </a:r>
          </a:p>
          <a:p>
            <a:pPr algn="l" rtl="0"/>
            <a:r>
              <a:rPr lang="en-US" sz="1200" b="0" i="0" u="none" strike="noStrike" kern="1200" baseline="0" dirty="0">
                <a:solidFill>
                  <a:schemeClr val="tx1"/>
                </a:solidFill>
                <a:latin typeface="+mn-lt"/>
                <a:ea typeface="+mn-ea"/>
                <a:cs typeface="+mn-cs"/>
              </a:rPr>
              <a:t> where </a:t>
            </a:r>
            <a:r>
              <a:rPr lang="en-US" sz="1200" b="0" i="0" u="none" strike="noStrike" kern="1200" baseline="0" dirty="0" err="1">
                <a:solidFill>
                  <a:schemeClr val="tx1"/>
                </a:solidFill>
                <a:latin typeface="+mn-lt"/>
                <a:ea typeface="+mn-ea"/>
                <a:cs typeface="+mn-cs"/>
              </a:rPr>
              <a:t>job_id</a:t>
            </a:r>
            <a:r>
              <a:rPr lang="en-US" sz="1200" b="0" i="0" u="none" strike="noStrike" kern="1200" baseline="0" dirty="0">
                <a:solidFill>
                  <a:schemeClr val="tx1"/>
                </a:solidFill>
                <a:latin typeface="+mn-lt"/>
                <a:ea typeface="+mn-ea"/>
                <a:cs typeface="+mn-cs"/>
              </a:rPr>
              <a:t> = 'SA_REP'</a:t>
            </a:r>
          </a:p>
          <a:p>
            <a:pPr algn="l" rtl="0"/>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job_id</a:t>
            </a:r>
            <a:r>
              <a:rPr lang="en-US" sz="1200" b="0" i="0" u="none" strike="noStrike" kern="1200" baseline="0" dirty="0">
                <a:solidFill>
                  <a:schemeClr val="tx1"/>
                </a:solidFill>
                <a:latin typeface="+mn-lt"/>
                <a:ea typeface="+mn-ea"/>
                <a:cs typeface="+mn-cs"/>
              </a:rPr>
              <a:t> = 'IT_PROG';</a:t>
            </a:r>
          </a:p>
          <a:p>
            <a:pPr algn="l" rtl="0"/>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17</a:t>
            </a:fld>
            <a:endParaRPr lang="ar-EG"/>
          </a:p>
        </p:txBody>
      </p:sp>
    </p:spTree>
    <p:extLst>
      <p:ext uri="{BB962C8B-B14F-4D97-AF65-F5344CB8AC3E}">
        <p14:creationId xmlns:p14="http://schemas.microsoft.com/office/powerpoint/2010/main" val="374070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a:solidFill>
                  <a:schemeClr val="tx1"/>
                </a:solidFill>
                <a:latin typeface="+mn-lt"/>
                <a:ea typeface="+mn-ea"/>
                <a:cs typeface="+mn-cs"/>
              </a:rPr>
              <a:t>SELECT SUM(SALARY) FROM EMPLOYEES;</a:t>
            </a:r>
          </a:p>
          <a:p>
            <a:pPr algn="l" rtl="0"/>
            <a:r>
              <a:rPr lang="en-US" sz="1200" b="0" i="0" u="none" strike="noStrike" kern="1200" baseline="0" dirty="0">
                <a:solidFill>
                  <a:schemeClr val="tx1"/>
                </a:solidFill>
                <a:latin typeface="+mn-lt"/>
                <a:ea typeface="+mn-ea"/>
                <a:cs typeface="+mn-cs"/>
              </a:rPr>
              <a:t>SELECT MIN(SALARY) FROM EMPLOYEES;</a:t>
            </a:r>
          </a:p>
          <a:p>
            <a:pPr algn="l" rtl="0"/>
            <a:r>
              <a:rPr lang="en-US" sz="1200" b="0" i="0" u="none" strike="noStrike" kern="1200" baseline="0" dirty="0">
                <a:solidFill>
                  <a:schemeClr val="tx1"/>
                </a:solidFill>
                <a:latin typeface="+mn-lt"/>
                <a:ea typeface="+mn-ea"/>
                <a:cs typeface="+mn-cs"/>
              </a:rPr>
              <a:t>SELECT MAX(SALARY) FROM EMPLOYEES;</a:t>
            </a:r>
          </a:p>
          <a:p>
            <a:pPr algn="l" rtl="0"/>
            <a:r>
              <a:rPr lang="en-US" sz="1200" b="0" i="0" u="none" strike="noStrike" kern="1200" baseline="0" dirty="0">
                <a:solidFill>
                  <a:schemeClr val="tx1"/>
                </a:solidFill>
                <a:latin typeface="+mn-lt"/>
                <a:ea typeface="+mn-ea"/>
                <a:cs typeface="+mn-cs"/>
              </a:rPr>
              <a:t>SELECT AVG(SALARY) FROM EMPLOYEES;</a:t>
            </a:r>
          </a:p>
          <a:p>
            <a:pPr algn="l" rtl="0"/>
            <a:endParaRPr lang="en-US" sz="1200" b="0" i="0" u="none" strike="noStrike" kern="1200" baseline="0" dirty="0">
              <a:solidFill>
                <a:schemeClr val="tx1"/>
              </a:solidFill>
              <a:latin typeface="+mn-lt"/>
              <a:ea typeface="+mn-ea"/>
              <a:cs typeface="+mn-cs"/>
            </a:endParaRPr>
          </a:p>
          <a:p>
            <a:pPr algn="l" rtl="0"/>
            <a:r>
              <a:rPr lang="en-US" sz="1200" b="0" i="0" u="none" strike="noStrike" kern="1200" baseline="0" dirty="0">
                <a:solidFill>
                  <a:schemeClr val="tx1"/>
                </a:solidFill>
                <a:latin typeface="+mn-lt"/>
                <a:ea typeface="+mn-ea"/>
                <a:cs typeface="+mn-cs"/>
              </a:rPr>
              <a:t>SELECT COUNT(*) FROM EMPLOYEES;</a:t>
            </a:r>
          </a:p>
          <a:p>
            <a:pPr algn="l" rtl="0"/>
            <a:r>
              <a:rPr lang="en-US" sz="1200" b="0" i="0" u="none" strike="noStrike" kern="1200" baseline="0" dirty="0">
                <a:solidFill>
                  <a:schemeClr val="tx1"/>
                </a:solidFill>
                <a:latin typeface="+mn-lt"/>
                <a:ea typeface="+mn-ea"/>
                <a:cs typeface="+mn-cs"/>
              </a:rPr>
              <a:t>SELECT COUNT(MANAGER_ID) FROM EMPLOYEES;</a:t>
            </a:r>
          </a:p>
          <a:p>
            <a:pPr algn="l" rtl="0"/>
            <a:r>
              <a:rPr lang="en-US" sz="1200" b="0" i="0" u="none" strike="noStrike" kern="1200" baseline="0" dirty="0">
                <a:solidFill>
                  <a:schemeClr val="tx1"/>
                </a:solidFill>
                <a:latin typeface="+mn-lt"/>
                <a:ea typeface="+mn-ea"/>
                <a:cs typeface="+mn-cs"/>
              </a:rPr>
              <a:t>SELECT COUNT(EMPLOYEE_ID) FROM EMPLOYEES;</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24</a:t>
            </a:fld>
            <a:endParaRPr lang="ar-EG"/>
          </a:p>
        </p:txBody>
      </p:sp>
    </p:spTree>
    <p:extLst>
      <p:ext uri="{BB962C8B-B14F-4D97-AF65-F5344CB8AC3E}">
        <p14:creationId xmlns:p14="http://schemas.microsoft.com/office/powerpoint/2010/main" val="503992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33</a:t>
            </a:fld>
            <a:endParaRPr lang="ar-EG"/>
          </a:p>
        </p:txBody>
      </p:sp>
    </p:spTree>
    <p:extLst>
      <p:ext uri="{BB962C8B-B14F-4D97-AF65-F5344CB8AC3E}">
        <p14:creationId xmlns:p14="http://schemas.microsoft.com/office/powerpoint/2010/main" val="92088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a:solidFill>
                  <a:schemeClr val="tx1"/>
                </a:solidFill>
                <a:latin typeface="+mn-lt"/>
                <a:ea typeface="+mn-ea"/>
                <a:cs typeface="+mn-cs"/>
              </a:rPr>
              <a:t>SELECT * FROM EMPLOYEES WHERE SALARY &gt; 15000;</a:t>
            </a:r>
          </a:p>
          <a:p>
            <a:pPr algn="l"/>
            <a:r>
              <a:rPr lang="en-US" sz="1200" b="0" i="0" u="none" strike="noStrike" kern="1200" baseline="0" dirty="0">
                <a:solidFill>
                  <a:schemeClr val="tx1"/>
                </a:solidFill>
                <a:latin typeface="+mn-lt"/>
                <a:ea typeface="+mn-ea"/>
                <a:cs typeface="+mn-cs"/>
              </a:rPr>
              <a:t>SELECT * FROM EMPLOYEES WHERE SALARY &lt; 2400;</a:t>
            </a:r>
          </a:p>
          <a:p>
            <a:pPr algn="l"/>
            <a:r>
              <a:rPr lang="en-US" sz="1200" b="0" i="0" u="none" strike="noStrike" kern="1200" baseline="0" dirty="0">
                <a:solidFill>
                  <a:schemeClr val="tx1"/>
                </a:solidFill>
                <a:latin typeface="+mn-lt"/>
                <a:ea typeface="+mn-ea"/>
                <a:cs typeface="+mn-cs"/>
              </a:rPr>
              <a:t>SELECT * FROM EMPLOYEES WHERE MANAGER_ID = 100;</a:t>
            </a:r>
          </a:p>
          <a:p>
            <a:pPr algn="l"/>
            <a:r>
              <a:rPr lang="en-US" sz="1200" b="0" i="0" u="none" strike="noStrike" kern="1200" baseline="0" dirty="0">
                <a:solidFill>
                  <a:schemeClr val="tx1"/>
                </a:solidFill>
                <a:latin typeface="+mn-lt"/>
                <a:ea typeface="+mn-ea"/>
                <a:cs typeface="+mn-cs"/>
              </a:rPr>
              <a:t>SELECT * FROM EMPLOYEES WHERE MANAGER_ID &lt;&gt; 100;</a:t>
            </a:r>
            <a:endParaRPr lang="en-US" dirty="0"/>
          </a:p>
          <a:p>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34</a:t>
            </a:fld>
            <a:endParaRPr lang="ar-EG"/>
          </a:p>
        </p:txBody>
      </p:sp>
    </p:spTree>
    <p:extLst>
      <p:ext uri="{BB962C8B-B14F-4D97-AF65-F5344CB8AC3E}">
        <p14:creationId xmlns:p14="http://schemas.microsoft.com/office/powerpoint/2010/main" val="222851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SELECT * FROM EMPLOYEES WHERE SALARY &gt; 15000 and MANAGER_ID = 100;</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SELECT * FROM EMPLOYEES WHERE FIRST_NAME='</a:t>
            </a:r>
            <a:r>
              <a:rPr lang="en-US" sz="1200" b="0" i="0" u="none" strike="noStrike" kern="1200" baseline="0" dirty="0" err="1">
                <a:solidFill>
                  <a:schemeClr val="tx1"/>
                </a:solidFill>
                <a:latin typeface="+mn-lt"/>
                <a:ea typeface="+mn-ea"/>
                <a:cs typeface="+mn-cs"/>
              </a:rPr>
              <a:t>Neena</a:t>
            </a:r>
            <a:r>
              <a:rPr lang="en-US" sz="1200" b="0" i="0" u="none" strike="noStrike" kern="1200" baseline="0" dirty="0">
                <a:solidFill>
                  <a:schemeClr val="tx1"/>
                </a:solidFill>
                <a:latin typeface="+mn-lt"/>
                <a:ea typeface="+mn-ea"/>
                <a:cs typeface="+mn-cs"/>
              </a:rPr>
              <a:t>' OR JOB_ID='IT_PROG';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SELECT * FROM EMPLOYEES WHERE SALARY &lt;= 15000 and SALARY &gt;= 13000;</a:t>
            </a:r>
            <a:endParaRPr lang="en-US" dirty="0"/>
          </a:p>
        </p:txBody>
      </p:sp>
      <p:sp>
        <p:nvSpPr>
          <p:cNvPr id="4" name="Slide Number Placeholder 3"/>
          <p:cNvSpPr>
            <a:spLocks noGrp="1"/>
          </p:cNvSpPr>
          <p:nvPr>
            <p:ph type="sldNum" sz="quarter" idx="10"/>
          </p:nvPr>
        </p:nvSpPr>
        <p:spPr/>
        <p:txBody>
          <a:bodyPr/>
          <a:lstStyle/>
          <a:p>
            <a:fld id="{303F8023-94E4-49B6-8744-D8930C88AFF8}" type="slidenum">
              <a:rPr lang="ar-EG" smtClean="0"/>
              <a:pPr/>
              <a:t>36</a:t>
            </a:fld>
            <a:endParaRPr lang="ar-EG"/>
          </a:p>
        </p:txBody>
      </p:sp>
    </p:spTree>
    <p:extLst>
      <p:ext uri="{BB962C8B-B14F-4D97-AF65-F5344CB8AC3E}">
        <p14:creationId xmlns:p14="http://schemas.microsoft.com/office/powerpoint/2010/main" val="15958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800" b="1" dirty="0">
                <a:solidFill>
                  <a:schemeClr val="accent2"/>
                </a:solidFill>
              </a:rPr>
              <a:t>WHERE clause</a:t>
            </a:r>
          </a:p>
          <a:p>
            <a:pPr marL="0" indent="0" algn="l" rtl="0">
              <a:buNone/>
            </a:pP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HR.EMPLOYEES EMP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WHERE</a:t>
            </a:r>
            <a:r>
              <a:rPr lang="en-US" sz="1200" b="0" i="0" u="none" strike="noStrike" baseline="0" dirty="0">
                <a:solidFill>
                  <a:srgbClr val="000080"/>
                </a:solidFill>
                <a:highlight>
                  <a:srgbClr val="FFFFFF"/>
                </a:highlight>
                <a:latin typeface="Courier New" panose="02070309020205020404" pitchFamily="49" charset="0"/>
              </a:rPr>
              <a:t> EMP.DEPARTMENT_ID </a:t>
            </a:r>
            <a:r>
              <a:rPr lang="en-US" sz="1200" b="0" i="0" u="none" strike="noStrike" baseline="0" dirty="0">
                <a:solidFill>
                  <a:srgbClr val="008080"/>
                </a:solidFill>
                <a:highlight>
                  <a:srgbClr val="FFFFFF"/>
                </a:highlight>
                <a:latin typeface="Courier New" panose="02070309020205020404" pitchFamily="49" charset="0"/>
              </a:rPr>
              <a:t>IN</a:t>
            </a:r>
            <a:endParaRPr lang="en-US" sz="1200" b="0" i="0" u="none" strike="noStrike" baseline="0" dirty="0">
              <a:solidFill>
                <a:srgbClr val="000080"/>
              </a:solidFill>
              <a:highlight>
                <a:srgbClr val="FFFFFF"/>
              </a:highlight>
              <a:latin typeface="Courier New" panose="02070309020205020404" pitchFamily="49" charset="0"/>
            </a:endParaRP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DEP.DEPARTMENT_ID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HR.DEPARTMENTS DEP </a:t>
            </a:r>
            <a:r>
              <a:rPr lang="en-US" sz="1200" b="0" i="0" u="none" strike="noStrike" baseline="0" dirty="0">
                <a:solidFill>
                  <a:srgbClr val="008080"/>
                </a:solidFill>
                <a:highlight>
                  <a:srgbClr val="FFFFFF"/>
                </a:highlight>
                <a:latin typeface="Courier New" panose="02070309020205020404" pitchFamily="49" charset="0"/>
              </a:rPr>
              <a:t>WHERE</a:t>
            </a:r>
            <a:r>
              <a:rPr lang="en-US" sz="1200" b="0" i="0" u="none" strike="noStrike" baseline="0" dirty="0">
                <a:solidFill>
                  <a:srgbClr val="000080"/>
                </a:solidFill>
                <a:highlight>
                  <a:srgbClr val="FFFFFF"/>
                </a:highlight>
                <a:latin typeface="Courier New" panose="02070309020205020404" pitchFamily="49" charset="0"/>
              </a:rPr>
              <a:t> DEP.DEPARTMENT_NAME = </a:t>
            </a:r>
            <a:r>
              <a:rPr lang="en-US" sz="1200" b="0" i="0" u="none" strike="noStrike" baseline="0" dirty="0">
                <a:solidFill>
                  <a:srgbClr val="0000FF"/>
                </a:solidFill>
                <a:highlight>
                  <a:srgbClr val="FFFFFF"/>
                </a:highlight>
                <a:latin typeface="Courier New" panose="02070309020205020404" pitchFamily="49" charset="0"/>
              </a:rPr>
              <a:t>'Shipping’</a:t>
            </a:r>
            <a:r>
              <a:rPr lang="en-US" sz="1200" b="0" i="0" u="none" strike="noStrike" baseline="0" dirty="0">
                <a:solidFill>
                  <a:srgbClr val="000080"/>
                </a:solidFill>
                <a:highlight>
                  <a:srgbClr val="FFFFFF"/>
                </a:highlight>
                <a:latin typeface="Courier New" panose="02070309020205020404" pitchFamily="49" charset="0"/>
              </a:rPr>
              <a:t>);</a:t>
            </a:r>
          </a:p>
          <a:p>
            <a:pPr marL="0" indent="0">
              <a:buNone/>
            </a:pPr>
            <a:endParaRPr lang="en-US" sz="1050" b="1" i="0" dirty="0">
              <a:solidFill>
                <a:srgbClr val="535353"/>
              </a:solidFill>
              <a:effectLst/>
              <a:latin typeface="Helvetica Neue"/>
            </a:endParaRPr>
          </a:p>
          <a:p>
            <a:r>
              <a:rPr lang="en-US" sz="1800" b="1" dirty="0">
                <a:solidFill>
                  <a:schemeClr val="accent2"/>
                </a:solidFill>
              </a:rPr>
              <a:t>FROM clause</a:t>
            </a:r>
          </a:p>
          <a:p>
            <a:pPr marL="0" indent="0" algn="l" rtl="0">
              <a:buNone/>
            </a:pP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DEP.DEPARTMENT_NAME, SUBQUERY1.TOTAL_SALARY</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HR.DEPARTMENTS DEP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JOIN</a:t>
            </a: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EMP.DEPARTMENT_ID, </a:t>
            </a:r>
            <a:r>
              <a:rPr lang="en-US" sz="1200" b="0" i="0" u="none" strike="noStrike" baseline="0" dirty="0">
                <a:solidFill>
                  <a:srgbClr val="008080"/>
                </a:solidFill>
                <a:highlight>
                  <a:srgbClr val="FFFFFF"/>
                </a:highlight>
                <a:latin typeface="Courier New" panose="02070309020205020404" pitchFamily="49" charset="0"/>
              </a:rPr>
              <a:t>SUM</a:t>
            </a:r>
            <a:r>
              <a:rPr lang="en-US" sz="1200" b="0" i="0" u="none" strike="noStrike" baseline="0" dirty="0">
                <a:solidFill>
                  <a:srgbClr val="000080"/>
                </a:solidFill>
                <a:highlight>
                  <a:srgbClr val="FFFFFF"/>
                </a:highlight>
                <a:latin typeface="Courier New" panose="02070309020205020404" pitchFamily="49" charset="0"/>
              </a:rPr>
              <a:t>(EMP.SALARY) </a:t>
            </a:r>
            <a:r>
              <a:rPr lang="en-US" sz="1200" b="0" i="0" u="none" strike="noStrike" baseline="0" dirty="0">
                <a:solidFill>
                  <a:srgbClr val="008080"/>
                </a:solidFill>
                <a:highlight>
                  <a:srgbClr val="FFFFFF"/>
                </a:highlight>
                <a:latin typeface="Courier New" panose="02070309020205020404" pitchFamily="49" charset="0"/>
              </a:rPr>
              <a:t>AS</a:t>
            </a:r>
            <a:r>
              <a:rPr lang="en-US" sz="1200" b="0" i="0" u="none" strike="noStrike" baseline="0" dirty="0">
                <a:solidFill>
                  <a:srgbClr val="000080"/>
                </a:solidFill>
                <a:highlight>
                  <a:srgbClr val="FFFFFF"/>
                </a:highlight>
                <a:latin typeface="Courier New" panose="02070309020205020404" pitchFamily="49" charset="0"/>
              </a:rPr>
              <a:t> TOTAL_SALARY</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HR.EMPLOYEES EMP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GROUP</a:t>
            </a: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BY</a:t>
            </a:r>
            <a:r>
              <a:rPr lang="en-US" sz="1200" b="0" i="0" u="none" strike="noStrike" baseline="0" dirty="0">
                <a:solidFill>
                  <a:srgbClr val="000080"/>
                </a:solidFill>
                <a:highlight>
                  <a:srgbClr val="FFFFFF"/>
                </a:highlight>
                <a:latin typeface="Courier New" panose="02070309020205020404" pitchFamily="49" charset="0"/>
              </a:rPr>
              <a:t> EMP.DEPARTMENT_ID) SUBQUERY1</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ON</a:t>
            </a:r>
            <a:r>
              <a:rPr lang="en-US" sz="1200" b="0" i="0" u="none" strike="noStrike" baseline="0" dirty="0">
                <a:solidFill>
                  <a:srgbClr val="000080"/>
                </a:solidFill>
                <a:highlight>
                  <a:srgbClr val="FFFFFF"/>
                </a:highlight>
                <a:latin typeface="Courier New" panose="02070309020205020404" pitchFamily="49" charset="0"/>
              </a:rPr>
              <a:t> DEP.DEPARTMENT_ID = SUBQUERY1.DEPARTMENT_ID;</a:t>
            </a:r>
          </a:p>
          <a:p>
            <a:pPr marL="0" indent="0">
              <a:buNone/>
            </a:pPr>
            <a:endParaRPr lang="en-US" sz="1050" b="1" i="0" dirty="0">
              <a:solidFill>
                <a:srgbClr val="535353"/>
              </a:solidFill>
              <a:effectLst/>
              <a:latin typeface="Helvetica Neue"/>
            </a:endParaRPr>
          </a:p>
          <a:p>
            <a:r>
              <a:rPr lang="en-US" sz="1800" b="1" dirty="0">
                <a:solidFill>
                  <a:schemeClr val="accent2"/>
                </a:solidFill>
              </a:rPr>
              <a:t>SELECT clause</a:t>
            </a:r>
          </a:p>
          <a:p>
            <a:pPr marL="0" indent="0" algn="l" rtl="0">
              <a:buNone/>
            </a:pP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DEP.DEPARTMENT_NAME,</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SELECT</a:t>
            </a: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COUNT</a:t>
            </a:r>
            <a:r>
              <a:rPr lang="en-US" sz="1200" b="0" i="0" u="none" strike="noStrike" baseline="0" dirty="0">
                <a:solidFill>
                  <a:srgbClr val="000080"/>
                </a:solidFill>
                <a:highlight>
                  <a:srgbClr val="FFFFFF"/>
                </a:highlight>
                <a:latin typeface="Courier New" panose="02070309020205020404" pitchFamily="49" charset="0"/>
              </a:rPr>
              <a:t>(EMP.EMPLOYEE_ID) </a:t>
            </a:r>
            <a:r>
              <a:rPr lang="en-US" sz="1200" b="0" i="0" u="none" strike="noStrike" baseline="0" dirty="0">
                <a:solidFill>
                  <a:srgbClr val="008080"/>
                </a:solidFill>
                <a:highlight>
                  <a:srgbClr val="FFFFFF"/>
                </a:highlight>
                <a:latin typeface="Courier New" panose="02070309020205020404" pitchFamily="49" charset="0"/>
              </a:rPr>
              <a:t>AS</a:t>
            </a:r>
            <a:r>
              <a:rPr lang="en-US" sz="1200" b="0" i="0" u="none" strike="noStrike" baseline="0" dirty="0">
                <a:solidFill>
                  <a:srgbClr val="000080"/>
                </a:solidFill>
                <a:highlight>
                  <a:srgbClr val="FFFFFF"/>
                </a:highlight>
                <a:latin typeface="Courier New" panose="02070309020205020404" pitchFamily="49" charset="0"/>
              </a:rPr>
              <a:t> TOTAL_EMPLOYEES</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HR.EMPLOYEES EMP</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WHERE</a:t>
            </a:r>
            <a:r>
              <a:rPr lang="en-US" sz="1200" b="0" i="0" u="none" strike="noStrike" baseline="0" dirty="0">
                <a:solidFill>
                  <a:srgbClr val="000080"/>
                </a:solidFill>
                <a:highlight>
                  <a:srgbClr val="FFFFFF"/>
                </a:highlight>
                <a:latin typeface="Courier New" panose="02070309020205020404" pitchFamily="49" charset="0"/>
              </a:rPr>
              <a:t> EMP.DEPARTMENT_ID = DEP.DEPARTMENT_ID) SUBQUERY2</a:t>
            </a:r>
          </a:p>
          <a:p>
            <a:pPr marL="0" indent="0" algn="l" rtl="0">
              <a:buNone/>
            </a:pPr>
            <a:r>
              <a:rPr lang="en-US" sz="1200" b="0" i="0" u="none" strike="noStrike" baseline="0" dirty="0">
                <a:solidFill>
                  <a:srgbClr val="000080"/>
                </a:solidFill>
                <a:highlight>
                  <a:srgbClr val="FFFFFF"/>
                </a:highlight>
                <a:latin typeface="Courier New" panose="02070309020205020404" pitchFamily="49" charset="0"/>
              </a:rPr>
              <a:t>  </a:t>
            </a:r>
            <a:r>
              <a:rPr lang="en-US" sz="1200" b="0" i="0" u="none" strike="noStrike" baseline="0" dirty="0">
                <a:solidFill>
                  <a:srgbClr val="008080"/>
                </a:solidFill>
                <a:highlight>
                  <a:srgbClr val="FFFFFF"/>
                </a:highlight>
                <a:latin typeface="Courier New" panose="02070309020205020404" pitchFamily="49" charset="0"/>
              </a:rPr>
              <a:t>FROM</a:t>
            </a:r>
            <a:r>
              <a:rPr lang="en-US" sz="1200" b="0" i="0" u="none" strike="noStrike" baseline="0" dirty="0">
                <a:solidFill>
                  <a:srgbClr val="000080"/>
                </a:solidFill>
                <a:highlight>
                  <a:srgbClr val="FFFFFF"/>
                </a:highlight>
                <a:latin typeface="Courier New" panose="02070309020205020404" pitchFamily="49" charset="0"/>
              </a:rPr>
              <a:t> HR.DEPARTMENTS DEP</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303F8023-94E4-49B6-8744-D8930C88AFF8}" type="slidenum">
              <a:rPr lang="ar-EG" smtClean="0"/>
              <a:pPr/>
              <a:t>71</a:t>
            </a:fld>
            <a:endParaRPr lang="ar-EG"/>
          </a:p>
        </p:txBody>
      </p:sp>
    </p:spTree>
    <p:extLst>
      <p:ext uri="{BB962C8B-B14F-4D97-AF65-F5344CB8AC3E}">
        <p14:creationId xmlns:p14="http://schemas.microsoft.com/office/powerpoint/2010/main" val="187593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19" name="Footer Placeholder 18"/>
          <p:cNvSpPr>
            <a:spLocks noGrp="1"/>
          </p:cNvSpPr>
          <p:nvPr>
            <p:ph type="ftr" sz="quarter" idx="11"/>
          </p:nvPr>
        </p:nvSpPr>
        <p:spPr/>
        <p:txBody>
          <a:bodyPr/>
          <a:lstStyle/>
          <a:p>
            <a:endParaRPr lang="ar-EG"/>
          </a:p>
        </p:txBody>
      </p:sp>
      <p:sp>
        <p:nvSpPr>
          <p:cNvPr id="27" name="Slide Number Placeholder 26"/>
          <p:cNvSpPr>
            <a:spLocks noGrp="1"/>
          </p:cNvSpPr>
          <p:nvPr>
            <p:ph type="sldNum" sz="quarter" idx="12"/>
          </p:nvPr>
        </p:nvSpPr>
        <p:spPr/>
        <p:txBody>
          <a:bodyPr/>
          <a:lstStyle/>
          <a:p>
            <a:fld id="{8329A4C8-E995-426E-82F3-F37F2FE975FD}"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lgn="l" rtl="0">
              <a:defRPr/>
            </a:lvl1pPr>
            <a:lvl2pPr algn="l" rtl="0">
              <a:defRPr/>
            </a:lvl2pPr>
            <a:lvl3pPr algn="l" rtl="0">
              <a:defRPr/>
            </a:lvl3pPr>
            <a:lvl4pPr algn="l" rtl="0">
              <a:defRPr/>
            </a:lvl4pPr>
            <a:lvl5pPr algn="l" rtl="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lvl1pPr algn="l" rtl="0">
              <a:defRPr/>
            </a:lvl1pPr>
            <a:lvl2pPr algn="l" rtl="0">
              <a:defRPr/>
            </a:lvl2pPr>
            <a:lvl3pPr algn="l" rtl="0">
              <a:defRPr/>
            </a:lvl3pPr>
            <a:lvl4pPr algn="l" rtl="0">
              <a:defRPr/>
            </a:lvl4pPr>
            <a:lvl5pPr algn="l" rtl="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329A4C8-E995-426E-82F3-F37F2FE975FD}" type="slidenum">
              <a:rPr lang="ar-EG" smtClean="0"/>
              <a:pPr/>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lgn="l" rtl="0">
              <a:defRPr/>
            </a:lvl1p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lgn="l" rtl="0">
              <a:defRPr sz="2600"/>
            </a:lvl1pPr>
            <a:lvl2pPr algn="l" rtl="0">
              <a:defRPr sz="2400"/>
            </a:lvl2pPr>
            <a:lvl3pPr algn="l" rtl="0">
              <a:defRPr sz="2000"/>
            </a:lvl3pPr>
            <a:lvl4pPr algn="l" rtl="0">
              <a:defRPr sz="1800"/>
            </a:lvl4pPr>
            <a:lvl5pPr algn="l" rtl="0">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4648200" y="1920085"/>
            <a:ext cx="4038600" cy="4434840"/>
          </a:xfrm>
        </p:spPr>
        <p:txBody>
          <a:bodyPr/>
          <a:lstStyle>
            <a:lvl1pPr algn="l" rtl="0">
              <a:defRPr sz="2600"/>
            </a:lvl1pPr>
            <a:lvl2pPr algn="l" rtl="0">
              <a:defRPr sz="2400"/>
            </a:lvl2pPr>
            <a:lvl3pPr algn="l" rtl="0">
              <a:defRPr sz="2000"/>
            </a:lvl3pPr>
            <a:lvl4pPr algn="l" rtl="0">
              <a:defRPr sz="1800"/>
            </a:lvl4pPr>
            <a:lvl5pPr algn="l" rtl="0">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lvl1pPr algn="l" rtl="0">
              <a:defRPr/>
            </a:lvl1pPr>
          </a:lstStyle>
          <a:p>
            <a:fld id="{1782892C-415A-4101-9BD5-EBF9BF5F9EFC}" type="datetimeFigureOut">
              <a:rPr lang="ar-EG" smtClean="0"/>
              <a:pPr/>
              <a:t>15/09/1443</a:t>
            </a:fld>
            <a:endParaRPr lang="ar-EG"/>
          </a:p>
        </p:txBody>
      </p:sp>
      <p:sp>
        <p:nvSpPr>
          <p:cNvPr id="6" name="Footer Placeholder 5"/>
          <p:cNvSpPr>
            <a:spLocks noGrp="1"/>
          </p:cNvSpPr>
          <p:nvPr>
            <p:ph type="ftr" sz="quarter" idx="11"/>
          </p:nvPr>
        </p:nvSpPr>
        <p:spPr/>
        <p:txBody>
          <a:bodyPr/>
          <a:lstStyle>
            <a:lvl1pPr algn="l" rtl="0">
              <a:defRPr/>
            </a:lvl1pPr>
          </a:lstStyle>
          <a:p>
            <a:endParaRPr lang="ar-EG"/>
          </a:p>
        </p:txBody>
      </p:sp>
      <p:sp>
        <p:nvSpPr>
          <p:cNvPr id="7" name="Slide Number Placeholder 6"/>
          <p:cNvSpPr>
            <a:spLocks noGrp="1"/>
          </p:cNvSpPr>
          <p:nvPr>
            <p:ph type="sldNum" sz="quarter" idx="12"/>
          </p:nvPr>
        </p:nvSpPr>
        <p:spPr/>
        <p:txBody>
          <a:bodyPr/>
          <a:lstStyle>
            <a:lvl1pPr algn="l" rtl="0">
              <a:defRPr/>
            </a:lvl1pPr>
          </a:lstStyle>
          <a:p>
            <a:fld id="{8329A4C8-E995-426E-82F3-F37F2FE975FD}"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lgn="l" rtl="0">
              <a:defRPr sz="2200"/>
            </a:lvl1pPr>
            <a:lvl2pPr algn="l" rtl="0">
              <a:defRPr sz="2000"/>
            </a:lvl2pPr>
            <a:lvl3pPr algn="l" rtl="0">
              <a:defRPr sz="1800"/>
            </a:lvl3pPr>
            <a:lvl4pPr algn="l" rtl="0">
              <a:defRPr sz="1600"/>
            </a:lvl4pPr>
            <a:lvl5pPr algn="l" rtl="0">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Content Placeholder 5"/>
          <p:cNvSpPr>
            <a:spLocks noGrp="1"/>
          </p:cNvSpPr>
          <p:nvPr>
            <p:ph sz="quarter" idx="4"/>
          </p:nvPr>
        </p:nvSpPr>
        <p:spPr>
          <a:xfrm>
            <a:off x="4645025" y="2514600"/>
            <a:ext cx="4041775" cy="3845720"/>
          </a:xfrm>
        </p:spPr>
        <p:txBody>
          <a:bodyPr tIns="0"/>
          <a:lstStyle>
            <a:lvl1pPr algn="l" rtl="0">
              <a:defRPr sz="2200"/>
            </a:lvl1pPr>
            <a:lvl2pPr algn="l" rtl="0">
              <a:defRPr sz="2000"/>
            </a:lvl2pPr>
            <a:lvl3pPr algn="l" rtl="0">
              <a:defRPr sz="1800"/>
            </a:lvl3pPr>
            <a:lvl4pPr algn="l" rtl="0">
              <a:defRPr sz="1600"/>
            </a:lvl4pPr>
            <a:lvl5pPr algn="l" rtl="0">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329A4C8-E995-426E-82F3-F37F2FE975FD}"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rtl="0">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lgn="l" rtl="0">
              <a:defRPr sz="2800"/>
            </a:lvl1pPr>
            <a:lvl2pPr algn="l" rtl="0">
              <a:defRPr sz="2600"/>
            </a:lvl2pPr>
            <a:lvl3pPr algn="l" rtl="0">
              <a:defRPr sz="2400"/>
            </a:lvl3pPr>
            <a:lvl4pPr algn="l" rtl="0">
              <a:defRPr sz="2000"/>
            </a:lvl4pPr>
            <a:lvl5pPr algn="l" rtl="0">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lvl1pPr algn="l" rtl="0">
              <a:defRPr/>
            </a:lvl1pPr>
          </a:lstStyle>
          <a:p>
            <a:fld id="{1782892C-415A-4101-9BD5-EBF9BF5F9EFC}" type="datetimeFigureOut">
              <a:rPr lang="ar-EG" smtClean="0"/>
              <a:pPr/>
              <a:t>15/09/1443</a:t>
            </a:fld>
            <a:endParaRPr lang="ar-EG"/>
          </a:p>
        </p:txBody>
      </p:sp>
      <p:sp>
        <p:nvSpPr>
          <p:cNvPr id="6" name="Footer Placeholder 5"/>
          <p:cNvSpPr>
            <a:spLocks noGrp="1"/>
          </p:cNvSpPr>
          <p:nvPr>
            <p:ph type="ftr" sz="quarter" idx="11"/>
          </p:nvPr>
        </p:nvSpPr>
        <p:spPr/>
        <p:txBody>
          <a:bodyPr/>
          <a:lstStyle>
            <a:lvl1pPr algn="l" rtl="0">
              <a:defRPr/>
            </a:lvl1pPr>
          </a:lstStyle>
          <a:p>
            <a:endParaRPr lang="ar-EG"/>
          </a:p>
        </p:txBody>
      </p:sp>
      <p:sp>
        <p:nvSpPr>
          <p:cNvPr id="7" name="Slide Number Placeholder 6"/>
          <p:cNvSpPr>
            <a:spLocks noGrp="1"/>
          </p:cNvSpPr>
          <p:nvPr>
            <p:ph type="sldNum" sz="quarter" idx="12"/>
          </p:nvPr>
        </p:nvSpPr>
        <p:spPr/>
        <p:txBody>
          <a:bodyPr/>
          <a:lstStyle>
            <a:lvl1pPr algn="l" rtl="0">
              <a:defRPr/>
            </a:lvl1pPr>
          </a:lstStyle>
          <a:p>
            <a:fld id="{8329A4C8-E995-426E-82F3-F37F2FE975FD}"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782892C-415A-4101-9BD5-EBF9BF5F9EFC}" type="datetimeFigureOut">
              <a:rPr lang="ar-EG" smtClean="0"/>
              <a:pPr/>
              <a:t>15/09/1443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8077200" y="6356350"/>
            <a:ext cx="609600" cy="365125"/>
          </a:xfrm>
        </p:spPr>
        <p:txBody>
          <a:bodyPr/>
          <a:lstStyle/>
          <a:p>
            <a:fld id="{8329A4C8-E995-426E-82F3-F37F2FE975FD}" type="slidenum">
              <a:rPr lang="ar-EG" smtClean="0"/>
              <a:pPr/>
              <a:t>‹#›</a:t>
            </a:fld>
            <a:endParaRPr lang="ar-E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82892C-415A-4101-9BD5-EBF9BF5F9EFC}" type="datetimeFigureOut">
              <a:rPr lang="ar-EG" smtClean="0"/>
              <a:pPr/>
              <a:t>15/09/1443</a:t>
            </a:fld>
            <a:endParaRPr lang="ar-E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E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29A4C8-E995-426E-82F3-F37F2FE975FD}" type="slidenum">
              <a:rPr lang="ar-EG" smtClean="0"/>
              <a:pPr/>
              <a:t>‹#›</a:t>
            </a:fld>
            <a:endParaRPr lang="ar-E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s>
</file>

<file path=ppt/slides/_rels/slide72.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geeksforgeeks.org/difference-between-nested-subquery-correlated-subquery-and-join-operation/#:~:text=When%20a%20query%20is%20included,query%20is%20known%20as%20Subquery.&amp;text=In%20Nested%20Query%2C%20Inner%20query,with%20result%20from%20Inner%20que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362199"/>
          </a:xfrm>
        </p:spPr>
        <p:txBody>
          <a:bodyPr>
            <a:noAutofit/>
          </a:bodyPr>
          <a:lstStyle/>
          <a:p>
            <a:pPr algn="ctr" rtl="0"/>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Oracle SQL</a:t>
            </a:r>
            <a:endParaRPr lang="ar-EG"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762000" y="4847272"/>
            <a:ext cx="6400800" cy="1200329"/>
          </a:xfrm>
          <a:prstGeom prst="rect">
            <a:avLst/>
          </a:prstGeom>
          <a:noFill/>
        </p:spPr>
        <p:txBody>
          <a:bodyPr wrap="square" rtlCol="1">
            <a:spAutoFit/>
          </a:bodyPr>
          <a:lstStyle/>
          <a:p>
            <a:pPr algn="l" rtl="0"/>
            <a:r>
              <a:rPr lang="en-US" b="1" dirty="0"/>
              <a:t>Abed Sharifi</a:t>
            </a:r>
            <a:endParaRPr lang="ar-SA" b="1" dirty="0"/>
          </a:p>
          <a:p>
            <a:pPr algn="l" rtl="0"/>
            <a:r>
              <a:rPr lang="en-US" b="1" dirty="0"/>
              <a:t>Oracle DBA</a:t>
            </a:r>
          </a:p>
          <a:p>
            <a:pPr algn="l" rtl="0"/>
            <a:r>
              <a:rPr lang="en-US" b="1" dirty="0"/>
              <a:t>SQL Developer</a:t>
            </a:r>
          </a:p>
          <a:p>
            <a:pPr algn="l" rtl="0"/>
            <a:r>
              <a:rPr lang="en-US" b="1" dirty="0"/>
              <a:t>Abed.sharifi@gmail.com</a:t>
            </a:r>
            <a:endParaRPr lang="ar-EG"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Retrieving Data</a:t>
            </a:r>
            <a:b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Customizing Data  </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a:t>
            </a:r>
            <a:r>
              <a:rPr lang="en-US" dirty="0"/>
              <a:t> </a:t>
            </a:r>
            <a:endParaRPr lang="ar-EG" dirty="0"/>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Retrieve  data  from database</a:t>
            </a:r>
            <a:endParaRPr lang="en-US" b="1" dirty="0">
              <a:ln w="18000">
                <a:solidFill>
                  <a:schemeClr val="accent2">
                    <a:satMod val="140000"/>
                  </a:schemeClr>
                </a:solidFill>
                <a:prstDash val="solid"/>
                <a:miter lim="800000"/>
              </a:ln>
              <a:effectLst>
                <a:outerShdw blurRad="25500" dist="23000" dir="7020000" algn="tl">
                  <a:srgbClr val="000000">
                    <a:alpha val="50000"/>
                  </a:srgbClr>
                </a:out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85800" y="3505200"/>
            <a:ext cx="7924800" cy="31242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600" dirty="0">
                <a:solidFill>
                  <a:srgbClr val="0000CC"/>
                </a:solidFill>
              </a:rPr>
              <a:t>SELECT</a:t>
            </a:r>
            <a:r>
              <a:rPr lang="en-US" sz="3600" dirty="0"/>
              <a:t> * | column1 [, column2, …….] </a:t>
            </a:r>
          </a:p>
          <a:p>
            <a:pPr algn="l" rtl="0"/>
            <a:r>
              <a:rPr lang="en-US" sz="3600" dirty="0">
                <a:solidFill>
                  <a:srgbClr val="0000CC"/>
                </a:solidFill>
              </a:rPr>
              <a:t>FROM</a:t>
            </a:r>
            <a:r>
              <a:rPr lang="en-US" sz="3600" dirty="0"/>
              <a:t> table </a:t>
            </a:r>
          </a:p>
          <a:p>
            <a:pPr algn="l" rtl="0"/>
            <a:r>
              <a:rPr lang="en-US" sz="3600" dirty="0"/>
              <a:t>[</a:t>
            </a:r>
            <a:r>
              <a:rPr lang="en-US" sz="3600" dirty="0">
                <a:solidFill>
                  <a:srgbClr val="0000CC"/>
                </a:solidFill>
              </a:rPr>
              <a:t>WHERE</a:t>
            </a:r>
            <a:r>
              <a:rPr lang="en-US" sz="3600" dirty="0"/>
              <a:t> conditions] </a:t>
            </a:r>
          </a:p>
          <a:p>
            <a:pPr algn="l" rtl="0"/>
            <a:r>
              <a:rPr lang="en-US" sz="3600" dirty="0"/>
              <a:t>[</a:t>
            </a:r>
            <a:r>
              <a:rPr lang="en-US" sz="3600" dirty="0">
                <a:solidFill>
                  <a:srgbClr val="0000CC"/>
                </a:solidFill>
              </a:rPr>
              <a:t>ORDER BY </a:t>
            </a:r>
            <a:r>
              <a:rPr lang="en-US" sz="3600" dirty="0"/>
              <a:t>column1 [, column2, ……..] </a:t>
            </a:r>
            <a:r>
              <a:rPr lang="en-US" sz="3600" dirty="0">
                <a:solidFill>
                  <a:srgbClr val="0000CC"/>
                </a:solidFill>
              </a:rPr>
              <a:t>ASC</a:t>
            </a:r>
            <a:r>
              <a:rPr lang="en-US" sz="3600" dirty="0"/>
              <a:t>, </a:t>
            </a:r>
            <a:r>
              <a:rPr lang="en-US" sz="3600" dirty="0">
                <a:solidFill>
                  <a:srgbClr val="0000CC"/>
                </a:solidFill>
              </a:rPr>
              <a:t>DESC</a:t>
            </a:r>
            <a:r>
              <a:rPr lang="en-US" sz="3600" dirty="0"/>
              <a:t>] </a:t>
            </a:r>
            <a:endParaRPr lang="ar-EG"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WHERE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dirty="0"/>
          </a:p>
          <a:p>
            <a:pPr lvl="1" algn="l" rtl="0"/>
            <a:r>
              <a:rPr lang="en-US" dirty="0"/>
              <a:t>Specify  a condition to limit the result</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p>
          <a:p>
            <a:pPr algn="l" rtl="0"/>
            <a:endParaRPr lang="ar-EG" dirty="0"/>
          </a:p>
        </p:txBody>
      </p:sp>
      <p:sp>
        <p:nvSpPr>
          <p:cNvPr id="4" name="Rectangle 3"/>
          <p:cNvSpPr/>
          <p:nvPr/>
        </p:nvSpPr>
        <p:spPr>
          <a:xfrm>
            <a:off x="533400" y="3352800"/>
            <a:ext cx="80772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a:solidFill>
                  <a:srgbClr val="0000CC"/>
                </a:solidFill>
              </a:rPr>
              <a:t>SELECT</a:t>
            </a:r>
            <a:r>
              <a:rPr lang="en-US" sz="3200" dirty="0"/>
              <a:t>  * | column1 [, column2, …….] </a:t>
            </a:r>
          </a:p>
          <a:p>
            <a:pPr algn="l" rtl="0"/>
            <a:r>
              <a:rPr lang="en-US" sz="3200" dirty="0">
                <a:solidFill>
                  <a:srgbClr val="0000CC"/>
                </a:solidFill>
              </a:rPr>
              <a:t>FROM</a:t>
            </a:r>
            <a:r>
              <a:rPr lang="en-US" sz="3200" dirty="0"/>
              <a:t> table </a:t>
            </a:r>
          </a:p>
          <a:p>
            <a:pPr algn="l" rtl="0"/>
            <a:r>
              <a:rPr lang="en-US" sz="3200" dirty="0"/>
              <a:t>[</a:t>
            </a:r>
            <a:r>
              <a:rPr lang="en-US" sz="3200" dirty="0">
                <a:solidFill>
                  <a:srgbClr val="0000CC"/>
                </a:solidFill>
              </a:rPr>
              <a:t>WHERE</a:t>
            </a:r>
            <a:r>
              <a:rPr lang="en-US" sz="3200" dirty="0"/>
              <a:t> conditions] </a:t>
            </a:r>
            <a:endParaRPr lang="ar-EG" sz="3200" dirty="0"/>
          </a:p>
        </p:txBody>
      </p:sp>
    </p:spTree>
    <p:extLst>
      <p:ext uri="{BB962C8B-B14F-4D97-AF65-F5344CB8AC3E}">
        <p14:creationId xmlns:p14="http://schemas.microsoft.com/office/powerpoint/2010/main" val="82007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Order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endParaRPr lang="en-US" dirty="0"/>
          </a:p>
          <a:p>
            <a:pPr lvl="1" algn="l" rtl="0"/>
            <a:r>
              <a:rPr lang="en-US" dirty="0"/>
              <a:t>sort the retrieved rows by a specific column or set of columns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p>
          <a:p>
            <a:pPr algn="l" rtl="0"/>
            <a:endParaRPr lang="ar-EG" dirty="0"/>
          </a:p>
        </p:txBody>
      </p:sp>
      <p:sp>
        <p:nvSpPr>
          <p:cNvPr id="4" name="Rectangle 3"/>
          <p:cNvSpPr/>
          <p:nvPr/>
        </p:nvSpPr>
        <p:spPr>
          <a:xfrm>
            <a:off x="609600" y="3810000"/>
            <a:ext cx="8229600" cy="25146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 | column1 [, column2, …….] </a:t>
            </a:r>
          </a:p>
          <a:p>
            <a:pPr algn="l" rtl="0"/>
            <a:r>
              <a:rPr lang="en-US" sz="2800" dirty="0">
                <a:solidFill>
                  <a:srgbClr val="0000CC"/>
                </a:solidFill>
              </a:rPr>
              <a:t>FROM</a:t>
            </a:r>
            <a:r>
              <a:rPr lang="en-US" sz="2800" dirty="0"/>
              <a:t> table </a:t>
            </a:r>
          </a:p>
          <a:p>
            <a:pPr algn="l" rtl="0"/>
            <a:r>
              <a:rPr lang="en-US" sz="2800" dirty="0"/>
              <a:t>[</a:t>
            </a:r>
            <a:r>
              <a:rPr lang="en-US" sz="2800" dirty="0">
                <a:solidFill>
                  <a:srgbClr val="0000CC"/>
                </a:solidFill>
              </a:rPr>
              <a:t>WHERE</a:t>
            </a:r>
            <a:r>
              <a:rPr lang="en-US" sz="2800" dirty="0"/>
              <a:t> conditions] </a:t>
            </a:r>
          </a:p>
          <a:p>
            <a:pPr algn="l" rtl="0"/>
            <a:r>
              <a:rPr lang="en-US" sz="2800" dirty="0"/>
              <a:t>[</a:t>
            </a:r>
            <a:r>
              <a:rPr lang="en-US" sz="2800" dirty="0">
                <a:solidFill>
                  <a:srgbClr val="0000CC"/>
                </a:solidFill>
              </a:rPr>
              <a:t>ORDER BY </a:t>
            </a:r>
            <a:r>
              <a:rPr lang="en-US" sz="2800" dirty="0"/>
              <a:t>column1 [, column2, ……..] </a:t>
            </a:r>
            <a:r>
              <a:rPr lang="en-US" sz="2800" dirty="0">
                <a:solidFill>
                  <a:srgbClr val="0000CC"/>
                </a:solidFill>
              </a:rPr>
              <a:t>ASC</a:t>
            </a:r>
            <a:r>
              <a:rPr lang="en-US" sz="2800" dirty="0"/>
              <a:t>, </a:t>
            </a:r>
            <a:r>
              <a:rPr lang="en-US" sz="2800" dirty="0">
                <a:solidFill>
                  <a:srgbClr val="0000CC"/>
                </a:solidFill>
              </a:rPr>
              <a:t>DESC</a:t>
            </a:r>
            <a:r>
              <a:rPr lang="en-US" sz="2800" dirty="0"/>
              <a:t>] </a:t>
            </a:r>
            <a:endParaRPr lang="ar-EG" sz="2800" dirty="0"/>
          </a:p>
        </p:txBody>
      </p:sp>
    </p:spTree>
    <p:extLst>
      <p:ext uri="{BB962C8B-B14F-4D97-AF65-F5344CB8AC3E}">
        <p14:creationId xmlns:p14="http://schemas.microsoft.com/office/powerpoint/2010/main" val="1449152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457200" y="2133600"/>
            <a:ext cx="8059722" cy="3200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254643" y="1676400"/>
            <a:ext cx="8458200" cy="2743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stretch>
            <a:fillRect/>
          </a:stretch>
        </p:blipFill>
        <p:spPr>
          <a:xfrm>
            <a:off x="423441" y="1905000"/>
            <a:ext cx="8540520" cy="4343400"/>
          </a:xfrm>
          <a:prstGeom prst="rect">
            <a:avLst/>
          </a:prstGeom>
        </p:spPr>
      </p:pic>
    </p:spTree>
    <p:extLst>
      <p:ext uri="{BB962C8B-B14F-4D97-AF65-F5344CB8AC3E}">
        <p14:creationId xmlns:p14="http://schemas.microsoft.com/office/powerpoint/2010/main" val="233491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SQL AND &amp; OR Operators</a:t>
            </a:r>
            <a:endParaRPr lang="en-US" dirty="0"/>
          </a:p>
        </p:txBody>
      </p:sp>
      <p:sp>
        <p:nvSpPr>
          <p:cNvPr id="3" name="Content Placeholder 2"/>
          <p:cNvSpPr>
            <a:spLocks noGrp="1"/>
          </p:cNvSpPr>
          <p:nvPr>
            <p:ph idx="1"/>
          </p:nvPr>
        </p:nvSpPr>
        <p:spPr>
          <a:xfrm>
            <a:off x="457200" y="1935480"/>
            <a:ext cx="8229600" cy="2255520"/>
          </a:xfrm>
        </p:spPr>
        <p:txBody>
          <a:bodyPr>
            <a:normAutofit fontScale="92500" lnSpcReduction="10000"/>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AND</a:t>
            </a:r>
            <a:endParaRPr lang="en-US" dirty="0"/>
          </a:p>
          <a:p>
            <a:pPr lvl="1" algn="l" rtl="0"/>
            <a:r>
              <a:rPr lang="en-US" dirty="0"/>
              <a:t>The AND operator displays a record if both the first condition AND the second condition are true.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OR</a:t>
            </a:r>
            <a:endParaRPr lang="en-US" dirty="0"/>
          </a:p>
          <a:p>
            <a:pPr lvl="1" algn="l" rtl="0"/>
            <a:r>
              <a:rPr lang="en-US" dirty="0"/>
              <a:t>The OR operator displays a record if either the first condition OR the second condition is true.</a:t>
            </a:r>
          </a:p>
          <a:p>
            <a:pPr lvl="1" algn="l" rtl="0"/>
            <a:endParaRPr lang="fa-IR" dirty="0"/>
          </a:p>
          <a:p>
            <a:pPr marL="0" indent="0" algn="l" rtl="0">
              <a:buNone/>
            </a:pPr>
            <a:endParaRPr lang="en-US" dirty="0"/>
          </a:p>
        </p:txBody>
      </p:sp>
      <p:sp>
        <p:nvSpPr>
          <p:cNvPr id="6" name="Rectangle 5"/>
          <p:cNvSpPr/>
          <p:nvPr/>
        </p:nvSpPr>
        <p:spPr>
          <a:xfrm>
            <a:off x="838200" y="4191000"/>
            <a:ext cx="4572000" cy="2585323"/>
          </a:xfrm>
          <a:prstGeom prst="rect">
            <a:avLst/>
          </a:prstGeom>
        </p:spPr>
        <p:txBody>
          <a:bodyPr>
            <a:spAutoFit/>
          </a:bodyPr>
          <a:lstStyle/>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LAST_NAME = </a:t>
            </a:r>
            <a:r>
              <a:rPr lang="en-US" dirty="0">
                <a:solidFill>
                  <a:srgbClr val="0000FF"/>
                </a:solidFill>
                <a:highlight>
                  <a:srgbClr val="FFFFFF"/>
                </a:highlight>
                <a:latin typeface="Courier New" panose="02070309020205020404" pitchFamily="49" charset="0"/>
              </a:rPr>
              <a:t>'King'</a:t>
            </a:r>
            <a:endParaRPr lang="en-US" dirty="0">
              <a:solidFill>
                <a:srgbClr val="000080"/>
              </a:solidFill>
              <a:highlight>
                <a:srgbClr val="FFFFFF"/>
              </a:highlight>
              <a:latin typeface="Courier New" panose="02070309020205020404" pitchFamily="49" charset="0"/>
            </a:endParaRP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AND</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'IT_PROG'</a:t>
            </a:r>
            <a:r>
              <a:rPr lang="en-US" dirty="0">
                <a:solidFill>
                  <a:srgbClr val="000080"/>
                </a:solidFill>
                <a:highlight>
                  <a:srgbClr val="FFFFFF"/>
                </a:highlight>
                <a:latin typeface="Courier New" panose="02070309020205020404" pitchFamily="49" charset="0"/>
              </a:rPr>
              <a:t>;</a:t>
            </a:r>
          </a:p>
          <a:p>
            <a:pPr algn="l" rtl="0"/>
            <a:endParaRPr lang="en-US" dirty="0">
              <a:solidFill>
                <a:srgbClr val="000080"/>
              </a:solidFill>
              <a:highlight>
                <a:srgbClr val="FFFFFF"/>
              </a:highlight>
              <a:latin typeface="Courier New" panose="02070309020205020404" pitchFamily="49" charset="0"/>
            </a:endParaRP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a:t>
            </a: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'SA_REP'</a:t>
            </a:r>
            <a:endParaRPr lang="en-US" dirty="0">
              <a:solidFill>
                <a:srgbClr val="000080"/>
              </a:solidFill>
              <a:highlight>
                <a:srgbClr val="FFFFFF"/>
              </a:highlight>
              <a:latin typeface="Courier New" panose="02070309020205020404" pitchFamily="49" charset="0"/>
            </a:endParaRPr>
          </a:p>
          <a:p>
            <a:pPr algn="l" rtl="0"/>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OR</a:t>
            </a:r>
            <a:r>
              <a:rPr lang="en-US" dirty="0">
                <a:solidFill>
                  <a:srgbClr val="000080"/>
                </a:solidFill>
                <a:highlight>
                  <a:srgbClr val="FFFFFF"/>
                </a:highlight>
                <a:latin typeface="Courier New" panose="02070309020205020404" pitchFamily="49" charset="0"/>
              </a:rPr>
              <a:t> JOB_ID = </a:t>
            </a:r>
            <a:r>
              <a:rPr lang="en-US" dirty="0">
                <a:solidFill>
                  <a:srgbClr val="0000FF"/>
                </a:solidFill>
                <a:highlight>
                  <a:srgbClr val="FFFFFF"/>
                </a:highlight>
                <a:latin typeface="Courier New" panose="02070309020205020404" pitchFamily="49" charset="0"/>
              </a:rPr>
              <a:t>'IT_PROG'</a:t>
            </a:r>
            <a:r>
              <a:rPr lang="en-US"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67933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NULL</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533400" y="2514600"/>
            <a:ext cx="8153400" cy="1754326"/>
          </a:xfrm>
          <a:prstGeom prst="rect">
            <a:avLst/>
          </a:prstGeom>
        </p:spPr>
        <p:txBody>
          <a:bodyPr wrap="square">
            <a:spAutoFit/>
          </a:bodyPr>
          <a:lstStyle/>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MANAGER_ID </a:t>
            </a:r>
            <a:r>
              <a:rPr lang="en-US" dirty="0">
                <a:solidFill>
                  <a:srgbClr val="008080"/>
                </a:solidFill>
                <a:highlight>
                  <a:srgbClr val="FFFFFF"/>
                </a:highlight>
                <a:latin typeface="Courier New" panose="02070309020205020404" pitchFamily="49" charset="0"/>
              </a:rPr>
              <a:t>IS</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NULL</a:t>
            </a:r>
            <a:r>
              <a:rPr lang="en-US" dirty="0">
                <a:solidFill>
                  <a:srgbClr val="000080"/>
                </a:solidFill>
                <a:highlight>
                  <a:srgbClr val="FFFFFF"/>
                </a:highlight>
                <a:latin typeface="Courier New" panose="02070309020205020404" pitchFamily="49" charset="0"/>
              </a:rPr>
              <a:t>;</a:t>
            </a:r>
          </a:p>
          <a:p>
            <a:pPr algn="l"/>
            <a:endParaRPr lang="en-US" dirty="0">
              <a:solidFill>
                <a:srgbClr val="000080"/>
              </a:solidFill>
              <a:highlight>
                <a:srgbClr val="FFFFFF"/>
              </a:highlight>
              <a:latin typeface="Courier New" panose="02070309020205020404" pitchFamily="49" charset="0"/>
            </a:endParaRPr>
          </a:p>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r>
              <a:rPr lang="en-US" dirty="0">
                <a:solidFill>
                  <a:srgbClr val="008080"/>
                </a:solidFill>
                <a:highlight>
                  <a:srgbClr val="FFFFFF"/>
                </a:highlight>
                <a:latin typeface="Courier New" panose="02070309020205020404" pitchFamily="49" charset="0"/>
              </a:rPr>
              <a:t>WHERE</a:t>
            </a:r>
            <a:r>
              <a:rPr lang="en-US" dirty="0">
                <a:solidFill>
                  <a:srgbClr val="000080"/>
                </a:solidFill>
                <a:highlight>
                  <a:srgbClr val="FFFFFF"/>
                </a:highlight>
                <a:latin typeface="Courier New" panose="02070309020205020404" pitchFamily="49" charset="0"/>
              </a:rPr>
              <a:t> MANAGER_ID </a:t>
            </a:r>
            <a:r>
              <a:rPr lang="en-US" dirty="0">
                <a:solidFill>
                  <a:srgbClr val="008080"/>
                </a:solidFill>
                <a:highlight>
                  <a:srgbClr val="FFFFFF"/>
                </a:highlight>
                <a:latin typeface="Courier New" panose="02070309020205020404" pitchFamily="49" charset="0"/>
              </a:rPr>
              <a:t>IS</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NOT</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NULL</a:t>
            </a:r>
            <a:r>
              <a:rPr lang="en-US" dirty="0">
                <a:solidFill>
                  <a:srgbClr val="000080"/>
                </a:solidFill>
                <a:highlight>
                  <a:srgbClr val="FFFFFF"/>
                </a:highlight>
                <a:latin typeface="Courier New" panose="02070309020205020404" pitchFamily="49" charset="0"/>
              </a:rPr>
              <a:t>;</a:t>
            </a:r>
          </a:p>
          <a:p>
            <a:pPr algn="l"/>
            <a:endParaRPr lang="en-US" dirty="0">
              <a:solidFill>
                <a:srgbClr val="000080"/>
              </a:solidFill>
              <a:highlight>
                <a:srgbClr val="FFFFFF"/>
              </a:highlight>
              <a:latin typeface="Courier New" panose="02070309020205020404" pitchFamily="49" charset="0"/>
            </a:endParaRPr>
          </a:p>
          <a:p>
            <a:pPr algn="l"/>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EMPLOYEE_ID, COMMISSION_PCT, </a:t>
            </a:r>
            <a:r>
              <a:rPr lang="en-US" dirty="0">
                <a:solidFill>
                  <a:srgbClr val="008080"/>
                </a:solidFill>
                <a:highlight>
                  <a:srgbClr val="FFFFFF"/>
                </a:highlight>
                <a:latin typeface="Courier New" panose="02070309020205020404" pitchFamily="49" charset="0"/>
              </a:rPr>
              <a:t>NVL</a:t>
            </a:r>
            <a:r>
              <a:rPr lang="en-US" dirty="0">
                <a:solidFill>
                  <a:srgbClr val="000080"/>
                </a:solidFill>
                <a:highlight>
                  <a:srgbClr val="FFFFFF"/>
                </a:highlight>
                <a:latin typeface="Courier New" panose="02070309020205020404" pitchFamily="49" charset="0"/>
              </a:rPr>
              <a:t>(COMMISSION_PCT, </a:t>
            </a:r>
            <a:r>
              <a:rPr lang="en-US" dirty="0">
                <a:solidFill>
                  <a:srgbClr val="0000FF"/>
                </a:solidFill>
                <a:highlight>
                  <a:srgbClr val="FFFFFF"/>
                </a:highlight>
                <a:latin typeface="Courier New" panose="02070309020205020404" pitchFamily="49" charset="0"/>
              </a:rPr>
              <a:t>0</a:t>
            </a:r>
            <a:r>
              <a:rPr lang="en-US" dirty="0">
                <a:solidFill>
                  <a:srgbClr val="000080"/>
                </a:solidFill>
                <a:highlight>
                  <a:srgbClr val="FFFFFF"/>
                </a:highlight>
                <a:latin typeface="Courier New" panose="02070309020205020404" pitchFamily="49" charset="0"/>
              </a:rPr>
              <a:t>)</a:t>
            </a:r>
          </a:p>
          <a:p>
            <a:pPr algn="l"/>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t;</a:t>
            </a:r>
            <a:endParaRPr lang="en-US" dirty="0"/>
          </a:p>
        </p:txBody>
      </p:sp>
      <p:sp>
        <p:nvSpPr>
          <p:cNvPr id="5" name="Rectangle 4"/>
          <p:cNvSpPr/>
          <p:nvPr/>
        </p:nvSpPr>
        <p:spPr>
          <a:xfrm>
            <a:off x="457200" y="1599950"/>
            <a:ext cx="8305800" cy="1477328"/>
          </a:xfrm>
          <a:prstGeom prst="rect">
            <a:avLst/>
          </a:prstGeom>
        </p:spPr>
        <p:txBody>
          <a:bodyPr wrap="square">
            <a:spAutoFit/>
          </a:bodyPr>
          <a:lstStyle/>
          <a:p>
            <a:pPr marL="285750" indent="-285750" algn="l" rtl="0" eaLnBrk="0" fontAlgn="base" hangingPunct="0">
              <a:spcBef>
                <a:spcPct val="0"/>
              </a:spcBef>
              <a:spcAft>
                <a:spcPct val="0"/>
              </a:spcAft>
              <a:buFont typeface="Arial" panose="020B0604020202020204" pitchFamily="34" charset="0"/>
              <a:buChar char="•"/>
            </a:pPr>
            <a:r>
              <a:rPr lang="en-US" dirty="0"/>
              <a:t>In the database world, NULL is special. It is a marker for missing information or the information is not applicable </a:t>
            </a:r>
          </a:p>
          <a:p>
            <a:pPr algn="l" rtl="0" eaLnBrk="0" fontAlgn="base" hangingPunct="0">
              <a:spcBef>
                <a:spcPct val="0"/>
              </a:spcBef>
              <a:spcAft>
                <a:spcPct val="0"/>
              </a:spcAft>
            </a:pPr>
            <a:endParaRPr lang="en-US" dirty="0"/>
          </a:p>
          <a:p>
            <a:pPr lvl="0" algn="l" rtl="0" eaLnBrk="0" fontAlgn="base" hangingPunct="0">
              <a:spcBef>
                <a:spcPct val="0"/>
              </a:spcBef>
              <a:spcAft>
                <a:spcPct val="0"/>
              </a:spcAft>
            </a:pPr>
            <a:endParaRPr lang="en-US" altLang="en-US" dirty="0">
              <a:latin typeface="Arial" panose="020B0604020202020204" pitchFamily="34" charset="0"/>
            </a:endParaRPr>
          </a:p>
          <a:p>
            <a:pPr lvl="0" algn="l" rtl="0" eaLnBrk="0" fontAlgn="base" hangingPunct="0">
              <a:spcBef>
                <a:spcPct val="0"/>
              </a:spcBef>
              <a:spcAft>
                <a:spcPct val="0"/>
              </a:spcAft>
            </a:pPr>
            <a:endParaRPr lang="en-US" alt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97" y="568163"/>
            <a:ext cx="8229600" cy="932688"/>
          </a:xfrm>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Concatenate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483243" y="1524000"/>
            <a:ext cx="7670157" cy="49508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SQL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SQL </a:t>
            </a:r>
            <a:r>
              <a:rPr lang="en-US" dirty="0"/>
              <a:t>(</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a:t>
            </a:r>
            <a:r>
              <a:rPr lang="en-US" dirty="0"/>
              <a:t>tructured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Q</a:t>
            </a:r>
            <a:r>
              <a:rPr lang="en-US" dirty="0"/>
              <a:t>uery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a:t>
            </a:r>
            <a:r>
              <a:rPr lang="en-US" dirty="0"/>
              <a:t>anguage)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SQL</a:t>
            </a:r>
            <a:r>
              <a:rPr lang="en-US" dirty="0"/>
              <a:t> is a computer language aimed to store, manipulate, and retrieve data in relational databases.</a:t>
            </a:r>
          </a:p>
          <a:p>
            <a:pPr algn="l" rtl="0"/>
            <a:r>
              <a:rPr lang="en-US" dirty="0"/>
              <a:t>SQL lets you access and manipulate databases</a:t>
            </a:r>
          </a:p>
          <a:p>
            <a:pPr algn="l" rtl="0"/>
            <a:r>
              <a:rPr lang="en-US" dirty="0"/>
              <a:t>SQL is an ANSI (American National Standards Institute) standard</a:t>
            </a:r>
          </a:p>
          <a:p>
            <a:pPr algn="l" rtl="0"/>
            <a:endParaRPr lang="en-US" dirty="0"/>
          </a:p>
          <a:p>
            <a:pPr algn="l" rtl="0"/>
            <a:endParaRPr lang="ar-E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Aliases (as)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stretch>
            <a:fillRect/>
          </a:stretch>
        </p:blipFill>
        <p:spPr>
          <a:xfrm>
            <a:off x="609600" y="2133600"/>
            <a:ext cx="6477000" cy="42175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Distinct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4"/>
          <p:cNvSpPr/>
          <p:nvPr/>
        </p:nvSpPr>
        <p:spPr>
          <a:xfrm>
            <a:off x="471667" y="1600200"/>
            <a:ext cx="6614933" cy="1200329"/>
          </a:xfrm>
          <a:prstGeom prst="rect">
            <a:avLst/>
          </a:prstGeom>
        </p:spPr>
        <p:txBody>
          <a:bodyPr wrap="square">
            <a:spAutoFit/>
          </a:bodyPr>
          <a:lstStyle/>
          <a:p>
            <a:pPr algn="l" rtl="0"/>
            <a:endParaRPr lang="en-US" dirty="0">
              <a:solidFill>
                <a:srgbClr val="000080"/>
              </a:solidFill>
              <a:highlight>
                <a:srgbClr val="FFFFFF"/>
              </a:highlight>
              <a:latin typeface="Courier New" panose="02070309020205020404" pitchFamily="49" charset="0"/>
            </a:endParaRP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JOB_ID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p>
          <a:p>
            <a:pPr algn="l" rtl="0"/>
            <a:r>
              <a:rPr lang="en-US" dirty="0">
                <a:solidFill>
                  <a:srgbClr val="000080"/>
                </a:solidFill>
                <a:highlight>
                  <a:srgbClr val="FFFFFF"/>
                </a:highlight>
                <a:latin typeface="Courier New" panose="02070309020205020404" pitchFamily="49" charset="0"/>
              </a:rPr>
              <a:t>  </a:t>
            </a:r>
          </a:p>
          <a:p>
            <a:pPr algn="l" rtl="0"/>
            <a:r>
              <a:rPr lang="en-US" dirty="0">
                <a:solidFill>
                  <a:srgbClr val="008080"/>
                </a:solidFill>
                <a:highlight>
                  <a:srgbClr val="FFFFFF"/>
                </a:highlight>
                <a:latin typeface="Courier New" panose="02070309020205020404" pitchFamily="49" charset="0"/>
              </a:rPr>
              <a:t>SELECT</a:t>
            </a:r>
            <a:r>
              <a:rPr lang="en-US" dirty="0">
                <a:solidFill>
                  <a:srgbClr val="000080"/>
                </a:solidFill>
                <a:highlight>
                  <a:srgbClr val="FFFFFF"/>
                </a:highlight>
                <a:latin typeface="Courier New" panose="02070309020205020404" pitchFamily="49" charset="0"/>
              </a:rPr>
              <a:t> </a:t>
            </a:r>
            <a:r>
              <a:rPr lang="en-US" dirty="0">
                <a:solidFill>
                  <a:srgbClr val="008080"/>
                </a:solidFill>
                <a:highlight>
                  <a:srgbClr val="FFFFFF"/>
                </a:highlight>
                <a:latin typeface="Courier New" panose="02070309020205020404" pitchFamily="49" charset="0"/>
              </a:rPr>
              <a:t>DISTINCT</a:t>
            </a:r>
            <a:r>
              <a:rPr lang="en-US" dirty="0">
                <a:solidFill>
                  <a:srgbClr val="000080"/>
                </a:solidFill>
                <a:highlight>
                  <a:srgbClr val="FFFFFF"/>
                </a:highlight>
                <a:latin typeface="Courier New" panose="02070309020205020404" pitchFamily="49" charset="0"/>
              </a:rPr>
              <a:t>   JOB_ID    </a:t>
            </a:r>
            <a:r>
              <a:rPr lang="en-US" dirty="0">
                <a:solidFill>
                  <a:srgbClr val="008080"/>
                </a:solidFill>
                <a:highlight>
                  <a:srgbClr val="FFFFFF"/>
                </a:highlight>
                <a:latin typeface="Courier New" panose="02070309020205020404" pitchFamily="49" charset="0"/>
              </a:rPr>
              <a:t>FROM</a:t>
            </a:r>
            <a:r>
              <a:rPr lang="en-US" dirty="0">
                <a:solidFill>
                  <a:srgbClr val="000080"/>
                </a:solidFill>
                <a:highlight>
                  <a:srgbClr val="FFFFFF"/>
                </a:highlight>
                <a:latin typeface="Courier New" panose="02070309020205020404" pitchFamily="49" charset="0"/>
              </a:rPr>
              <a:t> EMPLOYEES ;</a:t>
            </a:r>
            <a:endParaRPr lang="en-US" dirty="0"/>
          </a:p>
        </p:txBody>
      </p:sp>
      <p:pic>
        <p:nvPicPr>
          <p:cNvPr id="7" name="Picture 6"/>
          <p:cNvPicPr>
            <a:picLocks noChangeAspect="1"/>
          </p:cNvPicPr>
          <p:nvPr/>
        </p:nvPicPr>
        <p:blipFill>
          <a:blip r:embed="rId2"/>
          <a:stretch>
            <a:fillRect/>
          </a:stretch>
        </p:blipFill>
        <p:spPr>
          <a:xfrm>
            <a:off x="5715000" y="3154521"/>
            <a:ext cx="1143160" cy="3248478"/>
          </a:xfrm>
          <a:prstGeom prst="rect">
            <a:avLst/>
          </a:prstGeom>
        </p:spPr>
      </p:pic>
      <p:pic>
        <p:nvPicPr>
          <p:cNvPr id="8" name="Picture 7"/>
          <p:cNvPicPr>
            <a:picLocks noChangeAspect="1"/>
          </p:cNvPicPr>
          <p:nvPr/>
        </p:nvPicPr>
        <p:blipFill>
          <a:blip r:embed="rId3"/>
          <a:stretch>
            <a:fillRect/>
          </a:stretch>
        </p:blipFill>
        <p:spPr>
          <a:xfrm>
            <a:off x="1143000" y="2983047"/>
            <a:ext cx="1095528" cy="3591426"/>
          </a:xfrm>
          <a:prstGeom prst="rect">
            <a:avLst/>
          </a:prstGeom>
        </p:spPr>
      </p:pic>
      <p:sp>
        <p:nvSpPr>
          <p:cNvPr id="9" name="6-Point Star 8"/>
          <p:cNvSpPr/>
          <p:nvPr/>
        </p:nvSpPr>
        <p:spPr>
          <a:xfrm>
            <a:off x="5181600" y="1895564"/>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6-Point Star 10"/>
          <p:cNvSpPr/>
          <p:nvPr/>
        </p:nvSpPr>
        <p:spPr>
          <a:xfrm>
            <a:off x="899930" y="447396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6-Point Star 11"/>
          <p:cNvSpPr/>
          <p:nvPr/>
        </p:nvSpPr>
        <p:spPr>
          <a:xfrm>
            <a:off x="5410200" y="4321560"/>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6-Point Star 12"/>
          <p:cNvSpPr/>
          <p:nvPr/>
        </p:nvSpPr>
        <p:spPr>
          <a:xfrm>
            <a:off x="6553200" y="2488358"/>
            <a:ext cx="228600" cy="3048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Content Placeholder 2"/>
          <p:cNvSpPr>
            <a:spLocks noGrp="1"/>
          </p:cNvSpPr>
          <p:nvPr>
            <p:ph idx="1"/>
          </p:nvPr>
        </p:nvSpPr>
        <p:spPr>
          <a:xfrm>
            <a:off x="457200" y="1219200"/>
            <a:ext cx="8229600" cy="676364"/>
          </a:xfrm>
        </p:spPr>
        <p:txBody>
          <a:bodyPr>
            <a:normAutofit/>
          </a:bodyPr>
          <a:lstStyle/>
          <a:p>
            <a:pPr algn="l" rtl="0"/>
            <a:r>
              <a:rPr lang="en-US" dirty="0"/>
              <a:t>eliminates duplicate row values from the results </a:t>
            </a:r>
          </a:p>
          <a:p>
            <a:pPr algn="l" rtl="0"/>
            <a:endParaRPr lang="en-US" dirty="0"/>
          </a:p>
          <a:p>
            <a:pPr marL="0" indent="0" algn="l" rtl="0">
              <a:buNone/>
            </a:pPr>
            <a:endParaRPr lang="ar-E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Grouping Data </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Grouping Functions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609600" y="1828800"/>
            <a:ext cx="8153400" cy="4343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1</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3"/>
          <a:stretch>
            <a:fillRect/>
          </a:stretch>
        </p:blipFill>
        <p:spPr>
          <a:xfrm>
            <a:off x="457200" y="1828800"/>
            <a:ext cx="6477000" cy="4813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2</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stretch>
            <a:fillRect/>
          </a:stretch>
        </p:blipFill>
        <p:spPr>
          <a:xfrm>
            <a:off x="609600" y="2057400"/>
            <a:ext cx="6096000" cy="4556880"/>
          </a:xfrm>
          <a:prstGeom prst="rect">
            <a:avLst/>
          </a:prstGeom>
        </p:spPr>
      </p:pic>
    </p:spTree>
    <p:extLst>
      <p:ext uri="{BB962C8B-B14F-4D97-AF65-F5344CB8AC3E}">
        <p14:creationId xmlns:p14="http://schemas.microsoft.com/office/powerpoint/2010/main" val="73968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Group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used to divide the rows in a table into smaller groups</a:t>
            </a:r>
            <a:endParaRPr lang="ar-EG" dirty="0"/>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3429000"/>
            <a:ext cx="8077200" cy="25146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column1, </a:t>
            </a:r>
            <a:r>
              <a:rPr lang="en-US" sz="2800" b="1" dirty="0" err="1">
                <a:solidFill>
                  <a:srgbClr val="FF0000"/>
                </a:solidFill>
              </a:rPr>
              <a:t>group_function</a:t>
            </a:r>
            <a:r>
              <a:rPr lang="en-US" sz="2800" dirty="0"/>
              <a:t> (column2), ……. </a:t>
            </a:r>
          </a:p>
          <a:p>
            <a:pPr algn="l" rtl="0"/>
            <a:r>
              <a:rPr lang="en-US" sz="2800" dirty="0">
                <a:solidFill>
                  <a:srgbClr val="0000CC"/>
                </a:solidFill>
              </a:rPr>
              <a:t>FROM</a:t>
            </a:r>
            <a:r>
              <a:rPr lang="en-US" sz="2800" dirty="0"/>
              <a:t> table </a:t>
            </a:r>
          </a:p>
          <a:p>
            <a:pPr algn="l" rtl="0"/>
            <a:r>
              <a:rPr lang="en-US" sz="2800" dirty="0"/>
              <a:t>[</a:t>
            </a:r>
            <a:r>
              <a:rPr lang="en-US" sz="2800" dirty="0">
                <a:solidFill>
                  <a:srgbClr val="0000CC"/>
                </a:solidFill>
              </a:rPr>
              <a:t>WHERE</a:t>
            </a:r>
            <a:r>
              <a:rPr lang="en-US" sz="2800" dirty="0"/>
              <a:t> conditions] </a:t>
            </a:r>
          </a:p>
          <a:p>
            <a:pPr algn="l" rtl="0"/>
            <a:r>
              <a:rPr lang="en-US" sz="2800" dirty="0"/>
              <a:t>[</a:t>
            </a:r>
            <a:r>
              <a:rPr lang="en-US" sz="2800" dirty="0">
                <a:solidFill>
                  <a:srgbClr val="0000CC"/>
                </a:solidFill>
              </a:rPr>
              <a:t>GROUP</a:t>
            </a:r>
            <a:r>
              <a:rPr lang="en-US" sz="2800" dirty="0"/>
              <a:t> </a:t>
            </a:r>
            <a:r>
              <a:rPr lang="en-US" sz="2800" dirty="0">
                <a:solidFill>
                  <a:srgbClr val="0000CC"/>
                </a:solidFill>
              </a:rPr>
              <a:t>BY</a:t>
            </a:r>
            <a:r>
              <a:rPr lang="en-US" sz="2800" dirty="0"/>
              <a:t> column1, ……..] </a:t>
            </a:r>
          </a:p>
          <a:p>
            <a:pPr algn="l" rtl="0"/>
            <a:r>
              <a:rPr lang="en-US" sz="2800" dirty="0"/>
              <a:t>[</a:t>
            </a:r>
            <a:r>
              <a:rPr lang="en-US" sz="2800" dirty="0">
                <a:solidFill>
                  <a:srgbClr val="0000CC"/>
                </a:solidFill>
              </a:rPr>
              <a:t>ORDER</a:t>
            </a:r>
            <a:r>
              <a:rPr lang="en-US" sz="2800" dirty="0"/>
              <a:t> BY column1 [, column2, ……..] </a:t>
            </a:r>
            <a:r>
              <a:rPr lang="en-US" sz="2800" dirty="0">
                <a:solidFill>
                  <a:srgbClr val="0000CC"/>
                </a:solidFill>
              </a:rPr>
              <a:t>ASC</a:t>
            </a:r>
            <a:r>
              <a:rPr lang="en-US" sz="2800" dirty="0"/>
              <a:t>, </a:t>
            </a:r>
            <a:r>
              <a:rPr lang="en-US" sz="2800" dirty="0">
                <a:solidFill>
                  <a:srgbClr val="0000CC"/>
                </a:solidFill>
              </a:rPr>
              <a:t>DESC</a:t>
            </a:r>
            <a:r>
              <a:rPr lang="en-US" sz="2800" dirty="0"/>
              <a:t>]</a:t>
            </a:r>
            <a:endParaRPr lang="ar-EG"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 Group By</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stretch>
            <a:fillRect/>
          </a:stretch>
        </p:blipFill>
        <p:spPr>
          <a:xfrm>
            <a:off x="533400" y="1524000"/>
            <a:ext cx="2857899" cy="47155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Having</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gn="l" rtl="0"/>
            <a:r>
              <a:rPr lang="en-US" dirty="0"/>
              <a:t>used to restrict the group results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3276600"/>
            <a:ext cx="8153400" cy="33528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 | column1, </a:t>
            </a:r>
            <a:r>
              <a:rPr lang="en-US" sz="2800" b="1" dirty="0" err="1">
                <a:solidFill>
                  <a:srgbClr val="FF0000"/>
                </a:solidFill>
              </a:rPr>
              <a:t>group_function</a:t>
            </a:r>
            <a:r>
              <a:rPr lang="en-US" sz="2800" dirty="0"/>
              <a:t> (column2), ……. </a:t>
            </a:r>
          </a:p>
          <a:p>
            <a:pPr algn="l" rtl="0"/>
            <a:r>
              <a:rPr lang="en-US" sz="2800" dirty="0">
                <a:solidFill>
                  <a:srgbClr val="0000CC"/>
                </a:solidFill>
              </a:rPr>
              <a:t>FROM</a:t>
            </a:r>
            <a:r>
              <a:rPr lang="en-US" sz="2800" dirty="0"/>
              <a:t> table </a:t>
            </a:r>
          </a:p>
          <a:p>
            <a:pPr algn="l" rtl="0"/>
            <a:r>
              <a:rPr lang="en-US" sz="2800" dirty="0"/>
              <a:t>[</a:t>
            </a:r>
            <a:r>
              <a:rPr lang="en-US" sz="2800" dirty="0">
                <a:solidFill>
                  <a:srgbClr val="0000CC"/>
                </a:solidFill>
              </a:rPr>
              <a:t>WHERE</a:t>
            </a:r>
            <a:r>
              <a:rPr lang="en-US" sz="2800" dirty="0"/>
              <a:t> conditions] </a:t>
            </a:r>
          </a:p>
          <a:p>
            <a:pPr algn="l" rtl="0"/>
            <a:r>
              <a:rPr lang="en-US" sz="2800" dirty="0"/>
              <a:t>[</a:t>
            </a:r>
            <a:r>
              <a:rPr lang="en-US" sz="2800" dirty="0">
                <a:solidFill>
                  <a:srgbClr val="0000CC"/>
                </a:solidFill>
              </a:rPr>
              <a:t>GROUP</a:t>
            </a:r>
            <a:r>
              <a:rPr lang="en-US" sz="2800" dirty="0"/>
              <a:t> </a:t>
            </a:r>
            <a:r>
              <a:rPr lang="en-US" sz="2800" dirty="0">
                <a:solidFill>
                  <a:srgbClr val="0000CC"/>
                </a:solidFill>
              </a:rPr>
              <a:t>BY</a:t>
            </a:r>
            <a:r>
              <a:rPr lang="en-US" sz="2800" dirty="0"/>
              <a:t> column1, ……..] </a:t>
            </a:r>
          </a:p>
          <a:p>
            <a:pPr algn="l" rtl="0"/>
            <a:r>
              <a:rPr lang="en-US" sz="2800" dirty="0">
                <a:solidFill>
                  <a:srgbClr val="0000CC"/>
                </a:solidFill>
              </a:rPr>
              <a:t>HAVING</a:t>
            </a:r>
            <a:r>
              <a:rPr lang="en-US" sz="2800" dirty="0"/>
              <a:t> [conditions] </a:t>
            </a:r>
          </a:p>
          <a:p>
            <a:pPr algn="l" rtl="0"/>
            <a:r>
              <a:rPr lang="en-US" sz="2800" dirty="0"/>
              <a:t>[</a:t>
            </a:r>
            <a:r>
              <a:rPr lang="en-US" sz="2800" dirty="0">
                <a:solidFill>
                  <a:srgbClr val="0000CC"/>
                </a:solidFill>
              </a:rPr>
              <a:t>ORDER</a:t>
            </a:r>
            <a:r>
              <a:rPr lang="en-US" sz="2800" dirty="0"/>
              <a:t> </a:t>
            </a:r>
            <a:r>
              <a:rPr lang="en-US" sz="2800" dirty="0">
                <a:solidFill>
                  <a:srgbClr val="0000CC"/>
                </a:solidFill>
              </a:rPr>
              <a:t>BY</a:t>
            </a:r>
            <a:r>
              <a:rPr lang="en-US" sz="2800" dirty="0"/>
              <a:t> column1 [, column2, ……..] </a:t>
            </a:r>
            <a:r>
              <a:rPr lang="en-US" sz="2800" dirty="0">
                <a:solidFill>
                  <a:srgbClr val="0000CC"/>
                </a:solidFill>
              </a:rPr>
              <a:t>ASC</a:t>
            </a:r>
            <a:r>
              <a:rPr lang="en-US" sz="2800" dirty="0"/>
              <a:t>, </a:t>
            </a:r>
            <a:r>
              <a:rPr lang="en-US" sz="2800" dirty="0">
                <a:solidFill>
                  <a:srgbClr val="0000CC"/>
                </a:solidFill>
              </a:rPr>
              <a:t>DESC</a:t>
            </a:r>
            <a:r>
              <a:rPr lang="en-US" sz="2800" dirty="0"/>
              <a:t>]</a:t>
            </a:r>
            <a:endParaRPr lang="ar-EG"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 : Having</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2"/>
          <a:stretch>
            <a:fillRect/>
          </a:stretch>
        </p:blipFill>
        <p:spPr>
          <a:xfrm>
            <a:off x="457200" y="1876989"/>
            <a:ext cx="6934200" cy="48380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467600" cy="1143000"/>
          </a:xfrm>
        </p:spPr>
        <p:txBody>
          <a:bodyPr/>
          <a:lstStyle/>
          <a:p>
            <a:pPr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SQL Queries</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0"/>
            <a:ext cx="82296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SQL Operators</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SQL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t>Arithmetic operators </a:t>
            </a:r>
          </a:p>
          <a:p>
            <a:pPr algn="l" rtl="0"/>
            <a:r>
              <a:rPr lang="en-US" b="1" dirty="0"/>
              <a:t>Comparison operators </a:t>
            </a:r>
          </a:p>
          <a:p>
            <a:pPr algn="l" rtl="0"/>
            <a:r>
              <a:rPr lang="en-US" b="1" dirty="0"/>
              <a:t>Logical operators </a:t>
            </a:r>
          </a:p>
          <a:p>
            <a:pPr algn="l" rtl="0"/>
            <a:r>
              <a:rPr lang="en-US" b="1" dirty="0"/>
              <a:t>Set Operators </a:t>
            </a:r>
          </a:p>
          <a:p>
            <a:pPr algn="l" rtl="0"/>
            <a:r>
              <a:rPr lang="en-US" b="1" dirty="0"/>
              <a:t>Other operators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Arithmetic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 addition (+)</a:t>
            </a:r>
          </a:p>
          <a:p>
            <a:pPr algn="l" rtl="0"/>
            <a:r>
              <a:rPr lang="en-US" dirty="0"/>
              <a:t> subtraction (-)</a:t>
            </a:r>
          </a:p>
          <a:p>
            <a:pPr algn="l" rtl="0"/>
            <a:r>
              <a:rPr lang="en-US" dirty="0"/>
              <a:t> multiplication (*)</a:t>
            </a:r>
          </a:p>
          <a:p>
            <a:pPr algn="l" rtl="0"/>
            <a:r>
              <a:rPr lang="en-US" dirty="0"/>
              <a:t> division (/). </a:t>
            </a:r>
            <a:endParaRPr lang="ar-E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Comparison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compare two or more values </a:t>
            </a:r>
            <a:endParaRPr lang="ar-SA" dirty="0"/>
          </a:p>
          <a:p>
            <a:pPr algn="l" rtl="0">
              <a:buNone/>
            </a:pPr>
            <a:endParaRPr lang="ar-EG" dirty="0"/>
          </a:p>
        </p:txBody>
      </p:sp>
      <p:graphicFrame>
        <p:nvGraphicFramePr>
          <p:cNvPr id="4" name="Table 3"/>
          <p:cNvGraphicFramePr>
            <a:graphicFrameLocks noGrp="1"/>
          </p:cNvGraphicFramePr>
          <p:nvPr/>
        </p:nvGraphicFramePr>
        <p:xfrm>
          <a:off x="609600" y="2697480"/>
          <a:ext cx="8001000" cy="3627120"/>
        </p:xfrm>
        <a:graphic>
          <a:graphicData uri="http://schemas.openxmlformats.org/drawingml/2006/table">
            <a:tbl>
              <a:tblPr rtl="1" firstRow="1" bandRow="1">
                <a:tableStyleId>{08FB837D-C827-4EFA-A057-4D05807E0F7C}</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511629">
                <a:tc>
                  <a:txBody>
                    <a:bodyPr/>
                    <a:lstStyle/>
                    <a:p>
                      <a:pPr algn="l" rtl="0"/>
                      <a:r>
                        <a:rPr lang="en-US" sz="2800" dirty="0"/>
                        <a:t>Description</a:t>
                      </a:r>
                      <a:endParaRPr lang="ar-EG" sz="2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a:t>Operator</a:t>
                      </a:r>
                      <a:endParaRPr lang="en-US" sz="2800" b="1" dirty="0"/>
                    </a:p>
                  </a:txBody>
                  <a:tcPr/>
                </a:tc>
                <a:extLst>
                  <a:ext uri="{0D108BD9-81ED-4DB2-BD59-A6C34878D82A}">
                    <a16:rowId xmlns:a16="http://schemas.microsoft.com/office/drawing/2014/main" val="10000"/>
                  </a:ext>
                </a:extLst>
              </a:tr>
              <a:tr h="511629">
                <a:tc>
                  <a:txBody>
                    <a:bodyPr/>
                    <a:lstStyle/>
                    <a:p>
                      <a:pPr algn="l" rtl="0"/>
                      <a:r>
                        <a:rPr lang="en-US" sz="2800" dirty="0"/>
                        <a:t>Equal </a:t>
                      </a:r>
                      <a:endParaRPr lang="ar-EG" sz="2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a:t>=</a:t>
                      </a:r>
                      <a:endParaRPr lang="en-US" sz="2800" b="1" dirty="0"/>
                    </a:p>
                  </a:txBody>
                  <a:tcPr/>
                </a:tc>
                <a:extLst>
                  <a:ext uri="{0D108BD9-81ED-4DB2-BD59-A6C34878D82A}">
                    <a16:rowId xmlns:a16="http://schemas.microsoft.com/office/drawing/2014/main" val="10001"/>
                  </a:ext>
                </a:extLst>
              </a:tr>
              <a:tr h="511629">
                <a:tc>
                  <a:txBody>
                    <a:bodyPr/>
                    <a:lstStyle/>
                    <a:p>
                      <a:pPr algn="l" rtl="0"/>
                      <a:r>
                        <a:rPr lang="en-US" sz="2800" dirty="0"/>
                        <a:t>Lease</a:t>
                      </a:r>
                      <a:r>
                        <a:rPr lang="en-US" sz="2800" baseline="0" dirty="0"/>
                        <a:t> </a:t>
                      </a:r>
                      <a:r>
                        <a:rPr lang="en-US" sz="2800" dirty="0"/>
                        <a:t>than</a:t>
                      </a:r>
                      <a:endParaRPr lang="ar-EG" sz="2800" dirty="0"/>
                    </a:p>
                  </a:txBody>
                  <a:tcPr/>
                </a:tc>
                <a:tc>
                  <a:txBody>
                    <a:bodyPr/>
                    <a:lstStyle/>
                    <a:p>
                      <a:pPr algn="l" rtl="0"/>
                      <a:r>
                        <a:rPr lang="en-US" sz="2800" dirty="0"/>
                        <a:t>&lt;</a:t>
                      </a:r>
                      <a:endParaRPr lang="ar-EG" sz="2800" b="1" dirty="0"/>
                    </a:p>
                  </a:txBody>
                  <a:tcPr/>
                </a:tc>
                <a:extLst>
                  <a:ext uri="{0D108BD9-81ED-4DB2-BD59-A6C34878D82A}">
                    <a16:rowId xmlns:a16="http://schemas.microsoft.com/office/drawing/2014/main" val="10002"/>
                  </a:ext>
                </a:extLst>
              </a:tr>
              <a:tr h="511629">
                <a:tc>
                  <a:txBody>
                    <a:bodyPr/>
                    <a:lstStyle/>
                    <a:p>
                      <a:pPr algn="l" rtl="0"/>
                      <a:r>
                        <a:rPr lang="en-US" sz="2800" dirty="0"/>
                        <a:t>Greater than</a:t>
                      </a:r>
                      <a:endParaRPr lang="ar-EG" sz="2800" dirty="0"/>
                    </a:p>
                  </a:txBody>
                  <a:tcPr/>
                </a:tc>
                <a:tc>
                  <a:txBody>
                    <a:bodyPr/>
                    <a:lstStyle/>
                    <a:p>
                      <a:pPr algn="l" rtl="0"/>
                      <a:r>
                        <a:rPr lang="en-US" sz="2800" dirty="0"/>
                        <a:t>&gt;</a:t>
                      </a:r>
                      <a:endParaRPr lang="ar-EG" sz="2800" b="1" dirty="0"/>
                    </a:p>
                  </a:txBody>
                  <a:tcPr/>
                </a:tc>
                <a:extLst>
                  <a:ext uri="{0D108BD9-81ED-4DB2-BD59-A6C34878D82A}">
                    <a16:rowId xmlns:a16="http://schemas.microsoft.com/office/drawing/2014/main" val="10003"/>
                  </a:ext>
                </a:extLst>
              </a:tr>
              <a:tr h="511629">
                <a:tc>
                  <a:txBody>
                    <a:bodyPr/>
                    <a:lstStyle/>
                    <a:p>
                      <a:pPr algn="l" rtl="0"/>
                      <a:r>
                        <a:rPr lang="en-US" sz="2800" dirty="0"/>
                        <a:t>Less than or equal</a:t>
                      </a:r>
                      <a:r>
                        <a:rPr lang="en-US" sz="2800" baseline="0" dirty="0"/>
                        <a:t> </a:t>
                      </a:r>
                      <a:endParaRPr lang="ar-EG" sz="2800" dirty="0"/>
                    </a:p>
                  </a:txBody>
                  <a:tcPr/>
                </a:tc>
                <a:tc>
                  <a:txBody>
                    <a:bodyPr/>
                    <a:lstStyle/>
                    <a:p>
                      <a:pPr algn="l" rtl="0"/>
                      <a:r>
                        <a:rPr lang="en-US" sz="2800" dirty="0"/>
                        <a:t>&lt;=</a:t>
                      </a:r>
                      <a:endParaRPr lang="ar-EG" sz="2800" b="1" dirty="0"/>
                    </a:p>
                  </a:txBody>
                  <a:tcPr/>
                </a:tc>
                <a:extLst>
                  <a:ext uri="{0D108BD9-81ED-4DB2-BD59-A6C34878D82A}">
                    <a16:rowId xmlns:a16="http://schemas.microsoft.com/office/drawing/2014/main" val="10004"/>
                  </a:ext>
                </a:extLst>
              </a:tr>
              <a:tr h="511629">
                <a:tc>
                  <a:txBody>
                    <a:bodyPr/>
                    <a:lstStyle/>
                    <a:p>
                      <a:pPr algn="l" rtl="0"/>
                      <a:r>
                        <a:rPr lang="en-US" sz="2800" dirty="0"/>
                        <a:t>Greater than or equal </a:t>
                      </a:r>
                      <a:endParaRPr lang="ar-EG" sz="2800" dirty="0"/>
                    </a:p>
                  </a:txBody>
                  <a:tcPr/>
                </a:tc>
                <a:tc>
                  <a:txBody>
                    <a:bodyPr/>
                    <a:lstStyle/>
                    <a:p>
                      <a:pPr algn="l" rtl="0"/>
                      <a:r>
                        <a:rPr lang="en-US" sz="2800" dirty="0"/>
                        <a:t>&gt;=</a:t>
                      </a:r>
                      <a:endParaRPr lang="ar-EG" sz="2800" b="1" dirty="0"/>
                    </a:p>
                  </a:txBody>
                  <a:tcPr/>
                </a:tc>
                <a:extLst>
                  <a:ext uri="{0D108BD9-81ED-4DB2-BD59-A6C34878D82A}">
                    <a16:rowId xmlns:a16="http://schemas.microsoft.com/office/drawing/2014/main" val="10005"/>
                  </a:ext>
                </a:extLst>
              </a:tr>
              <a:tr h="511629">
                <a:tc>
                  <a:txBody>
                    <a:bodyPr/>
                    <a:lstStyle/>
                    <a:p>
                      <a:pPr algn="l" rtl="0"/>
                      <a:r>
                        <a:rPr lang="en-US" sz="2800" dirty="0"/>
                        <a:t>Not Equal </a:t>
                      </a:r>
                      <a:endParaRPr lang="ar-EG" sz="2800" dirty="0"/>
                    </a:p>
                  </a:txBody>
                  <a:tcPr/>
                </a:tc>
                <a:tc>
                  <a:txBody>
                    <a:bodyPr/>
                    <a:lstStyle/>
                    <a:p>
                      <a:pPr algn="l" rtl="0"/>
                      <a:r>
                        <a:rPr lang="en-US" sz="2800" dirty="0"/>
                        <a:t>&lt;&gt;</a:t>
                      </a:r>
                      <a:endParaRPr lang="ar-EG" sz="2800" b="1"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52401" y="1371600"/>
            <a:ext cx="8798372" cy="503914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Logical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4338" name="Picture 2"/>
          <p:cNvPicPr>
            <a:picLocks noGrp="1" noChangeAspect="1" noChangeArrowheads="1"/>
          </p:cNvPicPr>
          <p:nvPr>
            <p:ph idx="1"/>
          </p:nvPr>
        </p:nvPicPr>
        <p:blipFill>
          <a:blip r:embed="rId2" cstate="print"/>
          <a:stretch>
            <a:fillRect/>
          </a:stretch>
        </p:blipFill>
        <p:spPr bwMode="auto">
          <a:xfrm>
            <a:off x="1338262" y="3482181"/>
            <a:ext cx="6467475" cy="1295400"/>
          </a:xfrm>
          <a:prstGeom prst="rect">
            <a:avLst/>
          </a:prstGeom>
          <a:noFill/>
          <a:ln w="9525">
            <a:noFill/>
            <a:miter lim="800000"/>
            <a:headEnd/>
            <a:tailEnd/>
          </a:ln>
        </p:spPr>
      </p:pic>
      <p:sp>
        <p:nvSpPr>
          <p:cNvPr id="6" name="TextBox 5"/>
          <p:cNvSpPr txBox="1"/>
          <p:nvPr/>
        </p:nvSpPr>
        <p:spPr>
          <a:xfrm>
            <a:off x="457200" y="1752600"/>
            <a:ext cx="7924800" cy="584775"/>
          </a:xfrm>
          <a:prstGeom prst="rect">
            <a:avLst/>
          </a:prstGeom>
          <a:noFill/>
        </p:spPr>
        <p:txBody>
          <a:bodyPr wrap="square" rtlCol="1">
            <a:spAutoFit/>
          </a:bodyPr>
          <a:lstStyle/>
          <a:p>
            <a:pPr algn="l" rtl="0">
              <a:buFont typeface="Arial" pitchFamily="34" charset="0"/>
              <a:buChar char="•"/>
            </a:pPr>
            <a:r>
              <a:rPr lang="en-US" sz="3200" dirty="0"/>
              <a:t> Used to get a logical value (True or False) </a:t>
            </a:r>
            <a:endParaRPr lang="ar-EG"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2400" y="1524000"/>
            <a:ext cx="8778730" cy="4876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combine the results of two or more queries into one result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Keywords</a:t>
            </a:r>
          </a:p>
          <a:p>
            <a:pPr lvl="1" algn="l" rtl="0"/>
            <a:r>
              <a:rPr lang="en-US" dirty="0">
                <a:solidFill>
                  <a:srgbClr val="0000CC"/>
                </a:solidFill>
              </a:rPr>
              <a:t>UNION/ UNION ALL </a:t>
            </a:r>
          </a:p>
          <a:p>
            <a:pPr lvl="1" algn="l" rtl="0"/>
            <a:r>
              <a:rPr lang="en-US" dirty="0">
                <a:solidFill>
                  <a:srgbClr val="0000CC"/>
                </a:solidFill>
              </a:rPr>
              <a:t>INTERSECT </a:t>
            </a:r>
          </a:p>
          <a:p>
            <a:pPr lvl="1"/>
            <a:r>
              <a:rPr lang="en-US" dirty="0">
                <a:solidFill>
                  <a:srgbClr val="0000CC"/>
                </a:solidFill>
              </a:rPr>
              <a:t>MINUS </a:t>
            </a:r>
          </a:p>
          <a:p>
            <a:pPr algn="l" rtl="0"/>
            <a:endParaRPr lang="ar-EG" dirty="0"/>
          </a:p>
        </p:txBody>
      </p:sp>
    </p:spTree>
    <p:extLst>
      <p:ext uri="{BB962C8B-B14F-4D97-AF65-F5344CB8AC3E}">
        <p14:creationId xmlns:p14="http://schemas.microsoft.com/office/powerpoint/2010/main" val="132569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UNION &amp; Intersect &amp; Minus</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Table 3"/>
          <p:cNvGraphicFramePr>
            <a:graphicFrameLocks noGrp="1"/>
          </p:cNvGraphicFramePr>
          <p:nvPr/>
        </p:nvGraphicFramePr>
        <p:xfrm>
          <a:off x="1981200" y="1828800"/>
          <a:ext cx="1752600" cy="1981200"/>
        </p:xfrm>
        <a:graphic>
          <a:graphicData uri="http://schemas.openxmlformats.org/drawingml/2006/table">
            <a:tbl>
              <a:tblPr rtl="1" firstRow="1" bandRow="1">
                <a:tableStyleId>{5C22544A-7EE6-4342-B048-85BDC9FD1C3A}</a:tableStyleId>
              </a:tblPr>
              <a:tblGrid>
                <a:gridCol w="1752600">
                  <a:extLst>
                    <a:ext uri="{9D8B030D-6E8A-4147-A177-3AD203B41FA5}">
                      <a16:colId xmlns:a16="http://schemas.microsoft.com/office/drawing/2014/main" val="20000"/>
                    </a:ext>
                  </a:extLst>
                </a:gridCol>
              </a:tblGrid>
              <a:tr h="495300">
                <a:tc>
                  <a:txBody>
                    <a:bodyPr/>
                    <a:lstStyle/>
                    <a:p>
                      <a:pPr algn="ctr" rtl="1"/>
                      <a:r>
                        <a:rPr lang="en-US" dirty="0"/>
                        <a:t>EmpLacation</a:t>
                      </a:r>
                      <a:endParaRPr lang="ar-EG" dirty="0"/>
                    </a:p>
                  </a:txBody>
                  <a:tcPr/>
                </a:tc>
                <a:extLst>
                  <a:ext uri="{0D108BD9-81ED-4DB2-BD59-A6C34878D82A}">
                    <a16:rowId xmlns:a16="http://schemas.microsoft.com/office/drawing/2014/main" val="10000"/>
                  </a:ext>
                </a:extLst>
              </a:tr>
              <a:tr h="49530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495300">
                <a:tc>
                  <a:txBody>
                    <a:bodyPr/>
                    <a:lstStyle/>
                    <a:p>
                      <a:pPr algn="ctr" rtl="1"/>
                      <a:r>
                        <a:rPr lang="en-US" dirty="0"/>
                        <a:t>Canada</a:t>
                      </a:r>
                      <a:endParaRPr lang="ar-EG" dirty="0"/>
                    </a:p>
                  </a:txBody>
                  <a:tcPr/>
                </a:tc>
                <a:extLst>
                  <a:ext uri="{0D108BD9-81ED-4DB2-BD59-A6C34878D82A}">
                    <a16:rowId xmlns:a16="http://schemas.microsoft.com/office/drawing/2014/main" val="10002"/>
                  </a:ext>
                </a:extLst>
              </a:tr>
              <a:tr h="495300">
                <a:tc>
                  <a:txBody>
                    <a:bodyPr/>
                    <a:lstStyle/>
                    <a:p>
                      <a:pPr algn="ctr" rtl="1"/>
                      <a:r>
                        <a:rPr lang="en-US" dirty="0"/>
                        <a:t>Egypt</a:t>
                      </a:r>
                      <a:endParaRPr lang="ar-EG"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648200" y="1828800"/>
          <a:ext cx="1752600" cy="1981200"/>
        </p:xfrm>
        <a:graphic>
          <a:graphicData uri="http://schemas.openxmlformats.org/drawingml/2006/table">
            <a:tbl>
              <a:tblPr rtl="1" firstRow="1" bandRow="1">
                <a:tableStyleId>{5C22544A-7EE6-4342-B048-85BDC9FD1C3A}</a:tableStyleId>
              </a:tblPr>
              <a:tblGrid>
                <a:gridCol w="1752600">
                  <a:extLst>
                    <a:ext uri="{9D8B030D-6E8A-4147-A177-3AD203B41FA5}">
                      <a16:colId xmlns:a16="http://schemas.microsoft.com/office/drawing/2014/main" val="20000"/>
                    </a:ext>
                  </a:extLst>
                </a:gridCol>
              </a:tblGrid>
              <a:tr h="495300">
                <a:tc>
                  <a:txBody>
                    <a:bodyPr/>
                    <a:lstStyle/>
                    <a:p>
                      <a:pPr algn="ctr" rtl="1"/>
                      <a:r>
                        <a:rPr lang="en-US" dirty="0"/>
                        <a:t>VacLocation</a:t>
                      </a:r>
                      <a:endParaRPr lang="ar-EG" dirty="0"/>
                    </a:p>
                  </a:txBody>
                  <a:tcPr/>
                </a:tc>
                <a:extLst>
                  <a:ext uri="{0D108BD9-81ED-4DB2-BD59-A6C34878D82A}">
                    <a16:rowId xmlns:a16="http://schemas.microsoft.com/office/drawing/2014/main" val="10000"/>
                  </a:ext>
                </a:extLst>
              </a:tr>
              <a:tr h="49530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495300">
                <a:tc>
                  <a:txBody>
                    <a:bodyPr/>
                    <a:lstStyle/>
                    <a:p>
                      <a:pPr algn="ctr" rtl="1"/>
                      <a:r>
                        <a:rPr lang="en-US" dirty="0"/>
                        <a:t>Canada</a:t>
                      </a:r>
                      <a:endParaRPr lang="ar-EG" dirty="0"/>
                    </a:p>
                  </a:txBody>
                  <a:tcPr/>
                </a:tc>
                <a:extLst>
                  <a:ext uri="{0D108BD9-81ED-4DB2-BD59-A6C34878D82A}">
                    <a16:rowId xmlns:a16="http://schemas.microsoft.com/office/drawing/2014/main" val="10002"/>
                  </a:ext>
                </a:extLst>
              </a:tr>
              <a:tr h="495300">
                <a:tc>
                  <a:txBody>
                    <a:bodyPr/>
                    <a:lstStyle/>
                    <a:p>
                      <a:pPr algn="ctr" rtl="1"/>
                      <a:r>
                        <a:rPr lang="en-US" dirty="0"/>
                        <a:t>France</a:t>
                      </a:r>
                      <a:endParaRPr lang="ar-EG"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990600" y="4495800"/>
          <a:ext cx="1676400" cy="1483360"/>
        </p:xfrm>
        <a:graphic>
          <a:graphicData uri="http://schemas.openxmlformats.org/drawingml/2006/table">
            <a:tbl>
              <a:tblPr rtl="1" firstRow="1" bandRow="1">
                <a:tableStyleId>{F5AB1C69-6EDB-4FF4-983F-18BD219EF322}</a:tableStyleId>
              </a:tblPr>
              <a:tblGrid>
                <a:gridCol w="1676400">
                  <a:extLst>
                    <a:ext uri="{9D8B030D-6E8A-4147-A177-3AD203B41FA5}">
                      <a16:colId xmlns:a16="http://schemas.microsoft.com/office/drawing/2014/main" val="20000"/>
                    </a:ext>
                  </a:extLst>
                </a:gridCol>
              </a:tblGrid>
              <a:tr h="370840">
                <a:tc>
                  <a:txBody>
                    <a:bodyPr/>
                    <a:lstStyle/>
                    <a:p>
                      <a:pPr algn="ctr" rtl="1"/>
                      <a:r>
                        <a:rPr lang="en-US" dirty="0"/>
                        <a:t>Union</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Canada</a:t>
                      </a:r>
                      <a:endParaRPr lang="ar-EG" dirty="0"/>
                    </a:p>
                  </a:txBody>
                  <a:tcPr/>
                </a:tc>
                <a:extLst>
                  <a:ext uri="{0D108BD9-81ED-4DB2-BD59-A6C34878D82A}">
                    <a16:rowId xmlns:a16="http://schemas.microsoft.com/office/drawing/2014/main" val="10002"/>
                  </a:ext>
                </a:extLst>
              </a:tr>
              <a:tr h="370840">
                <a:tc>
                  <a:txBody>
                    <a:bodyPr/>
                    <a:lstStyle/>
                    <a:p>
                      <a:pPr algn="ctr" rtl="1"/>
                      <a:r>
                        <a:rPr lang="en-US" dirty="0"/>
                        <a:t>France</a:t>
                      </a:r>
                      <a:endParaRPr lang="ar-EG" dirty="0"/>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3657600" y="4495800"/>
          <a:ext cx="1676400" cy="1112520"/>
        </p:xfrm>
        <a:graphic>
          <a:graphicData uri="http://schemas.openxmlformats.org/drawingml/2006/table">
            <a:tbl>
              <a:tblPr rtl="1" firstRow="1" bandRow="1">
                <a:tableStyleId>{F5AB1C69-6EDB-4FF4-983F-18BD219EF322}</a:tableStyleId>
              </a:tblPr>
              <a:tblGrid>
                <a:gridCol w="1676400">
                  <a:extLst>
                    <a:ext uri="{9D8B030D-6E8A-4147-A177-3AD203B41FA5}">
                      <a16:colId xmlns:a16="http://schemas.microsoft.com/office/drawing/2014/main" val="20000"/>
                    </a:ext>
                  </a:extLst>
                </a:gridCol>
              </a:tblGrid>
              <a:tr h="370840">
                <a:tc>
                  <a:txBody>
                    <a:bodyPr/>
                    <a:lstStyle/>
                    <a:p>
                      <a:pPr algn="ctr" rtl="1"/>
                      <a:r>
                        <a:rPr lang="en-US" dirty="0"/>
                        <a:t>Intersect</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Canada</a:t>
                      </a:r>
                      <a:endParaRPr lang="ar-EG"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6248400" y="4572000"/>
          <a:ext cx="1676400" cy="741680"/>
        </p:xfrm>
        <a:graphic>
          <a:graphicData uri="http://schemas.openxmlformats.org/drawingml/2006/table">
            <a:tbl>
              <a:tblPr rtl="1" firstRow="1" bandRow="1">
                <a:tableStyleId>{F5AB1C69-6EDB-4FF4-983F-18BD219EF322}</a:tableStyleId>
              </a:tblPr>
              <a:tblGrid>
                <a:gridCol w="1676400">
                  <a:extLst>
                    <a:ext uri="{9D8B030D-6E8A-4147-A177-3AD203B41FA5}">
                      <a16:colId xmlns:a16="http://schemas.microsoft.com/office/drawing/2014/main" val="20000"/>
                    </a:ext>
                  </a:extLst>
                </a:gridCol>
              </a:tblGrid>
              <a:tr h="370840">
                <a:tc>
                  <a:txBody>
                    <a:bodyPr/>
                    <a:lstStyle/>
                    <a:p>
                      <a:pPr algn="ctr" rtl="1"/>
                      <a:r>
                        <a:rPr lang="en-US" dirty="0"/>
                        <a:t>Except</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France</a:t>
                      </a:r>
                      <a:endParaRPr lang="ar-EG"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012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pPr rtl="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UNION/UNION ALL Operator</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Rectangle 3"/>
          <p:cNvSpPr txBox="1">
            <a:spLocks noChangeArrowheads="1"/>
          </p:cNvSpPr>
          <p:nvPr/>
        </p:nvSpPr>
        <p:spPr>
          <a:xfrm>
            <a:off x="914400" y="1503363"/>
            <a:ext cx="7194550" cy="4287837"/>
          </a:xfrm>
          <a:prstGeom prst="rect">
            <a:avLst/>
          </a:prstGeom>
        </p:spPr>
        <p:txBody>
          <a:bodyPr vert="horz" lIns="91440" tIns="45720" rIns="91440" bIns="45720" rtlCol="1">
            <a:normAutofit/>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Create a Single Result Set from Multiple Queries</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altLang="en-US" sz="3200" b="1" i="0" u="none" strike="noStrike" kern="120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Each Query Must Have:</a:t>
            </a:r>
          </a:p>
          <a:p>
            <a:pPr marL="742950" marR="0" lvl="1" indent="-285750" algn="l" defTabSz="914400" rtl="0" eaLnBrk="1" fontAlgn="auto" latinLnBrk="0" hangingPunct="1">
              <a:lnSpc>
                <a:spcPct val="6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Similar data types</a:t>
            </a:r>
          </a:p>
          <a:p>
            <a:pPr marL="742950" marR="0" lvl="1" indent="-285750" algn="l" defTabSz="914400" rtl="0" eaLnBrk="1" fontAlgn="auto" latinLnBrk="0" hangingPunct="1">
              <a:lnSpc>
                <a:spcPct val="6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Same number of columns </a:t>
            </a:r>
          </a:p>
          <a:p>
            <a:pPr marL="742950" marR="0" lvl="1" indent="-285750" algn="l" defTabSz="914400" rtl="0" eaLnBrk="1" fontAlgn="auto" latinLnBrk="0" hangingPunct="1">
              <a:lnSpc>
                <a:spcPct val="6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Same column order in select list</a:t>
            </a:r>
          </a:p>
          <a:p>
            <a:pPr marL="742950" lvl="1" indent="-285750" algn="l" rtl="0">
              <a:lnSpc>
                <a:spcPct val="60000"/>
              </a:lnSpc>
              <a:spcBef>
                <a:spcPct val="20000"/>
              </a:spcBef>
              <a:buFont typeface="Arial" pitchFamily="34" charset="0"/>
              <a:buChar char="–"/>
              <a:defRPr/>
            </a:pPr>
            <a:r>
              <a:rPr lang="en-US" altLang="en-US" sz="2800" dirty="0"/>
              <a:t>The UNION operator returns only distinct rows that appear in either result</a:t>
            </a:r>
          </a:p>
          <a:p>
            <a:pPr marL="742950" lvl="1" indent="-285750" algn="l" rtl="0">
              <a:lnSpc>
                <a:spcPct val="60000"/>
              </a:lnSpc>
              <a:spcBef>
                <a:spcPct val="20000"/>
              </a:spcBef>
              <a:buFont typeface="Arial" pitchFamily="34" charset="0"/>
              <a:buChar char="–"/>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21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a:bodyPr>
          <a:lstStyle/>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Working with Oracle 12C</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INTERSECT Operator</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Content Placeholder 7"/>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returns only the records that have the same values in the selected columns in both tables.</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5"/>
          <p:cNvSpPr>
            <a:spLocks noChangeArrowheads="1"/>
          </p:cNvSpPr>
          <p:nvPr/>
        </p:nvSpPr>
        <p:spPr bwMode="auto">
          <a:xfrm>
            <a:off x="3673475" y="3733800"/>
            <a:ext cx="4724400" cy="533400"/>
          </a:xfrm>
          <a:prstGeom prst="rect">
            <a:avLst/>
          </a:prstGeom>
          <a:gradFill rotWithShape="0">
            <a:gsLst>
              <a:gs pos="0">
                <a:srgbClr val="FCFEB9"/>
              </a:gs>
              <a:gs pos="100000">
                <a:srgbClr val="FFCC66"/>
              </a:gs>
            </a:gsLst>
            <a:lin ang="0" scaled="1"/>
          </a:gradFill>
          <a:ln w="9525">
            <a:noFill/>
            <a:miter lim="800000"/>
            <a:headEnd/>
            <a:tailEnd/>
          </a:ln>
          <a:effectLst/>
        </p:spPr>
        <p:txBody>
          <a:bodyPr wrap="none" anchor="ctr"/>
          <a:lstStyle/>
          <a:p>
            <a:endParaRPr lang="ar-EG"/>
          </a:p>
        </p:txBody>
      </p:sp>
      <p:sp>
        <p:nvSpPr>
          <p:cNvPr id="5" name="Rectangle 4"/>
          <p:cNvSpPr>
            <a:spLocks noChangeArrowheads="1"/>
          </p:cNvSpPr>
          <p:nvPr/>
        </p:nvSpPr>
        <p:spPr bwMode="auto">
          <a:xfrm>
            <a:off x="685800" y="3994150"/>
            <a:ext cx="7924800" cy="2178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800" noProof="1">
                <a:solidFill>
                  <a:srgbClr val="0000CC"/>
                </a:solidFill>
                <a:latin typeface="Lucida Sans Typewriter" pitchFamily="49" charset="0"/>
              </a:rPr>
              <a:t>USE</a:t>
            </a:r>
            <a:r>
              <a:rPr lang="en-US" altLang="en-US" sz="1800" noProof="1">
                <a:latin typeface="Lucida Sans Typewriter" pitchFamily="49" charset="0"/>
              </a:rPr>
              <a:t> northwind</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a:t>
            </a:r>
            <a:r>
              <a:rPr lang="en-US" altLang="en-US" sz="1800" dirty="0">
                <a:latin typeface="Lucida Sans Typewriter" pitchFamily="49" charset="0"/>
              </a:rPr>
              <a:t> </a:t>
            </a:r>
            <a:r>
              <a:rPr lang="en-US" altLang="en-US" sz="1800" noProof="1">
                <a:latin typeface="Lucida Sans Typewriter" pitchFamily="49" charset="0"/>
              </a:rPr>
              <a:t>(firstname + ' ' + lastname)</a:t>
            </a:r>
            <a:r>
              <a:rPr lang="en-US" altLang="en-US" sz="1800" dirty="0">
                <a:latin typeface="Lucida Sans Typewriter" pitchFamily="49" charset="0"/>
              </a:rPr>
              <a:t> </a:t>
            </a:r>
            <a:r>
              <a:rPr lang="en-US" altLang="en-US" noProof="1">
                <a:solidFill>
                  <a:srgbClr val="0000CC"/>
                </a:solidFill>
                <a:latin typeface="Lucida Sans Typewriter" pitchFamily="49" charset="0"/>
              </a:rPr>
              <a:t>AS</a:t>
            </a:r>
            <a:r>
              <a:rPr lang="en-US" altLang="en-US" sz="1800" dirty="0">
                <a:latin typeface="Lucida Sans Typewriter" pitchFamily="49" charset="0"/>
              </a:rPr>
              <a:t> name</a:t>
            </a:r>
            <a:r>
              <a:rPr lang="en-US" altLang="en-US" sz="1800" noProof="1">
                <a:latin typeface="Lucida Sans Typewriter" pitchFamily="49" charset="0"/>
              </a:rPr>
              <a:t> </a:t>
            </a:r>
            <a:br>
              <a:rPr lang="en-US" altLang="en-US" sz="1800" noProof="1">
                <a:latin typeface="Lucida Sans Typewriter" pitchFamily="49" charset="0"/>
              </a:rPr>
            </a:br>
            <a:r>
              <a:rPr lang="en-US" altLang="en-US" sz="1800" noProof="1">
                <a:latin typeface="Lucida Sans Typewriter" pitchFamily="49" charset="0"/>
              </a:rPr>
              <a:t>       </a:t>
            </a:r>
            <a:r>
              <a:rPr lang="en-US" altLang="en-US" sz="1800" dirty="0">
                <a:latin typeface="Lucida Sans Typewriter" pitchFamily="49" charset="0"/>
              </a:rPr>
              <a:t>,</a:t>
            </a:r>
            <a:r>
              <a:rPr lang="en-US" altLang="en-US" sz="1800" noProof="1">
                <a:latin typeface="Lucida Sans Typewriter" pitchFamily="49" charset="0"/>
              </a:rPr>
              <a:t>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employees</a:t>
            </a:r>
          </a:p>
          <a:p>
            <a:pPr marL="228600" algn="l" rtl="0">
              <a:lnSpc>
                <a:spcPct val="90000"/>
              </a:lnSpc>
              <a:tabLst>
                <a:tab pos="2800350" algn="l"/>
              </a:tabLst>
            </a:pPr>
            <a:r>
              <a:rPr lang="en-US" altLang="en-US" noProof="1">
                <a:solidFill>
                  <a:srgbClr val="0000CC"/>
                </a:solidFill>
                <a:latin typeface="Lucida Sans Typewriter" pitchFamily="49" charset="0"/>
              </a:rPr>
              <a:t>INTERSECT</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companyname, 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customers</a:t>
            </a:r>
            <a:endParaRPr lang="en-US" altLang="en-US" sz="1800" dirty="0">
              <a:latin typeface="Lucida Sans Typewriter" pitchFamily="49" charset="0"/>
            </a:endParaRPr>
          </a:p>
          <a:p>
            <a:pPr marL="228600" algn="l" rtl="0">
              <a:lnSpc>
                <a:spcPct val="90000"/>
              </a:lnSpc>
              <a:tabLst>
                <a:tab pos="2800350" algn="l"/>
              </a:tabLst>
            </a:pPr>
            <a:r>
              <a:rPr lang="en-US" altLang="en-US" noProof="1">
                <a:solidFill>
                  <a:srgbClr val="0000CC"/>
                </a:solidFill>
                <a:latin typeface="Lucida Sans Typewriter" pitchFamily="49" charset="0"/>
              </a:rPr>
              <a:t>GO</a:t>
            </a:r>
          </a:p>
        </p:txBody>
      </p:sp>
    </p:spTree>
    <p:extLst>
      <p:ext uri="{BB962C8B-B14F-4D97-AF65-F5344CB8AC3E}">
        <p14:creationId xmlns:p14="http://schemas.microsoft.com/office/powerpoint/2010/main" val="1664940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EXCEPT Operator</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p>
          <a:p>
            <a:pPr lvl="1" algn="l" rtl="0"/>
            <a:r>
              <a:rPr lang="en-US" dirty="0"/>
              <a:t>return rows returned by the first query that are not present in the second query</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a:spLocks noChangeArrowheads="1"/>
          </p:cNvSpPr>
          <p:nvPr/>
        </p:nvSpPr>
        <p:spPr bwMode="auto">
          <a:xfrm>
            <a:off x="3521075" y="3429000"/>
            <a:ext cx="4724400" cy="533400"/>
          </a:xfrm>
          <a:prstGeom prst="rect">
            <a:avLst/>
          </a:prstGeom>
          <a:gradFill rotWithShape="0">
            <a:gsLst>
              <a:gs pos="0">
                <a:srgbClr val="FCFEB9"/>
              </a:gs>
              <a:gs pos="100000">
                <a:srgbClr val="FFCC66"/>
              </a:gs>
            </a:gsLst>
            <a:lin ang="0" scaled="1"/>
          </a:gradFill>
          <a:ln w="9525">
            <a:noFill/>
            <a:miter lim="800000"/>
            <a:headEnd/>
            <a:tailEnd/>
          </a:ln>
          <a:effectLst/>
        </p:spPr>
        <p:txBody>
          <a:bodyPr wrap="none" anchor="ctr"/>
          <a:lstStyle/>
          <a:p>
            <a:endParaRPr lang="ar-EG" dirty="0"/>
          </a:p>
        </p:txBody>
      </p:sp>
      <p:sp>
        <p:nvSpPr>
          <p:cNvPr id="5" name="Rectangle 4"/>
          <p:cNvSpPr>
            <a:spLocks noChangeArrowheads="1"/>
          </p:cNvSpPr>
          <p:nvPr/>
        </p:nvSpPr>
        <p:spPr bwMode="auto">
          <a:xfrm>
            <a:off x="533400" y="3689350"/>
            <a:ext cx="7924800" cy="2178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800" noProof="1">
                <a:solidFill>
                  <a:srgbClr val="0000CC"/>
                </a:solidFill>
                <a:latin typeface="Lucida Sans Typewriter" pitchFamily="49" charset="0"/>
              </a:rPr>
              <a:t>USE</a:t>
            </a:r>
            <a:r>
              <a:rPr lang="en-US" altLang="en-US" sz="1800" noProof="1">
                <a:latin typeface="Lucida Sans Typewriter" pitchFamily="49" charset="0"/>
              </a:rPr>
              <a:t> northwind</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a:t>
            </a:r>
            <a:r>
              <a:rPr lang="en-US" altLang="en-US" sz="1800" dirty="0">
                <a:latin typeface="Lucida Sans Typewriter" pitchFamily="49" charset="0"/>
              </a:rPr>
              <a:t> </a:t>
            </a:r>
            <a:r>
              <a:rPr lang="en-US" altLang="en-US" sz="1800" noProof="1">
                <a:latin typeface="Lucida Sans Typewriter" pitchFamily="49" charset="0"/>
              </a:rPr>
              <a:t>(firstname + ' ' + lastname)</a:t>
            </a:r>
            <a:r>
              <a:rPr lang="en-US" altLang="en-US" sz="1800" dirty="0">
                <a:latin typeface="Lucida Sans Typewriter" pitchFamily="49" charset="0"/>
              </a:rPr>
              <a:t> </a:t>
            </a:r>
            <a:r>
              <a:rPr lang="en-US" altLang="en-US" noProof="1">
                <a:solidFill>
                  <a:srgbClr val="0000CC"/>
                </a:solidFill>
                <a:latin typeface="Lucida Sans Typewriter" pitchFamily="49" charset="0"/>
              </a:rPr>
              <a:t>AS</a:t>
            </a:r>
            <a:r>
              <a:rPr lang="en-US" altLang="en-US" sz="1800" dirty="0">
                <a:latin typeface="Lucida Sans Typewriter" pitchFamily="49" charset="0"/>
              </a:rPr>
              <a:t> name</a:t>
            </a:r>
            <a:r>
              <a:rPr lang="en-US" altLang="en-US" sz="1800" noProof="1">
                <a:latin typeface="Lucida Sans Typewriter" pitchFamily="49" charset="0"/>
              </a:rPr>
              <a:t> </a:t>
            </a:r>
            <a:br>
              <a:rPr lang="en-US" altLang="en-US" sz="1800" noProof="1">
                <a:latin typeface="Lucida Sans Typewriter" pitchFamily="49" charset="0"/>
              </a:rPr>
            </a:br>
            <a:r>
              <a:rPr lang="en-US" altLang="en-US" sz="1800" noProof="1">
                <a:latin typeface="Lucida Sans Typewriter" pitchFamily="49" charset="0"/>
              </a:rPr>
              <a:t>       </a:t>
            </a:r>
            <a:r>
              <a:rPr lang="en-US" altLang="en-US" sz="1800" dirty="0">
                <a:latin typeface="Lucida Sans Typewriter" pitchFamily="49" charset="0"/>
              </a:rPr>
              <a:t>,</a:t>
            </a:r>
            <a:r>
              <a:rPr lang="en-US" altLang="en-US" sz="1800" noProof="1">
                <a:latin typeface="Lucida Sans Typewriter" pitchFamily="49" charset="0"/>
              </a:rPr>
              <a:t>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employees</a:t>
            </a:r>
          </a:p>
          <a:p>
            <a:pPr marL="228600" algn="l" rtl="0">
              <a:lnSpc>
                <a:spcPct val="90000"/>
              </a:lnSpc>
              <a:tabLst>
                <a:tab pos="2800350" algn="l"/>
              </a:tabLst>
            </a:pPr>
            <a:r>
              <a:rPr lang="en-US" altLang="en-US" noProof="1">
                <a:solidFill>
                  <a:srgbClr val="0000CC"/>
                </a:solidFill>
                <a:latin typeface="Lucida Sans Typewriter" pitchFamily="49" charset="0"/>
              </a:rPr>
              <a:t>EXCEPT</a:t>
            </a:r>
          </a:p>
          <a:p>
            <a:pPr marL="228600" algn="l" rtl="0">
              <a:lnSpc>
                <a:spcPct val="90000"/>
              </a:lnSpc>
              <a:tabLst>
                <a:tab pos="2800350" algn="l"/>
              </a:tabLst>
            </a:pPr>
            <a:r>
              <a:rPr lang="en-US" altLang="en-US" noProof="1">
                <a:solidFill>
                  <a:srgbClr val="0000CC"/>
                </a:solidFill>
                <a:latin typeface="Lucida Sans Typewriter" pitchFamily="49" charset="0"/>
              </a:rPr>
              <a:t>SELECT</a:t>
            </a:r>
            <a:r>
              <a:rPr lang="en-US" altLang="en-US" sz="1800" noProof="1">
                <a:latin typeface="Lucida Sans Typewriter" pitchFamily="49" charset="0"/>
              </a:rPr>
              <a:t> companyname, city, postalcode</a:t>
            </a:r>
          </a:p>
          <a:p>
            <a:pPr marL="228600" algn="l" rtl="0">
              <a:lnSpc>
                <a:spcPct val="90000"/>
              </a:lnSpc>
              <a:tabLst>
                <a:tab pos="2800350" algn="l"/>
              </a:tabLst>
            </a:pPr>
            <a:r>
              <a:rPr lang="en-US" altLang="en-US" sz="1800" dirty="0">
                <a:latin typeface="Lucida Sans Typewriter" pitchFamily="49" charset="0"/>
              </a:rPr>
              <a:t> </a:t>
            </a:r>
            <a:r>
              <a:rPr lang="en-US" altLang="en-US" noProof="1">
                <a:solidFill>
                  <a:srgbClr val="0000CC"/>
                </a:solidFill>
                <a:latin typeface="Lucida Sans Typewriter" pitchFamily="49" charset="0"/>
              </a:rPr>
              <a:t>FROM</a:t>
            </a:r>
            <a:r>
              <a:rPr lang="en-US" altLang="en-US" sz="1800" noProof="1">
                <a:latin typeface="Lucida Sans Typewriter" pitchFamily="49" charset="0"/>
              </a:rPr>
              <a:t> customers</a:t>
            </a:r>
            <a:endParaRPr lang="en-US" altLang="en-US" sz="1800" dirty="0">
              <a:latin typeface="Lucida Sans Typewriter" pitchFamily="49" charset="0"/>
            </a:endParaRPr>
          </a:p>
          <a:p>
            <a:pPr marL="228600" algn="l" rtl="0">
              <a:lnSpc>
                <a:spcPct val="90000"/>
              </a:lnSpc>
              <a:tabLst>
                <a:tab pos="2800350" algn="l"/>
              </a:tabLst>
            </a:pPr>
            <a:r>
              <a:rPr lang="en-US" altLang="en-US" noProof="1">
                <a:solidFill>
                  <a:srgbClr val="0000CC"/>
                </a:solidFill>
                <a:latin typeface="Lucida Sans Typewriter" pitchFamily="49" charset="0"/>
              </a:rPr>
              <a:t>GO</a:t>
            </a:r>
          </a:p>
        </p:txBody>
      </p:sp>
    </p:spTree>
    <p:extLst>
      <p:ext uri="{BB962C8B-B14F-4D97-AF65-F5344CB8AC3E}">
        <p14:creationId xmlns:p14="http://schemas.microsoft.com/office/powerpoint/2010/main" val="3301325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Other operators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685801" y="1752600"/>
            <a:ext cx="7924799" cy="2667000"/>
          </a:xfrm>
          <a:prstGeom prst="rect">
            <a:avLst/>
          </a:prstGeom>
          <a:noFill/>
          <a:ln w="9525">
            <a:noFill/>
            <a:miter lim="800000"/>
            <a:headEnd/>
            <a:tailEnd/>
          </a:ln>
        </p:spPr>
      </p:pic>
    </p:spTree>
    <p:extLst>
      <p:ext uri="{BB962C8B-B14F-4D97-AF65-F5344CB8AC3E}">
        <p14:creationId xmlns:p14="http://schemas.microsoft.com/office/powerpoint/2010/main" val="2771416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1843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992670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ar-EG"/>
          </a:p>
        </p:txBody>
      </p:sp>
      <p:pic>
        <p:nvPicPr>
          <p:cNvPr id="19458" name="Picture 2"/>
          <p:cNvPicPr>
            <a:picLocks noChangeAspect="1" noChangeArrowheads="1"/>
          </p:cNvPicPr>
          <p:nvPr/>
        </p:nvPicPr>
        <p:blipFill>
          <a:blip r:embed="rId2" cstate="print"/>
          <a:srcRect/>
          <a:stretch>
            <a:fillRect/>
          </a:stretch>
        </p:blipFill>
        <p:spPr bwMode="auto">
          <a:xfrm>
            <a:off x="0" y="1"/>
            <a:ext cx="9144000" cy="6793524"/>
          </a:xfrm>
          <a:prstGeom prst="rect">
            <a:avLst/>
          </a:prstGeom>
          <a:noFill/>
          <a:ln w="9525">
            <a:noFill/>
            <a:miter lim="800000"/>
            <a:headEnd/>
            <a:tailEnd/>
          </a:ln>
        </p:spPr>
      </p:pic>
    </p:spTree>
    <p:extLst>
      <p:ext uri="{BB962C8B-B14F-4D97-AF65-F5344CB8AC3E}">
        <p14:creationId xmlns:p14="http://schemas.microsoft.com/office/powerpoint/2010/main" val="4235892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2048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856312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endParaRPr lang="ar-EG"/>
          </a:p>
        </p:txBody>
      </p:sp>
      <p:pic>
        <p:nvPicPr>
          <p:cNvPr id="21506" name="Picture 2"/>
          <p:cNvPicPr>
            <a:picLocks noChangeAspect="1" noChangeArrowheads="1"/>
          </p:cNvPicPr>
          <p:nvPr/>
        </p:nvPicPr>
        <p:blipFill>
          <a:blip r:embed="rId2" cstate="print"/>
          <a:srcRect/>
          <a:stretch>
            <a:fillRect/>
          </a:stretch>
        </p:blipFill>
        <p:spPr bwMode="auto">
          <a:xfrm>
            <a:off x="0" y="76200"/>
            <a:ext cx="9144000" cy="6705600"/>
          </a:xfrm>
          <a:prstGeom prst="rect">
            <a:avLst/>
          </a:prstGeom>
          <a:noFill/>
          <a:ln w="9525">
            <a:noFill/>
            <a:miter lim="800000"/>
            <a:headEnd/>
            <a:tailEnd/>
          </a:ln>
        </p:spPr>
      </p:pic>
    </p:spTree>
    <p:extLst>
      <p:ext uri="{BB962C8B-B14F-4D97-AF65-F5344CB8AC3E}">
        <p14:creationId xmlns:p14="http://schemas.microsoft.com/office/powerpoint/2010/main" val="1494062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normAutofit/>
          </a:bodyPr>
          <a:lstStyle/>
          <a:p>
            <a:r>
              <a:rPr lang="en-US"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Joining Data</a:t>
            </a:r>
            <a:endParaRPr lang="ar-EG"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55730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Oracle Join | Oracle Joins - By Microsoft Awarded MVP - oracle tutorial -  Learn in 30sec | wikitechy - sql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67" y="2005012"/>
            <a:ext cx="7679265" cy="431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1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p:cNvSpPr>
            <a:spLocks noChangeArrowheads="1"/>
          </p:cNvSpPr>
          <p:nvPr/>
        </p:nvSpPr>
        <p:spPr bwMode="auto">
          <a:xfrm flipH="1">
            <a:off x="762000" y="3962400"/>
            <a:ext cx="6172200" cy="1143000"/>
          </a:xfrm>
          <a:prstGeom prst="rect">
            <a:avLst/>
          </a:prstGeom>
          <a:gradFill rotWithShape="0">
            <a:gsLst>
              <a:gs pos="0">
                <a:srgbClr val="FFCC66"/>
              </a:gs>
              <a:gs pos="100000">
                <a:srgbClr val="FCFEB9"/>
              </a:gs>
            </a:gsLst>
            <a:lin ang="0" scaled="1"/>
          </a:gradFill>
          <a:ln w="9525">
            <a:noFill/>
            <a:miter lim="800000"/>
            <a:headEnd/>
            <a:tailEnd/>
          </a:ln>
          <a:effectLst/>
        </p:spPr>
        <p:txBody>
          <a:bodyPr wrap="none" anchor="ctr"/>
          <a:lstStyle/>
          <a:p>
            <a:endParaRPr lang="ar-EG"/>
          </a:p>
        </p:txBody>
      </p:sp>
      <p:sp>
        <p:nvSpPr>
          <p:cNvPr id="35846" name="Rectangle 6"/>
          <p:cNvSpPr>
            <a:spLocks noChangeArrowheads="1"/>
          </p:cNvSpPr>
          <p:nvPr/>
        </p:nvSpPr>
        <p:spPr bwMode="auto">
          <a:xfrm flipH="1">
            <a:off x="762000" y="1752600"/>
            <a:ext cx="6172200" cy="1143000"/>
          </a:xfrm>
          <a:prstGeom prst="rect">
            <a:avLst/>
          </a:prstGeom>
          <a:gradFill rotWithShape="0">
            <a:gsLst>
              <a:gs pos="0">
                <a:srgbClr val="FFCC66"/>
              </a:gs>
              <a:gs pos="100000">
                <a:srgbClr val="FCFEB9"/>
              </a:gs>
            </a:gsLst>
            <a:lin ang="0" scaled="1"/>
          </a:gradFill>
          <a:ln w="9525">
            <a:noFill/>
            <a:miter lim="800000"/>
            <a:headEnd/>
            <a:tailEnd/>
          </a:ln>
          <a:effectLst/>
        </p:spPr>
        <p:txBody>
          <a:bodyPr wrap="none" anchor="ctr"/>
          <a:lstStyle/>
          <a:p>
            <a:endParaRPr lang="ar-EG"/>
          </a:p>
        </p:txBody>
      </p:sp>
      <p:sp>
        <p:nvSpPr>
          <p:cNvPr id="35842" name="Rectangle 2"/>
          <p:cNvSpPr>
            <a:spLocks noGrp="1" noChangeArrowheads="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Aliases for Table Names</a:t>
            </a:r>
          </a:p>
        </p:txBody>
      </p:sp>
      <p:sp>
        <p:nvSpPr>
          <p:cNvPr id="35843" name="Rectangle 3"/>
          <p:cNvSpPr>
            <a:spLocks noGrp="1" noChangeArrowheads="1"/>
          </p:cNvSpPr>
          <p:nvPr>
            <p:ph idx="1"/>
          </p:nvPr>
        </p:nvSpPr>
        <p:spPr/>
        <p:txBody>
          <a:bodyPr/>
          <a:lstStyle/>
          <a:p>
            <a:pPr algn="l" rtl="0"/>
            <a:r>
              <a:rPr lang="en-US" dirty="0"/>
              <a:t>Example 1 (without an alias name)</a:t>
            </a:r>
          </a:p>
          <a:p>
            <a:pPr algn="l" rtl="0"/>
            <a:endParaRPr lang="en-US" dirty="0"/>
          </a:p>
          <a:p>
            <a:pPr algn="l" rtl="0"/>
            <a:endParaRPr lang="en-US" dirty="0"/>
          </a:p>
          <a:p>
            <a:pPr algn="l" rtl="0"/>
            <a:endParaRPr lang="en-US" dirty="0"/>
          </a:p>
          <a:p>
            <a:pPr algn="l" rtl="0"/>
            <a:r>
              <a:rPr lang="en-US" dirty="0"/>
              <a:t>Example 2 (with an alias name)</a:t>
            </a:r>
          </a:p>
        </p:txBody>
      </p:sp>
      <p:sp>
        <p:nvSpPr>
          <p:cNvPr id="35844" name="Rectangle 4"/>
          <p:cNvSpPr>
            <a:spLocks noChangeArrowheads="1"/>
          </p:cNvSpPr>
          <p:nvPr/>
        </p:nvSpPr>
        <p:spPr bwMode="auto">
          <a:xfrm>
            <a:off x="533400" y="4495800"/>
            <a:ext cx="8229600" cy="1569660"/>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lIns="90488" tIns="91440" rIns="90488" bIns="91440">
            <a:spAutoFit/>
          </a:bodyPr>
          <a:lstStyle/>
          <a:p>
            <a:pPr marL="228600" algn="l" rtl="0">
              <a:tabLst>
                <a:tab pos="2800350" algn="l"/>
              </a:tabLst>
            </a:pPr>
            <a:r>
              <a:rPr lang="en-US" dirty="0"/>
              <a:t>SELECT </a:t>
            </a:r>
            <a:r>
              <a:rPr lang="en-US" dirty="0" err="1"/>
              <a:t>c.CustomerName</a:t>
            </a:r>
            <a:r>
              <a:rPr lang="en-US" dirty="0"/>
              <a:t>, </a:t>
            </a:r>
            <a:r>
              <a:rPr lang="en-US" dirty="0" err="1"/>
              <a:t>Or.OrderID</a:t>
            </a:r>
            <a:br>
              <a:rPr lang="en-US" dirty="0"/>
            </a:br>
            <a:r>
              <a:rPr lang="en-US" dirty="0"/>
              <a:t>FROM Customers as c</a:t>
            </a:r>
            <a:br>
              <a:rPr lang="en-US" dirty="0"/>
            </a:br>
            <a:r>
              <a:rPr lang="en-US" dirty="0"/>
              <a:t>INNER JOIN Orders as Or</a:t>
            </a:r>
            <a:br>
              <a:rPr lang="en-US" dirty="0"/>
            </a:br>
            <a:r>
              <a:rPr lang="en-US" dirty="0"/>
              <a:t>ON </a:t>
            </a:r>
            <a:r>
              <a:rPr lang="en-US" dirty="0" err="1"/>
              <a:t>c.CustomerID</a:t>
            </a:r>
            <a:r>
              <a:rPr lang="en-US" dirty="0"/>
              <a:t>=</a:t>
            </a:r>
            <a:r>
              <a:rPr lang="en-US" dirty="0" err="1"/>
              <a:t>Or.CustomerID</a:t>
            </a:r>
            <a:br>
              <a:rPr lang="en-US" dirty="0"/>
            </a:br>
            <a:r>
              <a:rPr lang="en-US" dirty="0"/>
              <a:t>ORDER BY </a:t>
            </a:r>
            <a:r>
              <a:rPr lang="en-US" dirty="0" err="1"/>
              <a:t>c.CustomerName</a:t>
            </a:r>
            <a:r>
              <a:rPr lang="en-US" dirty="0"/>
              <a:t>;</a:t>
            </a:r>
            <a:endParaRPr lang="en-US" altLang="en-US" sz="1800" dirty="0">
              <a:latin typeface="Lucida Sans Typewriter" pitchFamily="49" charset="0"/>
            </a:endParaRPr>
          </a:p>
        </p:txBody>
      </p:sp>
      <p:sp>
        <p:nvSpPr>
          <p:cNvPr id="35845" name="Rectangle 5"/>
          <p:cNvSpPr>
            <a:spLocks noChangeArrowheads="1"/>
          </p:cNvSpPr>
          <p:nvPr/>
        </p:nvSpPr>
        <p:spPr bwMode="auto">
          <a:xfrm>
            <a:off x="533400" y="2286000"/>
            <a:ext cx="8229600" cy="1569660"/>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lIns="90488" tIns="91440" rIns="90488" bIns="91440">
            <a:spAutoFit/>
          </a:bodyPr>
          <a:lstStyle/>
          <a:p>
            <a:pPr marL="228600" algn="l" rtl="0">
              <a:tabLst>
                <a:tab pos="2800350" algn="l"/>
              </a:tabLst>
            </a:pPr>
            <a:r>
              <a:rPr lang="en-US"/>
              <a:t>SELECT Customers.CustomerName, Orders.OrderID</a:t>
            </a:r>
            <a:br>
              <a:rPr lang="en-US"/>
            </a:br>
            <a:r>
              <a:rPr lang="en-US"/>
              <a:t>FROM Customers</a:t>
            </a:r>
            <a:br>
              <a:rPr lang="en-US"/>
            </a:br>
            <a:r>
              <a:rPr lang="en-US"/>
              <a:t>INNER JOIN Orders</a:t>
            </a:r>
            <a:br>
              <a:rPr lang="en-US"/>
            </a:br>
            <a:r>
              <a:rPr lang="en-US"/>
              <a:t>ON Customers.CustomerID=Orders.CustomerID</a:t>
            </a:r>
            <a:br>
              <a:rPr lang="en-US"/>
            </a:br>
            <a:r>
              <a:rPr lang="en-US"/>
              <a:t>ORDER BY Customers.CustomerName;</a:t>
            </a:r>
            <a:endParaRPr lang="en-US" altLang="en-US" sz="1800" dirty="0">
              <a:latin typeface="Lucida Sans Typewriter" pitchFamily="49" charset="0"/>
            </a:endParaRPr>
          </a:p>
        </p:txBody>
      </p:sp>
      <p:sp>
        <p:nvSpPr>
          <p:cNvPr id="8" name="TextBox 7"/>
          <p:cNvSpPr txBox="1"/>
          <p:nvPr/>
        </p:nvSpPr>
        <p:spPr>
          <a:xfrm>
            <a:off x="152400" y="6400800"/>
            <a:ext cx="3962400" cy="369332"/>
          </a:xfrm>
          <a:prstGeom prst="rect">
            <a:avLst/>
          </a:prstGeom>
          <a:noFill/>
        </p:spPr>
        <p:txBody>
          <a:bodyPr wrap="square" rtlCol="1">
            <a:spAutoFit/>
          </a:bodyPr>
          <a:lstStyle/>
          <a:p>
            <a:r>
              <a:rPr lang="en-US" dirty="0"/>
              <a:t>This slide from  2071b from Microsoft </a:t>
            </a:r>
            <a:endParaRPr lang="ar-EG" dirty="0"/>
          </a:p>
        </p:txBody>
      </p:sp>
    </p:spTree>
    <p:extLst>
      <p:ext uri="{BB962C8B-B14F-4D97-AF65-F5344CB8AC3E}">
        <p14:creationId xmlns:p14="http://schemas.microsoft.com/office/powerpoint/2010/main" val="30503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 to Oracle SQL </a:t>
            </a:r>
            <a:endParaRPr lang="ar-EG"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Combining Data from Multiple Tables</a:t>
            </a:r>
          </a:p>
        </p:txBody>
      </p:sp>
      <p:sp>
        <p:nvSpPr>
          <p:cNvPr id="18435" name="Rectangle 3"/>
          <p:cNvSpPr>
            <a:spLocks noGrp="1" noChangeArrowheads="1"/>
          </p:cNvSpPr>
          <p:nvPr>
            <p:ph idx="1"/>
          </p:nvPr>
        </p:nvSpPr>
        <p:spPr/>
        <p:txBody>
          <a:bodyPr/>
          <a:lstStyle/>
          <a:p>
            <a:pPr algn="l" rtl="0"/>
            <a:r>
              <a:rPr lang="en-US" altLang="en-US" dirty="0"/>
              <a:t>Introduction to Joins</a:t>
            </a:r>
          </a:p>
          <a:p>
            <a:pPr algn="l" rtl="0"/>
            <a:r>
              <a:rPr lang="en-US" altLang="en-US" dirty="0"/>
              <a:t>Using Inner Joins</a:t>
            </a:r>
          </a:p>
          <a:p>
            <a:pPr algn="l" rtl="0"/>
            <a:r>
              <a:rPr lang="en-US" altLang="en-US" dirty="0"/>
              <a:t>Using Outer Joins</a:t>
            </a:r>
          </a:p>
          <a:p>
            <a:pPr algn="l" rtl="0"/>
            <a:r>
              <a:rPr lang="en-US" altLang="en-US" dirty="0"/>
              <a:t>Using Cross Joins</a:t>
            </a:r>
          </a:p>
          <a:p>
            <a:pPr algn="l" rtl="0"/>
            <a:r>
              <a:rPr lang="en-US" altLang="en-US" dirty="0"/>
              <a:t>Joining More Than Two Tables</a:t>
            </a:r>
          </a:p>
          <a:p>
            <a:pPr algn="l" rtl="0"/>
            <a:r>
              <a:rPr lang="en-US" altLang="en-US" dirty="0"/>
              <a:t>Joining a Table to Itself</a:t>
            </a:r>
          </a:p>
        </p:txBody>
      </p:sp>
    </p:spTree>
    <p:extLst>
      <p:ext uri="{BB962C8B-B14F-4D97-AF65-F5344CB8AC3E}">
        <p14:creationId xmlns:p14="http://schemas.microsoft.com/office/powerpoint/2010/main" val="181579069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to Joins</a:t>
            </a:r>
          </a:p>
        </p:txBody>
      </p:sp>
      <p:sp>
        <p:nvSpPr>
          <p:cNvPr id="19459" name="Rectangle 3"/>
          <p:cNvSpPr>
            <a:spLocks noGrp="1" noChangeArrowheads="1"/>
          </p:cNvSpPr>
          <p:nvPr>
            <p:ph idx="1"/>
          </p:nvPr>
        </p:nvSpPr>
        <p:spPr>
          <a:xfrm>
            <a:off x="609600" y="1752601"/>
            <a:ext cx="7924800" cy="4495800"/>
          </a:xfrm>
        </p:spPr>
        <p:txBody>
          <a:bodyPr>
            <a:normAutofit/>
          </a:bodyPr>
          <a:lstStyle/>
          <a:p>
            <a:pPr algn="l" rtl="0"/>
            <a:r>
              <a:rPr lang="en-US" altLang="en-US" dirty="0"/>
              <a:t>Selects Specific Columns from Multiple Tables</a:t>
            </a:r>
          </a:p>
          <a:p>
            <a:pPr lvl="1" algn="l" rtl="0"/>
            <a:r>
              <a:rPr lang="en-US" altLang="en-US" dirty="0"/>
              <a:t>JOIN keyword specifies that tables are joined and how to join them</a:t>
            </a:r>
          </a:p>
          <a:p>
            <a:pPr lvl="1" algn="l" rtl="0"/>
            <a:r>
              <a:rPr lang="en-US" altLang="en-US" dirty="0"/>
              <a:t>ON keyword specifies join condition</a:t>
            </a:r>
          </a:p>
          <a:p>
            <a:pPr algn="l" rtl="0"/>
            <a:r>
              <a:rPr lang="en-US" altLang="en-US" dirty="0"/>
              <a:t>Queries Two or More Tables to Produce a Result Set</a:t>
            </a:r>
          </a:p>
          <a:p>
            <a:pPr lvl="1" algn="l" rtl="0"/>
            <a:r>
              <a:rPr lang="en-US" altLang="en-US" dirty="0"/>
              <a:t>Use primary and foreign keys as join conditions</a:t>
            </a:r>
          </a:p>
          <a:p>
            <a:pPr lvl="1" algn="l" rtl="0"/>
            <a:r>
              <a:rPr lang="en-US" altLang="en-US" dirty="0"/>
              <a:t>Use columns common to specified tables to join tables</a:t>
            </a:r>
          </a:p>
        </p:txBody>
      </p:sp>
    </p:spTree>
    <p:extLst>
      <p:ext uri="{BB962C8B-B14F-4D97-AF65-F5344CB8AC3E}">
        <p14:creationId xmlns:p14="http://schemas.microsoft.com/office/powerpoint/2010/main" val="183130820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Inner Join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935479"/>
            <a:ext cx="8229600" cy="4829687"/>
          </a:xfrm>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return rows only when there is at least one row from both tables that matches the join condition</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dirty="0"/>
          </a:p>
        </p:txBody>
      </p:sp>
      <p:sp>
        <p:nvSpPr>
          <p:cNvPr id="4" name="Rectangle 3"/>
          <p:cNvSpPr/>
          <p:nvPr/>
        </p:nvSpPr>
        <p:spPr>
          <a:xfrm>
            <a:off x="533400" y="3733800"/>
            <a:ext cx="8153400" cy="16764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a:solidFill>
                  <a:srgbClr val="0000CC"/>
                </a:solidFill>
              </a:rPr>
              <a:t>SELECT</a:t>
            </a:r>
            <a:r>
              <a:rPr lang="en-US" sz="3200" dirty="0"/>
              <a:t> &lt;select list&gt; </a:t>
            </a:r>
          </a:p>
          <a:p>
            <a:pPr algn="l" rtl="0"/>
            <a:r>
              <a:rPr lang="en-US" sz="3200" dirty="0">
                <a:solidFill>
                  <a:srgbClr val="0000CC"/>
                </a:solidFill>
              </a:rPr>
              <a:t>FROM</a:t>
            </a:r>
            <a:r>
              <a:rPr lang="en-US" sz="3200" dirty="0"/>
              <a:t> table1 </a:t>
            </a:r>
            <a:r>
              <a:rPr lang="en-US" sz="3200" dirty="0">
                <a:solidFill>
                  <a:srgbClr val="0000CC"/>
                </a:solidFill>
              </a:rPr>
              <a:t>inner</a:t>
            </a:r>
            <a:r>
              <a:rPr lang="en-US" sz="3200" dirty="0"/>
              <a:t> </a:t>
            </a:r>
            <a:r>
              <a:rPr lang="en-US" sz="3200" dirty="0">
                <a:solidFill>
                  <a:srgbClr val="0000CC"/>
                </a:solidFill>
              </a:rPr>
              <a:t>join</a:t>
            </a:r>
            <a:r>
              <a:rPr lang="en-US" sz="3200" dirty="0"/>
              <a:t> table2 </a:t>
            </a:r>
          </a:p>
          <a:p>
            <a:pPr algn="l" rtl="0"/>
            <a:r>
              <a:rPr lang="en-US" sz="3200" dirty="0">
                <a:solidFill>
                  <a:srgbClr val="0000CC"/>
                </a:solidFill>
              </a:rPr>
              <a:t>ON</a:t>
            </a:r>
            <a:r>
              <a:rPr lang="en-US" sz="3200" dirty="0"/>
              <a:t> (table1.column1 = table2.column2)</a:t>
            </a:r>
            <a:endParaRPr lang="ar-EG" sz="3200" dirty="0"/>
          </a:p>
        </p:txBody>
      </p:sp>
      <p:pic>
        <p:nvPicPr>
          <p:cNvPr id="2050" name="Picture 2"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631" y="5384042"/>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90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1371600" y="914400"/>
            <a:ext cx="6400800" cy="136366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700">
                <a:latin typeface="Lucida Sans Typewriter" pitchFamily="49" charset="0"/>
              </a:rPr>
              <a:t>USE joindb</a:t>
            </a:r>
          </a:p>
          <a:p>
            <a:pPr marL="228600" algn="l" rtl="0">
              <a:lnSpc>
                <a:spcPct val="90000"/>
              </a:lnSpc>
              <a:tabLst>
                <a:tab pos="2800350" algn="l"/>
              </a:tabLst>
            </a:pPr>
            <a:r>
              <a:rPr lang="en-US" altLang="en-US" sz="1700">
                <a:latin typeface="Lucida Sans Typewriter" pitchFamily="49" charset="0"/>
              </a:rPr>
              <a:t>SELECT buyer_name, sales.buyer_id, qty</a:t>
            </a:r>
          </a:p>
          <a:p>
            <a:pPr marL="228600" algn="l" rtl="0">
              <a:lnSpc>
                <a:spcPct val="90000"/>
              </a:lnSpc>
              <a:tabLst>
                <a:tab pos="2800350" algn="l"/>
              </a:tabLst>
            </a:pPr>
            <a:r>
              <a:rPr lang="en-US" altLang="en-US" sz="1700">
                <a:latin typeface="Lucida Sans Typewriter" pitchFamily="49" charset="0"/>
              </a:rPr>
              <a:t>FROM buyers  INNER JOIN sales</a:t>
            </a:r>
          </a:p>
          <a:p>
            <a:pPr marL="228600" algn="l" rtl="0">
              <a:lnSpc>
                <a:spcPct val="90000"/>
              </a:lnSpc>
              <a:tabLst>
                <a:tab pos="2800350" algn="l"/>
              </a:tabLst>
            </a:pPr>
            <a:r>
              <a:rPr lang="en-US" altLang="en-US" sz="1700">
                <a:latin typeface="Lucida Sans Typewriter" pitchFamily="49" charset="0"/>
              </a:rPr>
              <a:t>ON buyers.buyer_id = sales.buyer_id</a:t>
            </a:r>
            <a:br>
              <a:rPr lang="en-US" altLang="en-US" sz="1700">
                <a:latin typeface="Lucida Sans Typewriter" pitchFamily="49" charset="0"/>
              </a:rPr>
            </a:br>
            <a:r>
              <a:rPr lang="en-US" altLang="en-US" sz="1700">
                <a:latin typeface="Lucida Sans Typewriter" pitchFamily="49" charset="0"/>
              </a:rPr>
              <a:t>GO</a:t>
            </a:r>
          </a:p>
        </p:txBody>
      </p:sp>
      <p:grpSp>
        <p:nvGrpSpPr>
          <p:cNvPr id="2" name="Group 110"/>
          <p:cNvGrpSpPr>
            <a:grpSpLocks/>
          </p:cNvGrpSpPr>
          <p:nvPr/>
        </p:nvGrpSpPr>
        <p:grpSpPr bwMode="auto">
          <a:xfrm>
            <a:off x="762000" y="2209800"/>
            <a:ext cx="7467600" cy="3733800"/>
            <a:chOff x="480" y="1344"/>
            <a:chExt cx="4704" cy="2352"/>
          </a:xfrm>
        </p:grpSpPr>
        <p:sp>
          <p:nvSpPr>
            <p:cNvPr id="20571" name="Rectangle 91"/>
            <p:cNvSpPr>
              <a:spLocks noChangeArrowheads="1"/>
            </p:cNvSpPr>
            <p:nvPr/>
          </p:nvSpPr>
          <p:spPr bwMode="auto">
            <a:xfrm>
              <a:off x="2016" y="2592"/>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0570" name="Rectangle 90"/>
            <p:cNvSpPr>
              <a:spLocks noChangeArrowheads="1"/>
            </p:cNvSpPr>
            <p:nvPr/>
          </p:nvSpPr>
          <p:spPr bwMode="auto">
            <a:xfrm>
              <a:off x="4032" y="1344"/>
              <a:ext cx="1152"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0569" name="Rectangle 89"/>
            <p:cNvSpPr>
              <a:spLocks noChangeArrowheads="1"/>
            </p:cNvSpPr>
            <p:nvPr/>
          </p:nvSpPr>
          <p:spPr bwMode="auto">
            <a:xfrm>
              <a:off x="480" y="1344"/>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grpSp>
      <p:grpSp>
        <p:nvGrpSpPr>
          <p:cNvPr id="3" name="Group 109"/>
          <p:cNvGrpSpPr>
            <a:grpSpLocks/>
          </p:cNvGrpSpPr>
          <p:nvPr/>
        </p:nvGrpSpPr>
        <p:grpSpPr bwMode="auto">
          <a:xfrm>
            <a:off x="533400" y="2251075"/>
            <a:ext cx="8077200" cy="4262438"/>
            <a:chOff x="336" y="1370"/>
            <a:chExt cx="5088" cy="2685"/>
          </a:xfrm>
        </p:grpSpPr>
        <p:grpSp>
          <p:nvGrpSpPr>
            <p:cNvPr id="4" name="Group 104"/>
            <p:cNvGrpSpPr>
              <a:grpSpLocks/>
            </p:cNvGrpSpPr>
            <p:nvPr/>
          </p:nvGrpSpPr>
          <p:grpSpPr bwMode="auto">
            <a:xfrm>
              <a:off x="336" y="1370"/>
              <a:ext cx="5088" cy="1414"/>
              <a:chOff x="288" y="1296"/>
              <a:chExt cx="5184" cy="1440"/>
            </a:xfrm>
          </p:grpSpPr>
          <p:grpSp>
            <p:nvGrpSpPr>
              <p:cNvPr id="5" name="Group 103"/>
              <p:cNvGrpSpPr>
                <a:grpSpLocks/>
              </p:cNvGrpSpPr>
              <p:nvPr/>
            </p:nvGrpSpPr>
            <p:grpSpPr bwMode="auto">
              <a:xfrm>
                <a:off x="3888" y="1296"/>
                <a:ext cx="1584" cy="1440"/>
                <a:chOff x="3888" y="1296"/>
                <a:chExt cx="1584" cy="1440"/>
              </a:xfrm>
            </p:grpSpPr>
            <p:sp>
              <p:nvSpPr>
                <p:cNvPr id="20487" name="Text Box 7"/>
                <p:cNvSpPr txBox="1">
                  <a:spLocks noChangeArrowheads="1"/>
                </p:cNvSpPr>
                <p:nvPr/>
              </p:nvSpPr>
              <p:spPr bwMode="auto">
                <a:xfrm>
                  <a:off x="4461" y="1296"/>
                  <a:ext cx="485" cy="235"/>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sales</a:t>
                  </a:r>
                </a:p>
              </p:txBody>
            </p:sp>
            <p:grpSp>
              <p:nvGrpSpPr>
                <p:cNvPr id="6" name="Group 94"/>
                <p:cNvGrpSpPr>
                  <a:grpSpLocks/>
                </p:cNvGrpSpPr>
                <p:nvPr/>
              </p:nvGrpSpPr>
              <p:grpSpPr bwMode="auto">
                <a:xfrm>
                  <a:off x="3888" y="1527"/>
                  <a:ext cx="1584" cy="1209"/>
                  <a:chOff x="3888" y="1527"/>
                  <a:chExt cx="1584" cy="1209"/>
                </a:xfrm>
              </p:grpSpPr>
              <p:sp>
                <p:nvSpPr>
                  <p:cNvPr id="20489" name="Rectangle 9"/>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0490" name="Rectangle 10"/>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prod_id</a:t>
                    </a:r>
                  </a:p>
                </p:txBody>
              </p:sp>
              <p:sp>
                <p:nvSpPr>
                  <p:cNvPr id="20491" name="Rectangle 11"/>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0492" name="Rectangle 12"/>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493" name="Rectangle 13"/>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494" name="Rectangle 14"/>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495" name="Rectangle 15"/>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0496" name="Rectangle 16"/>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2</a:t>
                    </a:r>
                  </a:p>
                </p:txBody>
              </p:sp>
              <p:sp>
                <p:nvSpPr>
                  <p:cNvPr id="20497" name="Rectangle 17"/>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a:t>
                    </a:r>
                  </a:p>
                </p:txBody>
              </p:sp>
              <p:sp>
                <p:nvSpPr>
                  <p:cNvPr id="20498" name="Rectangle 18"/>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a:t>
                    </a:r>
                  </a:p>
                </p:txBody>
              </p:sp>
              <p:sp>
                <p:nvSpPr>
                  <p:cNvPr id="20499" name="Rectangle 19"/>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0500" name="Rectangle 20"/>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0501" name="Rectangle 21"/>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0502" name="Rectangle 22"/>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37</a:t>
                    </a:r>
                  </a:p>
                </p:txBody>
              </p:sp>
              <p:sp>
                <p:nvSpPr>
                  <p:cNvPr id="20503" name="Rectangle 23"/>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11</a:t>
                    </a:r>
                  </a:p>
                </p:txBody>
              </p:sp>
              <p:sp>
                <p:nvSpPr>
                  <p:cNvPr id="20504" name="Rectangle 24"/>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505" name="Rectangle 25"/>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2</a:t>
                    </a:r>
                  </a:p>
                </p:txBody>
              </p:sp>
              <p:sp>
                <p:nvSpPr>
                  <p:cNvPr id="20506" name="Rectangle 26"/>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grpSp>
          </p:grpSp>
          <p:grpSp>
            <p:nvGrpSpPr>
              <p:cNvPr id="7" name="Group 102"/>
              <p:cNvGrpSpPr>
                <a:grpSpLocks/>
              </p:cNvGrpSpPr>
              <p:nvPr/>
            </p:nvGrpSpPr>
            <p:grpSpPr bwMode="auto">
              <a:xfrm>
                <a:off x="288" y="1296"/>
                <a:ext cx="1536" cy="1248"/>
                <a:chOff x="288" y="1296"/>
                <a:chExt cx="1536" cy="1248"/>
              </a:xfrm>
            </p:grpSpPr>
            <p:sp>
              <p:nvSpPr>
                <p:cNvPr id="20508" name="Text Box 28"/>
                <p:cNvSpPr txBox="1">
                  <a:spLocks noChangeArrowheads="1"/>
                </p:cNvSpPr>
                <p:nvPr/>
              </p:nvSpPr>
              <p:spPr bwMode="auto">
                <a:xfrm>
                  <a:off x="805" y="1296"/>
                  <a:ext cx="599" cy="235"/>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buyers</a:t>
                  </a:r>
                </a:p>
              </p:txBody>
            </p:sp>
            <p:grpSp>
              <p:nvGrpSpPr>
                <p:cNvPr id="8" name="Group 92"/>
                <p:cNvGrpSpPr>
                  <a:grpSpLocks/>
                </p:cNvGrpSpPr>
                <p:nvPr/>
              </p:nvGrpSpPr>
              <p:grpSpPr bwMode="auto">
                <a:xfrm>
                  <a:off x="288" y="1527"/>
                  <a:ext cx="1536" cy="1017"/>
                  <a:chOff x="288" y="1527"/>
                  <a:chExt cx="1536" cy="1017"/>
                </a:xfrm>
              </p:grpSpPr>
              <p:sp>
                <p:nvSpPr>
                  <p:cNvPr id="20510" name="Rectangle 30"/>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0511" name="Rectangle 31"/>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0512" name="Rectangle 32"/>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0513" name="Rectangle 33"/>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0514" name="Rectangle 34"/>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0515" name="Rectangle 35"/>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0516" name="Rectangle 36"/>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517" name="Rectangle 37"/>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0518" name="Rectangle 38"/>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0519" name="Rectangle 39"/>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grpSp>
          </p:grpSp>
        </p:grpSp>
        <p:sp>
          <p:nvSpPr>
            <p:cNvPr id="20520" name="Freeform 40"/>
            <p:cNvSpPr>
              <a:spLocks/>
            </p:cNvSpPr>
            <p:nvPr/>
          </p:nvSpPr>
          <p:spPr bwMode="auto">
            <a:xfrm>
              <a:off x="1231" y="2594"/>
              <a:ext cx="3251" cy="1461"/>
            </a:xfrm>
            <a:custGeom>
              <a:avLst/>
              <a:gdLst/>
              <a:ahLst/>
              <a:cxnLst>
                <a:cxn ang="0">
                  <a:pos x="0" y="0"/>
                </a:cxn>
                <a:cxn ang="0">
                  <a:pos x="624" y="0"/>
                </a:cxn>
                <a:cxn ang="0">
                  <a:pos x="624" y="528"/>
                </a:cxn>
                <a:cxn ang="0">
                  <a:pos x="2688" y="528"/>
                </a:cxn>
                <a:cxn ang="0">
                  <a:pos x="2688" y="192"/>
                </a:cxn>
                <a:cxn ang="0">
                  <a:pos x="3312" y="192"/>
                </a:cxn>
                <a:cxn ang="0">
                  <a:pos x="3312" y="1488"/>
                </a:cxn>
                <a:cxn ang="0">
                  <a:pos x="0" y="1488"/>
                </a:cxn>
                <a:cxn ang="0">
                  <a:pos x="0" y="0"/>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pPr algn="l" rtl="0"/>
              <a:endParaRPr lang="ar-EG"/>
            </a:p>
          </p:txBody>
        </p:sp>
      </p:grpSp>
      <p:grpSp>
        <p:nvGrpSpPr>
          <p:cNvPr id="9" name="Group 101"/>
          <p:cNvGrpSpPr>
            <a:grpSpLocks/>
          </p:cNvGrpSpPr>
          <p:nvPr/>
        </p:nvGrpSpPr>
        <p:grpSpPr bwMode="auto">
          <a:xfrm>
            <a:off x="2971800" y="4252913"/>
            <a:ext cx="3048000" cy="2300287"/>
            <a:chOff x="1872" y="2583"/>
            <a:chExt cx="1920" cy="1449"/>
          </a:xfrm>
        </p:grpSpPr>
        <p:sp>
          <p:nvSpPr>
            <p:cNvPr id="20522" name="Text Box 42"/>
            <p:cNvSpPr txBox="1">
              <a:spLocks noChangeArrowheads="1"/>
            </p:cNvSpPr>
            <p:nvPr/>
          </p:nvSpPr>
          <p:spPr bwMode="auto">
            <a:xfrm>
              <a:off x="2554" y="2583"/>
              <a:ext cx="556"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Result</a:t>
              </a:r>
            </a:p>
          </p:txBody>
        </p:sp>
        <p:grpSp>
          <p:nvGrpSpPr>
            <p:cNvPr id="10" name="Group 100"/>
            <p:cNvGrpSpPr>
              <a:grpSpLocks/>
            </p:cNvGrpSpPr>
            <p:nvPr/>
          </p:nvGrpSpPr>
          <p:grpSpPr bwMode="auto">
            <a:xfrm>
              <a:off x="1872" y="2823"/>
              <a:ext cx="1920" cy="1209"/>
              <a:chOff x="1872" y="2823"/>
              <a:chExt cx="1920" cy="1209"/>
            </a:xfrm>
          </p:grpSpPr>
          <p:sp>
            <p:nvSpPr>
              <p:cNvPr id="20524" name="Rectangle 44"/>
              <p:cNvSpPr>
                <a:spLocks noChangeArrowheads="1"/>
              </p:cNvSpPr>
              <p:nvPr/>
            </p:nvSpPr>
            <p:spPr bwMode="auto">
              <a:xfrm>
                <a:off x="1872" y="2823"/>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0525" name="Rectangle 45"/>
              <p:cNvSpPr>
                <a:spLocks noChangeArrowheads="1"/>
              </p:cNvSpPr>
              <p:nvPr/>
            </p:nvSpPr>
            <p:spPr bwMode="auto">
              <a:xfrm>
                <a:off x="1872" y="306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0526" name="Rectangle 46"/>
              <p:cNvSpPr>
                <a:spLocks noChangeArrowheads="1"/>
              </p:cNvSpPr>
              <p:nvPr/>
            </p:nvSpPr>
            <p:spPr bwMode="auto">
              <a:xfrm>
                <a:off x="1872" y="325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0527" name="Rectangle 47"/>
              <p:cNvSpPr>
                <a:spLocks noChangeArrowheads="1"/>
              </p:cNvSpPr>
              <p:nvPr/>
            </p:nvSpPr>
            <p:spPr bwMode="auto">
              <a:xfrm>
                <a:off x="1872" y="344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0528" name="Rectangle 48"/>
              <p:cNvSpPr>
                <a:spLocks noChangeArrowheads="1"/>
              </p:cNvSpPr>
              <p:nvPr/>
            </p:nvSpPr>
            <p:spPr bwMode="auto">
              <a:xfrm>
                <a:off x="1872" y="3639"/>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0529" name="Rectangle 49"/>
              <p:cNvSpPr>
                <a:spLocks noChangeArrowheads="1"/>
              </p:cNvSpPr>
              <p:nvPr/>
            </p:nvSpPr>
            <p:spPr bwMode="auto">
              <a:xfrm>
                <a:off x="2736" y="282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0530" name="Rectangle 50"/>
              <p:cNvSpPr>
                <a:spLocks noChangeArrowheads="1"/>
              </p:cNvSpPr>
              <p:nvPr/>
            </p:nvSpPr>
            <p:spPr bwMode="auto">
              <a:xfrm>
                <a:off x="3360" y="2823"/>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0531" name="Rectangle 51"/>
              <p:cNvSpPr>
                <a:spLocks noChangeArrowheads="1"/>
              </p:cNvSpPr>
              <p:nvPr/>
            </p:nvSpPr>
            <p:spPr bwMode="auto">
              <a:xfrm>
                <a:off x="2736" y="306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532" name="Rectangle 52"/>
              <p:cNvSpPr>
                <a:spLocks noChangeArrowheads="1"/>
              </p:cNvSpPr>
              <p:nvPr/>
            </p:nvSpPr>
            <p:spPr bwMode="auto">
              <a:xfrm>
                <a:off x="2736" y="325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0533" name="Rectangle 53"/>
              <p:cNvSpPr>
                <a:spLocks noChangeArrowheads="1"/>
              </p:cNvSpPr>
              <p:nvPr/>
            </p:nvSpPr>
            <p:spPr bwMode="auto">
              <a:xfrm>
                <a:off x="2736" y="344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534" name="Rectangle 54"/>
              <p:cNvSpPr>
                <a:spLocks noChangeArrowheads="1"/>
              </p:cNvSpPr>
              <p:nvPr/>
            </p:nvSpPr>
            <p:spPr bwMode="auto">
              <a:xfrm>
                <a:off x="2736" y="3639"/>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0535" name="Rectangle 55"/>
              <p:cNvSpPr>
                <a:spLocks noChangeArrowheads="1"/>
              </p:cNvSpPr>
              <p:nvPr/>
            </p:nvSpPr>
            <p:spPr bwMode="auto">
              <a:xfrm>
                <a:off x="3360" y="306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0536" name="Rectangle 56"/>
              <p:cNvSpPr>
                <a:spLocks noChangeArrowheads="1"/>
              </p:cNvSpPr>
              <p:nvPr/>
            </p:nvSpPr>
            <p:spPr bwMode="auto">
              <a:xfrm>
                <a:off x="3360" y="325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0537" name="Rectangle 57"/>
              <p:cNvSpPr>
                <a:spLocks noChangeArrowheads="1"/>
              </p:cNvSpPr>
              <p:nvPr/>
            </p:nvSpPr>
            <p:spPr bwMode="auto">
              <a:xfrm>
                <a:off x="3360" y="344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37</a:t>
                </a:r>
              </a:p>
            </p:txBody>
          </p:sp>
          <p:sp>
            <p:nvSpPr>
              <p:cNvPr id="20538" name="Rectangle 58"/>
              <p:cNvSpPr>
                <a:spLocks noChangeArrowheads="1"/>
              </p:cNvSpPr>
              <p:nvPr/>
            </p:nvSpPr>
            <p:spPr bwMode="auto">
              <a:xfrm>
                <a:off x="3360" y="3639"/>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11</a:t>
                </a:r>
              </a:p>
            </p:txBody>
          </p:sp>
          <p:sp>
            <p:nvSpPr>
              <p:cNvPr id="20539" name="Rectangle 59"/>
              <p:cNvSpPr>
                <a:spLocks noChangeArrowheads="1"/>
              </p:cNvSpPr>
              <p:nvPr/>
            </p:nvSpPr>
            <p:spPr bwMode="auto">
              <a:xfrm>
                <a:off x="1872"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0540" name="Rectangle 60"/>
              <p:cNvSpPr>
                <a:spLocks noChangeArrowheads="1"/>
              </p:cNvSpPr>
              <p:nvPr/>
            </p:nvSpPr>
            <p:spPr bwMode="auto">
              <a:xfrm>
                <a:off x="2736" y="384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0541" name="Rectangle 61"/>
              <p:cNvSpPr>
                <a:spLocks noChangeArrowheads="1"/>
              </p:cNvSpPr>
              <p:nvPr/>
            </p:nvSpPr>
            <p:spPr bwMode="auto">
              <a:xfrm>
                <a:off x="3360"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grpSp>
      </p:grpSp>
      <p:sp>
        <p:nvSpPr>
          <p:cNvPr id="20591" name="Rectangle 111"/>
          <p:cNvSpPr>
            <a:spLocks noChangeArrowheads="1"/>
          </p:cNvSpPr>
          <p:nvPr/>
        </p:nvSpPr>
        <p:spPr bwMode="auto">
          <a:xfrm>
            <a:off x="6934200" y="14335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rtl="0"/>
            <a:r>
              <a:rPr lang="en-US" sz="1800" b="1">
                <a:latin typeface="Arial" pitchFamily="34" charset="0"/>
              </a:rPr>
              <a:t>Example 1</a:t>
            </a:r>
          </a:p>
        </p:txBody>
      </p:sp>
      <p:sp>
        <p:nvSpPr>
          <p:cNvPr id="20592" name="Rectangle 112"/>
          <p:cNvSpPr>
            <a:spLocks noGrp="1" noChangeArrowheads="1"/>
          </p:cNvSpPr>
          <p:nvPr>
            <p:ph type="title" idx="4294967295"/>
          </p:nvPr>
        </p:nvSpPr>
        <p:spPr>
          <a:xfrm>
            <a:off x="0" y="274638"/>
            <a:ext cx="8229600" cy="563562"/>
          </a:xfrm>
        </p:spPr>
        <p:txBody>
          <a:bodyPr>
            <a:normAutofit fontScale="90000"/>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Inner Joins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18832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Left Outer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935480"/>
            <a:ext cx="8229600" cy="4922520"/>
          </a:xfrm>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2" algn="l" rtl="0"/>
            <a:r>
              <a:rPr lang="en-US" dirty="0"/>
              <a:t>includes all rows in the left table in the results whether or not there are matching values on the common column in the right table. in addition to the matching values in Both table.</a:t>
            </a:r>
          </a:p>
          <a:p>
            <a:pPr lvl="2"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 other words</a:t>
            </a:r>
            <a:r>
              <a:rPr lang="en-US" dirty="0"/>
              <a:t>: All rows from the Left table are returned</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09600" y="4267200"/>
            <a:ext cx="82296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200" dirty="0">
                <a:solidFill>
                  <a:srgbClr val="0000CC"/>
                </a:solidFill>
              </a:rPr>
              <a:t>SELECT</a:t>
            </a:r>
            <a:r>
              <a:rPr lang="en-US" sz="3200" dirty="0"/>
              <a:t> &lt;select list&gt; </a:t>
            </a:r>
          </a:p>
          <a:p>
            <a:pPr algn="l" rtl="0"/>
            <a:r>
              <a:rPr lang="en-US" sz="3200" dirty="0">
                <a:solidFill>
                  <a:srgbClr val="0000CC"/>
                </a:solidFill>
              </a:rPr>
              <a:t>FROM</a:t>
            </a:r>
            <a:r>
              <a:rPr lang="en-US" sz="3200" dirty="0"/>
              <a:t> table1 </a:t>
            </a:r>
            <a:r>
              <a:rPr lang="en-US" sz="3200" dirty="0">
                <a:solidFill>
                  <a:srgbClr val="0000CC"/>
                </a:solidFill>
              </a:rPr>
              <a:t>left</a:t>
            </a:r>
            <a:r>
              <a:rPr lang="en-US" sz="3200" dirty="0"/>
              <a:t> </a:t>
            </a:r>
            <a:r>
              <a:rPr lang="en-US" sz="3200" dirty="0">
                <a:solidFill>
                  <a:srgbClr val="0000CC"/>
                </a:solidFill>
              </a:rPr>
              <a:t>outer</a:t>
            </a:r>
            <a:r>
              <a:rPr lang="en-US" sz="3200" dirty="0"/>
              <a:t> join table2 </a:t>
            </a:r>
          </a:p>
          <a:p>
            <a:pPr algn="l" rtl="0"/>
            <a:r>
              <a:rPr lang="en-US" sz="3200" dirty="0">
                <a:solidFill>
                  <a:srgbClr val="0000CC"/>
                </a:solidFill>
              </a:rPr>
              <a:t>ON</a:t>
            </a:r>
            <a:r>
              <a:rPr lang="en-US" sz="3200" dirty="0"/>
              <a:t> (table1.column1 = table2.column2)</a:t>
            </a:r>
            <a:endParaRPr lang="ar-EG" sz="3200" dirty="0"/>
          </a:p>
        </p:txBody>
      </p:sp>
    </p:spTree>
    <p:extLst>
      <p:ext uri="{BB962C8B-B14F-4D97-AF65-F5344CB8AC3E}">
        <p14:creationId xmlns:p14="http://schemas.microsoft.com/office/powerpoint/2010/main" val="1961148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 </a:t>
            </a:r>
            <a:r>
              <a:rPr lang="en-US" dirty="0" err="1"/>
              <a:t>Customers.CustomerName</a:t>
            </a:r>
            <a:r>
              <a:rPr lang="en-US" dirty="0"/>
              <a:t>, </a:t>
            </a:r>
            <a:r>
              <a:rPr lang="en-US" dirty="0" err="1"/>
              <a:t>Orders.OrderID</a:t>
            </a:r>
            <a:br>
              <a:rPr lang="en-US" dirty="0"/>
            </a:br>
            <a:r>
              <a:rPr lang="en-US" dirty="0"/>
              <a:t>FROM Customers</a:t>
            </a:r>
            <a:br>
              <a:rPr lang="en-US" dirty="0"/>
            </a:br>
            <a:r>
              <a:rPr lang="en-US" dirty="0"/>
              <a:t>LEFT JOIN Orders</a:t>
            </a:r>
            <a:br>
              <a:rPr lang="en-US" dirty="0"/>
            </a:br>
            <a:r>
              <a:rPr lang="en-US" dirty="0"/>
              <a:t>ON </a:t>
            </a:r>
            <a:r>
              <a:rPr lang="en-US" dirty="0" err="1"/>
              <a:t>Customers.CustomerID</a:t>
            </a:r>
            <a:r>
              <a:rPr lang="en-US" dirty="0"/>
              <a:t>=</a:t>
            </a:r>
            <a:r>
              <a:rPr lang="en-US" dirty="0" err="1"/>
              <a:t>Orders.CustomerID</a:t>
            </a:r>
            <a:br>
              <a:rPr lang="en-US" dirty="0"/>
            </a:br>
            <a:r>
              <a:rPr lang="en-US" dirty="0"/>
              <a:t>ORDER BY </a:t>
            </a:r>
            <a:r>
              <a:rPr lang="en-US" dirty="0" err="1"/>
              <a:t>Customers.CustomerName</a:t>
            </a:r>
            <a:r>
              <a:rPr lang="en-US" dirty="0"/>
              <a:t>; </a:t>
            </a:r>
            <a:endParaRPr lang="fa-IR" dirty="0"/>
          </a:p>
          <a:p>
            <a:endParaRPr lang="en-US" dirty="0"/>
          </a:p>
        </p:txBody>
      </p:sp>
      <p:pic>
        <p:nvPicPr>
          <p:cNvPr id="4"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44958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95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371600" y="922337"/>
            <a:ext cx="6400800" cy="136366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700">
                <a:latin typeface="Lucida Sans Typewriter" pitchFamily="49" charset="0"/>
              </a:rPr>
              <a:t>USE joindb</a:t>
            </a:r>
          </a:p>
          <a:p>
            <a:pPr marL="228600" algn="l" rtl="0">
              <a:lnSpc>
                <a:spcPct val="90000"/>
              </a:lnSpc>
              <a:tabLst>
                <a:tab pos="2800350" algn="l"/>
              </a:tabLst>
            </a:pPr>
            <a:r>
              <a:rPr lang="en-US" altLang="en-US" sz="1700">
                <a:latin typeface="Lucida Sans Typewriter" pitchFamily="49" charset="0"/>
              </a:rPr>
              <a:t>SELECT buyer_name, sales.buyer_id, qty</a:t>
            </a:r>
          </a:p>
          <a:p>
            <a:pPr marL="228600" algn="l" rtl="0">
              <a:lnSpc>
                <a:spcPct val="90000"/>
              </a:lnSpc>
              <a:tabLst>
                <a:tab pos="2800350" algn="l"/>
              </a:tabLst>
            </a:pPr>
            <a:r>
              <a:rPr lang="en-US" altLang="en-US" sz="1700">
                <a:latin typeface="Lucida Sans Typewriter" pitchFamily="49" charset="0"/>
              </a:rPr>
              <a:t> FROM buyers  LEFT OUTER JOIN sales</a:t>
            </a:r>
          </a:p>
          <a:p>
            <a:pPr marL="228600" algn="l" rtl="0">
              <a:lnSpc>
                <a:spcPct val="90000"/>
              </a:lnSpc>
              <a:tabLst>
                <a:tab pos="2800350" algn="l"/>
              </a:tabLst>
            </a:pPr>
            <a:r>
              <a:rPr lang="en-US" altLang="en-US" sz="1700">
                <a:latin typeface="Lucida Sans Typewriter" pitchFamily="49" charset="0"/>
              </a:rPr>
              <a:t>  ON buyers.buyer_id = sales.buyer_id</a:t>
            </a:r>
            <a:br>
              <a:rPr lang="en-US" altLang="en-US" sz="1700">
                <a:latin typeface="Lucida Sans Typewriter" pitchFamily="49" charset="0"/>
              </a:rPr>
            </a:br>
            <a:r>
              <a:rPr lang="en-US" altLang="en-US" sz="1700">
                <a:latin typeface="Lucida Sans Typewriter" pitchFamily="49" charset="0"/>
              </a:rPr>
              <a:t>GO</a:t>
            </a:r>
          </a:p>
        </p:txBody>
      </p:sp>
      <p:grpSp>
        <p:nvGrpSpPr>
          <p:cNvPr id="2" name="Group 127"/>
          <p:cNvGrpSpPr>
            <a:grpSpLocks/>
          </p:cNvGrpSpPr>
          <p:nvPr/>
        </p:nvGrpSpPr>
        <p:grpSpPr bwMode="auto">
          <a:xfrm>
            <a:off x="457200" y="2117725"/>
            <a:ext cx="8229600" cy="4435475"/>
            <a:chOff x="288" y="1296"/>
            <a:chExt cx="5184" cy="2793"/>
          </a:xfrm>
        </p:grpSpPr>
        <p:sp>
          <p:nvSpPr>
            <p:cNvPr id="21618" name="Rectangle 114"/>
            <p:cNvSpPr>
              <a:spLocks noChangeArrowheads="1"/>
            </p:cNvSpPr>
            <p:nvPr/>
          </p:nvSpPr>
          <p:spPr bwMode="auto">
            <a:xfrm>
              <a:off x="2016" y="2448"/>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1619" name="Rectangle 115"/>
            <p:cNvSpPr>
              <a:spLocks noChangeArrowheads="1"/>
            </p:cNvSpPr>
            <p:nvPr/>
          </p:nvSpPr>
          <p:spPr bwMode="auto">
            <a:xfrm>
              <a:off x="4032" y="1344"/>
              <a:ext cx="1152"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1620" name="Rectangle 116"/>
            <p:cNvSpPr>
              <a:spLocks noChangeArrowheads="1"/>
            </p:cNvSpPr>
            <p:nvPr/>
          </p:nvSpPr>
          <p:spPr bwMode="auto">
            <a:xfrm>
              <a:off x="480" y="1344"/>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grpSp>
          <p:nvGrpSpPr>
            <p:cNvPr id="3" name="Group 126"/>
            <p:cNvGrpSpPr>
              <a:grpSpLocks/>
            </p:cNvGrpSpPr>
            <p:nvPr/>
          </p:nvGrpSpPr>
          <p:grpSpPr bwMode="auto">
            <a:xfrm>
              <a:off x="288" y="1296"/>
              <a:ext cx="5184" cy="1440"/>
              <a:chOff x="288" y="1296"/>
              <a:chExt cx="5184" cy="1440"/>
            </a:xfrm>
          </p:grpSpPr>
          <p:grpSp>
            <p:nvGrpSpPr>
              <p:cNvPr id="4" name="Group 125"/>
              <p:cNvGrpSpPr>
                <a:grpSpLocks/>
              </p:cNvGrpSpPr>
              <p:nvPr/>
            </p:nvGrpSpPr>
            <p:grpSpPr bwMode="auto">
              <a:xfrm>
                <a:off x="3888" y="1296"/>
                <a:ext cx="1584" cy="1440"/>
                <a:chOff x="3888" y="1296"/>
                <a:chExt cx="1584" cy="1440"/>
              </a:xfrm>
            </p:grpSpPr>
            <p:sp>
              <p:nvSpPr>
                <p:cNvPr id="21511" name="Text Box 7"/>
                <p:cNvSpPr txBox="1">
                  <a:spLocks noChangeArrowheads="1"/>
                </p:cNvSpPr>
                <p:nvPr/>
              </p:nvSpPr>
              <p:spPr bwMode="auto">
                <a:xfrm>
                  <a:off x="4466" y="1296"/>
                  <a:ext cx="476"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sales</a:t>
                  </a:r>
                </a:p>
              </p:txBody>
            </p:sp>
            <p:grpSp>
              <p:nvGrpSpPr>
                <p:cNvPr id="5" name="Group 109"/>
                <p:cNvGrpSpPr>
                  <a:grpSpLocks/>
                </p:cNvGrpSpPr>
                <p:nvPr/>
              </p:nvGrpSpPr>
              <p:grpSpPr bwMode="auto">
                <a:xfrm>
                  <a:off x="3888" y="1527"/>
                  <a:ext cx="1584" cy="1209"/>
                  <a:chOff x="3888" y="1527"/>
                  <a:chExt cx="1584" cy="1209"/>
                </a:xfrm>
              </p:grpSpPr>
              <p:sp>
                <p:nvSpPr>
                  <p:cNvPr id="21513" name="Rectangle 9"/>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1514" name="Rectangle 10"/>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prod_id</a:t>
                    </a:r>
                  </a:p>
                </p:txBody>
              </p:sp>
              <p:sp>
                <p:nvSpPr>
                  <p:cNvPr id="21515" name="Rectangle 11"/>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1516" name="Rectangle 12"/>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17" name="Rectangle 13"/>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18" name="Rectangle 14"/>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19" name="Rectangle 15"/>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20" name="Rectangle 16"/>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1521" name="Rectangle 17"/>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22" name="Rectangle 18"/>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23" name="Rectangle 19"/>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5</a:t>
                    </a:r>
                  </a:p>
                </p:txBody>
              </p:sp>
              <p:sp>
                <p:nvSpPr>
                  <p:cNvPr id="21524" name="Rectangle 20"/>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15</a:t>
                    </a:r>
                  </a:p>
                </p:txBody>
              </p:sp>
              <p:sp>
                <p:nvSpPr>
                  <p:cNvPr id="21525" name="Rectangle 21"/>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5</a:t>
                    </a:r>
                  </a:p>
                </p:txBody>
              </p:sp>
              <p:sp>
                <p:nvSpPr>
                  <p:cNvPr id="21526" name="Rectangle 22"/>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37</a:t>
                    </a:r>
                  </a:p>
                </p:txBody>
              </p:sp>
              <p:sp>
                <p:nvSpPr>
                  <p:cNvPr id="21527" name="Rectangle 23"/>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11</a:t>
                    </a:r>
                  </a:p>
                </p:txBody>
              </p:sp>
              <p:sp>
                <p:nvSpPr>
                  <p:cNvPr id="21528" name="Rectangle 24"/>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29" name="Rectangle 25"/>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1530" name="Rectangle 26"/>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1003</a:t>
                    </a:r>
                  </a:p>
                </p:txBody>
              </p:sp>
            </p:grpSp>
          </p:grpSp>
          <p:grpSp>
            <p:nvGrpSpPr>
              <p:cNvPr id="6" name="Group 124"/>
              <p:cNvGrpSpPr>
                <a:grpSpLocks/>
              </p:cNvGrpSpPr>
              <p:nvPr/>
            </p:nvGrpSpPr>
            <p:grpSpPr bwMode="auto">
              <a:xfrm>
                <a:off x="288" y="1296"/>
                <a:ext cx="1536" cy="1248"/>
                <a:chOff x="288" y="1296"/>
                <a:chExt cx="1536" cy="1248"/>
              </a:xfrm>
            </p:grpSpPr>
            <p:sp>
              <p:nvSpPr>
                <p:cNvPr id="21532" name="Text Box 28"/>
                <p:cNvSpPr txBox="1">
                  <a:spLocks noChangeArrowheads="1"/>
                </p:cNvSpPr>
                <p:nvPr/>
              </p:nvSpPr>
              <p:spPr bwMode="auto">
                <a:xfrm>
                  <a:off x="810" y="1296"/>
                  <a:ext cx="588"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buyers</a:t>
                  </a:r>
                </a:p>
              </p:txBody>
            </p:sp>
            <p:grpSp>
              <p:nvGrpSpPr>
                <p:cNvPr id="7" name="Group 107"/>
                <p:cNvGrpSpPr>
                  <a:grpSpLocks/>
                </p:cNvGrpSpPr>
                <p:nvPr/>
              </p:nvGrpSpPr>
              <p:grpSpPr bwMode="auto">
                <a:xfrm>
                  <a:off x="288" y="1527"/>
                  <a:ext cx="1536" cy="1017"/>
                  <a:chOff x="288" y="1527"/>
                  <a:chExt cx="1536" cy="1017"/>
                </a:xfrm>
              </p:grpSpPr>
              <p:sp>
                <p:nvSpPr>
                  <p:cNvPr id="21534" name="Rectangle 30"/>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1535" name="Rectangle 31"/>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1536" name="Rectangle 32"/>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1537" name="Rectangle 33"/>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1538" name="Rectangle 34"/>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1539" name="Rectangle 35"/>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1540" name="Rectangle 36"/>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41" name="Rectangle 37"/>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2</a:t>
                    </a:r>
                  </a:p>
                </p:txBody>
              </p:sp>
              <p:sp>
                <p:nvSpPr>
                  <p:cNvPr id="21542" name="Rectangle 38"/>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43" name="Rectangle 39"/>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grpSp>
          </p:grpSp>
        </p:grpSp>
        <p:sp>
          <p:nvSpPr>
            <p:cNvPr id="21545" name="Freeform 41"/>
            <p:cNvSpPr>
              <a:spLocks/>
            </p:cNvSpPr>
            <p:nvPr/>
          </p:nvSpPr>
          <p:spPr bwMode="auto">
            <a:xfrm>
              <a:off x="1200" y="2544"/>
              <a:ext cx="3312" cy="1536"/>
            </a:xfrm>
            <a:custGeom>
              <a:avLst/>
              <a:gdLst/>
              <a:ahLst/>
              <a:cxnLst>
                <a:cxn ang="0">
                  <a:pos x="0" y="0"/>
                </a:cxn>
                <a:cxn ang="0">
                  <a:pos x="624" y="0"/>
                </a:cxn>
                <a:cxn ang="0">
                  <a:pos x="624" y="384"/>
                </a:cxn>
                <a:cxn ang="0">
                  <a:pos x="2688" y="384"/>
                </a:cxn>
                <a:cxn ang="0">
                  <a:pos x="2688" y="192"/>
                </a:cxn>
                <a:cxn ang="0">
                  <a:pos x="3312" y="192"/>
                </a:cxn>
                <a:cxn ang="0">
                  <a:pos x="3312" y="1536"/>
                </a:cxn>
                <a:cxn ang="0">
                  <a:pos x="0" y="1536"/>
                </a:cxn>
                <a:cxn ang="0">
                  <a:pos x="0" y="0"/>
                </a:cxn>
              </a:cxnLst>
              <a:rect l="0" t="0" r="r" b="b"/>
              <a:pathLst>
                <a:path w="3312" h="1536">
                  <a:moveTo>
                    <a:pt x="0" y="0"/>
                  </a:moveTo>
                  <a:lnTo>
                    <a:pt x="624" y="0"/>
                  </a:lnTo>
                  <a:lnTo>
                    <a:pt x="624" y="384"/>
                  </a:lnTo>
                  <a:lnTo>
                    <a:pt x="2688" y="384"/>
                  </a:lnTo>
                  <a:lnTo>
                    <a:pt x="2688" y="192"/>
                  </a:lnTo>
                  <a:lnTo>
                    <a:pt x="3312" y="192"/>
                  </a:lnTo>
                  <a:lnTo>
                    <a:pt x="3312" y="1536"/>
                  </a:lnTo>
                  <a:lnTo>
                    <a:pt x="0" y="1536"/>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pPr algn="l" rtl="0"/>
              <a:endParaRPr lang="ar-EG"/>
            </a:p>
          </p:txBody>
        </p:sp>
        <p:grpSp>
          <p:nvGrpSpPr>
            <p:cNvPr id="8" name="Group 123"/>
            <p:cNvGrpSpPr>
              <a:grpSpLocks/>
            </p:cNvGrpSpPr>
            <p:nvPr/>
          </p:nvGrpSpPr>
          <p:grpSpPr bwMode="auto">
            <a:xfrm>
              <a:off x="1872" y="2448"/>
              <a:ext cx="1920" cy="1641"/>
              <a:chOff x="1872" y="2448"/>
              <a:chExt cx="1920" cy="1641"/>
            </a:xfrm>
          </p:grpSpPr>
          <p:sp>
            <p:nvSpPr>
              <p:cNvPr id="21558" name="Text Box 54"/>
              <p:cNvSpPr txBox="1">
                <a:spLocks noChangeArrowheads="1"/>
              </p:cNvSpPr>
              <p:nvPr/>
            </p:nvSpPr>
            <p:spPr bwMode="auto">
              <a:xfrm>
                <a:off x="2554" y="2448"/>
                <a:ext cx="556" cy="231"/>
              </a:xfrm>
              <a:prstGeom prst="rect">
                <a:avLst/>
              </a:prstGeom>
              <a:noFill/>
              <a:ln w="9525">
                <a:noFill/>
                <a:miter lim="800000"/>
                <a:headEnd/>
                <a:tailEnd/>
              </a:ln>
              <a:effectLst/>
            </p:spPr>
            <p:txBody>
              <a:bodyPr wrap="none">
                <a:spAutoFit/>
              </a:bodyPr>
              <a:lstStyle/>
              <a:p>
                <a:pPr algn="ctr" rtl="0"/>
                <a:r>
                  <a:rPr lang="en-US" altLang="en-US" sz="1800" b="1">
                    <a:latin typeface="Arial" pitchFamily="34" charset="0"/>
                  </a:rPr>
                  <a:t>Result</a:t>
                </a:r>
              </a:p>
            </p:txBody>
          </p:sp>
          <p:grpSp>
            <p:nvGrpSpPr>
              <p:cNvPr id="9" name="Group 122"/>
              <p:cNvGrpSpPr>
                <a:grpSpLocks/>
              </p:cNvGrpSpPr>
              <p:nvPr/>
            </p:nvGrpSpPr>
            <p:grpSpPr bwMode="auto">
              <a:xfrm>
                <a:off x="1872" y="2688"/>
                <a:ext cx="1920" cy="1401"/>
                <a:chOff x="1872" y="2688"/>
                <a:chExt cx="1920" cy="1401"/>
              </a:xfrm>
            </p:grpSpPr>
            <p:sp>
              <p:nvSpPr>
                <p:cNvPr id="21560" name="Rectangle 56"/>
                <p:cNvSpPr>
                  <a:spLocks noChangeArrowheads="1"/>
                </p:cNvSpPr>
                <p:nvPr/>
              </p:nvSpPr>
              <p:spPr bwMode="auto">
                <a:xfrm>
                  <a:off x="1872" y="2688"/>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1561" name="Rectangle 57"/>
                <p:cNvSpPr>
                  <a:spLocks noChangeArrowheads="1"/>
                </p:cNvSpPr>
                <p:nvPr/>
              </p:nvSpPr>
              <p:spPr bwMode="auto">
                <a:xfrm>
                  <a:off x="1872" y="292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1562" name="Rectangle 58"/>
                <p:cNvSpPr>
                  <a:spLocks noChangeArrowheads="1"/>
                </p:cNvSpPr>
                <p:nvPr/>
              </p:nvSpPr>
              <p:spPr bwMode="auto">
                <a:xfrm>
                  <a:off x="1872" y="312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1563" name="Rectangle 59"/>
                <p:cNvSpPr>
                  <a:spLocks noChangeArrowheads="1"/>
                </p:cNvSpPr>
                <p:nvPr/>
              </p:nvSpPr>
              <p:spPr bwMode="auto">
                <a:xfrm>
                  <a:off x="1872" y="331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1564" name="Rectangle 60"/>
                <p:cNvSpPr>
                  <a:spLocks noChangeArrowheads="1"/>
                </p:cNvSpPr>
                <p:nvPr/>
              </p:nvSpPr>
              <p:spPr bwMode="auto">
                <a:xfrm>
                  <a:off x="1872" y="3504"/>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1565" name="Rectangle 61"/>
                <p:cNvSpPr>
                  <a:spLocks noChangeArrowheads="1"/>
                </p:cNvSpPr>
                <p:nvPr/>
              </p:nvSpPr>
              <p:spPr bwMode="auto">
                <a:xfrm>
                  <a:off x="2736" y="2688"/>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1566" name="Rectangle 62"/>
                <p:cNvSpPr>
                  <a:spLocks noChangeArrowheads="1"/>
                </p:cNvSpPr>
                <p:nvPr/>
              </p:nvSpPr>
              <p:spPr bwMode="auto">
                <a:xfrm>
                  <a:off x="3360" y="2688"/>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1567" name="Rectangle 63"/>
                <p:cNvSpPr>
                  <a:spLocks noChangeArrowheads="1"/>
                </p:cNvSpPr>
                <p:nvPr/>
              </p:nvSpPr>
              <p:spPr bwMode="auto">
                <a:xfrm>
                  <a:off x="2736" y="2928"/>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68" name="Rectangle 64"/>
                <p:cNvSpPr>
                  <a:spLocks noChangeArrowheads="1"/>
                </p:cNvSpPr>
                <p:nvPr/>
              </p:nvSpPr>
              <p:spPr bwMode="auto">
                <a:xfrm>
                  <a:off x="2736" y="312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a:t>
                  </a:r>
                </a:p>
              </p:txBody>
            </p:sp>
            <p:sp>
              <p:nvSpPr>
                <p:cNvPr id="21569" name="Rectangle 65"/>
                <p:cNvSpPr>
                  <a:spLocks noChangeArrowheads="1"/>
                </p:cNvSpPr>
                <p:nvPr/>
              </p:nvSpPr>
              <p:spPr bwMode="auto">
                <a:xfrm>
                  <a:off x="2736" y="3312"/>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70" name="Rectangle 66"/>
                <p:cNvSpPr>
                  <a:spLocks noChangeArrowheads="1"/>
                </p:cNvSpPr>
                <p:nvPr/>
              </p:nvSpPr>
              <p:spPr bwMode="auto">
                <a:xfrm>
                  <a:off x="2736" y="3504"/>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a:t>
                  </a:r>
                </a:p>
              </p:txBody>
            </p:sp>
            <p:sp>
              <p:nvSpPr>
                <p:cNvPr id="21571" name="Rectangle 67"/>
                <p:cNvSpPr>
                  <a:spLocks noChangeArrowheads="1"/>
                </p:cNvSpPr>
                <p:nvPr/>
              </p:nvSpPr>
              <p:spPr bwMode="auto">
                <a:xfrm>
                  <a:off x="3360" y="292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15</a:t>
                  </a:r>
                </a:p>
              </p:txBody>
            </p:sp>
            <p:sp>
              <p:nvSpPr>
                <p:cNvPr id="21572" name="Rectangle 68"/>
                <p:cNvSpPr>
                  <a:spLocks noChangeArrowheads="1"/>
                </p:cNvSpPr>
                <p:nvPr/>
              </p:nvSpPr>
              <p:spPr bwMode="auto">
                <a:xfrm>
                  <a:off x="3360" y="312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5</a:t>
                  </a:r>
                </a:p>
              </p:txBody>
            </p:sp>
            <p:sp>
              <p:nvSpPr>
                <p:cNvPr id="21573" name="Rectangle 69"/>
                <p:cNvSpPr>
                  <a:spLocks noChangeArrowheads="1"/>
                </p:cNvSpPr>
                <p:nvPr/>
              </p:nvSpPr>
              <p:spPr bwMode="auto">
                <a:xfrm>
                  <a:off x="3360" y="331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37</a:t>
                  </a:r>
                </a:p>
              </p:txBody>
            </p:sp>
            <p:sp>
              <p:nvSpPr>
                <p:cNvPr id="21574" name="Rectangle 70"/>
                <p:cNvSpPr>
                  <a:spLocks noChangeArrowheads="1"/>
                </p:cNvSpPr>
                <p:nvPr/>
              </p:nvSpPr>
              <p:spPr bwMode="auto">
                <a:xfrm>
                  <a:off x="3360" y="3504"/>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11</a:t>
                  </a:r>
                </a:p>
              </p:txBody>
            </p:sp>
            <p:sp>
              <p:nvSpPr>
                <p:cNvPr id="21575" name="Rectangle 71"/>
                <p:cNvSpPr>
                  <a:spLocks noChangeArrowheads="1"/>
                </p:cNvSpPr>
                <p:nvPr/>
              </p:nvSpPr>
              <p:spPr bwMode="auto">
                <a:xfrm>
                  <a:off x="1872" y="370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sp>
              <p:nvSpPr>
                <p:cNvPr id="21576" name="Rectangle 72"/>
                <p:cNvSpPr>
                  <a:spLocks noChangeArrowheads="1"/>
                </p:cNvSpPr>
                <p:nvPr/>
              </p:nvSpPr>
              <p:spPr bwMode="auto">
                <a:xfrm>
                  <a:off x="2736" y="370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4</a:t>
                  </a:r>
                </a:p>
              </p:txBody>
            </p:sp>
            <p:sp>
              <p:nvSpPr>
                <p:cNvPr id="21577" name="Rectangle 73"/>
                <p:cNvSpPr>
                  <a:spLocks noChangeArrowheads="1"/>
                </p:cNvSpPr>
                <p:nvPr/>
              </p:nvSpPr>
              <p:spPr bwMode="auto">
                <a:xfrm>
                  <a:off x="3360" y="370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1003</a:t>
                  </a:r>
                </a:p>
              </p:txBody>
            </p:sp>
            <p:sp>
              <p:nvSpPr>
                <p:cNvPr id="21578" name="Rectangle 74"/>
                <p:cNvSpPr>
                  <a:spLocks noChangeArrowheads="1"/>
                </p:cNvSpPr>
                <p:nvPr/>
              </p:nvSpPr>
              <p:spPr bwMode="auto">
                <a:xfrm>
                  <a:off x="1872" y="389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1579" name="Rectangle 75"/>
                <p:cNvSpPr>
                  <a:spLocks noChangeArrowheads="1"/>
                </p:cNvSpPr>
                <p:nvPr/>
              </p:nvSpPr>
              <p:spPr bwMode="auto">
                <a:xfrm>
                  <a:off x="2736" y="389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NULL</a:t>
                  </a:r>
                </a:p>
              </p:txBody>
            </p:sp>
            <p:sp>
              <p:nvSpPr>
                <p:cNvPr id="21580" name="Rectangle 76"/>
                <p:cNvSpPr>
                  <a:spLocks noChangeArrowheads="1"/>
                </p:cNvSpPr>
                <p:nvPr/>
              </p:nvSpPr>
              <p:spPr bwMode="auto">
                <a:xfrm>
                  <a:off x="3360" y="389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ctr" rtl="0"/>
                  <a:r>
                    <a:rPr lang="en-US" altLang="en-US" sz="1600" b="1">
                      <a:latin typeface="Arial" pitchFamily="34" charset="0"/>
                    </a:rPr>
                    <a:t>NULL</a:t>
                  </a:r>
                </a:p>
              </p:txBody>
            </p:sp>
          </p:grpSp>
        </p:grpSp>
      </p:grpSp>
      <p:sp>
        <p:nvSpPr>
          <p:cNvPr id="21633" name="Rectangle 129"/>
          <p:cNvSpPr>
            <a:spLocks noChangeArrowheads="1"/>
          </p:cNvSpPr>
          <p:nvPr/>
        </p:nvSpPr>
        <p:spPr bwMode="auto">
          <a:xfrm>
            <a:off x="6934200" y="1419225"/>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rtl="0"/>
            <a:r>
              <a:rPr lang="en-US" sz="1800" b="1">
                <a:latin typeface="Arial" pitchFamily="34" charset="0"/>
              </a:rPr>
              <a:t>Example 1</a:t>
            </a:r>
          </a:p>
        </p:txBody>
      </p:sp>
      <p:sp>
        <p:nvSpPr>
          <p:cNvPr id="21634" name="Rectangle 130"/>
          <p:cNvSpPr>
            <a:spLocks noGrp="1" noChangeArrowheads="1"/>
          </p:cNvSpPr>
          <p:nvPr>
            <p:ph type="title" idx="4294967295"/>
          </p:nvPr>
        </p:nvSpPr>
        <p:spPr>
          <a:xfrm>
            <a:off x="0" y="274638"/>
            <a:ext cx="8229600" cy="563562"/>
          </a:xfrm>
        </p:spPr>
        <p:txBody>
          <a:bodyPr>
            <a:normAutofit fontScale="90000"/>
          </a:bodyPr>
          <a:lstStyle/>
          <a:p>
            <a:pPr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Outer Joins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546839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Right Outer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 </a:t>
            </a:r>
            <a:endParaRPr lang="ar-SA" dirty="0"/>
          </a:p>
          <a:p>
            <a:pPr lvl="1" algn="l" rtl="0"/>
            <a:r>
              <a:rPr lang="en-US" dirty="0"/>
              <a:t>the reverse of LEFT OUTER joins</a:t>
            </a:r>
          </a:p>
          <a:p>
            <a:pPr lvl="1" algn="l" rtl="0"/>
            <a:r>
              <a:rPr lang="en-US" dirty="0"/>
              <a:t>All rows from the right table are returned</a:t>
            </a:r>
          </a:p>
          <a:p>
            <a:pPr lvl="2" algn="l" rtl="0"/>
            <a:r>
              <a:rPr lang="en-US" dirty="0"/>
              <a:t>Null values are returned for the left table any time a right table row has no matching row in the left table.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a:t>
            </a:r>
            <a:endParaRPr lang="ar-EG"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685800" y="4572000"/>
            <a:ext cx="7467600" cy="19812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3600" dirty="0">
                <a:solidFill>
                  <a:srgbClr val="0000CC"/>
                </a:solidFill>
              </a:rPr>
              <a:t>SELECT</a:t>
            </a:r>
            <a:r>
              <a:rPr lang="en-US" sz="3600" dirty="0"/>
              <a:t> &lt;select list&gt; </a:t>
            </a:r>
          </a:p>
          <a:p>
            <a:pPr algn="l" rtl="0"/>
            <a:r>
              <a:rPr lang="en-US" sz="3600" dirty="0">
                <a:solidFill>
                  <a:srgbClr val="0000CC"/>
                </a:solidFill>
              </a:rPr>
              <a:t>FROM</a:t>
            </a:r>
            <a:r>
              <a:rPr lang="en-US" sz="3600" dirty="0"/>
              <a:t> table1 </a:t>
            </a:r>
            <a:r>
              <a:rPr lang="en-US" sz="3600" dirty="0">
                <a:solidFill>
                  <a:srgbClr val="0000CC"/>
                </a:solidFill>
              </a:rPr>
              <a:t>right</a:t>
            </a:r>
            <a:r>
              <a:rPr lang="en-US" sz="3600" dirty="0"/>
              <a:t> </a:t>
            </a:r>
            <a:r>
              <a:rPr lang="en-US" sz="3600" dirty="0">
                <a:solidFill>
                  <a:srgbClr val="0000CC"/>
                </a:solidFill>
              </a:rPr>
              <a:t>outer</a:t>
            </a:r>
            <a:r>
              <a:rPr lang="en-US" sz="3600" dirty="0"/>
              <a:t> </a:t>
            </a:r>
            <a:r>
              <a:rPr lang="en-US" sz="3600" dirty="0">
                <a:solidFill>
                  <a:srgbClr val="0000CC"/>
                </a:solidFill>
              </a:rPr>
              <a:t>join</a:t>
            </a:r>
            <a:r>
              <a:rPr lang="en-US" sz="3600" dirty="0"/>
              <a:t> table2 </a:t>
            </a:r>
          </a:p>
          <a:p>
            <a:pPr algn="l" rtl="0"/>
            <a:r>
              <a:rPr lang="en-US" sz="3600" dirty="0">
                <a:solidFill>
                  <a:srgbClr val="0000CC"/>
                </a:solidFill>
              </a:rPr>
              <a:t>ON</a:t>
            </a:r>
            <a:r>
              <a:rPr lang="en-US" sz="3600" dirty="0"/>
              <a:t> (table1.column1 = table2.column2) </a:t>
            </a:r>
            <a:endParaRPr lang="ar-EG" sz="3600" dirty="0"/>
          </a:p>
        </p:txBody>
      </p:sp>
    </p:spTree>
    <p:extLst>
      <p:ext uri="{BB962C8B-B14F-4D97-AF65-F5344CB8AC3E}">
        <p14:creationId xmlns:p14="http://schemas.microsoft.com/office/powerpoint/2010/main" val="654202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l" rtl="0"/>
            <a:r>
              <a:rPr lang="en-US" dirty="0"/>
              <a:t>SELECT </a:t>
            </a:r>
            <a:r>
              <a:rPr lang="en-US" dirty="0" err="1"/>
              <a:t>Orders.OrderID</a:t>
            </a:r>
            <a:r>
              <a:rPr lang="en-US" dirty="0"/>
              <a:t>, </a:t>
            </a:r>
            <a:r>
              <a:rPr lang="en-US" dirty="0" err="1"/>
              <a:t>Employees.FirstName</a:t>
            </a:r>
            <a:br>
              <a:rPr lang="en-US" dirty="0"/>
            </a:br>
            <a:r>
              <a:rPr lang="en-US" dirty="0"/>
              <a:t>FROM Orders</a:t>
            </a:r>
            <a:br>
              <a:rPr lang="en-US" dirty="0"/>
            </a:br>
            <a:r>
              <a:rPr lang="en-US" dirty="0"/>
              <a:t>RIGHT JOIN Employees</a:t>
            </a:r>
            <a:br>
              <a:rPr lang="en-US" dirty="0"/>
            </a:br>
            <a:r>
              <a:rPr lang="en-US" dirty="0"/>
              <a:t>ON </a:t>
            </a:r>
            <a:r>
              <a:rPr lang="en-US" dirty="0" err="1"/>
              <a:t>Orders.EmployeeID</a:t>
            </a:r>
            <a:r>
              <a:rPr lang="en-US" dirty="0"/>
              <a:t>=</a:t>
            </a:r>
            <a:r>
              <a:rPr lang="en-US" dirty="0" err="1"/>
              <a:t>Employees.EmployeeID</a:t>
            </a:r>
            <a:br>
              <a:rPr lang="en-US" dirty="0"/>
            </a:br>
            <a:r>
              <a:rPr lang="en-US" dirty="0"/>
              <a:t>ORDER BY </a:t>
            </a:r>
            <a:r>
              <a:rPr lang="en-US" dirty="0" err="1"/>
              <a:t>Orders.OrderID</a:t>
            </a:r>
            <a:r>
              <a:rPr lang="en-US" dirty="0"/>
              <a:t>;</a:t>
            </a:r>
          </a:p>
        </p:txBody>
      </p:sp>
      <p:sp>
        <p:nvSpPr>
          <p:cNvPr id="4" name="Rectangle 1"/>
          <p:cNvSpPr>
            <a:spLocks noChangeArrowheads="1"/>
          </p:cNvSpPr>
          <p:nvPr/>
        </p:nvSpPr>
        <p:spPr bwMode="auto">
          <a:xfrm>
            <a:off x="1638300" y="4279056"/>
            <a:ext cx="5334000" cy="81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6654"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In some databases RIGHT JOIN is called RIGHT OUTER JOIN.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endParaRPr kumimoji="0" lang="en-US" altLang="en-US" sz="8700" b="0" i="0" u="none" strike="noStrike" cap="none" normalizeH="0" baseline="0" dirty="0">
              <a:ln>
                <a:noFill/>
              </a:ln>
              <a:solidFill>
                <a:schemeClr val="tx1"/>
              </a:solidFill>
              <a:effectLst/>
              <a:latin typeface="Arial" panose="020B0604020202020204" pitchFamily="34" charset="0"/>
            </a:endParaRPr>
          </a:p>
        </p:txBody>
      </p:sp>
      <p:pic>
        <p:nvPicPr>
          <p:cNvPr id="4098" name="Picture 2" descr="SQL RIGH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50292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632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Full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dirty="0"/>
              <a:t>returns all the rows from the left table , and all the rows from the right table</a:t>
            </a:r>
          </a:p>
          <a:p>
            <a:pPr algn="l" rtl="0"/>
            <a:r>
              <a:rPr lang="en-US" dirty="0"/>
              <a:t>Also it returns rows in the left table that do not have matches in the right table, or if there are rows in right table that do not have matches in the left table.</a:t>
            </a:r>
            <a:endParaRPr lang="ar-EG" dirty="0"/>
          </a:p>
        </p:txBody>
      </p:sp>
    </p:spTree>
    <p:extLst>
      <p:ext uri="{BB962C8B-B14F-4D97-AF65-F5344CB8AC3E}">
        <p14:creationId xmlns:p14="http://schemas.microsoft.com/office/powerpoint/2010/main" val="324463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SQL Commands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20000"/>
          </a:bodyPr>
          <a:lstStyle/>
          <a:p>
            <a:pPr algn="l" rtl="0"/>
            <a:r>
              <a:rPr lang="en-US" sz="2400" b="1" i="1" dirty="0">
                <a:solidFill>
                  <a:schemeClr val="accent4">
                    <a:lumMod val="75000"/>
                  </a:schemeClr>
                </a:solidFill>
                <a:effectLst>
                  <a:outerShdw blurRad="38100" dist="38100" dir="2700000" algn="tl">
                    <a:srgbClr val="000000">
                      <a:alpha val="43137"/>
                    </a:srgbClr>
                  </a:outerShdw>
                </a:effectLst>
              </a:rPr>
              <a:t>Data Definition Language (DDL)</a:t>
            </a:r>
          </a:p>
          <a:p>
            <a:pPr lvl="1" algn="l" rtl="0"/>
            <a:r>
              <a:rPr lang="en-US" dirty="0">
                <a:solidFill>
                  <a:srgbClr val="0000CC"/>
                </a:solidFill>
              </a:rPr>
              <a:t>Create  , Alter , Drop , Truncate, Replace, Comment  </a:t>
            </a:r>
          </a:p>
          <a:p>
            <a:pPr lvl="2" algn="l" rtl="0"/>
            <a:r>
              <a:rPr lang="en-US" dirty="0"/>
              <a:t>deal with the structure of the database objects (the object itself) like tables, views, procedures and so on.</a:t>
            </a:r>
          </a:p>
          <a:p>
            <a:pPr algn="l" rtl="0"/>
            <a:r>
              <a:rPr lang="en-US" sz="2400" b="1" i="1" dirty="0">
                <a:solidFill>
                  <a:schemeClr val="accent4">
                    <a:lumMod val="75000"/>
                  </a:schemeClr>
                </a:solidFill>
                <a:effectLst>
                  <a:outerShdw blurRad="38100" dist="38100" dir="2700000" algn="tl">
                    <a:srgbClr val="000000">
                      <a:alpha val="43137"/>
                    </a:srgbClr>
                  </a:outerShdw>
                </a:effectLst>
              </a:rPr>
              <a:t>Data Manipulation Language (DML) </a:t>
            </a:r>
          </a:p>
          <a:p>
            <a:pPr lvl="1" algn="l" rtl="0"/>
            <a:r>
              <a:rPr lang="en-US" dirty="0">
                <a:solidFill>
                  <a:srgbClr val="0000CC"/>
                </a:solidFill>
              </a:rPr>
              <a:t>Select, Insert , Delete , Update , Merge</a:t>
            </a:r>
          </a:p>
          <a:p>
            <a:pPr lvl="2" algn="l" rtl="0"/>
            <a:r>
              <a:rPr lang="en-US" dirty="0"/>
              <a:t>deal with the contents of the tables rather than the structure of the tables</a:t>
            </a:r>
            <a:endParaRPr lang="en-US" b="1" dirty="0"/>
          </a:p>
          <a:p>
            <a:pPr algn="l" rtl="0"/>
            <a:r>
              <a:rPr lang="en-US" sz="2400" b="1" i="1" dirty="0">
                <a:solidFill>
                  <a:schemeClr val="accent4">
                    <a:lumMod val="75000"/>
                  </a:schemeClr>
                </a:solidFill>
                <a:effectLst>
                  <a:outerShdw blurRad="38100" dist="38100" dir="2700000" algn="tl">
                    <a:srgbClr val="000000">
                      <a:alpha val="43137"/>
                    </a:srgbClr>
                  </a:outerShdw>
                </a:effectLst>
              </a:rPr>
              <a:t>Data Control Language (DCL)  </a:t>
            </a:r>
          </a:p>
          <a:p>
            <a:pPr lvl="1" algn="l" rtl="0"/>
            <a:r>
              <a:rPr lang="en-US" dirty="0">
                <a:solidFill>
                  <a:srgbClr val="0000CC"/>
                </a:solidFill>
              </a:rPr>
              <a:t>Grant, Revoke</a:t>
            </a:r>
          </a:p>
          <a:p>
            <a:pPr lvl="2" algn="l" rtl="0"/>
            <a:r>
              <a:rPr lang="en-US" dirty="0"/>
              <a:t>maintain security of the database objects access and use </a:t>
            </a:r>
          </a:p>
          <a:p>
            <a:pPr algn="l" rtl="0"/>
            <a:r>
              <a:rPr lang="en-US" sz="2400" b="1" i="1" dirty="0">
                <a:solidFill>
                  <a:schemeClr val="accent4">
                    <a:lumMod val="75000"/>
                  </a:schemeClr>
                </a:solidFill>
                <a:effectLst>
                  <a:outerShdw blurRad="38100" dist="38100" dir="2700000" algn="tl">
                    <a:srgbClr val="000000">
                      <a:alpha val="43137"/>
                    </a:srgbClr>
                  </a:outerShdw>
                </a:effectLst>
              </a:rPr>
              <a:t>Transaction Control</a:t>
            </a:r>
          </a:p>
          <a:p>
            <a:pPr lvl="1" algn="l" rtl="0"/>
            <a:r>
              <a:rPr lang="en-US" dirty="0">
                <a:solidFill>
                  <a:srgbClr val="0000CC"/>
                </a:solidFill>
              </a:rPr>
              <a:t>Commit, Rollback, </a:t>
            </a:r>
            <a:r>
              <a:rPr lang="en-US" dirty="0" err="1">
                <a:solidFill>
                  <a:srgbClr val="0000CC"/>
                </a:solidFill>
              </a:rPr>
              <a:t>Savepoint</a:t>
            </a:r>
            <a:endParaRPr lang="en-US" dirty="0">
              <a:solidFill>
                <a:srgbClr val="0000CC"/>
              </a:solidFill>
            </a:endParaRPr>
          </a:p>
          <a:p>
            <a:pPr marL="667512" lvl="2" indent="0" algn="l" rtl="0">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600" y="497840"/>
          <a:ext cx="2743200" cy="148336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ctr" rtl="1"/>
                      <a:r>
                        <a:rPr lang="en-US" dirty="0"/>
                        <a:t>Name</a:t>
                      </a:r>
                      <a:endParaRPr lang="ar-EG" dirty="0"/>
                    </a:p>
                  </a:txBody>
                  <a:tcPr/>
                </a:tc>
                <a:tc>
                  <a:txBody>
                    <a:bodyPr/>
                    <a:lstStyle/>
                    <a:p>
                      <a:pPr algn="ctr" rtl="1"/>
                      <a:r>
                        <a:rPr lang="en-US" dirty="0"/>
                        <a:t>ID</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Some1</a:t>
                      </a:r>
                      <a:endParaRPr lang="ar-EG" dirty="0"/>
                    </a:p>
                  </a:txBody>
                  <a:tcPr/>
                </a:tc>
                <a:tc>
                  <a:txBody>
                    <a:bodyPr/>
                    <a:lstStyle/>
                    <a:p>
                      <a:pPr algn="ctr" rtl="1"/>
                      <a:r>
                        <a:rPr lang="en-US" dirty="0"/>
                        <a:t>1</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Some2</a:t>
                      </a:r>
                      <a:endParaRPr lang="ar-EG" dirty="0"/>
                    </a:p>
                  </a:txBody>
                  <a:tcPr/>
                </a:tc>
                <a:tc>
                  <a:txBody>
                    <a:bodyPr/>
                    <a:lstStyle/>
                    <a:p>
                      <a:pPr algn="ctr" rtl="1"/>
                      <a:r>
                        <a:rPr lang="en-US" dirty="0"/>
                        <a:t>2</a:t>
                      </a:r>
                      <a:endParaRPr lang="ar-EG" dirty="0"/>
                    </a:p>
                  </a:txBody>
                  <a:tcPr/>
                </a:tc>
                <a:extLst>
                  <a:ext uri="{0D108BD9-81ED-4DB2-BD59-A6C34878D82A}">
                    <a16:rowId xmlns:a16="http://schemas.microsoft.com/office/drawing/2014/main" val="10002"/>
                  </a:ext>
                </a:extLst>
              </a:tr>
              <a:tr h="370840">
                <a:tc>
                  <a:txBody>
                    <a:bodyPr/>
                    <a:lstStyle/>
                    <a:p>
                      <a:pPr algn="ctr" rtl="1"/>
                      <a:r>
                        <a:rPr lang="en-US" dirty="0"/>
                        <a:t>Some3</a:t>
                      </a:r>
                      <a:endParaRPr lang="ar-EG" dirty="0"/>
                    </a:p>
                  </a:txBody>
                  <a:tcPr/>
                </a:tc>
                <a:tc>
                  <a:txBody>
                    <a:bodyPr/>
                    <a:lstStyle/>
                    <a:p>
                      <a:pPr algn="ctr" rtl="1"/>
                      <a:r>
                        <a:rPr lang="en-US" dirty="0"/>
                        <a:t>3</a:t>
                      </a:r>
                      <a:endParaRPr lang="ar-EG"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638800" y="497840"/>
          <a:ext cx="2743200" cy="148336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ctr" rtl="1"/>
                      <a:r>
                        <a:rPr lang="en-US" dirty="0"/>
                        <a:t>Country</a:t>
                      </a:r>
                      <a:endParaRPr lang="ar-EG" dirty="0"/>
                    </a:p>
                  </a:txBody>
                  <a:tcPr/>
                </a:tc>
                <a:tc>
                  <a:txBody>
                    <a:bodyPr/>
                    <a:lstStyle/>
                    <a:p>
                      <a:pPr algn="ctr" rtl="1"/>
                      <a:r>
                        <a:rPr lang="en-US" dirty="0"/>
                        <a:t>ID</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Loc1</a:t>
                      </a:r>
                      <a:endParaRPr lang="ar-EG" dirty="0"/>
                    </a:p>
                  </a:txBody>
                  <a:tcPr/>
                </a:tc>
                <a:tc>
                  <a:txBody>
                    <a:bodyPr/>
                    <a:lstStyle/>
                    <a:p>
                      <a:pPr algn="ctr" rtl="1"/>
                      <a:r>
                        <a:rPr lang="en-US" dirty="0"/>
                        <a:t>1</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Loc2</a:t>
                      </a:r>
                      <a:endParaRPr lang="ar-EG" dirty="0"/>
                    </a:p>
                  </a:txBody>
                  <a:tcPr/>
                </a:tc>
                <a:tc>
                  <a:txBody>
                    <a:bodyPr/>
                    <a:lstStyle/>
                    <a:p>
                      <a:pPr algn="ctr" rtl="1"/>
                      <a:r>
                        <a:rPr lang="en-US" dirty="0"/>
                        <a:t>2</a:t>
                      </a:r>
                      <a:endParaRPr lang="ar-EG" dirty="0"/>
                    </a:p>
                  </a:txBody>
                  <a:tcPr/>
                </a:tc>
                <a:extLst>
                  <a:ext uri="{0D108BD9-81ED-4DB2-BD59-A6C34878D82A}">
                    <a16:rowId xmlns:a16="http://schemas.microsoft.com/office/drawing/2014/main" val="10002"/>
                  </a:ext>
                </a:extLst>
              </a:tr>
              <a:tr h="370840">
                <a:tc>
                  <a:txBody>
                    <a:bodyPr/>
                    <a:lstStyle/>
                    <a:p>
                      <a:pPr algn="ctr" rtl="1"/>
                      <a:r>
                        <a:rPr lang="en-US" dirty="0"/>
                        <a:t>Loc4</a:t>
                      </a:r>
                      <a:endParaRPr lang="ar-EG" dirty="0"/>
                    </a:p>
                  </a:txBody>
                  <a:tcPr/>
                </a:tc>
                <a:tc>
                  <a:txBody>
                    <a:bodyPr/>
                    <a:lstStyle/>
                    <a:p>
                      <a:pPr algn="ctr" rtl="1"/>
                      <a:r>
                        <a:rPr lang="en-US" dirty="0"/>
                        <a:t>4</a:t>
                      </a:r>
                      <a:endParaRPr lang="ar-EG" dirty="0"/>
                    </a:p>
                  </a:txBody>
                  <a:tcPr/>
                </a:tc>
                <a:extLst>
                  <a:ext uri="{0D108BD9-81ED-4DB2-BD59-A6C34878D82A}">
                    <a16:rowId xmlns:a16="http://schemas.microsoft.com/office/drawing/2014/main" val="10003"/>
                  </a:ext>
                </a:extLst>
              </a:tr>
            </a:tbl>
          </a:graphicData>
        </a:graphic>
      </p:graphicFrame>
      <p:pic>
        <p:nvPicPr>
          <p:cNvPr id="4099" name="Picture 3"/>
          <p:cNvPicPr>
            <a:picLocks noChangeAspect="1" noChangeArrowheads="1"/>
          </p:cNvPicPr>
          <p:nvPr/>
        </p:nvPicPr>
        <p:blipFill>
          <a:blip r:embed="rId2" cstate="print"/>
          <a:srcRect/>
          <a:stretch>
            <a:fillRect/>
          </a:stretch>
        </p:blipFill>
        <p:spPr bwMode="auto">
          <a:xfrm>
            <a:off x="2688946" y="3962400"/>
            <a:ext cx="4321454" cy="2590800"/>
          </a:xfrm>
          <a:prstGeom prst="rect">
            <a:avLst/>
          </a:prstGeom>
          <a:noFill/>
          <a:ln w="9525">
            <a:noFill/>
            <a:miter lim="800000"/>
            <a:headEnd/>
            <a:tailEnd/>
          </a:ln>
        </p:spPr>
      </p:pic>
      <p:sp>
        <p:nvSpPr>
          <p:cNvPr id="8" name="Rectangle 7"/>
          <p:cNvSpPr/>
          <p:nvPr/>
        </p:nvSpPr>
        <p:spPr>
          <a:xfrm>
            <a:off x="914400" y="2209800"/>
            <a:ext cx="7620000" cy="15240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400" dirty="0">
                <a:solidFill>
                  <a:srgbClr val="0000CC"/>
                </a:solidFill>
              </a:rPr>
              <a:t>SELECT</a:t>
            </a:r>
            <a:r>
              <a:rPr lang="en-US" sz="2400" dirty="0"/>
              <a:t> a.id ,b.id, a.name , b.country </a:t>
            </a:r>
          </a:p>
          <a:p>
            <a:pPr algn="l" rtl="0"/>
            <a:r>
              <a:rPr lang="en-US" sz="2400" dirty="0">
                <a:solidFill>
                  <a:srgbClr val="0000CC"/>
                </a:solidFill>
              </a:rPr>
              <a:t>FROM</a:t>
            </a:r>
            <a:r>
              <a:rPr lang="en-US" sz="2400" dirty="0"/>
              <a:t> LeftTable </a:t>
            </a:r>
            <a:r>
              <a:rPr lang="en-US" sz="2400" dirty="0">
                <a:solidFill>
                  <a:srgbClr val="0000CC"/>
                </a:solidFill>
              </a:rPr>
              <a:t>as</a:t>
            </a:r>
            <a:r>
              <a:rPr lang="en-US" sz="2400" dirty="0"/>
              <a:t> a </a:t>
            </a:r>
          </a:p>
          <a:p>
            <a:pPr algn="l" rtl="0"/>
            <a:r>
              <a:rPr lang="en-US" sz="2400" dirty="0">
                <a:solidFill>
                  <a:srgbClr val="0000CC"/>
                </a:solidFill>
              </a:rPr>
              <a:t>Full</a:t>
            </a:r>
            <a:r>
              <a:rPr lang="en-US" sz="2400" dirty="0"/>
              <a:t> </a:t>
            </a:r>
            <a:r>
              <a:rPr lang="en-US" sz="2400" dirty="0">
                <a:solidFill>
                  <a:srgbClr val="0000CC"/>
                </a:solidFill>
              </a:rPr>
              <a:t>Join</a:t>
            </a:r>
            <a:r>
              <a:rPr lang="en-US" sz="2400" dirty="0"/>
              <a:t> RightTable </a:t>
            </a:r>
            <a:r>
              <a:rPr lang="en-US" sz="2400" dirty="0">
                <a:solidFill>
                  <a:srgbClr val="0000CC"/>
                </a:solidFill>
              </a:rPr>
              <a:t>as</a:t>
            </a:r>
            <a:r>
              <a:rPr lang="en-US" sz="2400" dirty="0"/>
              <a:t> b</a:t>
            </a:r>
          </a:p>
          <a:p>
            <a:pPr algn="l" rtl="0"/>
            <a:r>
              <a:rPr lang="en-US" sz="2400" dirty="0">
                <a:solidFill>
                  <a:srgbClr val="0000CC"/>
                </a:solidFill>
              </a:rPr>
              <a:t>On</a:t>
            </a:r>
            <a:r>
              <a:rPr lang="en-US" sz="2400" dirty="0"/>
              <a:t> a.id = b.id</a:t>
            </a:r>
            <a:endParaRPr lang="ar-EG" sz="2400" dirty="0"/>
          </a:p>
        </p:txBody>
      </p:sp>
      <p:sp>
        <p:nvSpPr>
          <p:cNvPr id="9" name="TextBox 8"/>
          <p:cNvSpPr txBox="1"/>
          <p:nvPr/>
        </p:nvSpPr>
        <p:spPr>
          <a:xfrm>
            <a:off x="152400" y="5943600"/>
            <a:ext cx="2057400" cy="523220"/>
          </a:xfrm>
          <a:prstGeom prst="rect">
            <a:avLst/>
          </a:prstGeom>
          <a:noFill/>
        </p:spPr>
        <p:txBody>
          <a:bodyPr wrap="square" rtlCol="1">
            <a:spAutoFit/>
          </a:bodyPr>
          <a:lstStyle/>
          <a:p>
            <a:pPr algn="ctr"/>
            <a:r>
              <a:rPr lang="en-US" sz="2800" b="1" dirty="0"/>
              <a:t>Full Join </a:t>
            </a:r>
            <a:endParaRPr lang="ar-EG" sz="2800" b="1" dirty="0"/>
          </a:p>
        </p:txBody>
      </p:sp>
    </p:spTree>
    <p:extLst>
      <p:ext uri="{BB962C8B-B14F-4D97-AF65-F5344CB8AC3E}">
        <p14:creationId xmlns:p14="http://schemas.microsoft.com/office/powerpoint/2010/main" val="197123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Self- Join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Definition</a:t>
            </a:r>
          </a:p>
          <a:p>
            <a:pPr lvl="1" algn="l" rtl="0"/>
            <a:r>
              <a:rPr lang="en-US" dirty="0"/>
              <a:t>Join table with it self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Syntax </a:t>
            </a:r>
          </a:p>
          <a:p>
            <a:pPr algn="l" rtl="0"/>
            <a:endParaRPr lang="en-US" dirty="0"/>
          </a:p>
          <a:p>
            <a:pPr algn="l" rtl="0"/>
            <a:endParaRPr lang="en-US" dirty="0"/>
          </a:p>
          <a:p>
            <a:pPr algn="l" rtl="0"/>
            <a:endParaRPr lang="ar-EG" dirty="0"/>
          </a:p>
        </p:txBody>
      </p:sp>
      <p:sp>
        <p:nvSpPr>
          <p:cNvPr id="4" name="Rectangle 3"/>
          <p:cNvSpPr/>
          <p:nvPr/>
        </p:nvSpPr>
        <p:spPr>
          <a:xfrm>
            <a:off x="457200" y="3505200"/>
            <a:ext cx="8229600" cy="20574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l" rtl="0"/>
            <a:r>
              <a:rPr lang="en-US" sz="2800" dirty="0">
                <a:solidFill>
                  <a:srgbClr val="0000CC"/>
                </a:solidFill>
              </a:rPr>
              <a:t>SELECT</a:t>
            </a:r>
            <a:r>
              <a:rPr lang="en-US" sz="2800" dirty="0"/>
              <a:t>  a.column , b.column  </a:t>
            </a:r>
          </a:p>
          <a:p>
            <a:pPr algn="l" rtl="0"/>
            <a:r>
              <a:rPr lang="en-US" sz="2800" dirty="0">
                <a:solidFill>
                  <a:srgbClr val="0000CC"/>
                </a:solidFill>
              </a:rPr>
              <a:t>FROM</a:t>
            </a:r>
            <a:r>
              <a:rPr lang="en-US" sz="2800" dirty="0"/>
              <a:t> Table1 </a:t>
            </a:r>
            <a:r>
              <a:rPr lang="en-US" sz="2800" dirty="0">
                <a:solidFill>
                  <a:srgbClr val="0000CC"/>
                </a:solidFill>
              </a:rPr>
              <a:t>as</a:t>
            </a:r>
            <a:r>
              <a:rPr lang="en-US" sz="2800" dirty="0"/>
              <a:t> a </a:t>
            </a:r>
          </a:p>
          <a:p>
            <a:pPr algn="l" rtl="0"/>
            <a:r>
              <a:rPr lang="en-US" sz="2800" dirty="0">
                <a:solidFill>
                  <a:srgbClr val="0000CC"/>
                </a:solidFill>
              </a:rPr>
              <a:t>JOIN</a:t>
            </a:r>
            <a:r>
              <a:rPr lang="en-US" sz="2800" dirty="0"/>
              <a:t> Table1 </a:t>
            </a:r>
            <a:r>
              <a:rPr lang="en-US" sz="2800" dirty="0">
                <a:solidFill>
                  <a:srgbClr val="0000CC"/>
                </a:solidFill>
              </a:rPr>
              <a:t>as</a:t>
            </a:r>
            <a:r>
              <a:rPr lang="en-US" sz="2800" dirty="0"/>
              <a:t> b </a:t>
            </a:r>
          </a:p>
          <a:p>
            <a:pPr algn="l" rtl="0"/>
            <a:r>
              <a:rPr lang="en-US" sz="2800" dirty="0">
                <a:solidFill>
                  <a:srgbClr val="0000CC"/>
                </a:solidFill>
              </a:rPr>
              <a:t>ON</a:t>
            </a:r>
            <a:r>
              <a:rPr lang="en-US" sz="2800" dirty="0"/>
              <a:t> a.column = b.column</a:t>
            </a:r>
            <a:endParaRPr lang="ar-EG" sz="2800" dirty="0"/>
          </a:p>
        </p:txBody>
      </p:sp>
    </p:spTree>
    <p:extLst>
      <p:ext uri="{BB962C8B-B14F-4D97-AF65-F5344CB8AC3E}">
        <p14:creationId xmlns:p14="http://schemas.microsoft.com/office/powerpoint/2010/main" val="2765603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55638"/>
            <a:ext cx="8229600" cy="7159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Problem</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609600" y="1905000"/>
            <a:ext cx="8126320" cy="4572000"/>
          </a:xfrm>
          <a:prstGeom prst="rect">
            <a:avLst/>
          </a:prstGeom>
          <a:noFill/>
          <a:ln w="9525">
            <a:noFill/>
            <a:miter lim="800000"/>
            <a:headEnd/>
            <a:tailEnd/>
          </a:ln>
        </p:spPr>
      </p:pic>
      <p:sp>
        <p:nvSpPr>
          <p:cNvPr id="5" name="TextBox 4"/>
          <p:cNvSpPr txBox="1"/>
          <p:nvPr/>
        </p:nvSpPr>
        <p:spPr>
          <a:xfrm>
            <a:off x="762000" y="1219200"/>
            <a:ext cx="7924800" cy="461665"/>
          </a:xfrm>
          <a:prstGeom prst="rect">
            <a:avLst/>
          </a:prstGeom>
          <a:noFill/>
        </p:spPr>
        <p:txBody>
          <a:bodyPr wrap="square" rtlCol="1">
            <a:spAutoFit/>
          </a:bodyPr>
          <a:lstStyle/>
          <a:p>
            <a:pPr algn="l" rtl="0">
              <a:buFont typeface="Arial" pitchFamily="34" charset="0"/>
              <a:buChar char="•"/>
            </a:pPr>
            <a:r>
              <a:rPr lang="en-US" sz="2400" b="1" dirty="0"/>
              <a:t> I want Every  Employee Name with  his Manager</a:t>
            </a:r>
          </a:p>
        </p:txBody>
      </p:sp>
    </p:spTree>
    <p:extLst>
      <p:ext uri="{BB962C8B-B14F-4D97-AF65-F5344CB8AC3E}">
        <p14:creationId xmlns:p14="http://schemas.microsoft.com/office/powerpoint/2010/main" val="730460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15962"/>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Solution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381000" y="1219200"/>
            <a:ext cx="8335547" cy="5105400"/>
          </a:xfrm>
          <a:prstGeom prst="rect">
            <a:avLst/>
          </a:prstGeom>
          <a:noFill/>
          <a:ln w="9525">
            <a:noFill/>
            <a:miter lim="800000"/>
            <a:headEnd/>
            <a:tailEnd/>
          </a:ln>
        </p:spPr>
      </p:pic>
    </p:spTree>
    <p:extLst>
      <p:ext uri="{BB962C8B-B14F-4D97-AF65-F5344CB8AC3E}">
        <p14:creationId xmlns:p14="http://schemas.microsoft.com/office/powerpoint/2010/main" val="4109778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Cross Join</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lnSpcReduction="10000"/>
          </a:bodyPr>
          <a:lstStyle/>
          <a:p>
            <a:pPr algn="l" rtl="0"/>
            <a:r>
              <a:rPr lang="en-US" dirty="0"/>
              <a:t>return all rows from both tables</a:t>
            </a:r>
          </a:p>
          <a:p>
            <a:pPr algn="l" rtl="0"/>
            <a:r>
              <a:rPr lang="en-US" dirty="0"/>
              <a:t>Each row from the left table is combined with all rows from Second Table</a:t>
            </a:r>
          </a:p>
          <a:p>
            <a:pPr algn="l" rtl="0"/>
            <a:r>
              <a:rPr lang="en-US" dirty="0"/>
              <a:t>the number of rows in the left table multiplied by the number of rows in the right table.</a:t>
            </a:r>
          </a:p>
          <a:p>
            <a:pPr lvl="1" algn="l" rtl="0"/>
            <a:r>
              <a:rPr lang="en-US" sz="2400" b="1" dirty="0"/>
              <a:t>Table1 &gt;&gt; 2 rows,</a:t>
            </a:r>
          </a:p>
          <a:p>
            <a:pPr lvl="1" algn="l" rtl="0"/>
            <a:r>
              <a:rPr lang="en-US" sz="2400" b="1" dirty="0"/>
              <a:t>Table2 &gt;&gt; 5 rows,</a:t>
            </a:r>
          </a:p>
          <a:p>
            <a:pPr lvl="1" algn="l" rtl="0"/>
            <a:r>
              <a:rPr lang="en-US" sz="2400" b="1" dirty="0"/>
              <a:t> </a:t>
            </a:r>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Result </a:t>
            </a:r>
            <a:r>
              <a:rPr lang="en-US" sz="2400" b="1" dirty="0"/>
              <a:t>&gt;&gt;10 rows</a:t>
            </a:r>
          </a:p>
          <a:p>
            <a:pPr algn="l" rtl="0"/>
            <a:r>
              <a:rPr lang="en-US" b="1" dirty="0"/>
              <a:t>Example </a:t>
            </a:r>
            <a:r>
              <a:rPr lang="en-US" dirty="0"/>
              <a:t>:</a:t>
            </a:r>
          </a:p>
          <a:p>
            <a:pPr lvl="1" algn="l" rtl="0"/>
            <a:r>
              <a:rPr lang="en-US" dirty="0"/>
              <a:t>Possible ways </a:t>
            </a:r>
            <a:endParaRPr lang="ar-EG" dirty="0"/>
          </a:p>
        </p:txBody>
      </p:sp>
    </p:spTree>
    <p:extLst>
      <p:ext uri="{BB962C8B-B14F-4D97-AF65-F5344CB8AC3E}">
        <p14:creationId xmlns:p14="http://schemas.microsoft.com/office/powerpoint/2010/main" val="2979756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8800" y="990600"/>
          <a:ext cx="1371600" cy="111252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pPr algn="ctr" rtl="1"/>
                      <a:r>
                        <a:rPr lang="en-US" dirty="0"/>
                        <a:t>Name</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Ali</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Islam</a:t>
                      </a:r>
                      <a:endParaRPr lang="ar-EG"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5867400" y="914400"/>
          <a:ext cx="1371600" cy="1112520"/>
        </p:xfrm>
        <a:graphic>
          <a:graphicData uri="http://schemas.openxmlformats.org/drawingml/2006/table">
            <a:tbl>
              <a:tblPr rtl="1"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pPr algn="ctr" rtl="1"/>
                      <a:r>
                        <a:rPr lang="en-US" dirty="0"/>
                        <a:t>Country</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Cairo</a:t>
                      </a:r>
                      <a:endParaRPr lang="ar-EG"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1524000" y="2316480"/>
          <a:ext cx="6096000" cy="18643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rtl="1"/>
                      <a:r>
                        <a:rPr lang="en-US" dirty="0"/>
                        <a:t>Country</a:t>
                      </a:r>
                      <a:endParaRPr lang="ar-EG" dirty="0"/>
                    </a:p>
                  </a:txBody>
                  <a:tcPr/>
                </a:tc>
                <a:tc>
                  <a:txBody>
                    <a:bodyPr/>
                    <a:lstStyle/>
                    <a:p>
                      <a:pPr algn="ctr" rtl="1"/>
                      <a:r>
                        <a:rPr lang="en-US" dirty="0"/>
                        <a:t>Name</a:t>
                      </a:r>
                      <a:endParaRPr lang="ar-EG" dirty="0"/>
                    </a:p>
                  </a:txBody>
                  <a:tcPr/>
                </a:tc>
                <a:extLst>
                  <a:ext uri="{0D108BD9-81ED-4DB2-BD59-A6C34878D82A}">
                    <a16:rowId xmlns:a16="http://schemas.microsoft.com/office/drawing/2014/main" val="10000"/>
                  </a:ext>
                </a:extLst>
              </a:tr>
              <a:tr h="370840">
                <a:tc>
                  <a:txBody>
                    <a:bodyPr/>
                    <a:lstStyle/>
                    <a:p>
                      <a:pPr algn="ctr" rtl="1"/>
                      <a:r>
                        <a:rPr lang="en-US" dirty="0"/>
                        <a:t>Egypt</a:t>
                      </a:r>
                      <a:endParaRPr lang="ar-EG" dirty="0"/>
                    </a:p>
                  </a:txBody>
                  <a:tcPr/>
                </a:tc>
                <a:tc>
                  <a:txBody>
                    <a:bodyPr/>
                    <a:lstStyle/>
                    <a:p>
                      <a:pPr algn="ctr" rtl="1"/>
                      <a:r>
                        <a:rPr lang="en-US" dirty="0"/>
                        <a:t>Ali</a:t>
                      </a:r>
                      <a:endParaRPr lang="ar-EG" dirty="0"/>
                    </a:p>
                  </a:txBody>
                  <a:tcPr/>
                </a:tc>
                <a:extLst>
                  <a:ext uri="{0D108BD9-81ED-4DB2-BD59-A6C34878D82A}">
                    <a16:rowId xmlns:a16="http://schemas.microsoft.com/office/drawing/2014/main" val="10001"/>
                  </a:ext>
                </a:extLst>
              </a:tr>
              <a:tr h="370840">
                <a:tc>
                  <a:txBody>
                    <a:bodyPr/>
                    <a:lstStyle/>
                    <a:p>
                      <a:pPr algn="ctr" rtl="1"/>
                      <a:r>
                        <a:rPr lang="en-US" dirty="0"/>
                        <a:t>Cairo</a:t>
                      </a:r>
                      <a:endParaRPr lang="ar-EG" dirty="0"/>
                    </a:p>
                  </a:txBody>
                  <a:tcPr/>
                </a:tc>
                <a:tc>
                  <a:txBody>
                    <a:bodyPr/>
                    <a:lstStyle/>
                    <a:p>
                      <a:pPr algn="ctr" rtl="1"/>
                      <a:r>
                        <a:rPr lang="en-US" dirty="0"/>
                        <a:t>Ali</a:t>
                      </a:r>
                      <a:endParaRPr lang="ar-EG" dirty="0"/>
                    </a:p>
                  </a:txBody>
                  <a:tcPr/>
                </a:tc>
                <a:extLst>
                  <a:ext uri="{0D108BD9-81ED-4DB2-BD59-A6C34878D82A}">
                    <a16:rowId xmlns:a16="http://schemas.microsoft.com/office/drawing/2014/main" val="10002"/>
                  </a:ext>
                </a:extLst>
              </a:tr>
              <a:tr h="3810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Egypt</a:t>
                      </a:r>
                      <a:endParaRPr lang="ar-EG" dirty="0"/>
                    </a:p>
                  </a:txBody>
                  <a:tcPr/>
                </a:tc>
                <a:tc>
                  <a:txBody>
                    <a:bodyPr/>
                    <a:lstStyle/>
                    <a:p>
                      <a:pPr algn="ctr" rtl="1"/>
                      <a:r>
                        <a:rPr lang="en-US" dirty="0"/>
                        <a:t>Islam</a:t>
                      </a:r>
                      <a:endParaRPr lang="ar-EG" dirty="0"/>
                    </a:p>
                  </a:txBody>
                  <a:tcPr/>
                </a:tc>
                <a:extLst>
                  <a:ext uri="{0D108BD9-81ED-4DB2-BD59-A6C34878D82A}">
                    <a16:rowId xmlns:a16="http://schemas.microsoft.com/office/drawing/2014/main" val="10003"/>
                  </a:ext>
                </a:extLst>
              </a:tr>
              <a:tr h="370840">
                <a:tc>
                  <a:txBody>
                    <a:bodyPr/>
                    <a:lstStyle/>
                    <a:p>
                      <a:pPr algn="ctr" rtl="1"/>
                      <a:r>
                        <a:rPr lang="en-US" dirty="0"/>
                        <a:t>Cairo</a:t>
                      </a:r>
                      <a:endParaRPr lang="ar-EG" dirty="0"/>
                    </a:p>
                  </a:txBody>
                  <a:tcPr/>
                </a:tc>
                <a:tc>
                  <a:txBody>
                    <a:bodyPr/>
                    <a:lstStyle/>
                    <a:p>
                      <a:pPr algn="ctr" rtl="1"/>
                      <a:r>
                        <a:rPr lang="en-US" dirty="0"/>
                        <a:t>Islam</a:t>
                      </a:r>
                      <a:endParaRPr lang="ar-EG" dirty="0"/>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2514600" y="5181600"/>
            <a:ext cx="4343400" cy="584775"/>
          </a:xfrm>
          <a:prstGeom prst="rect">
            <a:avLst/>
          </a:prstGeom>
          <a:noFill/>
        </p:spPr>
        <p:txBody>
          <a:bodyPr wrap="square" rtlCol="1">
            <a:spAutoFit/>
          </a:bodyPr>
          <a:lstStyle/>
          <a:p>
            <a:pPr algn="ctr"/>
            <a:r>
              <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Cross Join</a:t>
            </a:r>
            <a:endParaRPr lang="ar-EG"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182261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8"/>
          <p:cNvGrpSpPr>
            <a:grpSpLocks/>
          </p:cNvGrpSpPr>
          <p:nvPr/>
        </p:nvGrpSpPr>
        <p:grpSpPr bwMode="auto">
          <a:xfrm>
            <a:off x="609600" y="990600"/>
            <a:ext cx="8001000" cy="5638800"/>
            <a:chOff x="384" y="528"/>
            <a:chExt cx="5040" cy="3552"/>
          </a:xfrm>
        </p:grpSpPr>
        <p:sp>
          <p:nvSpPr>
            <p:cNvPr id="22531" name="Rectangle 3"/>
            <p:cNvSpPr>
              <a:spLocks noChangeArrowheads="1"/>
            </p:cNvSpPr>
            <p:nvPr/>
          </p:nvSpPr>
          <p:spPr bwMode="auto">
            <a:xfrm>
              <a:off x="864" y="528"/>
              <a:ext cx="4032" cy="859"/>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rtl="0">
                <a:lnSpc>
                  <a:spcPct val="90000"/>
                </a:lnSpc>
                <a:tabLst>
                  <a:tab pos="2800350" algn="l"/>
                </a:tabLst>
              </a:pPr>
              <a:r>
                <a:rPr lang="en-US" altLang="en-US" sz="1700">
                  <a:latin typeface="Lucida Sans Typewriter" pitchFamily="49" charset="0"/>
                </a:rPr>
                <a:t>USE joindb</a:t>
              </a:r>
            </a:p>
            <a:p>
              <a:pPr marL="228600" algn="l" rtl="0">
                <a:lnSpc>
                  <a:spcPct val="90000"/>
                </a:lnSpc>
                <a:tabLst>
                  <a:tab pos="2800350" algn="l"/>
                </a:tabLst>
              </a:pPr>
              <a:r>
                <a:rPr lang="en-US" altLang="en-US" sz="1700">
                  <a:latin typeface="Lucida Sans Typewriter" pitchFamily="49" charset="0"/>
                </a:rPr>
                <a:t>SELECT buyer_name, qty</a:t>
              </a:r>
            </a:p>
            <a:p>
              <a:pPr marL="228600" algn="l" rtl="0">
                <a:lnSpc>
                  <a:spcPct val="90000"/>
                </a:lnSpc>
                <a:tabLst>
                  <a:tab pos="2800350" algn="l"/>
                </a:tabLst>
              </a:pPr>
              <a:r>
                <a:rPr lang="en-US" altLang="en-US" sz="1700">
                  <a:latin typeface="Lucida Sans Typewriter" pitchFamily="49" charset="0"/>
                </a:rPr>
                <a:t> FROM buyers</a:t>
              </a:r>
            </a:p>
            <a:p>
              <a:pPr marL="228600" algn="l" rtl="0">
                <a:lnSpc>
                  <a:spcPct val="90000"/>
                </a:lnSpc>
                <a:tabLst>
                  <a:tab pos="2800350" algn="l"/>
                </a:tabLst>
              </a:pPr>
              <a:r>
                <a:rPr lang="en-US" altLang="en-US" sz="1700">
                  <a:latin typeface="Lucida Sans Typewriter" pitchFamily="49" charset="0"/>
                </a:rPr>
                <a:t> CROSS JOIN sales</a:t>
              </a:r>
              <a:br>
                <a:rPr lang="en-US" altLang="en-US" sz="1700">
                  <a:latin typeface="Lucida Sans Typewriter" pitchFamily="49" charset="0"/>
                </a:rPr>
              </a:br>
              <a:r>
                <a:rPr lang="en-US" altLang="en-US" sz="1700">
                  <a:latin typeface="Lucida Sans Typewriter" pitchFamily="49" charset="0"/>
                </a:rPr>
                <a:t>GO</a:t>
              </a:r>
            </a:p>
          </p:txBody>
        </p:sp>
        <p:grpSp>
          <p:nvGrpSpPr>
            <p:cNvPr id="3" name="Group 177"/>
            <p:cNvGrpSpPr>
              <a:grpSpLocks/>
            </p:cNvGrpSpPr>
            <p:nvPr/>
          </p:nvGrpSpPr>
          <p:grpSpPr bwMode="auto">
            <a:xfrm>
              <a:off x="4128" y="1392"/>
              <a:ext cx="1296" cy="2688"/>
              <a:chOff x="4128" y="1392"/>
              <a:chExt cx="1296" cy="2688"/>
            </a:xfrm>
          </p:grpSpPr>
          <p:sp>
            <p:nvSpPr>
              <p:cNvPr id="22692" name="Rectangle 164"/>
              <p:cNvSpPr>
                <a:spLocks noChangeArrowheads="1"/>
              </p:cNvSpPr>
              <p:nvPr/>
            </p:nvSpPr>
            <p:spPr bwMode="auto">
              <a:xfrm>
                <a:off x="4176" y="1431"/>
                <a:ext cx="105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2534" name="Text Box 6"/>
              <p:cNvSpPr txBox="1">
                <a:spLocks noChangeArrowheads="1"/>
              </p:cNvSpPr>
              <p:nvPr/>
            </p:nvSpPr>
            <p:spPr bwMode="auto">
              <a:xfrm>
                <a:off x="4498" y="1392"/>
                <a:ext cx="556" cy="231"/>
              </a:xfrm>
              <a:prstGeom prst="rect">
                <a:avLst/>
              </a:prstGeom>
              <a:noFill/>
              <a:ln w="9525">
                <a:noFill/>
                <a:miter lim="800000"/>
                <a:headEnd/>
                <a:tailEnd/>
              </a:ln>
              <a:effectLst/>
            </p:spPr>
            <p:txBody>
              <a:bodyPr wrap="none">
                <a:spAutoFit/>
              </a:bodyPr>
              <a:lstStyle/>
              <a:p>
                <a:pPr algn="l" rtl="0"/>
                <a:r>
                  <a:rPr lang="en-US" altLang="en-US" sz="1800" b="1">
                    <a:latin typeface="Arial" pitchFamily="34" charset="0"/>
                  </a:rPr>
                  <a:t>Result</a:t>
                </a:r>
              </a:p>
            </p:txBody>
          </p:sp>
          <p:grpSp>
            <p:nvGrpSpPr>
              <p:cNvPr id="4" name="Group 173"/>
              <p:cNvGrpSpPr>
                <a:grpSpLocks/>
              </p:cNvGrpSpPr>
              <p:nvPr/>
            </p:nvGrpSpPr>
            <p:grpSpPr bwMode="auto">
              <a:xfrm>
                <a:off x="4128" y="1623"/>
                <a:ext cx="1296" cy="2457"/>
                <a:chOff x="4128" y="1575"/>
                <a:chExt cx="1296" cy="2457"/>
              </a:xfrm>
            </p:grpSpPr>
            <p:sp>
              <p:nvSpPr>
                <p:cNvPr id="22537" name="Rectangle 9"/>
                <p:cNvSpPr>
                  <a:spLocks noChangeArrowheads="1"/>
                </p:cNvSpPr>
                <p:nvPr/>
              </p:nvSpPr>
              <p:spPr bwMode="auto">
                <a:xfrm>
                  <a:off x="4128" y="1575"/>
                  <a:ext cx="864"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2538" name="Rectangle 10"/>
                <p:cNvSpPr>
                  <a:spLocks noChangeArrowheads="1"/>
                </p:cNvSpPr>
                <p:nvPr/>
              </p:nvSpPr>
              <p:spPr bwMode="auto">
                <a:xfrm>
                  <a:off x="4128" y="1767"/>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39" name="Rectangle 11"/>
                <p:cNvSpPr>
                  <a:spLocks noChangeArrowheads="1"/>
                </p:cNvSpPr>
                <p:nvPr/>
              </p:nvSpPr>
              <p:spPr bwMode="auto">
                <a:xfrm>
                  <a:off x="4128" y="1959"/>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40" name="Rectangle 12"/>
                <p:cNvSpPr>
                  <a:spLocks noChangeArrowheads="1"/>
                </p:cNvSpPr>
                <p:nvPr/>
              </p:nvSpPr>
              <p:spPr bwMode="auto">
                <a:xfrm>
                  <a:off x="4128" y="2151"/>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41" name="Rectangle 13"/>
                <p:cNvSpPr>
                  <a:spLocks noChangeArrowheads="1"/>
                </p:cNvSpPr>
                <p:nvPr/>
              </p:nvSpPr>
              <p:spPr bwMode="auto">
                <a:xfrm>
                  <a:off x="4128" y="2343"/>
                  <a:ext cx="864" cy="201"/>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542" name="Rectangle 14"/>
                <p:cNvSpPr>
                  <a:spLocks noChangeArrowheads="1"/>
                </p:cNvSpPr>
                <p:nvPr/>
              </p:nvSpPr>
              <p:spPr bwMode="auto">
                <a:xfrm>
                  <a:off x="4992" y="1575"/>
                  <a:ext cx="432"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2543" name="Rectangle 15"/>
                <p:cNvSpPr>
                  <a:spLocks noChangeArrowheads="1"/>
                </p:cNvSpPr>
                <p:nvPr/>
              </p:nvSpPr>
              <p:spPr bwMode="auto">
                <a:xfrm>
                  <a:off x="4992" y="1767"/>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15</a:t>
                  </a:r>
                </a:p>
              </p:txBody>
            </p:sp>
            <p:sp>
              <p:nvSpPr>
                <p:cNvPr id="22544" name="Rectangle 16"/>
                <p:cNvSpPr>
                  <a:spLocks noChangeArrowheads="1"/>
                </p:cNvSpPr>
                <p:nvPr/>
              </p:nvSpPr>
              <p:spPr bwMode="auto">
                <a:xfrm>
                  <a:off x="4992" y="1959"/>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5</a:t>
                  </a:r>
                </a:p>
              </p:txBody>
            </p:sp>
            <p:sp>
              <p:nvSpPr>
                <p:cNvPr id="22545" name="Rectangle 17"/>
                <p:cNvSpPr>
                  <a:spLocks noChangeArrowheads="1"/>
                </p:cNvSpPr>
                <p:nvPr/>
              </p:nvSpPr>
              <p:spPr bwMode="auto">
                <a:xfrm>
                  <a:off x="4992" y="2151"/>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37</a:t>
                  </a:r>
                </a:p>
              </p:txBody>
            </p:sp>
            <p:sp>
              <p:nvSpPr>
                <p:cNvPr id="22546" name="Rectangle 18"/>
                <p:cNvSpPr>
                  <a:spLocks noChangeArrowheads="1"/>
                </p:cNvSpPr>
                <p:nvPr/>
              </p:nvSpPr>
              <p:spPr bwMode="auto">
                <a:xfrm>
                  <a:off x="4992" y="2343"/>
                  <a:ext cx="432" cy="201"/>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11</a:t>
                  </a:r>
                </a:p>
              </p:txBody>
            </p:sp>
            <p:sp>
              <p:nvSpPr>
                <p:cNvPr id="22547" name="Rectangle 19"/>
                <p:cNvSpPr>
                  <a:spLocks noChangeArrowheads="1"/>
                </p:cNvSpPr>
                <p:nvPr/>
              </p:nvSpPr>
              <p:spPr bwMode="auto">
                <a:xfrm>
                  <a:off x="4128" y="2544"/>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Adam Barr</a:t>
                  </a:r>
                </a:p>
              </p:txBody>
            </p:sp>
            <p:sp>
              <p:nvSpPr>
                <p:cNvPr id="22548" name="Rectangle 20"/>
                <p:cNvSpPr>
                  <a:spLocks noChangeArrowheads="1"/>
                </p:cNvSpPr>
                <p:nvPr/>
              </p:nvSpPr>
              <p:spPr bwMode="auto">
                <a:xfrm>
                  <a:off x="4992" y="2544"/>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sp>
              <p:nvSpPr>
                <p:cNvPr id="22549" name="Rectangle 21"/>
                <p:cNvSpPr>
                  <a:spLocks noChangeArrowheads="1"/>
                </p:cNvSpPr>
                <p:nvPr/>
              </p:nvSpPr>
              <p:spPr bwMode="auto">
                <a:xfrm>
                  <a:off x="4128" y="2736"/>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0" name="Rectangle 22"/>
                <p:cNvSpPr>
                  <a:spLocks noChangeArrowheads="1"/>
                </p:cNvSpPr>
                <p:nvPr/>
              </p:nvSpPr>
              <p:spPr bwMode="auto">
                <a:xfrm>
                  <a:off x="4992" y="2736"/>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2551" name="Rectangle 23"/>
                <p:cNvSpPr>
                  <a:spLocks noChangeArrowheads="1"/>
                </p:cNvSpPr>
                <p:nvPr/>
              </p:nvSpPr>
              <p:spPr bwMode="auto">
                <a:xfrm>
                  <a:off x="4128" y="2919"/>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2" name="Rectangle 24"/>
                <p:cNvSpPr>
                  <a:spLocks noChangeArrowheads="1"/>
                </p:cNvSpPr>
                <p:nvPr/>
              </p:nvSpPr>
              <p:spPr bwMode="auto">
                <a:xfrm>
                  <a:off x="4992" y="2919"/>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5</a:t>
                  </a:r>
                </a:p>
              </p:txBody>
            </p:sp>
            <p:sp>
              <p:nvSpPr>
                <p:cNvPr id="22553" name="Rectangle 25"/>
                <p:cNvSpPr>
                  <a:spLocks noChangeArrowheads="1"/>
                </p:cNvSpPr>
                <p:nvPr/>
              </p:nvSpPr>
              <p:spPr bwMode="auto">
                <a:xfrm>
                  <a:off x="4128" y="3111"/>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4" name="Rectangle 26"/>
                <p:cNvSpPr>
                  <a:spLocks noChangeArrowheads="1"/>
                </p:cNvSpPr>
                <p:nvPr/>
              </p:nvSpPr>
              <p:spPr bwMode="auto">
                <a:xfrm>
                  <a:off x="4992" y="3111"/>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37</a:t>
                  </a:r>
                </a:p>
              </p:txBody>
            </p:sp>
            <p:sp>
              <p:nvSpPr>
                <p:cNvPr id="22555" name="Rectangle 27"/>
                <p:cNvSpPr>
                  <a:spLocks noChangeArrowheads="1"/>
                </p:cNvSpPr>
                <p:nvPr/>
              </p:nvSpPr>
              <p:spPr bwMode="auto">
                <a:xfrm>
                  <a:off x="4128" y="330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6" name="Rectangle 28"/>
                <p:cNvSpPr>
                  <a:spLocks noChangeArrowheads="1"/>
                </p:cNvSpPr>
                <p:nvPr/>
              </p:nvSpPr>
              <p:spPr bwMode="auto">
                <a:xfrm>
                  <a:off x="4992" y="330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11</a:t>
                  </a:r>
                </a:p>
              </p:txBody>
            </p:sp>
            <p:sp>
              <p:nvSpPr>
                <p:cNvPr id="22557" name="Rectangle 29"/>
                <p:cNvSpPr>
                  <a:spLocks noChangeArrowheads="1"/>
                </p:cNvSpPr>
                <p:nvPr/>
              </p:nvSpPr>
              <p:spPr bwMode="auto">
                <a:xfrm>
                  <a:off x="4128" y="349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558" name="Rectangle 30"/>
                <p:cNvSpPr>
                  <a:spLocks noChangeArrowheads="1"/>
                </p:cNvSpPr>
                <p:nvPr/>
              </p:nvSpPr>
              <p:spPr bwMode="auto">
                <a:xfrm>
                  <a:off x="4992" y="349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1003</a:t>
                  </a:r>
                </a:p>
              </p:txBody>
            </p:sp>
            <p:sp>
              <p:nvSpPr>
                <p:cNvPr id="22559" name="Rectangle 31"/>
                <p:cNvSpPr>
                  <a:spLocks noChangeArrowheads="1"/>
                </p:cNvSpPr>
                <p:nvPr/>
              </p:nvSpPr>
              <p:spPr bwMode="auto">
                <a:xfrm>
                  <a:off x="4128" y="367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2560" name="Rectangle 32"/>
                <p:cNvSpPr>
                  <a:spLocks noChangeArrowheads="1"/>
                </p:cNvSpPr>
                <p:nvPr/>
              </p:nvSpPr>
              <p:spPr bwMode="auto">
                <a:xfrm>
                  <a:off x="4992" y="367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15</a:t>
                  </a:r>
                </a:p>
              </p:txBody>
            </p:sp>
            <p:sp>
              <p:nvSpPr>
                <p:cNvPr id="22563" name="Rectangle 35"/>
                <p:cNvSpPr>
                  <a:spLocks noChangeArrowheads="1"/>
                </p:cNvSpPr>
                <p:nvPr/>
              </p:nvSpPr>
              <p:spPr bwMode="auto">
                <a:xfrm>
                  <a:off x="4128"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t>
                  </a:r>
                </a:p>
              </p:txBody>
            </p:sp>
            <p:sp>
              <p:nvSpPr>
                <p:cNvPr id="22564" name="Rectangle 36"/>
                <p:cNvSpPr>
                  <a:spLocks noChangeArrowheads="1"/>
                </p:cNvSpPr>
                <p:nvPr/>
              </p:nvSpPr>
              <p:spPr bwMode="auto">
                <a:xfrm>
                  <a:off x="4992"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a:t>
                  </a:r>
                </a:p>
              </p:txBody>
            </p:sp>
          </p:grpSp>
        </p:grpSp>
        <p:grpSp>
          <p:nvGrpSpPr>
            <p:cNvPr id="5" name="Group 175"/>
            <p:cNvGrpSpPr>
              <a:grpSpLocks/>
            </p:cNvGrpSpPr>
            <p:nvPr/>
          </p:nvGrpSpPr>
          <p:grpSpPr bwMode="auto">
            <a:xfrm>
              <a:off x="2256" y="1392"/>
              <a:ext cx="1584" cy="1383"/>
              <a:chOff x="2256" y="1392"/>
              <a:chExt cx="1584" cy="1383"/>
            </a:xfrm>
          </p:grpSpPr>
          <p:sp>
            <p:nvSpPr>
              <p:cNvPr id="22691" name="Rectangle 163"/>
              <p:cNvSpPr>
                <a:spLocks noChangeArrowheads="1"/>
              </p:cNvSpPr>
              <p:nvPr/>
            </p:nvSpPr>
            <p:spPr bwMode="auto">
              <a:xfrm>
                <a:off x="2304" y="1431"/>
                <a:ext cx="1536"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2577" name="Text Box 49"/>
              <p:cNvSpPr txBox="1">
                <a:spLocks noChangeArrowheads="1"/>
              </p:cNvSpPr>
              <p:nvPr/>
            </p:nvSpPr>
            <p:spPr bwMode="auto">
              <a:xfrm>
                <a:off x="2786" y="1392"/>
                <a:ext cx="476" cy="231"/>
              </a:xfrm>
              <a:prstGeom prst="rect">
                <a:avLst/>
              </a:prstGeom>
              <a:noFill/>
              <a:ln w="9525">
                <a:noFill/>
                <a:miter lim="800000"/>
                <a:headEnd/>
                <a:tailEnd/>
              </a:ln>
              <a:effectLst/>
            </p:spPr>
            <p:txBody>
              <a:bodyPr wrap="none">
                <a:spAutoFit/>
              </a:bodyPr>
              <a:lstStyle/>
              <a:p>
                <a:pPr algn="l" rtl="0"/>
                <a:r>
                  <a:rPr lang="en-US" altLang="en-US" sz="1800" b="1">
                    <a:latin typeface="Arial" pitchFamily="34" charset="0"/>
                  </a:rPr>
                  <a:t>sales</a:t>
                </a:r>
              </a:p>
            </p:txBody>
          </p:sp>
          <p:grpSp>
            <p:nvGrpSpPr>
              <p:cNvPr id="6" name="Group 169"/>
              <p:cNvGrpSpPr>
                <a:grpSpLocks/>
              </p:cNvGrpSpPr>
              <p:nvPr/>
            </p:nvGrpSpPr>
            <p:grpSpPr bwMode="auto">
              <a:xfrm>
                <a:off x="2256" y="1623"/>
                <a:ext cx="1536" cy="1152"/>
                <a:chOff x="2256" y="1440"/>
                <a:chExt cx="1536" cy="1152"/>
              </a:xfrm>
            </p:grpSpPr>
            <p:sp>
              <p:nvSpPr>
                <p:cNvPr id="22580" name="Rectangle 52"/>
                <p:cNvSpPr>
                  <a:spLocks noChangeArrowheads="1"/>
                </p:cNvSpPr>
                <p:nvPr/>
              </p:nvSpPr>
              <p:spPr bwMode="auto">
                <a:xfrm>
                  <a:off x="2256" y="1440"/>
                  <a:ext cx="576"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2581" name="Rectangle 53"/>
                <p:cNvSpPr>
                  <a:spLocks noChangeArrowheads="1"/>
                </p:cNvSpPr>
                <p:nvPr/>
              </p:nvSpPr>
              <p:spPr bwMode="auto">
                <a:xfrm>
                  <a:off x="2832" y="1440"/>
                  <a:ext cx="528"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prod_id</a:t>
                  </a:r>
                </a:p>
              </p:txBody>
            </p:sp>
            <p:sp>
              <p:nvSpPr>
                <p:cNvPr id="22582" name="Rectangle 54"/>
                <p:cNvSpPr>
                  <a:spLocks noChangeArrowheads="1"/>
                </p:cNvSpPr>
                <p:nvPr/>
              </p:nvSpPr>
              <p:spPr bwMode="auto">
                <a:xfrm>
                  <a:off x="3360" y="1440"/>
                  <a:ext cx="432"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qty</a:t>
                  </a:r>
                </a:p>
              </p:txBody>
            </p:sp>
            <p:sp>
              <p:nvSpPr>
                <p:cNvPr id="22583" name="Rectangle 55"/>
                <p:cNvSpPr>
                  <a:spLocks noChangeArrowheads="1"/>
                </p:cNvSpPr>
                <p:nvPr/>
              </p:nvSpPr>
              <p:spPr bwMode="auto">
                <a:xfrm>
                  <a:off x="2256" y="1632"/>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584" name="Rectangle 56"/>
                <p:cNvSpPr>
                  <a:spLocks noChangeArrowheads="1"/>
                </p:cNvSpPr>
                <p:nvPr/>
              </p:nvSpPr>
              <p:spPr bwMode="auto">
                <a:xfrm>
                  <a:off x="2256" y="1824"/>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585" name="Rectangle 57"/>
                <p:cNvSpPr>
                  <a:spLocks noChangeArrowheads="1"/>
                </p:cNvSpPr>
                <p:nvPr/>
              </p:nvSpPr>
              <p:spPr bwMode="auto">
                <a:xfrm>
                  <a:off x="2256" y="2016"/>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4</a:t>
                  </a:r>
                </a:p>
              </p:txBody>
            </p:sp>
            <p:sp>
              <p:nvSpPr>
                <p:cNvPr id="22586" name="Rectangle 58"/>
                <p:cNvSpPr>
                  <a:spLocks noChangeArrowheads="1"/>
                </p:cNvSpPr>
                <p:nvPr/>
              </p:nvSpPr>
              <p:spPr bwMode="auto">
                <a:xfrm>
                  <a:off x="2256" y="2208"/>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a:t>
                  </a:r>
                </a:p>
              </p:txBody>
            </p:sp>
            <p:sp>
              <p:nvSpPr>
                <p:cNvPr id="22587" name="Rectangle 59"/>
                <p:cNvSpPr>
                  <a:spLocks noChangeArrowheads="1"/>
                </p:cNvSpPr>
                <p:nvPr/>
              </p:nvSpPr>
              <p:spPr bwMode="auto">
                <a:xfrm>
                  <a:off x="2832" y="1632"/>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2</a:t>
                  </a:r>
                </a:p>
              </p:txBody>
            </p:sp>
            <p:sp>
              <p:nvSpPr>
                <p:cNvPr id="22588" name="Rectangle 60"/>
                <p:cNvSpPr>
                  <a:spLocks noChangeArrowheads="1"/>
                </p:cNvSpPr>
                <p:nvPr/>
              </p:nvSpPr>
              <p:spPr bwMode="auto">
                <a:xfrm>
                  <a:off x="2832" y="1824"/>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a:t>
                  </a:r>
                </a:p>
              </p:txBody>
            </p:sp>
            <p:sp>
              <p:nvSpPr>
                <p:cNvPr id="22589" name="Rectangle 61"/>
                <p:cNvSpPr>
                  <a:spLocks noChangeArrowheads="1"/>
                </p:cNvSpPr>
                <p:nvPr/>
              </p:nvSpPr>
              <p:spPr bwMode="auto">
                <a:xfrm>
                  <a:off x="2832" y="2016"/>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590" name="Rectangle 62"/>
                <p:cNvSpPr>
                  <a:spLocks noChangeArrowheads="1"/>
                </p:cNvSpPr>
                <p:nvPr/>
              </p:nvSpPr>
              <p:spPr bwMode="auto">
                <a:xfrm>
                  <a:off x="2832" y="2208"/>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5</a:t>
                  </a:r>
                </a:p>
              </p:txBody>
            </p:sp>
            <p:sp>
              <p:nvSpPr>
                <p:cNvPr id="22591" name="Rectangle 63"/>
                <p:cNvSpPr>
                  <a:spLocks noChangeArrowheads="1"/>
                </p:cNvSpPr>
                <p:nvPr/>
              </p:nvSpPr>
              <p:spPr bwMode="auto">
                <a:xfrm>
                  <a:off x="3360" y="1632"/>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15</a:t>
                  </a:r>
                </a:p>
              </p:txBody>
            </p:sp>
            <p:sp>
              <p:nvSpPr>
                <p:cNvPr id="22592" name="Rectangle 64"/>
                <p:cNvSpPr>
                  <a:spLocks noChangeArrowheads="1"/>
                </p:cNvSpPr>
                <p:nvPr/>
              </p:nvSpPr>
              <p:spPr bwMode="auto">
                <a:xfrm>
                  <a:off x="3360" y="1824"/>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5</a:t>
                  </a:r>
                </a:p>
              </p:txBody>
            </p:sp>
            <p:sp>
              <p:nvSpPr>
                <p:cNvPr id="22593" name="Rectangle 65"/>
                <p:cNvSpPr>
                  <a:spLocks noChangeArrowheads="1"/>
                </p:cNvSpPr>
                <p:nvPr/>
              </p:nvSpPr>
              <p:spPr bwMode="auto">
                <a:xfrm>
                  <a:off x="3360" y="2016"/>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37</a:t>
                  </a:r>
                </a:p>
              </p:txBody>
            </p:sp>
            <p:sp>
              <p:nvSpPr>
                <p:cNvPr id="22594" name="Rectangle 66"/>
                <p:cNvSpPr>
                  <a:spLocks noChangeArrowheads="1"/>
                </p:cNvSpPr>
                <p:nvPr/>
              </p:nvSpPr>
              <p:spPr bwMode="auto">
                <a:xfrm>
                  <a:off x="3360" y="2208"/>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11</a:t>
                  </a:r>
                </a:p>
              </p:txBody>
            </p:sp>
            <p:sp>
              <p:nvSpPr>
                <p:cNvPr id="22595" name="Rectangle 67"/>
                <p:cNvSpPr>
                  <a:spLocks noChangeArrowheads="1"/>
                </p:cNvSpPr>
                <p:nvPr/>
              </p:nvSpPr>
              <p:spPr bwMode="auto">
                <a:xfrm>
                  <a:off x="2256" y="2400"/>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4</a:t>
                  </a:r>
                </a:p>
              </p:txBody>
            </p:sp>
            <p:sp>
              <p:nvSpPr>
                <p:cNvPr id="22596" name="Rectangle 68"/>
                <p:cNvSpPr>
                  <a:spLocks noChangeArrowheads="1"/>
                </p:cNvSpPr>
                <p:nvPr/>
              </p:nvSpPr>
              <p:spPr bwMode="auto">
                <a:xfrm>
                  <a:off x="2832" y="2400"/>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2</a:t>
                  </a:r>
                </a:p>
              </p:txBody>
            </p:sp>
            <p:sp>
              <p:nvSpPr>
                <p:cNvPr id="22597" name="Rectangle 69"/>
                <p:cNvSpPr>
                  <a:spLocks noChangeArrowheads="1"/>
                </p:cNvSpPr>
                <p:nvPr/>
              </p:nvSpPr>
              <p:spPr bwMode="auto">
                <a:xfrm>
                  <a:off x="3360" y="2400"/>
                  <a:ext cx="432"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1003</a:t>
                  </a:r>
                </a:p>
              </p:txBody>
            </p:sp>
          </p:grpSp>
        </p:grpSp>
        <p:grpSp>
          <p:nvGrpSpPr>
            <p:cNvPr id="7" name="Group 176"/>
            <p:cNvGrpSpPr>
              <a:grpSpLocks/>
            </p:cNvGrpSpPr>
            <p:nvPr/>
          </p:nvGrpSpPr>
          <p:grpSpPr bwMode="auto">
            <a:xfrm>
              <a:off x="384" y="1392"/>
              <a:ext cx="1488" cy="1191"/>
              <a:chOff x="384" y="1392"/>
              <a:chExt cx="1488" cy="1191"/>
            </a:xfrm>
          </p:grpSpPr>
          <p:sp>
            <p:nvSpPr>
              <p:cNvPr id="22690" name="Rectangle 162"/>
              <p:cNvSpPr>
                <a:spLocks noChangeArrowheads="1"/>
              </p:cNvSpPr>
              <p:nvPr/>
            </p:nvSpPr>
            <p:spPr bwMode="auto">
              <a:xfrm>
                <a:off x="480" y="1431"/>
                <a:ext cx="1392" cy="1104"/>
              </a:xfrm>
              <a:prstGeom prst="rect">
                <a:avLst/>
              </a:prstGeom>
              <a:gradFill rotWithShape="0">
                <a:gsLst>
                  <a:gs pos="0">
                    <a:srgbClr val="FFCC66"/>
                  </a:gs>
                  <a:gs pos="100000">
                    <a:srgbClr val="FCFEB9"/>
                  </a:gs>
                </a:gsLst>
                <a:path path="rect">
                  <a:fillToRect r="100000" b="100000"/>
                </a:path>
              </a:gradFill>
              <a:ln w="9525">
                <a:noFill/>
                <a:miter lim="800000"/>
                <a:headEnd/>
                <a:tailEnd/>
              </a:ln>
              <a:effectLst/>
            </p:spPr>
            <p:txBody>
              <a:bodyPr wrap="none" anchor="ctr"/>
              <a:lstStyle/>
              <a:p>
                <a:pPr algn="l" rtl="0"/>
                <a:endParaRPr lang="ar-EG"/>
              </a:p>
            </p:txBody>
          </p:sp>
          <p:sp>
            <p:nvSpPr>
              <p:cNvPr id="22632" name="Text Box 104"/>
              <p:cNvSpPr txBox="1">
                <a:spLocks noChangeArrowheads="1"/>
              </p:cNvSpPr>
              <p:nvPr/>
            </p:nvSpPr>
            <p:spPr bwMode="auto">
              <a:xfrm>
                <a:off x="882" y="1392"/>
                <a:ext cx="588" cy="231"/>
              </a:xfrm>
              <a:prstGeom prst="rect">
                <a:avLst/>
              </a:prstGeom>
              <a:noFill/>
              <a:ln w="9525">
                <a:noFill/>
                <a:miter lim="800000"/>
                <a:headEnd/>
                <a:tailEnd/>
              </a:ln>
              <a:effectLst/>
            </p:spPr>
            <p:txBody>
              <a:bodyPr wrap="none">
                <a:spAutoFit/>
              </a:bodyPr>
              <a:lstStyle/>
              <a:p>
                <a:pPr algn="l" rtl="0"/>
                <a:r>
                  <a:rPr lang="en-US" altLang="en-US" sz="1800" b="1">
                    <a:latin typeface="Arial" pitchFamily="34" charset="0"/>
                  </a:rPr>
                  <a:t>buyers</a:t>
                </a:r>
              </a:p>
            </p:txBody>
          </p:sp>
          <p:grpSp>
            <p:nvGrpSpPr>
              <p:cNvPr id="8" name="Group 170"/>
              <p:cNvGrpSpPr>
                <a:grpSpLocks/>
              </p:cNvGrpSpPr>
              <p:nvPr/>
            </p:nvGrpSpPr>
            <p:grpSpPr bwMode="auto">
              <a:xfrm>
                <a:off x="384" y="1623"/>
                <a:ext cx="1440" cy="960"/>
                <a:chOff x="384" y="1440"/>
                <a:chExt cx="1440" cy="960"/>
              </a:xfrm>
            </p:grpSpPr>
            <p:sp>
              <p:nvSpPr>
                <p:cNvPr id="22635" name="Rectangle 107"/>
                <p:cNvSpPr>
                  <a:spLocks noChangeArrowheads="1"/>
                </p:cNvSpPr>
                <p:nvPr/>
              </p:nvSpPr>
              <p:spPr bwMode="auto">
                <a:xfrm>
                  <a:off x="384" y="1440"/>
                  <a:ext cx="576"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buyer_id</a:t>
                  </a:r>
                </a:p>
              </p:txBody>
            </p:sp>
            <p:sp>
              <p:nvSpPr>
                <p:cNvPr id="22636" name="Rectangle 108"/>
                <p:cNvSpPr>
                  <a:spLocks noChangeArrowheads="1"/>
                </p:cNvSpPr>
                <p:nvPr/>
              </p:nvSpPr>
              <p:spPr bwMode="auto">
                <a:xfrm>
                  <a:off x="384" y="1632"/>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1</a:t>
                  </a:r>
                </a:p>
              </p:txBody>
            </p:sp>
            <p:sp>
              <p:nvSpPr>
                <p:cNvPr id="22637" name="Rectangle 109"/>
                <p:cNvSpPr>
                  <a:spLocks noChangeArrowheads="1"/>
                </p:cNvSpPr>
                <p:nvPr/>
              </p:nvSpPr>
              <p:spPr bwMode="auto">
                <a:xfrm>
                  <a:off x="384" y="1824"/>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2</a:t>
                  </a:r>
                </a:p>
              </p:txBody>
            </p:sp>
            <p:sp>
              <p:nvSpPr>
                <p:cNvPr id="22638" name="Rectangle 110"/>
                <p:cNvSpPr>
                  <a:spLocks noChangeArrowheads="1"/>
                </p:cNvSpPr>
                <p:nvPr/>
              </p:nvSpPr>
              <p:spPr bwMode="auto">
                <a:xfrm>
                  <a:off x="384" y="2016"/>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3</a:t>
                  </a:r>
                </a:p>
              </p:txBody>
            </p:sp>
            <p:sp>
              <p:nvSpPr>
                <p:cNvPr id="22639" name="Rectangle 111"/>
                <p:cNvSpPr>
                  <a:spLocks noChangeArrowheads="1"/>
                </p:cNvSpPr>
                <p:nvPr/>
              </p:nvSpPr>
              <p:spPr bwMode="auto">
                <a:xfrm>
                  <a:off x="384" y="2208"/>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4</a:t>
                  </a:r>
                </a:p>
              </p:txBody>
            </p:sp>
            <p:sp>
              <p:nvSpPr>
                <p:cNvPr id="22640" name="Rectangle 112"/>
                <p:cNvSpPr>
                  <a:spLocks noChangeArrowheads="1"/>
                </p:cNvSpPr>
                <p:nvPr/>
              </p:nvSpPr>
              <p:spPr bwMode="auto">
                <a:xfrm>
                  <a:off x="960" y="1440"/>
                  <a:ext cx="864" cy="192"/>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rtl="0">
                    <a:tabLst>
                      <a:tab pos="1657350" algn="l"/>
                    </a:tabLst>
                  </a:pPr>
                  <a:r>
                    <a:rPr lang="en-US" altLang="en-US" sz="1600" b="1" i="1">
                      <a:solidFill>
                        <a:schemeClr val="bg1"/>
                      </a:solidFill>
                      <a:effectLst>
                        <a:outerShdw blurRad="38100" dist="38100" dir="2700000" algn="tl">
                          <a:srgbClr val="000000"/>
                        </a:outerShdw>
                      </a:effectLst>
                      <a:latin typeface="Arial" pitchFamily="34" charset="0"/>
                    </a:rPr>
                    <a:t>buyer_name</a:t>
                  </a:r>
                </a:p>
              </p:txBody>
            </p:sp>
            <p:sp>
              <p:nvSpPr>
                <p:cNvPr id="22641" name="Rectangle 113"/>
                <p:cNvSpPr>
                  <a:spLocks noChangeArrowheads="1"/>
                </p:cNvSpPr>
                <p:nvPr/>
              </p:nvSpPr>
              <p:spPr bwMode="auto">
                <a:xfrm>
                  <a:off x="960" y="1632"/>
                  <a:ext cx="864"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l" rtl="0"/>
                  <a:r>
                    <a:rPr lang="en-US" altLang="en-US" sz="1600" b="1">
                      <a:latin typeface="Arial" pitchFamily="34" charset="0"/>
                    </a:rPr>
                    <a:t>Adam Barr</a:t>
                  </a:r>
                </a:p>
              </p:txBody>
            </p:sp>
            <p:sp>
              <p:nvSpPr>
                <p:cNvPr id="22642" name="Rectangle 114"/>
                <p:cNvSpPr>
                  <a:spLocks noChangeArrowheads="1"/>
                </p:cNvSpPr>
                <p:nvPr/>
              </p:nvSpPr>
              <p:spPr bwMode="auto">
                <a:xfrm>
                  <a:off x="960" y="1824"/>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Sean Chai</a:t>
                  </a:r>
                </a:p>
              </p:txBody>
            </p:sp>
            <p:sp>
              <p:nvSpPr>
                <p:cNvPr id="22643" name="Rectangle 115"/>
                <p:cNvSpPr>
                  <a:spLocks noChangeArrowheads="1"/>
                </p:cNvSpPr>
                <p:nvPr/>
              </p:nvSpPr>
              <p:spPr bwMode="auto">
                <a:xfrm>
                  <a:off x="960" y="2016"/>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Eva Corets</a:t>
                  </a:r>
                </a:p>
              </p:txBody>
            </p:sp>
            <p:sp>
              <p:nvSpPr>
                <p:cNvPr id="22644" name="Rectangle 116"/>
                <p:cNvSpPr>
                  <a:spLocks noChangeArrowheads="1"/>
                </p:cNvSpPr>
                <p:nvPr/>
              </p:nvSpPr>
              <p:spPr bwMode="auto">
                <a:xfrm>
                  <a:off x="960" y="220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rtl="0"/>
                  <a:r>
                    <a:rPr lang="en-US" altLang="en-US" sz="1600" b="1">
                      <a:latin typeface="Arial" pitchFamily="34" charset="0"/>
                    </a:rPr>
                    <a:t>Erin O’Melia</a:t>
                  </a:r>
                </a:p>
              </p:txBody>
            </p:sp>
          </p:grpSp>
        </p:grpSp>
      </p:grpSp>
      <p:sp>
        <p:nvSpPr>
          <p:cNvPr id="22707" name="Rectangle 179"/>
          <p:cNvSpPr>
            <a:spLocks noChangeArrowheads="1"/>
          </p:cNvSpPr>
          <p:nvPr/>
        </p:nvSpPr>
        <p:spPr bwMode="auto">
          <a:xfrm>
            <a:off x="6934200" y="15097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l" rtl="0"/>
            <a:r>
              <a:rPr lang="en-US" sz="1800" b="1">
                <a:latin typeface="Arial" pitchFamily="34" charset="0"/>
              </a:rPr>
              <a:t>Example 1</a:t>
            </a:r>
          </a:p>
        </p:txBody>
      </p:sp>
      <p:sp>
        <p:nvSpPr>
          <p:cNvPr id="22708" name="Rectangle 180"/>
          <p:cNvSpPr>
            <a:spLocks noGrp="1" noChangeArrowheads="1"/>
          </p:cNvSpPr>
          <p:nvPr>
            <p:ph type="title" idx="4294967295"/>
          </p:nvPr>
        </p:nvSpPr>
        <p:spPr>
          <a:xfrm>
            <a:off x="0" y="427038"/>
            <a:ext cx="8229600" cy="411162"/>
          </a:xfrm>
        </p:spPr>
        <p:txBody>
          <a:bodyPr>
            <a:normAutofit fontScale="90000"/>
          </a:bodyPr>
          <a:lstStyle/>
          <a:p>
            <a:pPr algn="l" rtl="0"/>
            <a:r>
              <a:rPr lang="en-US"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Cross Joins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087709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Example</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lgn="l" rtl="0"/>
            <a:r>
              <a:rPr lang="en-US" dirty="0"/>
              <a:t>All of the possible ways that suppliers can ship their products </a:t>
            </a:r>
          </a:p>
          <a:p>
            <a:pPr algn="l" rtl="0"/>
            <a:endParaRPr lang="en-US" dirty="0"/>
          </a:p>
          <a:p>
            <a:pPr algn="l" rtl="0"/>
            <a:endParaRPr lang="ar-EG" dirty="0"/>
          </a:p>
        </p:txBody>
      </p:sp>
    </p:spTree>
    <p:extLst>
      <p:ext uri="{BB962C8B-B14F-4D97-AF65-F5344CB8AC3E}">
        <p14:creationId xmlns:p14="http://schemas.microsoft.com/office/powerpoint/2010/main" val="1915702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895153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CASE</a:t>
            </a:r>
            <a:r>
              <a:rPr lang="en-US" sz="2400" dirty="0"/>
              <a:t> is used to provide if-then-else type of logic to SQL. There are two formats: The first is a </a:t>
            </a:r>
            <a:r>
              <a:rPr lang="en-US" sz="2400" b="1" dirty="0"/>
              <a:t>Simple CASE</a:t>
            </a:r>
            <a:r>
              <a:rPr lang="en-US" sz="2400" dirty="0"/>
              <a:t> expression, where we compare an expression to static values. The second is a</a:t>
            </a:r>
          </a:p>
        </p:txBody>
      </p:sp>
      <p:sp>
        <p:nvSpPr>
          <p:cNvPr id="3" name="Content Placeholder 2"/>
          <p:cNvSpPr>
            <a:spLocks noGrp="1"/>
          </p:cNvSpPr>
          <p:nvPr>
            <p:ph idx="1"/>
          </p:nvPr>
        </p:nvSpPr>
        <p:spPr/>
        <p:txBody>
          <a:bodyPr>
            <a:normAutofit lnSpcReduction="10000"/>
          </a:bodyPr>
          <a:lstStyle/>
          <a:p>
            <a:pPr algn="l" rtl="0"/>
            <a:r>
              <a:rPr lang="en-US" b="1" dirty="0"/>
              <a:t>Searched CASE</a:t>
            </a:r>
            <a:r>
              <a:rPr lang="en-US" dirty="0"/>
              <a:t> expression, where we compare an expression to one or more logical conditions. </a:t>
            </a:r>
          </a:p>
          <a:p>
            <a:pPr algn="l" rtl="0"/>
            <a:r>
              <a:rPr lang="en-US" b="1" dirty="0"/>
              <a:t>Simple CASE Expression</a:t>
            </a:r>
          </a:p>
          <a:p>
            <a:pPr algn="l" rtl="0"/>
            <a:r>
              <a:rPr lang="en-US" dirty="0"/>
              <a:t>The syntax for a </a:t>
            </a:r>
            <a:r>
              <a:rPr lang="en-US" b="1" dirty="0"/>
              <a:t>simple CASE</a:t>
            </a:r>
            <a:r>
              <a:rPr lang="en-US" dirty="0"/>
              <a:t> expression is: </a:t>
            </a:r>
          </a:p>
          <a:p>
            <a:pPr algn="l" rtl="0"/>
            <a:r>
              <a:rPr lang="en-US" b="1" dirty="0">
                <a:solidFill>
                  <a:schemeClr val="accent2"/>
                </a:solidFill>
              </a:rPr>
              <a:t>SELECT CASE </a:t>
            </a:r>
            <a:r>
              <a:rPr lang="en-US" b="1" dirty="0"/>
              <a:t>("</a:t>
            </a:r>
            <a:r>
              <a:rPr lang="en-US" b="1" dirty="0" err="1"/>
              <a:t>column_name</a:t>
            </a:r>
            <a:r>
              <a:rPr lang="en-US" b="1" dirty="0"/>
              <a:t>") </a:t>
            </a:r>
            <a:br>
              <a:rPr lang="en-US" b="1" dirty="0"/>
            </a:br>
            <a:r>
              <a:rPr lang="en-US" b="1" dirty="0"/>
              <a:t>  </a:t>
            </a:r>
            <a:r>
              <a:rPr lang="en-US" b="1" dirty="0">
                <a:solidFill>
                  <a:schemeClr val="accent2"/>
                </a:solidFill>
              </a:rPr>
              <a:t>WHEN</a:t>
            </a:r>
            <a:r>
              <a:rPr lang="en-US" b="1" dirty="0"/>
              <a:t> "value1" </a:t>
            </a:r>
            <a:r>
              <a:rPr lang="en-US" b="1" dirty="0">
                <a:solidFill>
                  <a:schemeClr val="accent2"/>
                </a:solidFill>
              </a:rPr>
              <a:t>THEN</a:t>
            </a:r>
            <a:r>
              <a:rPr lang="en-US" b="1" dirty="0"/>
              <a:t> "result1" </a:t>
            </a:r>
            <a:br>
              <a:rPr lang="en-US" b="1" dirty="0"/>
            </a:br>
            <a:r>
              <a:rPr lang="en-US" b="1" dirty="0"/>
              <a:t>  </a:t>
            </a:r>
            <a:r>
              <a:rPr lang="en-US" b="1" dirty="0">
                <a:solidFill>
                  <a:schemeClr val="accent2"/>
                </a:solidFill>
              </a:rPr>
              <a:t>WHEN</a:t>
            </a:r>
            <a:r>
              <a:rPr lang="en-US" b="1" dirty="0"/>
              <a:t> "value2" </a:t>
            </a:r>
            <a:r>
              <a:rPr lang="en-US" b="1" dirty="0">
                <a:solidFill>
                  <a:schemeClr val="accent2"/>
                </a:solidFill>
              </a:rPr>
              <a:t>THEN</a:t>
            </a:r>
            <a:r>
              <a:rPr lang="en-US" b="1" dirty="0"/>
              <a:t> "result2" </a:t>
            </a:r>
            <a:br>
              <a:rPr lang="en-US" b="1" dirty="0"/>
            </a:br>
            <a:r>
              <a:rPr lang="en-US" b="1" dirty="0"/>
              <a:t>  ... </a:t>
            </a:r>
            <a:br>
              <a:rPr lang="en-US" b="1" dirty="0"/>
            </a:br>
            <a:r>
              <a:rPr lang="en-US" b="1" dirty="0"/>
              <a:t>  [</a:t>
            </a:r>
            <a:r>
              <a:rPr lang="en-US" b="1" dirty="0">
                <a:solidFill>
                  <a:schemeClr val="accent2"/>
                </a:solidFill>
              </a:rPr>
              <a:t>ELSE</a:t>
            </a:r>
            <a:r>
              <a:rPr lang="en-US" b="1" dirty="0"/>
              <a:t> "</a:t>
            </a:r>
            <a:r>
              <a:rPr lang="en-US" b="1" dirty="0" err="1"/>
              <a:t>resultN</a:t>
            </a:r>
            <a:r>
              <a:rPr lang="en-US" b="1" dirty="0"/>
              <a:t>"] </a:t>
            </a:r>
            <a:br>
              <a:rPr lang="en-US" b="1" dirty="0"/>
            </a:br>
            <a:r>
              <a:rPr lang="en-US" b="1" dirty="0"/>
              <a:t>  </a:t>
            </a:r>
            <a:r>
              <a:rPr lang="en-US" b="1" dirty="0">
                <a:solidFill>
                  <a:schemeClr val="accent2"/>
                </a:solidFill>
              </a:rPr>
              <a:t>END</a:t>
            </a:r>
            <a:br>
              <a:rPr lang="en-US" b="1" dirty="0"/>
            </a:br>
            <a:r>
              <a:rPr lang="en-US" b="1" dirty="0">
                <a:solidFill>
                  <a:schemeClr val="accent2"/>
                </a:solidFill>
              </a:rPr>
              <a:t>FROM</a:t>
            </a:r>
            <a:r>
              <a:rPr lang="en-US" b="1" dirty="0"/>
              <a:t> "</a:t>
            </a:r>
            <a:r>
              <a:rPr lang="en-US" b="1" dirty="0" err="1"/>
              <a:t>table_name</a:t>
            </a:r>
            <a:r>
              <a:rPr lang="en-US" b="1" dirty="0"/>
              <a:t>";</a:t>
            </a:r>
          </a:p>
          <a:p>
            <a:endParaRPr lang="en-US" dirty="0"/>
          </a:p>
        </p:txBody>
      </p:sp>
    </p:spTree>
    <p:extLst>
      <p:ext uri="{BB962C8B-B14F-4D97-AF65-F5344CB8AC3E}">
        <p14:creationId xmlns:p14="http://schemas.microsoft.com/office/powerpoint/2010/main" val="282348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Definition Language (DDL)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10000"/>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CREATE </a:t>
            </a:r>
            <a:endParaRPr lang="en-US" dirty="0"/>
          </a:p>
          <a:p>
            <a:pPr lvl="1" algn="l" rtl="0"/>
            <a:r>
              <a:rPr lang="en-US" dirty="0"/>
              <a:t>adding a new database object to the database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ALTER</a:t>
            </a:r>
          </a:p>
          <a:p>
            <a:pPr lvl="1" algn="l" rtl="0"/>
            <a:r>
              <a:rPr lang="en-US" dirty="0"/>
              <a:t>changing the structure of an existing database object</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DROP</a:t>
            </a:r>
          </a:p>
          <a:p>
            <a:pPr lvl="1" algn="l" rtl="0"/>
            <a:r>
              <a:rPr lang="en-US" dirty="0"/>
              <a:t>removing a database object from the database permanently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TRUNCATE</a:t>
            </a:r>
            <a:r>
              <a:rPr lang="en-US" dirty="0"/>
              <a:t> </a:t>
            </a:r>
          </a:p>
          <a:p>
            <a:pPr lvl="1" algn="l" rtl="0"/>
            <a:r>
              <a:rPr lang="en-US" dirty="0"/>
              <a:t>removing all rows from a table without logging the individual row deletions </a:t>
            </a:r>
          </a:p>
          <a:p>
            <a:pPr algn="l" rtl="0"/>
            <a:r>
              <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COMMENT</a:t>
            </a:r>
          </a:p>
          <a:p>
            <a:pPr lvl="1" algn="l" rtl="0"/>
            <a:r>
              <a:rPr lang="en-US" dirty="0"/>
              <a:t>Add comments to the data dictionary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35FC-7E49-43CF-96EE-B5EEF514EE66}"/>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a:t>
            </a:r>
          </a:p>
        </p:txBody>
      </p:sp>
      <p:sp>
        <p:nvSpPr>
          <p:cNvPr id="3" name="Content Placeholder 2">
            <a:extLst>
              <a:ext uri="{FF2B5EF4-FFF2-40B4-BE49-F238E27FC236}">
                <a16:creationId xmlns:a16="http://schemas.microsoft.com/office/drawing/2014/main" id="{5A72D7CD-58FB-4116-8F1F-B849062EA947}"/>
              </a:ext>
            </a:extLst>
          </p:cNvPr>
          <p:cNvSpPr>
            <a:spLocks noGrp="1"/>
          </p:cNvSpPr>
          <p:nvPr>
            <p:ph idx="1"/>
          </p:nvPr>
        </p:nvSpPr>
        <p:spPr/>
        <p:txBody>
          <a:bodyPr/>
          <a:lstStyle/>
          <a:p>
            <a:r>
              <a:rPr lang="en-US" b="0" i="0" dirty="0">
                <a:solidFill>
                  <a:srgbClr val="333333"/>
                </a:solidFill>
                <a:effectLst/>
                <a:latin typeface="Helvetica Neue"/>
              </a:rPr>
              <a:t>In Oracle, a subquery is a query within a query. You can create subqueries within your SQL statements. These subqueries can reside in the </a:t>
            </a:r>
            <a:r>
              <a:rPr lang="en-US" b="1" i="0" dirty="0">
                <a:solidFill>
                  <a:srgbClr val="333333"/>
                </a:solidFill>
                <a:effectLst/>
                <a:latin typeface="Helvetica Neue"/>
              </a:rPr>
              <a:t>WHERE</a:t>
            </a:r>
            <a:r>
              <a:rPr lang="en-US" b="0" i="0" dirty="0">
                <a:solidFill>
                  <a:srgbClr val="333333"/>
                </a:solidFill>
                <a:effectLst/>
                <a:latin typeface="Helvetica Neue"/>
              </a:rPr>
              <a:t> clause, the </a:t>
            </a:r>
            <a:r>
              <a:rPr lang="en-US" b="1" i="0" dirty="0">
                <a:solidFill>
                  <a:srgbClr val="333333"/>
                </a:solidFill>
                <a:effectLst/>
                <a:latin typeface="Helvetica Neue"/>
              </a:rPr>
              <a:t>FROM</a:t>
            </a:r>
            <a:r>
              <a:rPr lang="en-US" b="0" i="0" dirty="0">
                <a:solidFill>
                  <a:srgbClr val="333333"/>
                </a:solidFill>
                <a:effectLst/>
                <a:latin typeface="Helvetica Neue"/>
              </a:rPr>
              <a:t> clause, or the </a:t>
            </a:r>
            <a:r>
              <a:rPr lang="en-US" b="1" i="0" dirty="0">
                <a:solidFill>
                  <a:srgbClr val="333333"/>
                </a:solidFill>
                <a:effectLst/>
                <a:latin typeface="Helvetica Neue"/>
              </a:rPr>
              <a:t>SELECT</a:t>
            </a:r>
            <a:r>
              <a:rPr lang="en-US" b="0" i="0" dirty="0">
                <a:solidFill>
                  <a:srgbClr val="333333"/>
                </a:solidFill>
                <a:effectLst/>
                <a:latin typeface="Helvetica Neue"/>
              </a:rPr>
              <a:t> clause</a:t>
            </a:r>
          </a:p>
          <a:p>
            <a:endParaRPr lang="en-US" b="0" i="0" dirty="0">
              <a:solidFill>
                <a:srgbClr val="333333"/>
              </a:solidFill>
              <a:effectLst/>
              <a:latin typeface="Helvetica Neue"/>
            </a:endParaRPr>
          </a:p>
          <a:p>
            <a:r>
              <a:rPr lang="en-US" b="0" i="0" dirty="0">
                <a:solidFill>
                  <a:srgbClr val="273239"/>
                </a:solidFill>
                <a:effectLst/>
                <a:latin typeface="urw-din"/>
              </a:rPr>
              <a:t>When a query is included inside another query, the Outer query is known as </a:t>
            </a:r>
            <a:r>
              <a:rPr lang="en-US" b="1" i="0" dirty="0">
                <a:solidFill>
                  <a:srgbClr val="273239"/>
                </a:solidFill>
                <a:effectLst/>
                <a:latin typeface="urw-din"/>
              </a:rPr>
              <a:t>Main Query</a:t>
            </a:r>
            <a:r>
              <a:rPr lang="en-US" b="0" i="0" dirty="0">
                <a:solidFill>
                  <a:srgbClr val="273239"/>
                </a:solidFill>
                <a:effectLst/>
                <a:latin typeface="urw-din"/>
              </a:rPr>
              <a:t>, and Inner query is known as </a:t>
            </a:r>
            <a:r>
              <a:rPr lang="en-US" b="1" i="0" dirty="0">
                <a:solidFill>
                  <a:srgbClr val="273239"/>
                </a:solidFill>
                <a:effectLst/>
                <a:latin typeface="urw-din"/>
              </a:rPr>
              <a:t>Subquery</a:t>
            </a:r>
            <a:endParaRPr lang="en-US" b="1" dirty="0"/>
          </a:p>
        </p:txBody>
      </p:sp>
      <p:sp>
        <p:nvSpPr>
          <p:cNvPr id="4" name="TextBox 3">
            <a:extLst>
              <a:ext uri="{FF2B5EF4-FFF2-40B4-BE49-F238E27FC236}">
                <a16:creationId xmlns:a16="http://schemas.microsoft.com/office/drawing/2014/main" id="{1DFD1EB8-8579-4B52-9EC7-3B9D887EF292}"/>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496044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745488D-8CFA-4D53-8E17-640A932422F4}"/>
              </a:ext>
            </a:extLst>
          </p:cNvPr>
          <p:cNvPicPr>
            <a:picLocks noChangeAspect="1"/>
          </p:cNvPicPr>
          <p:nvPr/>
        </p:nvPicPr>
        <p:blipFill>
          <a:blip r:embed="rId3"/>
          <a:stretch>
            <a:fillRect/>
          </a:stretch>
        </p:blipFill>
        <p:spPr>
          <a:xfrm>
            <a:off x="609600" y="2153920"/>
            <a:ext cx="6839905" cy="4534533"/>
          </a:xfrm>
          <a:prstGeom prst="rect">
            <a:avLst/>
          </a:prstGeom>
        </p:spPr>
      </p:pic>
      <p:sp>
        <p:nvSpPr>
          <p:cNvPr id="2" name="Title 1">
            <a:extLst>
              <a:ext uri="{FF2B5EF4-FFF2-40B4-BE49-F238E27FC236}">
                <a16:creationId xmlns:a16="http://schemas.microsoft.com/office/drawing/2014/main" id="{95B32E4E-8254-4857-BE6D-9F6438E84331}"/>
              </a:ext>
            </a:extLst>
          </p:cNvPr>
          <p:cNvSpPr>
            <a:spLocks noGrp="1"/>
          </p:cNvSpPr>
          <p:nvPr>
            <p:ph type="title"/>
          </p:nvPr>
        </p:nvSpPr>
        <p:spPr/>
        <p:txBody>
          <a:bodyPr>
            <a:normAutofit/>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Subqueries</a:t>
            </a:r>
            <a:r>
              <a:rPr lang="en-US" b="1" i="0" dirty="0">
                <a:solidFill>
                  <a:srgbClr val="4B6692"/>
                </a:solidFill>
                <a:effectLst/>
                <a:latin typeface="Helvetica Neue"/>
              </a:rPr>
              <a:t>…</a:t>
            </a:r>
            <a:endParaRPr lang="en-US" b="1" i="0" dirty="0">
              <a:solidFill>
                <a:srgbClr val="535353"/>
              </a:solidFill>
              <a:effectLst/>
              <a:latin typeface="Helvetica Neue"/>
            </a:endParaRPr>
          </a:p>
        </p:txBody>
      </p:sp>
      <p:sp>
        <p:nvSpPr>
          <p:cNvPr id="3" name="Content Placeholder 2">
            <a:extLst>
              <a:ext uri="{FF2B5EF4-FFF2-40B4-BE49-F238E27FC236}">
                <a16:creationId xmlns:a16="http://schemas.microsoft.com/office/drawing/2014/main" id="{D849F4DD-40A4-40FD-AA66-C5826D80BA18}"/>
              </a:ext>
            </a:extLst>
          </p:cNvPr>
          <p:cNvSpPr>
            <a:spLocks noGrp="1"/>
          </p:cNvSpPr>
          <p:nvPr>
            <p:ph idx="1"/>
          </p:nvPr>
        </p:nvSpPr>
        <p:spPr>
          <a:xfrm>
            <a:off x="441960" y="1847088"/>
            <a:ext cx="8229600" cy="4389120"/>
          </a:xfrm>
        </p:spPr>
        <p:txBody>
          <a:bodyPr>
            <a:normAutofit/>
          </a:bodyPr>
          <a:lstStyle/>
          <a:p>
            <a:r>
              <a:rPr lang="en-US" sz="2000" b="1" dirty="0">
                <a:solidFill>
                  <a:schemeClr val="accent2"/>
                </a:solidFill>
              </a:rPr>
              <a:t>WHERE clause</a:t>
            </a: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500" b="1" dirty="0">
              <a:solidFill>
                <a:schemeClr val="accent2"/>
              </a:solidFill>
            </a:endParaRPr>
          </a:p>
          <a:p>
            <a:r>
              <a:rPr lang="en-US" sz="2000" b="1" dirty="0">
                <a:solidFill>
                  <a:schemeClr val="accent2"/>
                </a:solidFill>
              </a:rPr>
              <a:t>FROM clause</a:t>
            </a:r>
          </a:p>
          <a:p>
            <a:endParaRPr lang="en-US" sz="2000" b="1" dirty="0">
              <a:solidFill>
                <a:schemeClr val="accent2"/>
              </a:solidFill>
            </a:endParaRPr>
          </a:p>
          <a:p>
            <a:endParaRPr lang="en-US" sz="2000" b="1" dirty="0">
              <a:solidFill>
                <a:schemeClr val="accent2"/>
              </a:solidFill>
            </a:endParaRPr>
          </a:p>
          <a:p>
            <a:endParaRPr lang="en-US" sz="2000" b="1" dirty="0">
              <a:solidFill>
                <a:schemeClr val="accent2"/>
              </a:solidFill>
            </a:endParaRPr>
          </a:p>
          <a:p>
            <a:endParaRPr lang="en-US" sz="800" b="1" dirty="0">
              <a:solidFill>
                <a:schemeClr val="accent2"/>
              </a:solidFill>
            </a:endParaRPr>
          </a:p>
          <a:p>
            <a:endParaRPr lang="en-US" sz="500" b="1" dirty="0">
              <a:solidFill>
                <a:schemeClr val="accent2"/>
              </a:solidFill>
            </a:endParaRPr>
          </a:p>
          <a:p>
            <a:r>
              <a:rPr lang="en-US" sz="2000" b="1" dirty="0">
                <a:solidFill>
                  <a:schemeClr val="accent2"/>
                </a:solidFill>
              </a:rPr>
              <a:t>SELECT clause (Scalar Subqueries)</a:t>
            </a:r>
            <a:endParaRPr lang="en-US" sz="2000" dirty="0"/>
          </a:p>
        </p:txBody>
      </p:sp>
      <p:sp>
        <p:nvSpPr>
          <p:cNvPr id="16" name="TextBox 15">
            <a:extLst>
              <a:ext uri="{FF2B5EF4-FFF2-40B4-BE49-F238E27FC236}">
                <a16:creationId xmlns:a16="http://schemas.microsoft.com/office/drawing/2014/main" id="{725C3963-00A5-4E44-9A0F-7800D070CBEB}"/>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4"/>
              </a:rPr>
              <a:t>geeksforgeeks</a:t>
            </a:r>
            <a:endParaRPr lang="en-US" sz="1400" dirty="0"/>
          </a:p>
        </p:txBody>
      </p:sp>
    </p:spTree>
    <p:extLst>
      <p:ext uri="{BB962C8B-B14F-4D97-AF65-F5344CB8AC3E}">
        <p14:creationId xmlns:p14="http://schemas.microsoft.com/office/powerpoint/2010/main" val="9336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5E1-1BE7-48CD-B93D-9BF8F7C4CCE7}"/>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a:t>
            </a:r>
          </a:p>
        </p:txBody>
      </p:sp>
      <p:sp>
        <p:nvSpPr>
          <p:cNvPr id="3" name="Content Placeholder 2">
            <a:extLst>
              <a:ext uri="{FF2B5EF4-FFF2-40B4-BE49-F238E27FC236}">
                <a16:creationId xmlns:a16="http://schemas.microsoft.com/office/drawing/2014/main" id="{CCB4F2E8-1C5A-4077-B069-7A7A5AC27D1B}"/>
              </a:ext>
            </a:extLst>
          </p:cNvPr>
          <p:cNvSpPr>
            <a:spLocks noGrp="1"/>
          </p:cNvSpPr>
          <p:nvPr>
            <p:ph idx="1"/>
          </p:nvPr>
        </p:nvSpPr>
        <p:spPr/>
        <p:txBody>
          <a:bodyPr>
            <a:normAutofit/>
          </a:bodyPr>
          <a:lstStyle/>
          <a:p>
            <a:r>
              <a:rPr lang="en-US" b="1" i="0" dirty="0">
                <a:solidFill>
                  <a:srgbClr val="273239"/>
                </a:solidFill>
                <a:effectLst/>
                <a:latin typeface="urw-din"/>
              </a:rPr>
              <a:t>Nested Query</a:t>
            </a:r>
          </a:p>
          <a:p>
            <a:pPr lvl="1"/>
            <a:r>
              <a:rPr lang="en-US" b="0" i="0" dirty="0">
                <a:solidFill>
                  <a:srgbClr val="273239"/>
                </a:solidFill>
                <a:effectLst/>
                <a:latin typeface="urw-din"/>
              </a:rPr>
              <a:t>In Nested Query,  Inner query runs first, and only once. Outer query is executed with result from Inner query. Hence, Inner query is used in execution of Outer query</a:t>
            </a:r>
          </a:p>
          <a:p>
            <a:pPr marL="393192" lvl="1" indent="0">
              <a:buNone/>
            </a:pPr>
            <a:endParaRPr lang="en-US" dirty="0">
              <a:solidFill>
                <a:srgbClr val="273239"/>
              </a:solidFill>
              <a:latin typeface="urw-din"/>
            </a:endParaRPr>
          </a:p>
          <a:p>
            <a:pPr marL="27432" indent="0">
              <a:buNone/>
            </a:pPr>
            <a:r>
              <a:rPr lang="en-US" dirty="0">
                <a:solidFill>
                  <a:srgbClr val="273239"/>
                </a:solidFill>
                <a:latin typeface="urw-din"/>
              </a:rPr>
              <a:t>Example:</a:t>
            </a:r>
          </a:p>
          <a:p>
            <a:pPr marL="0" indent="0">
              <a:buNone/>
            </a:pP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WHERE</a:t>
            </a:r>
            <a:r>
              <a:rPr lang="en-US" sz="1800" b="0" i="0" u="none" strike="noStrike" baseline="0" dirty="0">
                <a:solidFill>
                  <a:srgbClr val="000080"/>
                </a:solidFill>
                <a:highlight>
                  <a:srgbClr val="FFFFFF"/>
                </a:highlight>
                <a:latin typeface="Courier New" panose="02070309020205020404" pitchFamily="49" charset="0"/>
              </a:rPr>
              <a:t> EMP.EMPLOYEE_ID </a:t>
            </a:r>
            <a:r>
              <a:rPr lang="en-US" sz="1800" b="0" i="0" u="none" strike="noStrike" baseline="0" dirty="0">
                <a:solidFill>
                  <a:srgbClr val="008080"/>
                </a:solidFill>
                <a:highlight>
                  <a:srgbClr val="FFFFFF"/>
                </a:highlight>
                <a:latin typeface="Courier New" panose="02070309020205020404" pitchFamily="49" charset="0"/>
              </a:rPr>
              <a:t>IN</a:t>
            </a:r>
            <a:endParaRPr lang="en-US" sz="1800" b="0" i="0" u="none" strike="noStrike" baseline="0" dirty="0">
              <a:solidFill>
                <a:srgbClr val="000080"/>
              </a:solidFill>
              <a:highlight>
                <a:srgbClr val="FFFFFF"/>
              </a:highlight>
              <a:latin typeface="Courier New" panose="02070309020205020404" pitchFamily="49" charset="0"/>
            </a:endParaRP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JOB.EMPLOYEE_ID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HR.JOB_HISTORY JOB);</a:t>
            </a:r>
            <a:endParaRPr lang="en-US" b="1" i="0" dirty="0">
              <a:solidFill>
                <a:srgbClr val="273239"/>
              </a:solidFill>
              <a:effectLst/>
              <a:latin typeface="urw-din"/>
            </a:endParaRPr>
          </a:p>
        </p:txBody>
      </p:sp>
      <p:sp>
        <p:nvSpPr>
          <p:cNvPr id="4" name="TextBox 3">
            <a:extLst>
              <a:ext uri="{FF2B5EF4-FFF2-40B4-BE49-F238E27FC236}">
                <a16:creationId xmlns:a16="http://schemas.microsoft.com/office/drawing/2014/main" id="{00E9A60B-278A-47AB-ADCB-76848265DF13}"/>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1534096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5E1-1BE7-48CD-B93D-9BF8F7C4CCE7}"/>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a:t>
            </a:r>
          </a:p>
        </p:txBody>
      </p:sp>
      <p:sp>
        <p:nvSpPr>
          <p:cNvPr id="3" name="Content Placeholder 2">
            <a:extLst>
              <a:ext uri="{FF2B5EF4-FFF2-40B4-BE49-F238E27FC236}">
                <a16:creationId xmlns:a16="http://schemas.microsoft.com/office/drawing/2014/main" id="{CCB4F2E8-1C5A-4077-B069-7A7A5AC27D1B}"/>
              </a:ext>
            </a:extLst>
          </p:cNvPr>
          <p:cNvSpPr>
            <a:spLocks noGrp="1"/>
          </p:cNvSpPr>
          <p:nvPr>
            <p:ph idx="1"/>
          </p:nvPr>
        </p:nvSpPr>
        <p:spPr/>
        <p:txBody>
          <a:bodyPr>
            <a:normAutofit/>
          </a:bodyPr>
          <a:lstStyle/>
          <a:p>
            <a:r>
              <a:rPr lang="en-US" b="1" i="0" dirty="0">
                <a:solidFill>
                  <a:srgbClr val="273239"/>
                </a:solidFill>
                <a:effectLst/>
                <a:latin typeface="urw-din"/>
              </a:rPr>
              <a:t>Correlated Query</a:t>
            </a:r>
          </a:p>
          <a:p>
            <a:pPr lvl="1"/>
            <a:r>
              <a:rPr lang="en-US" b="0" i="0" dirty="0">
                <a:solidFill>
                  <a:srgbClr val="273239"/>
                </a:solidFill>
                <a:effectLst/>
                <a:latin typeface="urw-din"/>
              </a:rPr>
              <a:t>In Correlated Query,  Outer query executes first and for every Outer query row Inner query is executed. Hence, Inner query uses values from Outer query</a:t>
            </a:r>
            <a:endParaRPr lang="en-US" dirty="0"/>
          </a:p>
          <a:p>
            <a:pPr marL="393192" lvl="1" indent="0">
              <a:buNone/>
            </a:pPr>
            <a:endParaRPr lang="en-US" dirty="0">
              <a:solidFill>
                <a:srgbClr val="273239"/>
              </a:solidFill>
              <a:latin typeface="urw-din"/>
            </a:endParaRPr>
          </a:p>
          <a:p>
            <a:pPr marL="27432" indent="0">
              <a:buNone/>
            </a:pPr>
            <a:r>
              <a:rPr lang="en-US" dirty="0">
                <a:solidFill>
                  <a:srgbClr val="273239"/>
                </a:solidFill>
                <a:latin typeface="urw-din"/>
              </a:rPr>
              <a:t>Example:</a:t>
            </a:r>
          </a:p>
          <a:p>
            <a:pPr marL="0" indent="0">
              <a:buNone/>
            </a:pP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WHERE</a:t>
            </a: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EXISTS</a:t>
            </a: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JOB.EMPLOYEE_ID</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WHERE</a:t>
            </a:r>
            <a:r>
              <a:rPr lang="en-US" sz="1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p:txBody>
      </p:sp>
      <p:sp>
        <p:nvSpPr>
          <p:cNvPr id="4" name="TextBox 3">
            <a:extLst>
              <a:ext uri="{FF2B5EF4-FFF2-40B4-BE49-F238E27FC236}">
                <a16:creationId xmlns:a16="http://schemas.microsoft.com/office/drawing/2014/main" id="{07636424-8404-4E81-9BE2-F77BAAFC6FEC}"/>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368537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F5E1-1BE7-48CD-B93D-9BF8F7C4CCE7}"/>
              </a:ext>
            </a:extLst>
          </p:cNvPr>
          <p:cNvSpPr>
            <a:spLocks noGrp="1"/>
          </p:cNvSpPr>
          <p:nvPr>
            <p:ph type="title"/>
          </p:nvPr>
        </p:nvSpPr>
        <p:spPr/>
        <p:txBody>
          <a:bodyPr>
            <a:norm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Join Operation</a:t>
            </a:r>
          </a:p>
        </p:txBody>
      </p:sp>
      <p:sp>
        <p:nvSpPr>
          <p:cNvPr id="3" name="Content Placeholder 2">
            <a:extLst>
              <a:ext uri="{FF2B5EF4-FFF2-40B4-BE49-F238E27FC236}">
                <a16:creationId xmlns:a16="http://schemas.microsoft.com/office/drawing/2014/main" id="{CCB4F2E8-1C5A-4077-B069-7A7A5AC27D1B}"/>
              </a:ext>
            </a:extLst>
          </p:cNvPr>
          <p:cNvSpPr>
            <a:spLocks noGrp="1"/>
          </p:cNvSpPr>
          <p:nvPr>
            <p:ph idx="1"/>
          </p:nvPr>
        </p:nvSpPr>
        <p:spPr/>
        <p:txBody>
          <a:bodyPr>
            <a:normAutofit/>
          </a:bodyPr>
          <a:lstStyle/>
          <a:p>
            <a:r>
              <a:rPr lang="en-US" b="1" i="0" dirty="0">
                <a:solidFill>
                  <a:srgbClr val="273239"/>
                </a:solidFill>
                <a:effectLst/>
                <a:latin typeface="urw-din"/>
              </a:rPr>
              <a:t>Join Operation</a:t>
            </a:r>
          </a:p>
          <a:p>
            <a:pPr lvl="1"/>
            <a:r>
              <a:rPr lang="en-US" b="0" i="0" dirty="0">
                <a:solidFill>
                  <a:srgbClr val="273239"/>
                </a:solidFill>
                <a:effectLst/>
                <a:latin typeface="urw-din"/>
              </a:rPr>
              <a:t>Join operation is a binary operation used to combine data or rows from two or more tables based on a common field between them. INNER JOIN, LEFT JOIN, RIGHT JOIN, FULL JOIN are different types of Joins</a:t>
            </a:r>
            <a:endParaRPr lang="en-US" dirty="0">
              <a:solidFill>
                <a:srgbClr val="273239"/>
              </a:solidFill>
              <a:latin typeface="urw-din"/>
            </a:endParaRPr>
          </a:p>
          <a:p>
            <a:pPr marL="27432" indent="0">
              <a:buNone/>
            </a:pPr>
            <a:r>
              <a:rPr lang="en-US" dirty="0">
                <a:solidFill>
                  <a:srgbClr val="273239"/>
                </a:solidFill>
                <a:latin typeface="urw-din"/>
              </a:rPr>
              <a:t>Example:</a:t>
            </a:r>
          </a:p>
          <a:p>
            <a:pPr marL="0" indent="0">
              <a:buNone/>
            </a:pPr>
            <a:r>
              <a:rPr lang="en-US" sz="1800" b="0" i="0" u="none" strike="noStrike" baseline="0" dirty="0">
                <a:solidFill>
                  <a:srgbClr val="008080"/>
                </a:solidFill>
                <a:highlight>
                  <a:srgbClr val="FFFFFF"/>
                </a:highlight>
                <a:latin typeface="Courier New" panose="02070309020205020404" pitchFamily="49" charset="0"/>
              </a:rPr>
              <a:t>SELECT</a:t>
            </a:r>
            <a:r>
              <a:rPr lang="en-US" sz="1800" b="0" i="0" u="none" strike="noStrike" baseline="0" dirty="0">
                <a:solidFill>
                  <a:srgbClr val="000080"/>
                </a:solidFill>
                <a:highlight>
                  <a:srgbClr val="FFFFFF"/>
                </a:highlight>
                <a:latin typeface="Courier New" panose="02070309020205020404" pitchFamily="49" charset="0"/>
              </a:rPr>
              <a:t>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FROM</a:t>
            </a:r>
            <a:r>
              <a:rPr lang="en-US" sz="1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JOIN</a:t>
            </a:r>
            <a:r>
              <a:rPr lang="en-US" sz="1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1800" b="0" i="0" u="none" strike="noStrike" baseline="0" dirty="0">
                <a:solidFill>
                  <a:srgbClr val="000080"/>
                </a:solidFill>
                <a:highlight>
                  <a:srgbClr val="FFFFFF"/>
                </a:highlight>
                <a:latin typeface="Courier New" panose="02070309020205020404" pitchFamily="49" charset="0"/>
              </a:rPr>
              <a:t>    </a:t>
            </a:r>
            <a:r>
              <a:rPr lang="en-US" sz="1800" b="0" i="0" u="none" strike="noStrike" baseline="0" dirty="0">
                <a:solidFill>
                  <a:srgbClr val="008080"/>
                </a:solidFill>
                <a:highlight>
                  <a:srgbClr val="FFFFFF"/>
                </a:highlight>
                <a:latin typeface="Courier New" panose="02070309020205020404" pitchFamily="49" charset="0"/>
              </a:rPr>
              <a:t>ON</a:t>
            </a:r>
            <a:r>
              <a:rPr lang="en-US" sz="1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p:txBody>
      </p:sp>
      <p:sp>
        <p:nvSpPr>
          <p:cNvPr id="4" name="TextBox 3">
            <a:extLst>
              <a:ext uri="{FF2B5EF4-FFF2-40B4-BE49-F238E27FC236}">
                <a16:creationId xmlns:a16="http://schemas.microsoft.com/office/drawing/2014/main" id="{361A1BEF-166C-44C5-8FB8-2CE8F6E19209}"/>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581836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8698-E8FA-42E2-ADB6-34AB05D863FD}"/>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 and Join Operation</a:t>
            </a:r>
            <a:endParaRPr lang="en-US" dirty="0"/>
          </a:p>
        </p:txBody>
      </p:sp>
      <p:sp>
        <p:nvSpPr>
          <p:cNvPr id="3" name="Content Placeholder 2">
            <a:extLst>
              <a:ext uri="{FF2B5EF4-FFF2-40B4-BE49-F238E27FC236}">
                <a16:creationId xmlns:a16="http://schemas.microsoft.com/office/drawing/2014/main" id="{EA10426D-8CF7-449E-8DF8-903A890ADA9F}"/>
              </a:ext>
            </a:extLst>
          </p:cNvPr>
          <p:cNvSpPr>
            <a:spLocks noGrp="1"/>
          </p:cNvSpPr>
          <p:nvPr>
            <p:ph idx="1"/>
          </p:nvPr>
        </p:nvSpPr>
        <p:spPr/>
        <p:txBody>
          <a:bodyPr>
            <a:normAutofit fontScale="55000" lnSpcReduction="20000"/>
          </a:bodyPr>
          <a:lstStyle/>
          <a:p>
            <a:r>
              <a:rPr lang="en-US" b="1" i="0" dirty="0">
                <a:solidFill>
                  <a:srgbClr val="273239"/>
                </a:solidFill>
                <a:effectLst/>
                <a:latin typeface="urw-din"/>
              </a:rPr>
              <a:t>Nested Query</a:t>
            </a:r>
          </a:p>
          <a:p>
            <a:pPr marL="0" indent="0">
              <a:buNone/>
            </a:pP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WHERE</a:t>
            </a:r>
            <a:r>
              <a:rPr lang="en-US" sz="2800" b="0" i="0" u="none" strike="noStrike" baseline="0" dirty="0">
                <a:solidFill>
                  <a:srgbClr val="000080"/>
                </a:solidFill>
                <a:highlight>
                  <a:srgbClr val="FFFFFF"/>
                </a:highlight>
                <a:latin typeface="Courier New" panose="02070309020205020404" pitchFamily="49" charset="0"/>
              </a:rPr>
              <a:t> EMP.EMPLOYEE_ID </a:t>
            </a:r>
            <a:r>
              <a:rPr lang="en-US" sz="2800" b="0" i="0" u="none" strike="noStrike" baseline="0" dirty="0">
                <a:solidFill>
                  <a:srgbClr val="008080"/>
                </a:solidFill>
                <a:highlight>
                  <a:srgbClr val="FFFFFF"/>
                </a:highlight>
                <a:latin typeface="Courier New" panose="02070309020205020404" pitchFamily="49" charset="0"/>
              </a:rPr>
              <a:t>IN</a:t>
            </a:r>
            <a:endParaRPr lang="en-US" sz="2800" b="0" i="0" u="none" strike="noStrike" baseline="0" dirty="0">
              <a:solidFill>
                <a:srgbClr val="000080"/>
              </a:solidFill>
              <a:highlight>
                <a:srgbClr val="FFFFFF"/>
              </a:highlight>
              <a:latin typeface="Courier New" panose="02070309020205020404" pitchFamily="49" charset="0"/>
            </a:endParaRP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JOB.EMPLOYEE_ID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HR.JOB_HISTORY JOB);</a:t>
            </a:r>
            <a:endParaRPr lang="en-US" b="1" i="0" dirty="0">
              <a:solidFill>
                <a:srgbClr val="273239"/>
              </a:solidFill>
              <a:effectLst/>
              <a:latin typeface="urw-din"/>
            </a:endParaRPr>
          </a:p>
          <a:p>
            <a:endParaRPr lang="en-US" b="1" i="0" dirty="0">
              <a:solidFill>
                <a:srgbClr val="273239"/>
              </a:solidFill>
              <a:effectLst/>
              <a:latin typeface="urw-din"/>
            </a:endParaRPr>
          </a:p>
          <a:p>
            <a:r>
              <a:rPr lang="en-US" b="1" i="0" dirty="0">
                <a:solidFill>
                  <a:srgbClr val="273239"/>
                </a:solidFill>
                <a:effectLst/>
                <a:latin typeface="urw-din"/>
              </a:rPr>
              <a:t>Correlated Query</a:t>
            </a:r>
          </a:p>
          <a:p>
            <a:pPr marL="0" indent="0">
              <a:buNone/>
            </a:pP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WHERE</a:t>
            </a: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EXISTS</a:t>
            </a: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JOB.EMPLOYEE_ID</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WHERE</a:t>
            </a:r>
            <a:r>
              <a:rPr lang="en-US" sz="2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a:p>
            <a:endParaRPr lang="en-US" b="1" i="0" dirty="0">
              <a:solidFill>
                <a:srgbClr val="273239"/>
              </a:solidFill>
              <a:effectLst/>
              <a:latin typeface="urw-din"/>
            </a:endParaRPr>
          </a:p>
          <a:p>
            <a:r>
              <a:rPr lang="en-US" b="1" i="0" dirty="0">
                <a:solidFill>
                  <a:srgbClr val="273239"/>
                </a:solidFill>
                <a:effectLst/>
                <a:latin typeface="urw-din"/>
              </a:rPr>
              <a:t>Join Operation</a:t>
            </a:r>
          </a:p>
          <a:p>
            <a:pPr marL="0" indent="0">
              <a:buNone/>
            </a:pPr>
            <a:r>
              <a:rPr lang="en-US" sz="2800" b="0" i="0" u="none" strike="noStrike" baseline="0" dirty="0">
                <a:solidFill>
                  <a:srgbClr val="008080"/>
                </a:solidFill>
                <a:highlight>
                  <a:srgbClr val="FFFFFF"/>
                </a:highlight>
                <a:latin typeface="Courier New" panose="02070309020205020404" pitchFamily="49" charset="0"/>
              </a:rPr>
              <a:t>SELECT</a:t>
            </a:r>
            <a:r>
              <a:rPr lang="en-US" sz="2800" b="0" i="0" u="none" strike="noStrike" baseline="0" dirty="0">
                <a:solidFill>
                  <a:srgbClr val="000080"/>
                </a:solidFill>
                <a:highlight>
                  <a:srgbClr val="FFFFFF"/>
                </a:highlight>
                <a:latin typeface="Courier New" panose="02070309020205020404" pitchFamily="49" charset="0"/>
              </a:rPr>
              <a:t>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FROM</a:t>
            </a:r>
            <a:r>
              <a:rPr lang="en-US" sz="2800" b="0" i="0" u="none" strike="noStrike" baseline="0" dirty="0">
                <a:solidFill>
                  <a:srgbClr val="000080"/>
                </a:solidFill>
                <a:highlight>
                  <a:srgbClr val="FFFFFF"/>
                </a:highlight>
                <a:latin typeface="Courier New" panose="02070309020205020404" pitchFamily="49" charset="0"/>
              </a:rPr>
              <a:t> HR.EMPLOYEES EMP</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JOIN</a:t>
            </a:r>
            <a:r>
              <a:rPr lang="en-US" sz="2800" b="0" i="0" u="none" strike="noStrike" baseline="0" dirty="0">
                <a:solidFill>
                  <a:srgbClr val="000080"/>
                </a:solidFill>
                <a:highlight>
                  <a:srgbClr val="FFFFFF"/>
                </a:highlight>
                <a:latin typeface="Courier New" panose="02070309020205020404" pitchFamily="49" charset="0"/>
              </a:rPr>
              <a:t> HR.JOB_HISTORY JOB</a:t>
            </a:r>
          </a:p>
          <a:p>
            <a:pPr marL="0" indent="0">
              <a:buNone/>
            </a:pPr>
            <a:r>
              <a:rPr lang="en-US" sz="2800" b="0" i="0" u="none" strike="noStrike" baseline="0" dirty="0">
                <a:solidFill>
                  <a:srgbClr val="000080"/>
                </a:solidFill>
                <a:highlight>
                  <a:srgbClr val="FFFFFF"/>
                </a:highlight>
                <a:latin typeface="Courier New" panose="02070309020205020404" pitchFamily="49" charset="0"/>
              </a:rPr>
              <a:t>    </a:t>
            </a:r>
            <a:r>
              <a:rPr lang="en-US" sz="2800" b="0" i="0" u="none" strike="noStrike" baseline="0" dirty="0">
                <a:solidFill>
                  <a:srgbClr val="008080"/>
                </a:solidFill>
                <a:highlight>
                  <a:srgbClr val="FFFFFF"/>
                </a:highlight>
                <a:latin typeface="Courier New" panose="02070309020205020404" pitchFamily="49" charset="0"/>
              </a:rPr>
              <a:t>ON</a:t>
            </a:r>
            <a:r>
              <a:rPr lang="en-US" sz="2800" b="0" i="0" u="none" strike="noStrike" baseline="0" dirty="0">
                <a:solidFill>
                  <a:srgbClr val="000080"/>
                </a:solidFill>
                <a:highlight>
                  <a:srgbClr val="FFFFFF"/>
                </a:highlight>
                <a:latin typeface="Courier New" panose="02070309020205020404" pitchFamily="49" charset="0"/>
              </a:rPr>
              <a:t> JOB.EMPLOYEE_ID = EMP.EMPLOYEE_ID;</a:t>
            </a:r>
            <a:endParaRPr lang="en-US" b="1" i="0" dirty="0">
              <a:solidFill>
                <a:srgbClr val="273239"/>
              </a:solidFill>
              <a:effectLst/>
              <a:latin typeface="urw-din"/>
            </a:endParaRPr>
          </a:p>
          <a:p>
            <a:endParaRPr lang="en-US" b="1" i="0" dirty="0">
              <a:solidFill>
                <a:srgbClr val="273239"/>
              </a:solidFill>
              <a:effectLst/>
              <a:latin typeface="urw-din"/>
            </a:endParaRPr>
          </a:p>
          <a:p>
            <a:endParaRPr lang="en-US" b="1" i="0" dirty="0">
              <a:solidFill>
                <a:srgbClr val="273239"/>
              </a:solidFill>
              <a:effectLst/>
              <a:latin typeface="urw-din"/>
            </a:endParaRPr>
          </a:p>
          <a:p>
            <a:endParaRPr lang="en-US" b="1" i="0" dirty="0">
              <a:solidFill>
                <a:srgbClr val="273239"/>
              </a:solidFill>
              <a:effectLst/>
              <a:latin typeface="urw-din"/>
            </a:endParaRPr>
          </a:p>
          <a:p>
            <a:endParaRPr lang="en-US" dirty="0"/>
          </a:p>
          <a:p>
            <a:endParaRPr lang="en-US" dirty="0"/>
          </a:p>
        </p:txBody>
      </p:sp>
      <p:sp>
        <p:nvSpPr>
          <p:cNvPr id="4" name="TextBox 3">
            <a:extLst>
              <a:ext uri="{FF2B5EF4-FFF2-40B4-BE49-F238E27FC236}">
                <a16:creationId xmlns:a16="http://schemas.microsoft.com/office/drawing/2014/main" id="{C7F7719D-779B-47C2-846B-E277209F52C8}"/>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2280111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8A4C-4717-4C7B-8321-EACD849655A1}"/>
              </a:ext>
            </a:extLst>
          </p:cNvPr>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Subquery and Join Operation</a:t>
            </a:r>
            <a:endParaRPr lang="en-US" dirty="0"/>
          </a:p>
        </p:txBody>
      </p:sp>
      <p:graphicFrame>
        <p:nvGraphicFramePr>
          <p:cNvPr id="4" name="Content Placeholder 3">
            <a:extLst>
              <a:ext uri="{FF2B5EF4-FFF2-40B4-BE49-F238E27FC236}">
                <a16:creationId xmlns:a16="http://schemas.microsoft.com/office/drawing/2014/main" id="{7C9F2173-E9C7-4D87-8FF3-5B697C385C1A}"/>
              </a:ext>
            </a:extLst>
          </p:cNvPr>
          <p:cNvGraphicFramePr>
            <a:graphicFrameLocks noGrp="1"/>
          </p:cNvGraphicFramePr>
          <p:nvPr>
            <p:ph idx="1"/>
            <p:extLst>
              <p:ext uri="{D42A27DB-BD31-4B8C-83A1-F6EECF244321}">
                <p14:modId xmlns:p14="http://schemas.microsoft.com/office/powerpoint/2010/main" val="1492221384"/>
              </p:ext>
            </p:extLst>
          </p:nvPr>
        </p:nvGraphicFramePr>
        <p:xfrm>
          <a:off x="609600" y="1949594"/>
          <a:ext cx="7924800" cy="4603606"/>
        </p:xfrm>
        <a:graphic>
          <a:graphicData uri="http://schemas.openxmlformats.org/drawingml/2006/table">
            <a:tbl>
              <a:tblPr>
                <a:tableStyleId>{8799B23B-EC83-4686-B30A-512413B5E67A}</a:tableStyleId>
              </a:tblPr>
              <a:tblGrid>
                <a:gridCol w="1981200">
                  <a:extLst>
                    <a:ext uri="{9D8B030D-6E8A-4147-A177-3AD203B41FA5}">
                      <a16:colId xmlns:a16="http://schemas.microsoft.com/office/drawing/2014/main" val="4294666729"/>
                    </a:ext>
                  </a:extLst>
                </a:gridCol>
                <a:gridCol w="1981200">
                  <a:extLst>
                    <a:ext uri="{9D8B030D-6E8A-4147-A177-3AD203B41FA5}">
                      <a16:colId xmlns:a16="http://schemas.microsoft.com/office/drawing/2014/main" val="1084372096"/>
                    </a:ext>
                  </a:extLst>
                </a:gridCol>
                <a:gridCol w="1981200">
                  <a:extLst>
                    <a:ext uri="{9D8B030D-6E8A-4147-A177-3AD203B41FA5}">
                      <a16:colId xmlns:a16="http://schemas.microsoft.com/office/drawing/2014/main" val="2011838596"/>
                    </a:ext>
                  </a:extLst>
                </a:gridCol>
                <a:gridCol w="1981200">
                  <a:extLst>
                    <a:ext uri="{9D8B030D-6E8A-4147-A177-3AD203B41FA5}">
                      <a16:colId xmlns:a16="http://schemas.microsoft.com/office/drawing/2014/main" val="3227631773"/>
                    </a:ext>
                  </a:extLst>
                </a:gridCol>
              </a:tblGrid>
              <a:tr h="293301">
                <a:tc>
                  <a:txBody>
                    <a:bodyPr/>
                    <a:lstStyle/>
                    <a:p>
                      <a:pPr algn="l" fontAlgn="base"/>
                      <a:r>
                        <a:rPr lang="en-US" sz="1000" b="1">
                          <a:effectLst/>
                        </a:rPr>
                        <a:t>Parameters</a:t>
                      </a:r>
                    </a:p>
                  </a:txBody>
                  <a:tcPr marL="67076" marR="67076" marT="67076" marB="67076" anchor="ctr"/>
                </a:tc>
                <a:tc>
                  <a:txBody>
                    <a:bodyPr/>
                    <a:lstStyle/>
                    <a:p>
                      <a:pPr algn="l" fontAlgn="base"/>
                      <a:r>
                        <a:rPr lang="en-US" sz="1000" b="1">
                          <a:effectLst/>
                        </a:rPr>
                        <a:t>Nested Query</a:t>
                      </a:r>
                    </a:p>
                  </a:txBody>
                  <a:tcPr marL="67076" marR="67076" marT="67076" marB="67076" anchor="ctr"/>
                </a:tc>
                <a:tc>
                  <a:txBody>
                    <a:bodyPr/>
                    <a:lstStyle/>
                    <a:p>
                      <a:pPr algn="l" fontAlgn="base"/>
                      <a:r>
                        <a:rPr lang="en-US" sz="1000" b="1" dirty="0">
                          <a:effectLst/>
                        </a:rPr>
                        <a:t>Correlated Query</a:t>
                      </a:r>
                    </a:p>
                  </a:txBody>
                  <a:tcPr marL="67076" marR="67076" marT="67076" marB="67076" anchor="ctr"/>
                </a:tc>
                <a:tc>
                  <a:txBody>
                    <a:bodyPr/>
                    <a:lstStyle/>
                    <a:p>
                      <a:pPr algn="l" fontAlgn="base"/>
                      <a:r>
                        <a:rPr lang="en-US" sz="1000" b="1">
                          <a:effectLst/>
                        </a:rPr>
                        <a:t>Join Operation</a:t>
                      </a:r>
                    </a:p>
                  </a:txBody>
                  <a:tcPr marL="67076" marR="67076" marT="67076" marB="67076" anchor="ctr"/>
                </a:tc>
                <a:extLst>
                  <a:ext uri="{0D108BD9-81ED-4DB2-BD59-A6C34878D82A}">
                    <a16:rowId xmlns:a16="http://schemas.microsoft.com/office/drawing/2014/main" val="2308354204"/>
                  </a:ext>
                </a:extLst>
              </a:tr>
              <a:tr h="1315358">
                <a:tc>
                  <a:txBody>
                    <a:bodyPr/>
                    <a:lstStyle/>
                    <a:p>
                      <a:pPr algn="l" fontAlgn="base"/>
                      <a:r>
                        <a:rPr lang="en-US" sz="1000" b="1" dirty="0">
                          <a:effectLst/>
                        </a:rPr>
                        <a:t>Definition</a:t>
                      </a:r>
                    </a:p>
                  </a:txBody>
                  <a:tcPr marL="67076" marR="67076" marT="93906" marB="93906" anchor="ctr"/>
                </a:tc>
                <a:tc>
                  <a:txBody>
                    <a:bodyPr/>
                    <a:lstStyle/>
                    <a:p>
                      <a:pPr algn="l" fontAlgn="base"/>
                      <a:r>
                        <a:rPr lang="en-US" sz="1000" b="1" dirty="0">
                          <a:effectLst/>
                        </a:rPr>
                        <a:t>In Nested query, a query is written inside another query and the result of inner query is used in execution of outer query. </a:t>
                      </a:r>
                    </a:p>
                  </a:txBody>
                  <a:tcPr marL="67076" marR="67076" marT="93906" marB="93906" anchor="ctr"/>
                </a:tc>
                <a:tc>
                  <a:txBody>
                    <a:bodyPr/>
                    <a:lstStyle/>
                    <a:p>
                      <a:pPr algn="l" fontAlgn="base"/>
                      <a:r>
                        <a:rPr lang="en-US" sz="1000" b="1">
                          <a:effectLst/>
                        </a:rPr>
                        <a:t>In Correlated query, a query is nested inside another query and inner query uses values from outer query.                    </a:t>
                      </a:r>
                    </a:p>
                  </a:txBody>
                  <a:tcPr marL="67076" marR="67076" marT="93906" marB="93906" anchor="ctr"/>
                </a:tc>
                <a:tc>
                  <a:txBody>
                    <a:bodyPr/>
                    <a:lstStyle/>
                    <a:p>
                      <a:pPr algn="l" fontAlgn="base"/>
                      <a:r>
                        <a:rPr lang="en-US" sz="1000" b="1">
                          <a:effectLst/>
                        </a:rPr>
                        <a:t>Join operation is used to combine data or rows from two or more tables based on a common field between them.INNER JOIN, LEFT JOIN, RIGHT JOIN, FULL JOIN are different types of Joins.</a:t>
                      </a:r>
                    </a:p>
                  </a:txBody>
                  <a:tcPr marL="67076" marR="67076" marT="93906" marB="93906" anchor="ctr"/>
                </a:tc>
                <a:extLst>
                  <a:ext uri="{0D108BD9-81ED-4DB2-BD59-A6C34878D82A}">
                    <a16:rowId xmlns:a16="http://schemas.microsoft.com/office/drawing/2014/main" val="361860174"/>
                  </a:ext>
                </a:extLst>
              </a:tr>
              <a:tr h="894187">
                <a:tc>
                  <a:txBody>
                    <a:bodyPr/>
                    <a:lstStyle/>
                    <a:p>
                      <a:pPr algn="l" fontAlgn="base"/>
                      <a:r>
                        <a:rPr lang="en-US" sz="1000" b="1">
                          <a:effectLst/>
                        </a:rPr>
                        <a:t>Approach</a:t>
                      </a:r>
                    </a:p>
                  </a:txBody>
                  <a:tcPr marL="67076" marR="67076" marT="93906" marB="93906" anchor="ctr"/>
                </a:tc>
                <a:tc>
                  <a:txBody>
                    <a:bodyPr/>
                    <a:lstStyle/>
                    <a:p>
                      <a:pPr algn="l" fontAlgn="base"/>
                      <a:r>
                        <a:rPr lang="en-US" sz="1000" b="1" dirty="0">
                          <a:effectLst/>
                        </a:rPr>
                        <a:t>Bottom up approach i.e. Inner query runs first, and only once. Outer query is executed with result from Inner query.</a:t>
                      </a:r>
                    </a:p>
                  </a:txBody>
                  <a:tcPr marL="67076" marR="67076" marT="93906" marB="93906" anchor="ctr"/>
                </a:tc>
                <a:tc>
                  <a:txBody>
                    <a:bodyPr/>
                    <a:lstStyle/>
                    <a:p>
                      <a:pPr algn="l" fontAlgn="base"/>
                      <a:r>
                        <a:rPr lang="en-US" sz="1000" b="1">
                          <a:effectLst/>
                        </a:rPr>
                        <a:t>Top to Down Approach i.e. Outer query executes first and for every Outer query row Inner query is executed.</a:t>
                      </a:r>
                    </a:p>
                  </a:txBody>
                  <a:tcPr marL="67076" marR="67076" marT="93906" marB="93906" anchor="ctr"/>
                </a:tc>
                <a:tc>
                  <a:txBody>
                    <a:bodyPr/>
                    <a:lstStyle/>
                    <a:p>
                      <a:pPr algn="l" fontAlgn="base"/>
                      <a:r>
                        <a:rPr lang="en-US" sz="1000" b="1">
                          <a:effectLst/>
                        </a:rPr>
                        <a:t>It is basically cross product satisfying a condition.</a:t>
                      </a:r>
                    </a:p>
                  </a:txBody>
                  <a:tcPr marL="67076" marR="67076" marT="93906" marB="93906" anchor="ctr"/>
                </a:tc>
                <a:extLst>
                  <a:ext uri="{0D108BD9-81ED-4DB2-BD59-A6C34878D82A}">
                    <a16:rowId xmlns:a16="http://schemas.microsoft.com/office/drawing/2014/main" val="982724436"/>
                  </a:ext>
                </a:extLst>
              </a:tr>
              <a:tr h="613406">
                <a:tc>
                  <a:txBody>
                    <a:bodyPr/>
                    <a:lstStyle/>
                    <a:p>
                      <a:pPr algn="l" fontAlgn="base"/>
                      <a:r>
                        <a:rPr lang="en-US" sz="1000" b="1">
                          <a:effectLst/>
                        </a:rPr>
                        <a:t>Dependency</a:t>
                      </a:r>
                    </a:p>
                  </a:txBody>
                  <a:tcPr marL="67076" marR="67076" marT="93906" marB="93906" anchor="ctr"/>
                </a:tc>
                <a:tc>
                  <a:txBody>
                    <a:bodyPr/>
                    <a:lstStyle/>
                    <a:p>
                      <a:pPr algn="l" fontAlgn="base"/>
                      <a:r>
                        <a:rPr lang="en-US" sz="1000" b="1">
                          <a:effectLst/>
                        </a:rPr>
                        <a:t>Inner query execution is not dependent on Outer query.</a:t>
                      </a:r>
                    </a:p>
                  </a:txBody>
                  <a:tcPr marL="67076" marR="67076" marT="93906" marB="93906" anchor="ctr"/>
                </a:tc>
                <a:tc>
                  <a:txBody>
                    <a:bodyPr/>
                    <a:lstStyle/>
                    <a:p>
                      <a:pPr algn="l" fontAlgn="base"/>
                      <a:r>
                        <a:rPr lang="en-US" sz="1000" b="1" dirty="0">
                          <a:effectLst/>
                        </a:rPr>
                        <a:t>Inner query is dependent on Outer query.</a:t>
                      </a:r>
                    </a:p>
                  </a:txBody>
                  <a:tcPr marL="67076" marR="67076" marT="93906" marB="93906" anchor="ctr"/>
                </a:tc>
                <a:tc>
                  <a:txBody>
                    <a:bodyPr/>
                    <a:lstStyle/>
                    <a:p>
                      <a:pPr algn="l" fontAlgn="base"/>
                      <a:r>
                        <a:rPr lang="en-US" sz="1000" b="1" dirty="0">
                          <a:effectLst/>
                        </a:rPr>
                        <a:t>There is no Inner Query or Outer Query. Hence, no dependency is there.</a:t>
                      </a:r>
                    </a:p>
                  </a:txBody>
                  <a:tcPr marL="67076" marR="67076" marT="93906" marB="93906" anchor="ctr"/>
                </a:tc>
                <a:extLst>
                  <a:ext uri="{0D108BD9-81ED-4DB2-BD59-A6C34878D82A}">
                    <a16:rowId xmlns:a16="http://schemas.microsoft.com/office/drawing/2014/main" val="2824050764"/>
                  </a:ext>
                </a:extLst>
              </a:tr>
              <a:tr h="1455748">
                <a:tc>
                  <a:txBody>
                    <a:bodyPr/>
                    <a:lstStyle/>
                    <a:p>
                      <a:pPr algn="l" fontAlgn="base"/>
                      <a:r>
                        <a:rPr lang="en-US" sz="1000" b="1">
                          <a:effectLst/>
                        </a:rPr>
                        <a:t>Performance </a:t>
                      </a:r>
                    </a:p>
                  </a:txBody>
                  <a:tcPr marL="67076" marR="67076" marT="93906" marB="93906" anchor="ctr"/>
                </a:tc>
                <a:tc>
                  <a:txBody>
                    <a:bodyPr/>
                    <a:lstStyle/>
                    <a:p>
                      <a:pPr algn="l" fontAlgn="base"/>
                      <a:r>
                        <a:rPr lang="en-US" sz="1000" b="1" dirty="0">
                          <a:effectLst/>
                        </a:rPr>
                        <a:t>Performs better than Correlated Query but is slower than Join Operation.</a:t>
                      </a:r>
                    </a:p>
                  </a:txBody>
                  <a:tcPr marL="67076" marR="67076" marT="93906" marB="93906" anchor="ctr"/>
                </a:tc>
                <a:tc>
                  <a:txBody>
                    <a:bodyPr/>
                    <a:lstStyle/>
                    <a:p>
                      <a:pPr algn="l" fontAlgn="base"/>
                      <a:r>
                        <a:rPr lang="en-US" sz="1000" b="1">
                          <a:effectLst/>
                        </a:rPr>
                        <a:t>Performs slower than both Nested Query and Join operations as for every outer query inner query is executed.</a:t>
                      </a:r>
                    </a:p>
                  </a:txBody>
                  <a:tcPr marL="67076" marR="67076" marT="93906" marB="93906" anchor="ctr"/>
                </a:tc>
                <a:tc>
                  <a:txBody>
                    <a:bodyPr/>
                    <a:lstStyle/>
                    <a:p>
                      <a:pPr algn="l" fontAlgn="base"/>
                      <a:r>
                        <a:rPr lang="en-US" sz="1000" b="1" dirty="0">
                          <a:effectLst/>
                        </a:rPr>
                        <a:t>By using joins we maximize the calculation burden on the database but  joins are better optimized by the server so the retrieval time of the query using joins will almost always be faster than that of a subquery.</a:t>
                      </a:r>
                    </a:p>
                  </a:txBody>
                  <a:tcPr marL="67076" marR="67076" marT="93906" marB="93906" anchor="ctr"/>
                </a:tc>
                <a:extLst>
                  <a:ext uri="{0D108BD9-81ED-4DB2-BD59-A6C34878D82A}">
                    <a16:rowId xmlns:a16="http://schemas.microsoft.com/office/drawing/2014/main" val="1560788719"/>
                  </a:ext>
                </a:extLst>
              </a:tr>
            </a:tbl>
          </a:graphicData>
        </a:graphic>
      </p:graphicFrame>
      <p:sp>
        <p:nvSpPr>
          <p:cNvPr id="5" name="TextBox 4">
            <a:extLst>
              <a:ext uri="{FF2B5EF4-FFF2-40B4-BE49-F238E27FC236}">
                <a16:creationId xmlns:a16="http://schemas.microsoft.com/office/drawing/2014/main" id="{4AF6DB50-501A-4BA8-8DE7-7A4788A8C4AA}"/>
              </a:ext>
            </a:extLst>
          </p:cNvPr>
          <p:cNvSpPr txBox="1"/>
          <p:nvPr/>
        </p:nvSpPr>
        <p:spPr>
          <a:xfrm>
            <a:off x="533400" y="6550223"/>
            <a:ext cx="2209800" cy="307777"/>
          </a:xfrm>
          <a:prstGeom prst="rect">
            <a:avLst/>
          </a:prstGeom>
          <a:noFill/>
        </p:spPr>
        <p:txBody>
          <a:bodyPr wrap="square" rtlCol="0">
            <a:spAutoFit/>
          </a:bodyPr>
          <a:lstStyle/>
          <a:p>
            <a:pPr algn="l"/>
            <a:r>
              <a:rPr lang="en-US" sz="1400" dirty="0"/>
              <a:t>By: </a:t>
            </a:r>
            <a:r>
              <a:rPr lang="en-US" sz="1400" dirty="0">
                <a:hlinkClick r:id="rId2"/>
              </a:rPr>
              <a:t>geeksforgeeks</a:t>
            </a:r>
            <a:endParaRPr lang="en-US" sz="1400" dirty="0"/>
          </a:p>
        </p:txBody>
      </p:sp>
    </p:spTree>
    <p:extLst>
      <p:ext uri="{BB962C8B-B14F-4D97-AF65-F5344CB8AC3E}">
        <p14:creationId xmlns:p14="http://schemas.microsoft.com/office/powerpoint/2010/main" val="58165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01000" cy="1143000"/>
          </a:xfrm>
        </p:spPr>
        <p:txBody>
          <a:bodyPr>
            <a:normAutofit fontScale="9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Manipulation Language (DML)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92500" lnSpcReduction="20000"/>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SELECT </a:t>
            </a:r>
          </a:p>
          <a:p>
            <a:pPr lvl="1" algn="l" rtl="0"/>
            <a:r>
              <a:rPr lang="en-US" dirty="0"/>
              <a:t>retrieving data from the database by specifying which columns and rows to be retrieved</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INSERT</a:t>
            </a:r>
            <a:r>
              <a:rPr lang="en-US" dirty="0"/>
              <a:t> </a:t>
            </a:r>
          </a:p>
          <a:p>
            <a:pPr lvl="1" algn="l" rtl="0"/>
            <a:r>
              <a:rPr lang="en-US" dirty="0"/>
              <a:t>adding a new row (and not column) into the table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UPDATE</a:t>
            </a:r>
          </a:p>
          <a:p>
            <a:pPr lvl="1" algn="l" rtl="0"/>
            <a:r>
              <a:rPr lang="en-US" dirty="0"/>
              <a:t>modifying the existing data in the </a:t>
            </a:r>
            <a:r>
              <a:rPr lang="en-US" dirty="0" err="1"/>
              <a:t>tabl</a:t>
            </a:r>
            <a:endParaRPr lang="en-US" dirty="0"/>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DELETE</a:t>
            </a:r>
          </a:p>
          <a:p>
            <a:pPr lvl="1" algn="l" rtl="0"/>
            <a:r>
              <a:rPr lang="en-US" dirty="0"/>
              <a:t>removing an existing data from the table</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Merge(</a:t>
            </a:r>
            <a:r>
              <a:rPr lang="en-US" b="1"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Upsert</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pPr lvl="1" algn="l" rtl="0"/>
            <a:r>
              <a:rPr lang="en-US" dirty="0"/>
              <a:t>performs a series of conditional </a:t>
            </a:r>
            <a:r>
              <a:rPr lang="en-US" dirty="0">
                <a:solidFill>
                  <a:srgbClr val="FF0000"/>
                </a:solidFill>
              </a:rPr>
              <a:t>Update</a:t>
            </a:r>
            <a:r>
              <a:rPr lang="en-US" dirty="0"/>
              <a:t> and/or </a:t>
            </a:r>
            <a:r>
              <a:rPr lang="en-US" dirty="0">
                <a:solidFill>
                  <a:srgbClr val="FF0000"/>
                </a:solidFill>
              </a:rPr>
              <a:t>Delete</a:t>
            </a:r>
            <a:r>
              <a:rPr lang="en-US" dirty="0"/>
              <a:t> and/or </a:t>
            </a:r>
            <a:r>
              <a:rPr lang="en-US" dirty="0">
                <a:solidFill>
                  <a:srgbClr val="FF0000"/>
                </a:solidFill>
              </a:rPr>
              <a:t>Insert</a:t>
            </a:r>
            <a:r>
              <a:rPr lang="en-US" dirty="0"/>
              <a:t> operations</a:t>
            </a:r>
            <a:endParaRPr lang="ar-E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Control Language (DCL) </a:t>
            </a:r>
            <a:endParaRPr lang="ar-EG"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a:bodyPr>
          <a:lstStyle/>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GRANT </a:t>
            </a:r>
            <a:endParaRPr lang="en-US" dirty="0"/>
          </a:p>
          <a:p>
            <a:pPr lvl="1" algn="l" rtl="0"/>
            <a:r>
              <a:rPr lang="en-US" dirty="0"/>
              <a:t>giving privileges to the users </a:t>
            </a:r>
          </a:p>
          <a:p>
            <a:pPr algn="l" rtl="0"/>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REVOKE</a:t>
            </a:r>
            <a:endParaRPr lang="en-US" dirty="0"/>
          </a:p>
          <a:p>
            <a:pPr lvl="1" algn="l" rtl="0"/>
            <a:r>
              <a:rPr lang="en-US" dirty="0"/>
              <a:t>removing privileges from the users that are previously granted those permissions</a:t>
            </a:r>
            <a:endParaRPr lang="ar-EG"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8081</TotalTime>
  <Words>3227</Words>
  <Application>Microsoft Office PowerPoint</Application>
  <PresentationFormat>On-screen Show (4:3)</PresentationFormat>
  <Paragraphs>681</Paragraphs>
  <Slides>76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Calibri</vt:lpstr>
      <vt:lpstr>Constantia</vt:lpstr>
      <vt:lpstr>Courier New</vt:lpstr>
      <vt:lpstr>Helvetica Neue</vt:lpstr>
      <vt:lpstr>Lucida Sans Typewriter</vt:lpstr>
      <vt:lpstr>Tahoma</vt:lpstr>
      <vt:lpstr>urw-din</vt:lpstr>
      <vt:lpstr>Wingdings 2</vt:lpstr>
      <vt:lpstr>Flow</vt:lpstr>
      <vt:lpstr> Oracle SQL</vt:lpstr>
      <vt:lpstr>What is SQL ?</vt:lpstr>
      <vt:lpstr>SQL Queries</vt:lpstr>
      <vt:lpstr>Working with Oracle 12C</vt:lpstr>
      <vt:lpstr>Introduction to Oracle SQL </vt:lpstr>
      <vt:lpstr>SQL Commands </vt:lpstr>
      <vt:lpstr>Data Definition Language (DDL) </vt:lpstr>
      <vt:lpstr>Data Manipulation Language (DML) </vt:lpstr>
      <vt:lpstr>Data Control Language (DCL) </vt:lpstr>
      <vt:lpstr>Retrieving Data Customizing Data  </vt:lpstr>
      <vt:lpstr>SELECT </vt:lpstr>
      <vt:lpstr>WHERE</vt:lpstr>
      <vt:lpstr>Order BY</vt:lpstr>
      <vt:lpstr>Example</vt:lpstr>
      <vt:lpstr>Example</vt:lpstr>
      <vt:lpstr>Example</vt:lpstr>
      <vt:lpstr>SQL AND &amp; OR Operators</vt:lpstr>
      <vt:lpstr>NULL</vt:lpstr>
      <vt:lpstr>Concatenate</vt:lpstr>
      <vt:lpstr>Aliases (as) </vt:lpstr>
      <vt:lpstr>Distinct </vt:lpstr>
      <vt:lpstr>Grouping Data </vt:lpstr>
      <vt:lpstr>Grouping Functions</vt:lpstr>
      <vt:lpstr>Example 1</vt:lpstr>
      <vt:lpstr>Example 2</vt:lpstr>
      <vt:lpstr>Group By</vt:lpstr>
      <vt:lpstr>Example : Group By</vt:lpstr>
      <vt:lpstr>Having</vt:lpstr>
      <vt:lpstr>Example : Having</vt:lpstr>
      <vt:lpstr>SQL Operators</vt:lpstr>
      <vt:lpstr>Using SQL Operators </vt:lpstr>
      <vt:lpstr>Arithmetic operators </vt:lpstr>
      <vt:lpstr>Comparison operators </vt:lpstr>
      <vt:lpstr>Example</vt:lpstr>
      <vt:lpstr>Logical operators </vt:lpstr>
      <vt:lpstr>Example</vt:lpstr>
      <vt:lpstr>Set Operators </vt:lpstr>
      <vt:lpstr>UNION &amp; Intersect &amp; Minus</vt:lpstr>
      <vt:lpstr>UNION/UNION ALL Operator</vt:lpstr>
      <vt:lpstr>INTERSECT Operator</vt:lpstr>
      <vt:lpstr>EXCEPT Operator</vt:lpstr>
      <vt:lpstr>Other operators </vt:lpstr>
      <vt:lpstr>PowerPoint Presentation</vt:lpstr>
      <vt:lpstr>PowerPoint Presentation</vt:lpstr>
      <vt:lpstr>PowerPoint Presentation</vt:lpstr>
      <vt:lpstr>PowerPoint Presentation</vt:lpstr>
      <vt:lpstr>Joining Data</vt:lpstr>
      <vt:lpstr>PowerPoint Presentation</vt:lpstr>
      <vt:lpstr>Using Aliases for Table Names</vt:lpstr>
      <vt:lpstr> Combining Data from Multiple Tables</vt:lpstr>
      <vt:lpstr>Introduction to Joins</vt:lpstr>
      <vt:lpstr>Inner Join </vt:lpstr>
      <vt:lpstr>Using Inner Joins</vt:lpstr>
      <vt:lpstr>Left Outer Join</vt:lpstr>
      <vt:lpstr>PowerPoint Presentation</vt:lpstr>
      <vt:lpstr>Using Outer Joins</vt:lpstr>
      <vt:lpstr>Right Outer join</vt:lpstr>
      <vt:lpstr>PowerPoint Presentation</vt:lpstr>
      <vt:lpstr>Full Join</vt:lpstr>
      <vt:lpstr>PowerPoint Presentation</vt:lpstr>
      <vt:lpstr>Self- Join </vt:lpstr>
      <vt:lpstr>Problem</vt:lpstr>
      <vt:lpstr>Solution</vt:lpstr>
      <vt:lpstr>Cross Join</vt:lpstr>
      <vt:lpstr>PowerPoint Presentation</vt:lpstr>
      <vt:lpstr>Using Cross Joins</vt:lpstr>
      <vt:lpstr>Example</vt:lpstr>
      <vt:lpstr>PowerPoint Presentation</vt:lpstr>
      <vt:lpstr>CASE is used to provide if-then-else type of logic to SQL. There are two formats: The first is a Simple CASE expression, where we compare an expression to static values. The second is a</vt:lpstr>
      <vt:lpstr>Subquery</vt:lpstr>
      <vt:lpstr>Subqueries…</vt:lpstr>
      <vt:lpstr>Subquery</vt:lpstr>
      <vt:lpstr>Subquery</vt:lpstr>
      <vt:lpstr>Join Operation</vt:lpstr>
      <vt:lpstr>Subquery and Join Operation</vt:lpstr>
      <vt:lpstr>Subquery and Join Operation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Queries and Programming</dc:title>
  <dc:creator>Abed Sharifi</dc:creator>
  <cp:lastModifiedBy>Abed Sharifi</cp:lastModifiedBy>
  <cp:revision>11</cp:revision>
  <dcterms:created xsi:type="dcterms:W3CDTF">2011-03-11T11:53:57Z</dcterms:created>
  <dcterms:modified xsi:type="dcterms:W3CDTF">2022-04-16T13:19:08Z</dcterms:modified>
</cp:coreProperties>
</file>