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78"/>
  </p:notesMasterIdLst>
  <p:sldIdLst>
    <p:sldId id="256" r:id="rId2"/>
    <p:sldId id="294" r:id="rId3"/>
    <p:sldId id="257" r:id="rId4"/>
    <p:sldId id="258" r:id="rId5"/>
    <p:sldId id="259" r:id="rId6"/>
    <p:sldId id="260" r:id="rId7"/>
    <p:sldId id="264" r:id="rId8"/>
    <p:sldId id="526" r:id="rId9"/>
    <p:sldId id="263" r:id="rId10"/>
    <p:sldId id="265" r:id="rId11"/>
    <p:sldId id="534" r:id="rId12"/>
    <p:sldId id="535" r:id="rId13"/>
    <p:sldId id="536" r:id="rId14"/>
    <p:sldId id="537" r:id="rId15"/>
    <p:sldId id="269" r:id="rId16"/>
    <p:sldId id="270" r:id="rId17"/>
    <p:sldId id="528" r:id="rId18"/>
    <p:sldId id="271" r:id="rId19"/>
    <p:sldId id="272" r:id="rId20"/>
    <p:sldId id="273" r:id="rId21"/>
    <p:sldId id="274" r:id="rId22"/>
    <p:sldId id="279" r:id="rId23"/>
    <p:sldId id="275" r:id="rId24"/>
    <p:sldId id="277" r:id="rId25"/>
    <p:sldId id="278" r:id="rId26"/>
    <p:sldId id="283" r:id="rId27"/>
    <p:sldId id="280" r:id="rId28"/>
    <p:sldId id="284" r:id="rId29"/>
    <p:sldId id="285" r:id="rId30"/>
    <p:sldId id="281" r:id="rId31"/>
    <p:sldId id="282" r:id="rId32"/>
    <p:sldId id="485" r:id="rId33"/>
    <p:sldId id="486" r:id="rId34"/>
    <p:sldId id="487" r:id="rId35"/>
    <p:sldId id="489" r:id="rId36"/>
    <p:sldId id="490" r:id="rId37"/>
    <p:sldId id="491" r:id="rId38"/>
    <p:sldId id="492" r:id="rId39"/>
    <p:sldId id="493" r:id="rId40"/>
    <p:sldId id="494" r:id="rId41"/>
    <p:sldId id="495" r:id="rId42"/>
    <p:sldId id="496" r:id="rId43"/>
    <p:sldId id="289" r:id="rId44"/>
    <p:sldId id="290" r:id="rId45"/>
    <p:sldId id="292" r:id="rId46"/>
    <p:sldId id="293" r:id="rId47"/>
    <p:sldId id="510" r:id="rId48"/>
    <p:sldId id="511" r:id="rId49"/>
    <p:sldId id="512" r:id="rId50"/>
    <p:sldId id="295" r:id="rId51"/>
    <p:sldId id="296" r:id="rId52"/>
    <p:sldId id="538" r:id="rId53"/>
    <p:sldId id="539" r:id="rId54"/>
    <p:sldId id="309" r:id="rId55"/>
    <p:sldId id="310" r:id="rId56"/>
    <p:sldId id="540" r:id="rId57"/>
    <p:sldId id="519" r:id="rId58"/>
    <p:sldId id="308" r:id="rId59"/>
    <p:sldId id="305" r:id="rId60"/>
    <p:sldId id="306" r:id="rId61"/>
    <p:sldId id="313" r:id="rId62"/>
    <p:sldId id="509" r:id="rId63"/>
    <p:sldId id="303" r:id="rId64"/>
    <p:sldId id="314" r:id="rId65"/>
    <p:sldId id="541" r:id="rId66"/>
    <p:sldId id="302" r:id="rId67"/>
    <p:sldId id="317" r:id="rId68"/>
    <p:sldId id="299" r:id="rId69"/>
    <p:sldId id="316" r:id="rId70"/>
    <p:sldId id="508" r:id="rId71"/>
    <p:sldId id="319" r:id="rId72"/>
    <p:sldId id="322" r:id="rId73"/>
    <p:sldId id="323" r:id="rId74"/>
    <p:sldId id="326" r:id="rId75"/>
    <p:sldId id="324" r:id="rId76"/>
    <p:sldId id="325" r:id="rId7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2" autoAdjust="0"/>
  </p:normalViewPr>
  <p:slideViewPr>
    <p:cSldViewPr>
      <p:cViewPr varScale="1">
        <p:scale>
          <a:sx n="95" d="100"/>
          <a:sy n="95" d="100"/>
        </p:scale>
        <p:origin x="2064" y="84"/>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0346C96-96A1-47A5-83B1-15CF8156A720}" type="datetimeFigureOut">
              <a:rPr lang="ar-EG" smtClean="0"/>
              <a:pPr/>
              <a:t>16/05/1442</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3F8023-94E4-49B6-8744-D8930C88AFF8}" type="slidenum">
              <a:rPr lang="ar-EG" smtClean="0"/>
              <a:pPr/>
              <a:t>‹#›</a:t>
            </a:fld>
            <a:endParaRPr lang="ar-EG"/>
          </a:p>
        </p:txBody>
      </p:sp>
    </p:spTree>
    <p:extLst>
      <p:ext uri="{BB962C8B-B14F-4D97-AF65-F5344CB8AC3E}">
        <p14:creationId xmlns:p14="http://schemas.microsoft.com/office/powerpoint/2010/main" val="3108426825"/>
      </p:ext>
    </p:extLst>
  </p:cSld>
  <p:clrMap bg1="lt1" tx1="dk1" bg2="lt2" tx2="dk2" accent1="accent1" accent2="accent2" accent3="accent3" accent4="accent4" accent5="accent5" accent6="accent6" hlink="hlink" folHlink="folHlink"/>
  <p:notesStyle>
    <a:lvl1pPr marL="0" algn="l" defTabSz="914400" rtl="1" eaLnBrk="1" latinLnBrk="0" hangingPunct="1">
      <a:defRPr sz="1200" kern="1200">
        <a:solidFill>
          <a:schemeClr val="tx1"/>
        </a:solidFill>
        <a:latin typeface="+mn-lt"/>
        <a:ea typeface="+mn-ea"/>
        <a:cs typeface="+mn-cs"/>
      </a:defRPr>
    </a:lvl1pPr>
    <a:lvl2pPr marL="457200" algn="l" defTabSz="914400" rtl="1" eaLnBrk="1" latinLnBrk="0" hangingPunct="1">
      <a:defRPr sz="1200" kern="1200">
        <a:solidFill>
          <a:schemeClr val="tx1"/>
        </a:solidFill>
        <a:latin typeface="+mn-lt"/>
        <a:ea typeface="+mn-ea"/>
        <a:cs typeface="+mn-cs"/>
      </a:defRPr>
    </a:lvl2pPr>
    <a:lvl3pPr marL="914400" algn="l" defTabSz="914400" rtl="1" eaLnBrk="1" latinLnBrk="0" hangingPunct="1">
      <a:defRPr sz="1200" kern="1200">
        <a:solidFill>
          <a:schemeClr val="tx1"/>
        </a:solidFill>
        <a:latin typeface="+mn-lt"/>
        <a:ea typeface="+mn-ea"/>
        <a:cs typeface="+mn-cs"/>
      </a:defRPr>
    </a:lvl3pPr>
    <a:lvl4pPr marL="1371600" algn="l" defTabSz="914400" rtl="1" eaLnBrk="1" latinLnBrk="0" hangingPunct="1">
      <a:defRPr sz="1200" kern="1200">
        <a:solidFill>
          <a:schemeClr val="tx1"/>
        </a:solidFill>
        <a:latin typeface="+mn-lt"/>
        <a:ea typeface="+mn-ea"/>
        <a:cs typeface="+mn-cs"/>
      </a:defRPr>
    </a:lvl4pPr>
    <a:lvl5pPr marL="1828800" algn="l"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10</a:t>
            </a:fld>
            <a:endParaRPr lang="ar-EG"/>
          </a:p>
        </p:txBody>
      </p:sp>
    </p:spTree>
    <p:extLst>
      <p:ext uri="{BB962C8B-B14F-4D97-AF65-F5344CB8AC3E}">
        <p14:creationId xmlns:p14="http://schemas.microsoft.com/office/powerpoint/2010/main" val="2618367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mn-lt"/>
                <a:ea typeface="+mn-ea"/>
                <a:cs typeface="+mn-cs"/>
              </a:rPr>
              <a:t>SELECT * FROM EMPLOYEES WHERE SALARY &gt; 15000;</a:t>
            </a:r>
          </a:p>
          <a:p>
            <a:pPr algn="l"/>
            <a:r>
              <a:rPr lang="en-US" sz="1200" b="0" i="0" u="none" strike="noStrike" kern="1200" baseline="0" dirty="0" smtClean="0">
                <a:solidFill>
                  <a:schemeClr val="tx1"/>
                </a:solidFill>
                <a:latin typeface="+mn-lt"/>
                <a:ea typeface="+mn-ea"/>
                <a:cs typeface="+mn-cs"/>
              </a:rPr>
              <a:t>SELECT * FROM EMPLOYEES WHERE SALARY &lt; 2400;</a:t>
            </a:r>
          </a:p>
          <a:p>
            <a:pPr algn="l"/>
            <a:r>
              <a:rPr lang="en-US" sz="1200" b="0" i="0" u="none" strike="noStrike" kern="1200" baseline="0" dirty="0" smtClean="0">
                <a:solidFill>
                  <a:schemeClr val="tx1"/>
                </a:solidFill>
                <a:latin typeface="+mn-lt"/>
                <a:ea typeface="+mn-ea"/>
                <a:cs typeface="+mn-cs"/>
              </a:rPr>
              <a:t>SELECT * FROM EMPLOYEES WHERE MANAGER_ID = 100;</a:t>
            </a:r>
          </a:p>
          <a:p>
            <a:pPr algn="l"/>
            <a:r>
              <a:rPr lang="en-US" sz="1200" b="0" i="0" u="none" strike="noStrike" kern="1200" baseline="0" dirty="0" smtClean="0">
                <a:solidFill>
                  <a:schemeClr val="tx1"/>
                </a:solidFill>
                <a:latin typeface="+mn-lt"/>
                <a:ea typeface="+mn-ea"/>
                <a:cs typeface="+mn-cs"/>
              </a:rPr>
              <a:t>SELECT * FROM EMPLOYEES WHERE MANAGER_ID &lt;&gt; 100;</a:t>
            </a:r>
            <a:endParaRPr lang="en-US" dirty="0" smtClean="0"/>
          </a:p>
          <a:p>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74</a:t>
            </a:fld>
            <a:endParaRPr lang="ar-EG"/>
          </a:p>
        </p:txBody>
      </p:sp>
    </p:spTree>
    <p:extLst>
      <p:ext uri="{BB962C8B-B14F-4D97-AF65-F5344CB8AC3E}">
        <p14:creationId xmlns:p14="http://schemas.microsoft.com/office/powerpoint/2010/main" val="222851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SELECT * FROM EMPLOYEES WHERE SALARY &gt; 15000 and MANAGER_ID = 100;</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SELECT * FROM EMPLOYEES WHERE FIRST_NAME='</a:t>
            </a:r>
            <a:r>
              <a:rPr lang="en-US" sz="1200" b="0" i="0" u="none" strike="noStrike" kern="1200" baseline="0" dirty="0" err="1" smtClean="0">
                <a:solidFill>
                  <a:schemeClr val="tx1"/>
                </a:solidFill>
                <a:latin typeface="+mn-lt"/>
                <a:ea typeface="+mn-ea"/>
                <a:cs typeface="+mn-cs"/>
              </a:rPr>
              <a:t>Neena</a:t>
            </a:r>
            <a:r>
              <a:rPr lang="en-US" sz="1200" b="0" i="0" u="none" strike="noStrike" kern="1200" baseline="0" dirty="0" smtClean="0">
                <a:solidFill>
                  <a:schemeClr val="tx1"/>
                </a:solidFill>
                <a:latin typeface="+mn-lt"/>
                <a:ea typeface="+mn-ea"/>
                <a:cs typeface="+mn-cs"/>
              </a:rPr>
              <a:t>' OR JOB_ID='IT_PROG';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SELECT * FROM EMPLOYEES WHERE SALARY &lt;= 15000 and SALARY &gt;= 13000;</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76</a:t>
            </a:fld>
            <a:endParaRPr lang="ar-EG"/>
          </a:p>
        </p:txBody>
      </p:sp>
    </p:spTree>
    <p:extLst>
      <p:ext uri="{BB962C8B-B14F-4D97-AF65-F5344CB8AC3E}">
        <p14:creationId xmlns:p14="http://schemas.microsoft.com/office/powerpoint/2010/main" val="15958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11</a:t>
            </a:fld>
            <a:endParaRPr lang="ar-EG"/>
          </a:p>
        </p:txBody>
      </p:sp>
    </p:spTree>
    <p:extLst>
      <p:ext uri="{BB962C8B-B14F-4D97-AF65-F5344CB8AC3E}">
        <p14:creationId xmlns:p14="http://schemas.microsoft.com/office/powerpoint/2010/main" val="187797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12</a:t>
            </a:fld>
            <a:endParaRPr lang="ar-EG"/>
          </a:p>
        </p:txBody>
      </p:sp>
    </p:spTree>
    <p:extLst>
      <p:ext uri="{BB962C8B-B14F-4D97-AF65-F5344CB8AC3E}">
        <p14:creationId xmlns:p14="http://schemas.microsoft.com/office/powerpoint/2010/main" val="38515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13</a:t>
            </a:fld>
            <a:endParaRPr lang="ar-EG"/>
          </a:p>
        </p:txBody>
      </p:sp>
    </p:spTree>
    <p:extLst>
      <p:ext uri="{BB962C8B-B14F-4D97-AF65-F5344CB8AC3E}">
        <p14:creationId xmlns:p14="http://schemas.microsoft.com/office/powerpoint/2010/main" val="2162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14</a:t>
            </a:fld>
            <a:endParaRPr lang="ar-EG"/>
          </a:p>
        </p:txBody>
      </p:sp>
    </p:spTree>
    <p:extLst>
      <p:ext uri="{BB962C8B-B14F-4D97-AF65-F5344CB8AC3E}">
        <p14:creationId xmlns:p14="http://schemas.microsoft.com/office/powerpoint/2010/main" val="120603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mn-lt"/>
                <a:ea typeface="+mn-ea"/>
                <a:cs typeface="+mn-cs"/>
              </a:rPr>
              <a:t>SELECT * FROM EMPLOYEES;</a:t>
            </a:r>
          </a:p>
          <a:p>
            <a:pPr algn="l"/>
            <a:endParaRPr lang="en-US" sz="1200" b="0" i="0" u="none" strike="noStrike" kern="1200" baseline="0" dirty="0" smtClean="0">
              <a:solidFill>
                <a:schemeClr val="tx1"/>
              </a:solidFill>
              <a:latin typeface="+mn-lt"/>
              <a:ea typeface="+mn-ea"/>
              <a:cs typeface="+mn-cs"/>
            </a:endParaRPr>
          </a:p>
          <a:p>
            <a:pPr algn="l"/>
            <a:r>
              <a:rPr lang="en-US" sz="1200" b="0" i="0" u="none" strike="noStrike" kern="1200" baseline="0" dirty="0" smtClean="0">
                <a:solidFill>
                  <a:schemeClr val="tx1"/>
                </a:solidFill>
                <a:latin typeface="+mn-lt"/>
                <a:ea typeface="+mn-ea"/>
                <a:cs typeface="+mn-cs"/>
              </a:rPr>
              <a:t>SELECT  EMPLOYEE_ID, FIRST_NAME  FROM EMPLOYEES ;</a:t>
            </a:r>
          </a:p>
          <a:p>
            <a:pPr algn="l"/>
            <a:endParaRPr lang="en-US" sz="1200" b="0" i="0" u="none" strike="noStrike" kern="1200" baseline="0" dirty="0" smtClean="0">
              <a:solidFill>
                <a:schemeClr val="tx1"/>
              </a:solidFill>
              <a:latin typeface="+mn-lt"/>
              <a:ea typeface="+mn-ea"/>
              <a:cs typeface="+mn-cs"/>
            </a:endParaRPr>
          </a:p>
          <a:p>
            <a:pPr algn="l"/>
            <a:r>
              <a:rPr lang="en-US" sz="1200" b="0" i="0" u="none" strike="noStrike" kern="1200" baseline="0" dirty="0" smtClean="0">
                <a:solidFill>
                  <a:schemeClr val="tx1"/>
                </a:solidFill>
                <a:latin typeface="+mn-lt"/>
                <a:ea typeface="+mn-ea"/>
                <a:cs typeface="+mn-cs"/>
              </a:rPr>
              <a:t>SELECT EMPLOYEE_ID, FIRST_NAME  FROM EMPLOYEES WHERE SALARY=24000;</a:t>
            </a:r>
          </a:p>
          <a:p>
            <a:pPr algn="l"/>
            <a:endParaRPr lang="en-US" sz="1200" b="0" i="0" u="none" strike="noStrike" kern="1200" baseline="0" dirty="0" smtClean="0">
              <a:solidFill>
                <a:schemeClr val="tx1"/>
              </a:solidFill>
              <a:latin typeface="+mn-lt"/>
              <a:ea typeface="+mn-ea"/>
              <a:cs typeface="+mn-cs"/>
            </a:endParaRPr>
          </a:p>
          <a:p>
            <a:pPr algn="l"/>
            <a:r>
              <a:rPr lang="en-US" sz="1200" b="0" i="0" u="none" strike="noStrike" kern="1200" baseline="0" dirty="0" smtClean="0">
                <a:solidFill>
                  <a:schemeClr val="tx1"/>
                </a:solidFill>
                <a:latin typeface="+mn-lt"/>
                <a:ea typeface="+mn-ea"/>
                <a:cs typeface="+mn-cs"/>
              </a:rPr>
              <a:t>SELECT *  FROM EMPLOYEES ORDER BY EMPLOYEE_ID;</a:t>
            </a:r>
          </a:p>
          <a:p>
            <a:pPr algn="l"/>
            <a:endParaRPr lang="en-US" sz="1200" b="0" i="0" u="none" strike="noStrike" kern="1200" baseline="0" dirty="0" smtClean="0">
              <a:solidFill>
                <a:schemeClr val="tx1"/>
              </a:solidFill>
              <a:latin typeface="+mn-lt"/>
              <a:ea typeface="+mn-ea"/>
              <a:cs typeface="+mn-cs"/>
            </a:endParaRPr>
          </a:p>
          <a:p>
            <a:pPr algn="l"/>
            <a:r>
              <a:rPr lang="en-US" sz="1200" b="0" i="0" u="none" strike="noStrike" kern="1200" baseline="0" dirty="0" smtClean="0">
                <a:solidFill>
                  <a:schemeClr val="tx1"/>
                </a:solidFill>
                <a:latin typeface="+mn-lt"/>
                <a:ea typeface="+mn-ea"/>
                <a:cs typeface="+mn-cs"/>
              </a:rPr>
              <a:t>SELECT *  FROM EMPLOYEES ORDER BY 1;</a:t>
            </a:r>
          </a:p>
          <a:p>
            <a:pPr algn="l"/>
            <a:endParaRPr lang="en-US" sz="1200" b="0" i="0" u="none" strike="noStrike" kern="1200" baseline="0" dirty="0" smtClean="0">
              <a:solidFill>
                <a:schemeClr val="tx1"/>
              </a:solidFill>
              <a:latin typeface="+mn-lt"/>
              <a:ea typeface="+mn-ea"/>
              <a:cs typeface="+mn-cs"/>
            </a:endParaRPr>
          </a:p>
          <a:p>
            <a:pPr algn="l"/>
            <a:r>
              <a:rPr lang="en-US" sz="1200" b="0" i="0" u="none" strike="noStrike" kern="1200" baseline="0" dirty="0" smtClean="0">
                <a:solidFill>
                  <a:schemeClr val="tx1"/>
                </a:solidFill>
                <a:latin typeface="+mn-lt"/>
                <a:ea typeface="+mn-ea"/>
                <a:cs typeface="+mn-cs"/>
              </a:rPr>
              <a:t>SELECT *  FROM EMPLOYEES WHERE SALARY&gt;24000 ORDER BY  MANAGER_ID;</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54</a:t>
            </a:fld>
            <a:endParaRPr lang="ar-EG"/>
          </a:p>
        </p:txBody>
      </p:sp>
    </p:spTree>
    <p:extLst>
      <p:ext uri="{BB962C8B-B14F-4D97-AF65-F5344CB8AC3E}">
        <p14:creationId xmlns:p14="http://schemas.microsoft.com/office/powerpoint/2010/main" val="406925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a:t>
            </a:r>
          </a:p>
          <a:p>
            <a:pPr algn="l" rtl="0"/>
            <a:r>
              <a:rPr lang="en-US" sz="1200" b="0" i="0" u="none" strike="noStrike" kern="1200" baseline="0" dirty="0" smtClean="0">
                <a:solidFill>
                  <a:schemeClr val="tx1"/>
                </a:solidFill>
                <a:latin typeface="+mn-lt"/>
                <a:ea typeface="+mn-ea"/>
                <a:cs typeface="+mn-cs"/>
              </a:rPr>
              <a:t>  FROM EMPLOYEES</a:t>
            </a:r>
          </a:p>
          <a:p>
            <a:pPr algn="l" rtl="0"/>
            <a:r>
              <a:rPr lang="en-US" sz="1200" b="0" i="0" u="none" strike="noStrike" kern="1200" baseline="0" dirty="0" smtClean="0">
                <a:solidFill>
                  <a:schemeClr val="tx1"/>
                </a:solidFill>
                <a:latin typeface="+mn-lt"/>
                <a:ea typeface="+mn-ea"/>
                <a:cs typeface="+mn-cs"/>
              </a:rPr>
              <a:t> WHERE LAST_NAME = 'King'</a:t>
            </a:r>
          </a:p>
          <a:p>
            <a:pPr algn="l" rtl="0"/>
            <a:r>
              <a:rPr lang="en-US" sz="1200" b="0" i="0" u="none" strike="noStrike" kern="1200" baseline="0" dirty="0" smtClean="0">
                <a:solidFill>
                  <a:schemeClr val="tx1"/>
                </a:solidFill>
                <a:latin typeface="+mn-lt"/>
                <a:ea typeface="+mn-ea"/>
                <a:cs typeface="+mn-cs"/>
              </a:rPr>
              <a:t>   AND JOB_ID = 'IT_PROG';</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SELECT *</a:t>
            </a:r>
          </a:p>
          <a:p>
            <a:pPr algn="l" rtl="0"/>
            <a:r>
              <a:rPr lang="en-US" sz="1200" b="0" i="0" u="none" strike="noStrike" kern="1200" baseline="0" dirty="0" smtClean="0">
                <a:solidFill>
                  <a:schemeClr val="tx1"/>
                </a:solidFill>
                <a:latin typeface="+mn-lt"/>
                <a:ea typeface="+mn-ea"/>
                <a:cs typeface="+mn-cs"/>
              </a:rPr>
              <a:t>  FROM EMPLOYEES</a:t>
            </a:r>
          </a:p>
          <a:p>
            <a:pPr algn="l" rtl="0"/>
            <a:r>
              <a:rPr lang="en-US" sz="1200" b="0" i="0" u="none" strike="noStrike" kern="1200" baseline="0" dirty="0" smtClean="0">
                <a:solidFill>
                  <a:schemeClr val="tx1"/>
                </a:solidFill>
                <a:latin typeface="+mn-lt"/>
                <a:ea typeface="+mn-ea"/>
                <a:cs typeface="+mn-cs"/>
              </a:rPr>
              <a:t> where </a:t>
            </a:r>
            <a:r>
              <a:rPr lang="en-US" sz="1200" b="0" i="0" u="none" strike="noStrike" kern="1200" baseline="0" dirty="0" err="1" smtClean="0">
                <a:solidFill>
                  <a:schemeClr val="tx1"/>
                </a:solidFill>
                <a:latin typeface="+mn-lt"/>
                <a:ea typeface="+mn-ea"/>
                <a:cs typeface="+mn-cs"/>
              </a:rPr>
              <a:t>job_id</a:t>
            </a:r>
            <a:r>
              <a:rPr lang="en-US" sz="1200" b="0" i="0" u="none" strike="noStrike" kern="1200" baseline="0" dirty="0" smtClean="0">
                <a:solidFill>
                  <a:schemeClr val="tx1"/>
                </a:solidFill>
                <a:latin typeface="+mn-lt"/>
                <a:ea typeface="+mn-ea"/>
                <a:cs typeface="+mn-cs"/>
              </a:rPr>
              <a:t> = 'SA_REP'</a:t>
            </a:r>
          </a:p>
          <a:p>
            <a:pPr algn="l" rtl="0"/>
            <a:r>
              <a:rPr lang="en-US" sz="1200" b="0" i="0" u="none" strike="noStrike" kern="1200" baseline="0" dirty="0" smtClean="0">
                <a:solidFill>
                  <a:schemeClr val="tx1"/>
                </a:solidFill>
                <a:latin typeface="+mn-lt"/>
                <a:ea typeface="+mn-ea"/>
                <a:cs typeface="+mn-cs"/>
              </a:rPr>
              <a:t>    OR </a:t>
            </a:r>
            <a:r>
              <a:rPr lang="en-US" sz="1200" b="0" i="0" u="none" strike="noStrike" kern="1200" baseline="0" dirty="0" err="1" smtClean="0">
                <a:solidFill>
                  <a:schemeClr val="tx1"/>
                </a:solidFill>
                <a:latin typeface="+mn-lt"/>
                <a:ea typeface="+mn-ea"/>
                <a:cs typeface="+mn-cs"/>
              </a:rPr>
              <a:t>job_id</a:t>
            </a:r>
            <a:r>
              <a:rPr lang="en-US" sz="1200" b="0" i="0" u="none" strike="noStrike" kern="1200" baseline="0" dirty="0" smtClean="0">
                <a:solidFill>
                  <a:schemeClr val="tx1"/>
                </a:solidFill>
                <a:latin typeface="+mn-lt"/>
                <a:ea typeface="+mn-ea"/>
                <a:cs typeface="+mn-cs"/>
              </a:rPr>
              <a:t> = 'IT_PROG';</a:t>
            </a:r>
          </a:p>
          <a:p>
            <a:pPr algn="l" rtl="0"/>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57</a:t>
            </a:fld>
            <a:endParaRPr lang="ar-EG"/>
          </a:p>
        </p:txBody>
      </p:sp>
    </p:spTree>
    <p:extLst>
      <p:ext uri="{BB962C8B-B14F-4D97-AF65-F5344CB8AC3E}">
        <p14:creationId xmlns:p14="http://schemas.microsoft.com/office/powerpoint/2010/main" val="3740700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SUM(SALARY) FROM EMPLOYEES;</a:t>
            </a:r>
          </a:p>
          <a:p>
            <a:pPr algn="l" rtl="0"/>
            <a:r>
              <a:rPr lang="en-US" sz="1200" b="0" i="0" u="none" strike="noStrike" kern="1200" baseline="0" dirty="0" smtClean="0">
                <a:solidFill>
                  <a:schemeClr val="tx1"/>
                </a:solidFill>
                <a:latin typeface="+mn-lt"/>
                <a:ea typeface="+mn-ea"/>
                <a:cs typeface="+mn-cs"/>
              </a:rPr>
              <a:t>SELECT MIN(SALARY) FROM EMPLOYEES;</a:t>
            </a:r>
          </a:p>
          <a:p>
            <a:pPr algn="l" rtl="0"/>
            <a:r>
              <a:rPr lang="en-US" sz="1200" b="0" i="0" u="none" strike="noStrike" kern="1200" baseline="0" dirty="0" smtClean="0">
                <a:solidFill>
                  <a:schemeClr val="tx1"/>
                </a:solidFill>
                <a:latin typeface="+mn-lt"/>
                <a:ea typeface="+mn-ea"/>
                <a:cs typeface="+mn-cs"/>
              </a:rPr>
              <a:t>SELECT MAX(SALARY) FROM EMPLOYEES;</a:t>
            </a:r>
          </a:p>
          <a:p>
            <a:pPr algn="l" rtl="0"/>
            <a:r>
              <a:rPr lang="en-US" sz="1200" b="0" i="0" u="none" strike="noStrike" kern="1200" baseline="0" dirty="0" smtClean="0">
                <a:solidFill>
                  <a:schemeClr val="tx1"/>
                </a:solidFill>
                <a:latin typeface="+mn-lt"/>
                <a:ea typeface="+mn-ea"/>
                <a:cs typeface="+mn-cs"/>
              </a:rPr>
              <a:t>SELECT AVG(SALARY) FROM EMPLOYEES;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SELECT COUNT(*) FROM EMPLOYEES;</a:t>
            </a:r>
          </a:p>
          <a:p>
            <a:pPr algn="l" rtl="0"/>
            <a:r>
              <a:rPr lang="en-US" sz="1200" b="0" i="0" u="none" strike="noStrike" kern="1200" baseline="0" dirty="0" smtClean="0">
                <a:solidFill>
                  <a:schemeClr val="tx1"/>
                </a:solidFill>
                <a:latin typeface="+mn-lt"/>
                <a:ea typeface="+mn-ea"/>
                <a:cs typeface="+mn-cs"/>
              </a:rPr>
              <a:t>SELECT COUNT(MANAGER_ID) FROM EMPLOYEES;</a:t>
            </a:r>
          </a:p>
          <a:p>
            <a:pPr algn="l" rtl="0"/>
            <a:r>
              <a:rPr lang="en-US" sz="1200" b="0" i="0" u="none" strike="noStrike" kern="1200" baseline="0" dirty="0" smtClean="0">
                <a:solidFill>
                  <a:schemeClr val="tx1"/>
                </a:solidFill>
                <a:latin typeface="+mn-lt"/>
                <a:ea typeface="+mn-ea"/>
                <a:cs typeface="+mn-cs"/>
              </a:rPr>
              <a:t>SELECT COUNT(EMPLOYEE_ID) FROM EMPLOYEES;</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64</a:t>
            </a:fld>
            <a:endParaRPr lang="ar-EG"/>
          </a:p>
        </p:txBody>
      </p:sp>
    </p:spTree>
    <p:extLst>
      <p:ext uri="{BB962C8B-B14F-4D97-AF65-F5344CB8AC3E}">
        <p14:creationId xmlns:p14="http://schemas.microsoft.com/office/powerpoint/2010/main" val="50399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73</a:t>
            </a:fld>
            <a:endParaRPr lang="ar-EG"/>
          </a:p>
        </p:txBody>
      </p:sp>
    </p:spTree>
    <p:extLst>
      <p:ext uri="{BB962C8B-B14F-4D97-AF65-F5344CB8AC3E}">
        <p14:creationId xmlns:p14="http://schemas.microsoft.com/office/powerpoint/2010/main" val="92088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lgn="l" rtl="0">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16/05/1442</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2514600"/>
            <a:ext cx="4041775"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rtl="0">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lgn="l" rtl="0">
              <a:defRPr sz="2800"/>
            </a:lvl1pPr>
            <a:lvl2pPr algn="l" rtl="0">
              <a:defRPr sz="2600"/>
            </a:lvl2pPr>
            <a:lvl3pPr algn="l" rtl="0">
              <a:defRPr sz="2400"/>
            </a:lvl3pPr>
            <a:lvl4pPr algn="l" rtl="0">
              <a:defRPr sz="2000"/>
            </a:lvl4pPr>
            <a:lvl5pPr algn="l" rtl="0">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16/05/1442</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82892C-415A-4101-9BD5-EBF9BF5F9EFC}" type="datetimeFigureOut">
              <a:rPr lang="ar-EG" smtClean="0"/>
              <a:pPr/>
              <a:t>16/05/1442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077200" y="6356350"/>
            <a:ext cx="609600" cy="365125"/>
          </a:xfrm>
        </p:spPr>
        <p:txBody>
          <a:bodyPr/>
          <a:lstStyle/>
          <a:p>
            <a:fld id="{8329A4C8-E995-426E-82F3-F37F2FE975FD}" type="slidenum">
              <a:rPr lang="ar-EG" smtClean="0"/>
              <a:pPr/>
              <a:t>‹#›</a:t>
            </a:fld>
            <a:endParaRPr lang="ar-E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82892C-415A-4101-9BD5-EBF9BF5F9EFC}" type="datetimeFigureOut">
              <a:rPr lang="ar-EG" smtClean="0"/>
              <a:pPr/>
              <a:t>16/05/1442</a:t>
            </a:fld>
            <a:endParaRPr lang="ar-E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E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29A4C8-E995-426E-82F3-F37F2FE975FD}" type="slidenum">
              <a:rPr lang="ar-EG" smtClean="0"/>
              <a:pPr/>
              <a:t>‹#›</a:t>
            </a:fld>
            <a:endParaRPr lang="ar-E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362199"/>
          </a:xfrm>
        </p:spPr>
        <p:txBody>
          <a:bodyPr>
            <a:noAutofit/>
          </a:bodyPr>
          <a:lstStyle/>
          <a:p>
            <a:pPr algn="ctr" rtl="0"/>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Oracle SQL</a:t>
            </a:r>
            <a:endParaRPr lang="ar-EG"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762000" y="4847272"/>
            <a:ext cx="6400800" cy="1200329"/>
          </a:xfrm>
          <a:prstGeom prst="rect">
            <a:avLst/>
          </a:prstGeom>
          <a:noFill/>
        </p:spPr>
        <p:txBody>
          <a:bodyPr wrap="square" rtlCol="1">
            <a:spAutoFit/>
          </a:bodyPr>
          <a:lstStyle/>
          <a:p>
            <a:pPr algn="l" rtl="0"/>
            <a:r>
              <a:rPr lang="en-US" b="1" dirty="0" smtClean="0"/>
              <a:t>Abed Sharifi</a:t>
            </a:r>
            <a:endParaRPr lang="ar-SA" b="1" dirty="0" smtClean="0"/>
          </a:p>
          <a:p>
            <a:pPr algn="l" rtl="0"/>
            <a:r>
              <a:rPr lang="en-US" b="1" dirty="0" smtClean="0"/>
              <a:t>Oracle DBA</a:t>
            </a:r>
          </a:p>
          <a:p>
            <a:pPr algn="l" rtl="0"/>
            <a:r>
              <a:rPr lang="en-US" b="1" dirty="0" smtClean="0"/>
              <a:t>SQL </a:t>
            </a:r>
            <a:r>
              <a:rPr lang="en-US" b="1" dirty="0"/>
              <a:t>D</a:t>
            </a:r>
            <a:r>
              <a:rPr lang="en-US" b="1" dirty="0" smtClean="0"/>
              <a:t>eveloper</a:t>
            </a:r>
          </a:p>
          <a:p>
            <a:pPr algn="l" rtl="0"/>
            <a:r>
              <a:rPr lang="en-US" b="1" dirty="0" smtClean="0"/>
              <a:t>Abed.sharifi@gmail.com</a:t>
            </a:r>
            <a:endParaRPr lang="ar-EG"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 Datatypes</a:t>
            </a:r>
          </a:p>
        </p:txBody>
      </p:sp>
      <p:graphicFrame>
        <p:nvGraphicFramePr>
          <p:cNvPr id="2" name="Table 1"/>
          <p:cNvGraphicFramePr>
            <a:graphicFrameLocks noGrp="1"/>
          </p:cNvGraphicFramePr>
          <p:nvPr>
            <p:extLst>
              <p:ext uri="{D42A27DB-BD31-4B8C-83A1-F6EECF244321}">
                <p14:modId xmlns:p14="http://schemas.microsoft.com/office/powerpoint/2010/main" val="4073855739"/>
              </p:ext>
            </p:extLst>
          </p:nvPr>
        </p:nvGraphicFramePr>
        <p:xfrm>
          <a:off x="685800" y="1600200"/>
          <a:ext cx="7848600" cy="3481705"/>
        </p:xfrm>
        <a:graphic>
          <a:graphicData uri="http://schemas.openxmlformats.org/drawingml/2006/table">
            <a:tbl>
              <a:tblPr firstRow="1" bandRow="1">
                <a:tableStyleId>{5C22544A-7EE6-4342-B048-85BDC9FD1C3A}</a:tableStyleId>
              </a:tblPr>
              <a:tblGrid>
                <a:gridCol w="2458598">
                  <a:extLst>
                    <a:ext uri="{9D8B030D-6E8A-4147-A177-3AD203B41FA5}">
                      <a16:colId xmlns:a16="http://schemas.microsoft.com/office/drawing/2014/main" val="2667111856"/>
                    </a:ext>
                  </a:extLst>
                </a:gridCol>
                <a:gridCol w="5390002">
                  <a:extLst>
                    <a:ext uri="{9D8B030D-6E8A-4147-A177-3AD203B41FA5}">
                      <a16:colId xmlns:a16="http://schemas.microsoft.com/office/drawing/2014/main" val="530810555"/>
                    </a:ext>
                  </a:extLst>
                </a:gridCol>
              </a:tblGrid>
              <a:tr h="568325">
                <a:tc>
                  <a:txBody>
                    <a:bodyPr/>
                    <a:lstStyle/>
                    <a:p>
                      <a:pPr algn="l" rtl="0"/>
                      <a:r>
                        <a:rPr kumimoji="0" lang="en-US" kern="1200" dirty="0" smtClean="0">
                          <a:solidFill>
                            <a:schemeClr val="dk1"/>
                          </a:solidFill>
                          <a:latin typeface="+mj-lt"/>
                          <a:ea typeface="+mn-ea"/>
                          <a:cs typeface="+mn-cs"/>
                        </a:rPr>
                        <a:t>Data Type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Description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60030185"/>
                  </a:ext>
                </a:extLst>
              </a:tr>
              <a:tr h="568325">
                <a:tc>
                  <a:txBody>
                    <a:bodyPr/>
                    <a:lstStyle/>
                    <a:p>
                      <a:pPr algn="l" rtl="0"/>
                      <a:r>
                        <a:rPr kumimoji="0" lang="en-US" kern="1200" dirty="0" smtClean="0">
                          <a:solidFill>
                            <a:schemeClr val="dk1"/>
                          </a:solidFill>
                          <a:latin typeface="+mj-lt"/>
                          <a:ea typeface="+mn-ea"/>
                          <a:cs typeface="+mn-cs"/>
                        </a:rPr>
                        <a:t>CHAR[(size)]</a:t>
                      </a:r>
                      <a:endParaRPr kumimoji="0" lang="en-US" kern="1200" dirty="0">
                        <a:solidFill>
                          <a:schemeClr val="dk1"/>
                        </a:solidFill>
                        <a:latin typeface="+mj-lt"/>
                        <a:ea typeface="+mn-ea"/>
                        <a:cs typeface="+mn-cs"/>
                      </a:endParaRPr>
                    </a:p>
                  </a:txBody>
                  <a:tcPr/>
                </a:tc>
                <a:tc>
                  <a:txBody>
                    <a:bodyPr/>
                    <a:lstStyle/>
                    <a:p>
                      <a:pPr algn="l" rtl="0"/>
                      <a:r>
                        <a:rPr kumimoji="0" lang="en-US" b="0" i="0" kern="1200" dirty="0" smtClean="0">
                          <a:solidFill>
                            <a:schemeClr val="dk1"/>
                          </a:solidFill>
                          <a:effectLst/>
                          <a:latin typeface="+mn-lt"/>
                          <a:ea typeface="+mn-ea"/>
                          <a:cs typeface="+mn-cs"/>
                        </a:rPr>
                        <a:t>store fixed-length character data</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kumimoji="0" lang="en-US" kern="1200" dirty="0" smtClean="0">
                          <a:solidFill>
                            <a:schemeClr val="dk1"/>
                          </a:solidFill>
                          <a:latin typeface="+mj-lt"/>
                          <a:ea typeface="+mn-ea"/>
                          <a:cs typeface="+mn-cs"/>
                        </a:rPr>
                        <a:t>NCHAR[(size)]</a:t>
                      </a:r>
                      <a:endParaRPr kumimoji="0" lang="en-US" kern="1200" dirty="0">
                        <a:solidFill>
                          <a:schemeClr val="dk1"/>
                        </a:solidFill>
                        <a:latin typeface="+mj-lt"/>
                        <a:ea typeface="+mn-ea"/>
                        <a:cs typeface="+mn-cs"/>
                      </a:endParaRPr>
                    </a:p>
                  </a:txBody>
                  <a:tcPr/>
                </a:tc>
                <a:tc>
                  <a:txBody>
                    <a:bodyPr/>
                    <a:lstStyle/>
                    <a:p>
                      <a:pPr algn="l" rtl="0"/>
                      <a:r>
                        <a:rPr kumimoji="0" lang="en-US" b="0" i="0" kern="1200" dirty="0" smtClean="0">
                          <a:solidFill>
                            <a:schemeClr val="dk1"/>
                          </a:solidFill>
                          <a:effectLst/>
                          <a:latin typeface="+mn-lt"/>
                          <a:ea typeface="+mn-ea"/>
                          <a:cs typeface="+mn-cs"/>
                        </a:rPr>
                        <a:t>store fixed-length Unicode character data</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kumimoji="0" lang="en-US" kern="1200" dirty="0" smtClean="0">
                          <a:solidFill>
                            <a:schemeClr val="dk1"/>
                          </a:solidFill>
                          <a:latin typeface="+mj-lt"/>
                          <a:ea typeface="+mn-ea"/>
                          <a:cs typeface="+mn-cs"/>
                        </a:rPr>
                        <a:t>VARCHAR2(size)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store variable-length character data</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470458543"/>
                  </a:ext>
                </a:extLst>
              </a:tr>
              <a:tr h="568325">
                <a:tc>
                  <a:txBody>
                    <a:bodyPr/>
                    <a:lstStyle/>
                    <a:p>
                      <a:pPr algn="l" rtl="0"/>
                      <a:r>
                        <a:rPr kumimoji="0" lang="en-US" kern="1200" dirty="0" smtClean="0">
                          <a:solidFill>
                            <a:schemeClr val="dk1"/>
                          </a:solidFill>
                          <a:latin typeface="+mj-lt"/>
                          <a:ea typeface="+mn-ea"/>
                          <a:cs typeface="+mn-cs"/>
                        </a:rPr>
                        <a:t>NVARCHAR2(size)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store variable-length Unicode character data</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596444016"/>
                  </a:ext>
                </a:extLst>
              </a:tr>
              <a:tr h="568325">
                <a:tc>
                  <a:txBody>
                    <a:bodyPr/>
                    <a:lstStyle/>
                    <a:p>
                      <a:pPr algn="l" rtl="0"/>
                      <a:r>
                        <a:rPr kumimoji="0" lang="en-US" kern="1200" dirty="0" smtClean="0">
                          <a:solidFill>
                            <a:schemeClr val="dk1"/>
                          </a:solidFill>
                          <a:latin typeface="+mj-lt"/>
                          <a:ea typeface="+mn-ea"/>
                          <a:cs typeface="+mn-cs"/>
                        </a:rPr>
                        <a:t>Long</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store variable-length character data containing up to 2 gigabytes of information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046445292"/>
                  </a:ext>
                </a:extLst>
              </a:tr>
            </a:tbl>
          </a:graphicData>
        </a:graphic>
      </p:graphicFrame>
      <p:sp>
        <p:nvSpPr>
          <p:cNvPr id="4" name="6-Point Star 3"/>
          <p:cNvSpPr/>
          <p:nvPr/>
        </p:nvSpPr>
        <p:spPr>
          <a:xfrm>
            <a:off x="1295400" y="449580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70103946"/>
              </p:ext>
            </p:extLst>
          </p:nvPr>
        </p:nvGraphicFramePr>
        <p:xfrm>
          <a:off x="823943" y="5828854"/>
          <a:ext cx="7496113" cy="822960"/>
        </p:xfrm>
        <a:graphic>
          <a:graphicData uri="http://schemas.openxmlformats.org/drawingml/2006/table">
            <a:tbl>
              <a:tblPr/>
              <a:tblGrid>
                <a:gridCol w="7496113">
                  <a:extLst>
                    <a:ext uri="{9D8B030D-6E8A-4147-A177-3AD203B41FA5}">
                      <a16:colId xmlns:a16="http://schemas.microsoft.com/office/drawing/2014/main" val="3183176989"/>
                    </a:ext>
                  </a:extLst>
                </a:gridCol>
              </a:tblGrid>
              <a:tr h="0">
                <a:tc>
                  <a:txBody>
                    <a:bodyPr/>
                    <a:lstStyle/>
                    <a:p>
                      <a:pPr algn="just" rtl="0"/>
                      <a:r>
                        <a:rPr lang="en-US" dirty="0"/>
                        <a:t>The LONG datatype is provided for backward compatibility with existing applications. In new applications, use CLOB and NCLOB datatypes for large amounts of character data</a:t>
                      </a:r>
                    </a:p>
                  </a:txBody>
                  <a:tcPr marL="0" marR="0" marT="0" marB="0" anchor="ctr">
                    <a:lnL>
                      <a:noFill/>
                    </a:lnL>
                    <a:lnR>
                      <a:noFill/>
                    </a:lnR>
                    <a:lnT>
                      <a:noFill/>
                    </a:lnT>
                    <a:lnB>
                      <a:noFill/>
                    </a:lnB>
                  </a:tcPr>
                </a:tc>
                <a:extLst>
                  <a:ext uri="{0D108BD9-81ED-4DB2-BD59-A6C34878D82A}">
                    <a16:rowId xmlns:a16="http://schemas.microsoft.com/office/drawing/2014/main" val="346220396"/>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10" name="6-Point Star 9"/>
          <p:cNvSpPr/>
          <p:nvPr/>
        </p:nvSpPr>
        <p:spPr>
          <a:xfrm>
            <a:off x="457200" y="5828854"/>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Number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Datatypes</a:t>
            </a:r>
          </a:p>
        </p:txBody>
      </p:sp>
      <p:graphicFrame>
        <p:nvGraphicFramePr>
          <p:cNvPr id="2" name="Table 1"/>
          <p:cNvGraphicFramePr>
            <a:graphicFrameLocks noGrp="1"/>
          </p:cNvGraphicFramePr>
          <p:nvPr>
            <p:extLst>
              <p:ext uri="{D42A27DB-BD31-4B8C-83A1-F6EECF244321}">
                <p14:modId xmlns:p14="http://schemas.microsoft.com/office/powerpoint/2010/main" val="2619030638"/>
              </p:ext>
            </p:extLst>
          </p:nvPr>
        </p:nvGraphicFramePr>
        <p:xfrm>
          <a:off x="685800" y="1600200"/>
          <a:ext cx="7848600" cy="4774565"/>
        </p:xfrm>
        <a:graphic>
          <a:graphicData uri="http://schemas.openxmlformats.org/drawingml/2006/table">
            <a:tbl>
              <a:tblPr firstRow="1" bandRow="1">
                <a:tableStyleId>{5C22544A-7EE6-4342-B048-85BDC9FD1C3A}</a:tableStyleId>
              </a:tblPr>
              <a:tblGrid>
                <a:gridCol w="2458598">
                  <a:extLst>
                    <a:ext uri="{9D8B030D-6E8A-4147-A177-3AD203B41FA5}">
                      <a16:colId xmlns:a16="http://schemas.microsoft.com/office/drawing/2014/main" val="2667111856"/>
                    </a:ext>
                  </a:extLst>
                </a:gridCol>
                <a:gridCol w="5390002">
                  <a:extLst>
                    <a:ext uri="{9D8B030D-6E8A-4147-A177-3AD203B41FA5}">
                      <a16:colId xmlns:a16="http://schemas.microsoft.com/office/drawing/2014/main" val="530810555"/>
                    </a:ext>
                  </a:extLst>
                </a:gridCol>
              </a:tblGrid>
              <a:tr h="568325">
                <a:tc>
                  <a:txBody>
                    <a:bodyPr/>
                    <a:lstStyle/>
                    <a:p>
                      <a:pPr algn="l" rtl="0"/>
                      <a:r>
                        <a:rPr kumimoji="0" lang="en-US" kern="1200" dirty="0" smtClean="0">
                          <a:solidFill>
                            <a:schemeClr val="dk1"/>
                          </a:solidFill>
                          <a:latin typeface="+mj-lt"/>
                          <a:ea typeface="+mn-ea"/>
                          <a:cs typeface="+mn-cs"/>
                        </a:rPr>
                        <a:t>Data Type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Description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60030185"/>
                  </a:ext>
                </a:extLst>
              </a:tr>
              <a:tr h="568325">
                <a:tc>
                  <a:txBody>
                    <a:bodyPr/>
                    <a:lstStyle/>
                    <a:p>
                      <a:pPr algn="l" rtl="0"/>
                      <a:r>
                        <a:rPr lang="en-US" dirty="0" smtClean="0"/>
                        <a:t>NUMBER</a:t>
                      </a:r>
                      <a:r>
                        <a:rPr kumimoji="0" lang="en-US" b="0" i="0" kern="1200" dirty="0" smtClean="0">
                          <a:solidFill>
                            <a:schemeClr val="dk1"/>
                          </a:solidFill>
                          <a:effectLst/>
                          <a:latin typeface="+mn-lt"/>
                          <a:ea typeface="+mn-ea"/>
                          <a:cs typeface="+mn-cs"/>
                        </a:rPr>
                        <a:t> [ (</a:t>
                      </a:r>
                      <a:r>
                        <a:rPr lang="en-US" i="1" dirty="0" smtClean="0">
                          <a:effectLst/>
                        </a:rPr>
                        <a:t>p</a:t>
                      </a:r>
                      <a:r>
                        <a:rPr kumimoji="0" lang="en-US" b="0" i="0" kern="1200" dirty="0" smtClean="0">
                          <a:solidFill>
                            <a:schemeClr val="dk1"/>
                          </a:solidFill>
                          <a:effectLst/>
                          <a:latin typeface="+mn-lt"/>
                          <a:ea typeface="+mn-ea"/>
                          <a:cs typeface="+mn-cs"/>
                        </a:rPr>
                        <a:t> [, </a:t>
                      </a:r>
                      <a:r>
                        <a:rPr lang="en-US" i="1" dirty="0" smtClean="0">
                          <a:effectLst/>
                        </a:rPr>
                        <a:t>s</a:t>
                      </a:r>
                      <a:r>
                        <a:rPr kumimoji="0" lang="en-US" b="0" i="0" kern="1200" dirty="0" smtClean="0">
                          <a:solidFill>
                            <a:schemeClr val="dk1"/>
                          </a:solidFill>
                          <a:effectLst/>
                          <a:latin typeface="+mn-lt"/>
                          <a:ea typeface="+mn-ea"/>
                          <a:cs typeface="+mn-cs"/>
                        </a:rPr>
                        <a:t>]) ]</a:t>
                      </a:r>
                      <a:endParaRPr kumimoji="0" lang="en-US" kern="1200" dirty="0">
                        <a:solidFill>
                          <a:schemeClr val="dk1"/>
                        </a:solidFill>
                        <a:latin typeface="+mj-lt"/>
                        <a:ea typeface="+mn-ea"/>
                        <a:cs typeface="+mn-cs"/>
                      </a:endParaRPr>
                    </a:p>
                  </a:txBody>
                  <a:tcPr/>
                </a:tc>
                <a:tc>
                  <a:txBody>
                    <a:bodyPr/>
                    <a:lstStyle/>
                    <a:p>
                      <a:pPr algn="l" rtl="0"/>
                      <a:r>
                        <a:rPr kumimoji="0" lang="en-US" b="0" i="0" kern="1200" dirty="0" smtClean="0">
                          <a:solidFill>
                            <a:schemeClr val="dk1"/>
                          </a:solidFill>
                          <a:effectLst/>
                          <a:latin typeface="+mn-lt"/>
                          <a:ea typeface="+mn-ea"/>
                          <a:cs typeface="+mn-cs"/>
                        </a:rPr>
                        <a:t>Number having precision </a:t>
                      </a:r>
                      <a:r>
                        <a:rPr lang="en-US" i="1" dirty="0" smtClean="0">
                          <a:effectLst/>
                        </a:rPr>
                        <a:t>p</a:t>
                      </a:r>
                      <a:r>
                        <a:rPr kumimoji="0" lang="en-US" b="0" i="0" kern="1200" dirty="0" smtClean="0">
                          <a:solidFill>
                            <a:schemeClr val="dk1"/>
                          </a:solidFill>
                          <a:effectLst/>
                          <a:latin typeface="+mn-lt"/>
                          <a:ea typeface="+mn-ea"/>
                          <a:cs typeface="+mn-cs"/>
                        </a:rPr>
                        <a:t> and scale </a:t>
                      </a:r>
                      <a:r>
                        <a:rPr lang="en-US" i="1" dirty="0" smtClean="0">
                          <a:effectLst/>
                        </a:rPr>
                        <a:t>s</a:t>
                      </a:r>
                      <a:r>
                        <a:rPr kumimoji="0" lang="en-US" b="0" i="0" kern="1200" dirty="0" smtClean="0">
                          <a:solidFill>
                            <a:schemeClr val="dk1"/>
                          </a:solidFill>
                          <a:effectLst/>
                          <a:latin typeface="+mn-lt"/>
                          <a:ea typeface="+mn-ea"/>
                          <a:cs typeface="+mn-cs"/>
                        </a:rPr>
                        <a:t>. The precision </a:t>
                      </a:r>
                      <a:r>
                        <a:rPr lang="en-US" i="1" dirty="0" smtClean="0">
                          <a:effectLst/>
                        </a:rPr>
                        <a:t>p</a:t>
                      </a:r>
                      <a:r>
                        <a:rPr kumimoji="0" lang="en-US" b="0" i="0" kern="1200" dirty="0" smtClean="0">
                          <a:solidFill>
                            <a:schemeClr val="dk1"/>
                          </a:solidFill>
                          <a:effectLst/>
                          <a:latin typeface="+mn-lt"/>
                          <a:ea typeface="+mn-ea"/>
                          <a:cs typeface="+mn-cs"/>
                        </a:rPr>
                        <a:t> can range from 1 to 38. The scale </a:t>
                      </a:r>
                      <a:r>
                        <a:rPr lang="en-US" i="1" dirty="0" smtClean="0">
                          <a:effectLst/>
                        </a:rPr>
                        <a:t>s</a:t>
                      </a:r>
                      <a:r>
                        <a:rPr kumimoji="0" lang="en-US" b="0" i="0" kern="1200" dirty="0" smtClean="0">
                          <a:solidFill>
                            <a:schemeClr val="dk1"/>
                          </a:solidFill>
                          <a:effectLst/>
                          <a:latin typeface="+mn-lt"/>
                          <a:ea typeface="+mn-ea"/>
                          <a:cs typeface="+mn-cs"/>
                        </a:rPr>
                        <a:t> can range from -84 to 127. Both precision and scale are in decimal digits. A </a:t>
                      </a:r>
                      <a:r>
                        <a:rPr lang="en-US" dirty="0" smtClean="0"/>
                        <a:t>NUMBER</a:t>
                      </a:r>
                      <a:r>
                        <a:rPr kumimoji="0" lang="en-US" b="0" i="0" kern="1200" dirty="0" smtClean="0">
                          <a:solidFill>
                            <a:schemeClr val="dk1"/>
                          </a:solidFill>
                          <a:effectLst/>
                          <a:latin typeface="+mn-lt"/>
                          <a:ea typeface="+mn-ea"/>
                          <a:cs typeface="+mn-cs"/>
                        </a:rPr>
                        <a:t> value requires from 1 to 22 bytes</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lang="en-US" dirty="0" smtClean="0"/>
                        <a:t>FLOAT</a:t>
                      </a:r>
                      <a:r>
                        <a:rPr kumimoji="0" lang="en-US" b="0" i="0" kern="1200" dirty="0" smtClean="0">
                          <a:solidFill>
                            <a:schemeClr val="dk1"/>
                          </a:solidFill>
                          <a:effectLst/>
                          <a:latin typeface="+mn-lt"/>
                          <a:ea typeface="+mn-ea"/>
                          <a:cs typeface="+mn-cs"/>
                        </a:rPr>
                        <a:t> [(</a:t>
                      </a:r>
                      <a:r>
                        <a:rPr lang="en-US" i="1" dirty="0" smtClean="0">
                          <a:effectLst/>
                        </a:rPr>
                        <a:t>p</a:t>
                      </a:r>
                      <a:r>
                        <a:rPr kumimoji="0" lang="en-US" b="0" i="0" kern="1200" dirty="0" smtClean="0">
                          <a:solidFill>
                            <a:schemeClr val="dk1"/>
                          </a:solidFill>
                          <a:effectLst/>
                          <a:latin typeface="+mn-lt"/>
                          <a:ea typeface="+mn-ea"/>
                          <a:cs typeface="+mn-cs"/>
                        </a:rPr>
                        <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A subtype of the </a:t>
                      </a:r>
                      <a:r>
                        <a:rPr lang="en-US" dirty="0" smtClean="0"/>
                        <a:t>NUMBER</a:t>
                      </a:r>
                      <a:r>
                        <a:rPr kumimoji="0" lang="en-US" b="0" i="0" kern="1200" dirty="0" smtClean="0">
                          <a:solidFill>
                            <a:schemeClr val="dk1"/>
                          </a:solidFill>
                          <a:effectLst/>
                          <a:latin typeface="+mn-lt"/>
                          <a:ea typeface="+mn-ea"/>
                          <a:cs typeface="+mn-cs"/>
                        </a:rPr>
                        <a:t> data type having precision </a:t>
                      </a:r>
                      <a:r>
                        <a:rPr lang="en-US" i="1" dirty="0" smtClean="0">
                          <a:effectLst/>
                        </a:rPr>
                        <a:t>p</a:t>
                      </a:r>
                      <a:r>
                        <a:rPr kumimoji="0" lang="en-US" b="0" i="0" kern="1200" dirty="0" smtClean="0">
                          <a:solidFill>
                            <a:schemeClr val="dk1"/>
                          </a:solidFill>
                          <a:effectLst/>
                          <a:latin typeface="+mn-lt"/>
                          <a:ea typeface="+mn-ea"/>
                          <a:cs typeface="+mn-cs"/>
                        </a:rPr>
                        <a:t>. A </a:t>
                      </a:r>
                      <a:r>
                        <a:rPr lang="en-US" dirty="0" smtClean="0"/>
                        <a:t>FLOAT</a:t>
                      </a:r>
                      <a:r>
                        <a:rPr kumimoji="0" lang="en-US" b="0" i="0" kern="1200" dirty="0" smtClean="0">
                          <a:solidFill>
                            <a:schemeClr val="dk1"/>
                          </a:solidFill>
                          <a:effectLst/>
                          <a:latin typeface="+mn-lt"/>
                          <a:ea typeface="+mn-ea"/>
                          <a:cs typeface="+mn-cs"/>
                        </a:rPr>
                        <a:t> value is represented internally as </a:t>
                      </a:r>
                      <a:r>
                        <a:rPr lang="en-US" dirty="0" smtClean="0"/>
                        <a:t>NUMBER</a:t>
                      </a:r>
                      <a:r>
                        <a:rPr kumimoji="0" lang="en-US" b="0" i="0" kern="1200" dirty="0" smtClean="0">
                          <a:solidFill>
                            <a:schemeClr val="dk1"/>
                          </a:solidFill>
                          <a:effectLst/>
                          <a:latin typeface="+mn-lt"/>
                          <a:ea typeface="+mn-ea"/>
                          <a:cs typeface="+mn-cs"/>
                        </a:rPr>
                        <a:t>. The precision </a:t>
                      </a:r>
                      <a:r>
                        <a:rPr lang="en-US" i="1" dirty="0" smtClean="0">
                          <a:effectLst/>
                        </a:rPr>
                        <a:t>p</a:t>
                      </a:r>
                      <a:r>
                        <a:rPr kumimoji="0" lang="en-US" b="0" i="0" kern="1200" dirty="0" smtClean="0">
                          <a:solidFill>
                            <a:schemeClr val="dk1"/>
                          </a:solidFill>
                          <a:effectLst/>
                          <a:latin typeface="+mn-lt"/>
                          <a:ea typeface="+mn-ea"/>
                          <a:cs typeface="+mn-cs"/>
                        </a:rPr>
                        <a:t> can range from 1 to 126 binary digits. A </a:t>
                      </a:r>
                      <a:r>
                        <a:rPr lang="en-US" dirty="0" smtClean="0"/>
                        <a:t>FLOAT</a:t>
                      </a:r>
                      <a:r>
                        <a:rPr kumimoji="0" lang="en-US" b="0" i="0" kern="1200" dirty="0" smtClean="0">
                          <a:solidFill>
                            <a:schemeClr val="dk1"/>
                          </a:solidFill>
                          <a:effectLst/>
                          <a:latin typeface="+mn-lt"/>
                          <a:ea typeface="+mn-ea"/>
                          <a:cs typeface="+mn-cs"/>
                        </a:rPr>
                        <a:t> value requires from 1 to 22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kumimoji="0" lang="en-US" b="0" i="0" kern="1200" dirty="0" smtClean="0">
                          <a:solidFill>
                            <a:schemeClr val="dk1"/>
                          </a:solidFill>
                          <a:effectLst/>
                          <a:latin typeface="+mn-lt"/>
                          <a:ea typeface="+mn-ea"/>
                          <a:cs typeface="+mn-cs"/>
                        </a:rPr>
                        <a:t>BINARY_FLOAT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32-bit floating point number. This data type requires 4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2673409661"/>
                  </a:ext>
                </a:extLst>
              </a:tr>
              <a:tr h="568325">
                <a:tc>
                  <a:txBody>
                    <a:bodyPr/>
                    <a:lstStyle/>
                    <a:p>
                      <a:pPr algn="l" rtl="0"/>
                      <a:r>
                        <a:rPr kumimoji="0" lang="en-US" b="0" i="0" kern="1200" dirty="0" smtClean="0">
                          <a:solidFill>
                            <a:schemeClr val="dk1"/>
                          </a:solidFill>
                          <a:effectLst/>
                          <a:latin typeface="+mn-lt"/>
                          <a:ea typeface="+mn-ea"/>
                          <a:cs typeface="+mn-cs"/>
                        </a:rPr>
                        <a:t>BINARY_DOUBLE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64-bit floating point number. This data type requires 8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254931909"/>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3851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Date Datatypes(1)</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53847358"/>
              </p:ext>
            </p:extLst>
          </p:nvPr>
        </p:nvGraphicFramePr>
        <p:xfrm>
          <a:off x="457200" y="1600200"/>
          <a:ext cx="8229600" cy="4500245"/>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667111856"/>
                    </a:ext>
                  </a:extLst>
                </a:gridCol>
                <a:gridCol w="4267200">
                  <a:extLst>
                    <a:ext uri="{9D8B030D-6E8A-4147-A177-3AD203B41FA5}">
                      <a16:colId xmlns:a16="http://schemas.microsoft.com/office/drawing/2014/main" val="530810555"/>
                    </a:ext>
                  </a:extLst>
                </a:gridCol>
              </a:tblGrid>
              <a:tr h="568325">
                <a:tc>
                  <a:txBody>
                    <a:bodyPr/>
                    <a:lstStyle/>
                    <a:p>
                      <a:pPr algn="l" rtl="0"/>
                      <a:r>
                        <a:rPr kumimoji="0" lang="en-US" kern="1200" dirty="0" smtClean="0">
                          <a:solidFill>
                            <a:schemeClr val="dk1"/>
                          </a:solidFill>
                          <a:latin typeface="+mj-lt"/>
                          <a:ea typeface="+mn-ea"/>
                          <a:cs typeface="+mn-cs"/>
                        </a:rPr>
                        <a:t>Data Type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Description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60030185"/>
                  </a:ext>
                </a:extLst>
              </a:tr>
              <a:tr h="568325">
                <a:tc>
                  <a:txBody>
                    <a:bodyPr/>
                    <a:lstStyle/>
                    <a:p>
                      <a:pPr algn="l" rtl="0"/>
                      <a:r>
                        <a:rPr kumimoji="0" lang="en-US" b="0" i="0" kern="1200" dirty="0" smtClean="0">
                          <a:solidFill>
                            <a:schemeClr val="dk1"/>
                          </a:solidFill>
                          <a:effectLst/>
                          <a:latin typeface="+mn-lt"/>
                          <a:ea typeface="+mn-ea"/>
                          <a:cs typeface="+mn-cs"/>
                        </a:rPr>
                        <a:t>DATE</a:t>
                      </a:r>
                      <a:endParaRPr kumimoji="0" lang="en-US" kern="1200" dirty="0">
                        <a:solidFill>
                          <a:schemeClr val="dk1"/>
                        </a:solidFill>
                        <a:latin typeface="+mj-lt"/>
                        <a:ea typeface="+mn-ea"/>
                        <a:cs typeface="+mn-cs"/>
                      </a:endParaRPr>
                    </a:p>
                  </a:txBody>
                  <a:tcPr/>
                </a:tc>
                <a:tc>
                  <a:txBody>
                    <a:bodyPr/>
                    <a:lstStyle/>
                    <a:p>
                      <a:pPr algn="l" rtl="0"/>
                      <a:r>
                        <a:rPr kumimoji="0" lang="en-US" b="0" i="0" kern="1200" dirty="0" smtClean="0">
                          <a:solidFill>
                            <a:schemeClr val="dk1"/>
                          </a:solidFill>
                          <a:effectLst/>
                          <a:latin typeface="+mn-lt"/>
                          <a:ea typeface="+mn-ea"/>
                          <a:cs typeface="+mn-cs"/>
                        </a:rPr>
                        <a:t>Valid date range from January 1, 4712 BC, to December 31, 9999 AD</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4147894986"/>
                  </a:ext>
                </a:extLst>
              </a:tr>
              <a:tr h="568325">
                <a:tc>
                  <a:txBody>
                    <a:bodyPr/>
                    <a:lstStyle/>
                    <a:p>
                      <a:pPr algn="l" rtl="0"/>
                      <a:r>
                        <a:rPr kumimoji="0" lang="en-US" b="0" i="0" kern="1200" dirty="0" smtClean="0">
                          <a:solidFill>
                            <a:schemeClr val="dk1"/>
                          </a:solidFill>
                          <a:effectLst/>
                          <a:latin typeface="+mn-lt"/>
                          <a:ea typeface="+mn-ea"/>
                          <a:cs typeface="+mn-cs"/>
                        </a:rPr>
                        <a:t>TIMESTAMP[(</a:t>
                      </a:r>
                      <a:r>
                        <a:rPr lang="en-US" i="1" dirty="0" smtClean="0">
                          <a:solidFill>
                            <a:srgbClr val="FF0000"/>
                          </a:solidFill>
                          <a:effectLst/>
                        </a:rPr>
                        <a:t>X</a:t>
                      </a:r>
                      <a:r>
                        <a:rPr kumimoji="0" lang="en-US" b="0" i="0" kern="1200" dirty="0" smtClean="0">
                          <a:solidFill>
                            <a:schemeClr val="dk1"/>
                          </a:solidFill>
                          <a:effectLst/>
                          <a:latin typeface="+mn-lt"/>
                          <a:ea typeface="+mn-ea"/>
                          <a:cs typeface="+mn-cs"/>
                        </a:rPr>
                        <a:t>)] </a:t>
                      </a:r>
                      <a:endParaRPr kumimoji="0" lang="en-US" kern="1200" dirty="0">
                        <a:solidFill>
                          <a:schemeClr val="dk1"/>
                        </a:solidFill>
                        <a:latin typeface="+mj-lt"/>
                        <a:ea typeface="+mn-ea"/>
                        <a:cs typeface="+mn-cs"/>
                      </a:endParaRPr>
                    </a:p>
                  </a:txBody>
                  <a:tcPr/>
                </a:tc>
                <a:tc>
                  <a:txBody>
                    <a:bodyPr/>
                    <a:lstStyle/>
                    <a:p>
                      <a:pPr algn="l" rtl="0"/>
                      <a:r>
                        <a:rPr kumimoji="0" lang="en-US" b="0" i="0" kern="1200" dirty="0" smtClean="0">
                          <a:solidFill>
                            <a:schemeClr val="dk1"/>
                          </a:solidFill>
                          <a:effectLst/>
                          <a:latin typeface="+mn-lt"/>
                          <a:ea typeface="+mn-ea"/>
                          <a:cs typeface="+mn-cs"/>
                        </a:rPr>
                        <a:t>Year, month, and day values of date, as well as hour, minute, and second values of time</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lang="en-US" dirty="0" smtClean="0"/>
                        <a:t>TIMESTAMP</a:t>
                      </a:r>
                      <a:r>
                        <a:rPr kumimoji="0" lang="en-US" b="0" i="0" kern="1200" dirty="0" smtClean="0">
                          <a:solidFill>
                            <a:schemeClr val="dk1"/>
                          </a:solidFill>
                          <a:effectLst/>
                          <a:latin typeface="+mn-lt"/>
                          <a:ea typeface="+mn-ea"/>
                          <a:cs typeface="+mn-cs"/>
                        </a:rPr>
                        <a:t> [(</a:t>
                      </a:r>
                      <a:r>
                        <a:rPr lang="en-US" i="1" dirty="0" smtClean="0">
                          <a:solidFill>
                            <a:srgbClr val="FF0000"/>
                          </a:solidFill>
                          <a:effectLst/>
                        </a:rPr>
                        <a:t>X</a:t>
                      </a:r>
                      <a:r>
                        <a:rPr kumimoji="0" lang="en-US" b="0" i="0" kern="1200" dirty="0" smtClean="0">
                          <a:solidFill>
                            <a:schemeClr val="dk1"/>
                          </a:solidFill>
                          <a:effectLst/>
                          <a:latin typeface="+mn-lt"/>
                          <a:ea typeface="+mn-ea"/>
                          <a:cs typeface="+mn-cs"/>
                        </a:rPr>
                        <a:t>)] </a:t>
                      </a:r>
                      <a:r>
                        <a:rPr lang="en-US" dirty="0" smtClean="0"/>
                        <a:t>WITH</a:t>
                      </a:r>
                      <a:r>
                        <a:rPr kumimoji="0" lang="en-US" b="0" i="0" kern="1200" dirty="0" smtClean="0">
                          <a:solidFill>
                            <a:schemeClr val="dk1"/>
                          </a:solidFill>
                          <a:effectLst/>
                          <a:latin typeface="+mn-lt"/>
                          <a:ea typeface="+mn-ea"/>
                          <a:cs typeface="+mn-cs"/>
                        </a:rPr>
                        <a:t> </a:t>
                      </a:r>
                      <a:r>
                        <a:rPr lang="en-US" dirty="0" smtClean="0"/>
                        <a:t>TIME</a:t>
                      </a:r>
                      <a:r>
                        <a:rPr kumimoji="0" lang="en-US" b="0" i="0" kern="1200" dirty="0" smtClean="0">
                          <a:solidFill>
                            <a:schemeClr val="dk1"/>
                          </a:solidFill>
                          <a:effectLst/>
                          <a:latin typeface="+mn-lt"/>
                          <a:ea typeface="+mn-ea"/>
                          <a:cs typeface="+mn-cs"/>
                        </a:rPr>
                        <a:t> </a:t>
                      </a:r>
                      <a:r>
                        <a:rPr lang="en-US" dirty="0" smtClean="0"/>
                        <a:t>ZONE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All values of </a:t>
                      </a:r>
                      <a:r>
                        <a:rPr lang="en-US" dirty="0" smtClean="0"/>
                        <a:t>TIMESTAMP</a:t>
                      </a:r>
                      <a:r>
                        <a:rPr kumimoji="0" lang="en-US" b="0" i="0" kern="1200" dirty="0" smtClean="0">
                          <a:solidFill>
                            <a:schemeClr val="dk1"/>
                          </a:solidFill>
                          <a:effectLst/>
                          <a:latin typeface="+mn-lt"/>
                          <a:ea typeface="+mn-ea"/>
                          <a:cs typeface="+mn-cs"/>
                        </a:rPr>
                        <a:t> as well as time zone displacement value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lang="en-US" dirty="0" smtClean="0"/>
                        <a:t>TIMESTAMP</a:t>
                      </a:r>
                      <a:r>
                        <a:rPr kumimoji="0" lang="en-US" b="0" i="0" kern="1200" dirty="0" smtClean="0">
                          <a:solidFill>
                            <a:schemeClr val="dk1"/>
                          </a:solidFill>
                          <a:effectLst/>
                          <a:latin typeface="+mn-lt"/>
                          <a:ea typeface="+mn-ea"/>
                          <a:cs typeface="+mn-cs"/>
                        </a:rPr>
                        <a:t> [(</a:t>
                      </a:r>
                      <a:r>
                        <a:rPr lang="en-US" i="1" dirty="0" smtClean="0">
                          <a:solidFill>
                            <a:srgbClr val="FF0000"/>
                          </a:solidFill>
                          <a:effectLst/>
                        </a:rPr>
                        <a:t>X</a:t>
                      </a:r>
                      <a:r>
                        <a:rPr kumimoji="0" lang="en-US" b="0" i="0" kern="1200" dirty="0" smtClean="0">
                          <a:solidFill>
                            <a:schemeClr val="dk1"/>
                          </a:solidFill>
                          <a:effectLst/>
                          <a:latin typeface="+mn-lt"/>
                          <a:ea typeface="+mn-ea"/>
                          <a:cs typeface="+mn-cs"/>
                        </a:rPr>
                        <a:t>)] </a:t>
                      </a:r>
                      <a:r>
                        <a:rPr lang="en-US" dirty="0" smtClean="0"/>
                        <a:t>WITH</a:t>
                      </a:r>
                      <a:r>
                        <a:rPr kumimoji="0" lang="en-US" b="0" i="0" kern="1200" dirty="0" smtClean="0">
                          <a:solidFill>
                            <a:schemeClr val="dk1"/>
                          </a:solidFill>
                          <a:effectLst/>
                          <a:latin typeface="+mn-lt"/>
                          <a:ea typeface="+mn-ea"/>
                          <a:cs typeface="+mn-cs"/>
                        </a:rPr>
                        <a:t> </a:t>
                      </a:r>
                      <a:r>
                        <a:rPr lang="en-US" dirty="0" smtClean="0"/>
                        <a:t>LOCAL</a:t>
                      </a:r>
                      <a:r>
                        <a:rPr kumimoji="0" lang="en-US" b="0" i="0" kern="1200" dirty="0" smtClean="0">
                          <a:solidFill>
                            <a:schemeClr val="dk1"/>
                          </a:solidFill>
                          <a:effectLst/>
                          <a:latin typeface="+mn-lt"/>
                          <a:ea typeface="+mn-ea"/>
                          <a:cs typeface="+mn-cs"/>
                        </a:rPr>
                        <a:t> </a:t>
                      </a:r>
                      <a:r>
                        <a:rPr lang="en-US" dirty="0" smtClean="0"/>
                        <a:t>TIME</a:t>
                      </a:r>
                      <a:r>
                        <a:rPr kumimoji="0" lang="en-US" b="0" i="0" kern="1200" dirty="0" smtClean="0">
                          <a:solidFill>
                            <a:schemeClr val="dk1"/>
                          </a:solidFill>
                          <a:effectLst/>
                          <a:latin typeface="+mn-lt"/>
                          <a:ea typeface="+mn-ea"/>
                          <a:cs typeface="+mn-cs"/>
                        </a:rPr>
                        <a:t> </a:t>
                      </a:r>
                      <a:r>
                        <a:rPr lang="en-US" dirty="0" smtClean="0"/>
                        <a:t>ZONE</a:t>
                      </a:r>
                      <a:endParaRPr lang="en-US" b="0" dirty="0">
                        <a:solidFill>
                          <a:srgbClr val="222222"/>
                        </a:solidFill>
                        <a:effectLst/>
                        <a:latin typeface="inherit"/>
                      </a:endParaRPr>
                    </a:p>
                  </a:txBody>
                  <a:tcPr marL="57150" marR="57150" marT="76200" marB="76200"/>
                </a:tc>
                <a:tc>
                  <a:txBody>
                    <a:bodyPr/>
                    <a:lstStyle/>
                    <a:p>
                      <a:pPr marL="285750" indent="-285750" algn="l" rtl="0">
                        <a:buFont typeface="Arial" panose="020B0604020202020204" pitchFamily="34" charset="0"/>
                        <a:buChar char="•"/>
                      </a:pPr>
                      <a:r>
                        <a:rPr kumimoji="0" lang="en-US" b="0" i="0" kern="1200" dirty="0" smtClean="0">
                          <a:solidFill>
                            <a:schemeClr val="dk1"/>
                          </a:solidFill>
                          <a:effectLst/>
                          <a:latin typeface="+mn-lt"/>
                          <a:ea typeface="+mn-ea"/>
                          <a:cs typeface="+mn-cs"/>
                        </a:rPr>
                        <a:t>Data is normalized to the database time zone when it is stored in the database.</a:t>
                      </a:r>
                    </a:p>
                    <a:p>
                      <a:pPr marL="285750" indent="-285750" algn="l" rtl="0">
                        <a:buFont typeface="Arial" panose="020B0604020202020204" pitchFamily="34" charset="0"/>
                        <a:buChar char="•"/>
                      </a:pPr>
                      <a:r>
                        <a:rPr kumimoji="0" lang="en-US" b="0" i="0" kern="1200" dirty="0" smtClean="0">
                          <a:solidFill>
                            <a:schemeClr val="dk1"/>
                          </a:solidFill>
                          <a:effectLst/>
                          <a:latin typeface="+mn-lt"/>
                          <a:ea typeface="+mn-ea"/>
                          <a:cs typeface="+mn-cs"/>
                        </a:rPr>
                        <a:t>When the data is retrieved, users see the data in the session time zone.</a:t>
                      </a:r>
                    </a:p>
                    <a:p>
                      <a:pPr algn="l" rtl="0"/>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12805603"/>
                  </a:ext>
                </a:extLst>
              </a:tr>
            </a:tbl>
          </a:graphicData>
        </a:graphic>
      </p:graphicFrame>
      <p:sp>
        <p:nvSpPr>
          <p:cNvPr id="3" name="Rectangle 2"/>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4" name="Rectangle 3"/>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3031432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Date Datatypes(2)</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776472324"/>
              </p:ext>
            </p:extLst>
          </p:nvPr>
        </p:nvGraphicFramePr>
        <p:xfrm>
          <a:off x="457200" y="1600200"/>
          <a:ext cx="8229600" cy="197040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667111856"/>
                    </a:ext>
                  </a:extLst>
                </a:gridCol>
                <a:gridCol w="3200400">
                  <a:extLst>
                    <a:ext uri="{9D8B030D-6E8A-4147-A177-3AD203B41FA5}">
                      <a16:colId xmlns:a16="http://schemas.microsoft.com/office/drawing/2014/main" val="530810555"/>
                    </a:ext>
                  </a:extLst>
                </a:gridCol>
              </a:tblGrid>
              <a:tr h="568325">
                <a:tc>
                  <a:txBody>
                    <a:bodyPr/>
                    <a:lstStyle/>
                    <a:p>
                      <a:pPr algn="l" rtl="0"/>
                      <a:r>
                        <a:rPr kumimoji="0" lang="en-US" kern="1200" dirty="0" smtClean="0">
                          <a:solidFill>
                            <a:schemeClr val="dk1"/>
                          </a:solidFill>
                          <a:latin typeface="+mj-lt"/>
                          <a:ea typeface="+mn-ea"/>
                          <a:cs typeface="+mn-cs"/>
                        </a:rPr>
                        <a:t>Data Type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Description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60030185"/>
                  </a:ext>
                </a:extLst>
              </a:tr>
              <a:tr h="568325">
                <a:tc>
                  <a:txBody>
                    <a:bodyPr/>
                    <a:lstStyle/>
                    <a:p>
                      <a:pPr algn="l" rtl="0"/>
                      <a:r>
                        <a:rPr lang="en-US" b="0" dirty="0">
                          <a:solidFill>
                            <a:srgbClr val="222222"/>
                          </a:solidFill>
                          <a:effectLst/>
                          <a:latin typeface="inherit"/>
                        </a:rPr>
                        <a:t/>
                      </a:r>
                      <a:br>
                        <a:rPr lang="en-US" b="0" dirty="0">
                          <a:solidFill>
                            <a:srgbClr val="222222"/>
                          </a:solidFill>
                          <a:effectLst/>
                          <a:latin typeface="inherit"/>
                        </a:rPr>
                      </a:br>
                      <a:r>
                        <a:rPr lang="en-US" dirty="0" smtClean="0"/>
                        <a:t>INTERVAL</a:t>
                      </a:r>
                      <a:r>
                        <a:rPr kumimoji="0" lang="en-US" b="0" i="0" kern="1200" dirty="0" smtClean="0">
                          <a:solidFill>
                            <a:schemeClr val="dk1"/>
                          </a:solidFill>
                          <a:effectLst/>
                          <a:latin typeface="+mn-lt"/>
                          <a:ea typeface="+mn-ea"/>
                          <a:cs typeface="+mn-cs"/>
                        </a:rPr>
                        <a:t> </a:t>
                      </a:r>
                      <a:r>
                        <a:rPr lang="en-US" dirty="0" smtClean="0"/>
                        <a:t>YEAR</a:t>
                      </a:r>
                      <a:r>
                        <a:rPr kumimoji="0" lang="en-US" b="0" i="0" kern="1200" dirty="0" smtClean="0">
                          <a:solidFill>
                            <a:schemeClr val="dk1"/>
                          </a:solidFill>
                          <a:effectLst/>
                          <a:latin typeface="+mn-lt"/>
                          <a:ea typeface="+mn-ea"/>
                          <a:cs typeface="+mn-cs"/>
                        </a:rPr>
                        <a:t> [(</a:t>
                      </a:r>
                      <a:r>
                        <a:rPr lang="en-US" i="1" dirty="0" err="1" smtClean="0">
                          <a:effectLst/>
                        </a:rPr>
                        <a:t>year_precision</a:t>
                      </a:r>
                      <a:r>
                        <a:rPr kumimoji="0" lang="en-US" b="0" i="0" kern="1200" dirty="0" smtClean="0">
                          <a:solidFill>
                            <a:schemeClr val="dk1"/>
                          </a:solidFill>
                          <a:effectLst/>
                          <a:latin typeface="+mn-lt"/>
                          <a:ea typeface="+mn-ea"/>
                          <a:cs typeface="+mn-cs"/>
                        </a:rPr>
                        <a:t>)] </a:t>
                      </a:r>
                      <a:r>
                        <a:rPr lang="en-US" dirty="0" smtClean="0"/>
                        <a:t>TO</a:t>
                      </a:r>
                      <a:r>
                        <a:rPr kumimoji="0" lang="en-US" b="0" i="0" kern="1200" dirty="0" smtClean="0">
                          <a:solidFill>
                            <a:schemeClr val="dk1"/>
                          </a:solidFill>
                          <a:effectLst/>
                          <a:latin typeface="+mn-lt"/>
                          <a:ea typeface="+mn-ea"/>
                          <a:cs typeface="+mn-cs"/>
                        </a:rPr>
                        <a:t> </a:t>
                      </a:r>
                      <a:r>
                        <a:rPr lang="en-US" dirty="0" smtClean="0"/>
                        <a:t>MONTH</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Stores a period of time in years and months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123345402"/>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INTERVAL</a:t>
                      </a:r>
                      <a:r>
                        <a:rPr kumimoji="0" lang="en-US" b="0" i="0" kern="1200" dirty="0" smtClean="0">
                          <a:solidFill>
                            <a:schemeClr val="dk1"/>
                          </a:solidFill>
                          <a:effectLst/>
                          <a:latin typeface="+mn-lt"/>
                          <a:ea typeface="+mn-ea"/>
                          <a:cs typeface="+mn-cs"/>
                        </a:rPr>
                        <a:t> </a:t>
                      </a:r>
                      <a:r>
                        <a:rPr lang="en-US" dirty="0" smtClean="0"/>
                        <a:t>DAY</a:t>
                      </a:r>
                      <a:r>
                        <a:rPr kumimoji="0" lang="en-US" b="0" i="0" kern="1200" dirty="0" smtClean="0">
                          <a:solidFill>
                            <a:schemeClr val="dk1"/>
                          </a:solidFill>
                          <a:effectLst/>
                          <a:latin typeface="+mn-lt"/>
                          <a:ea typeface="+mn-ea"/>
                          <a:cs typeface="+mn-cs"/>
                        </a:rPr>
                        <a:t> [(</a:t>
                      </a:r>
                      <a:r>
                        <a:rPr lang="en-US" i="1" dirty="0" err="1" smtClean="0">
                          <a:effectLst/>
                        </a:rPr>
                        <a:t>day_precision</a:t>
                      </a:r>
                      <a:r>
                        <a:rPr kumimoji="0" lang="en-US" b="0" i="0" kern="1200" dirty="0" smtClean="0">
                          <a:solidFill>
                            <a:schemeClr val="dk1"/>
                          </a:solidFill>
                          <a:effectLst/>
                          <a:latin typeface="+mn-lt"/>
                          <a:ea typeface="+mn-ea"/>
                          <a:cs typeface="+mn-cs"/>
                        </a:rPr>
                        <a:t>)] </a:t>
                      </a:r>
                      <a:r>
                        <a:rPr lang="en-US" dirty="0" smtClean="0"/>
                        <a:t>TO</a:t>
                      </a:r>
                      <a:r>
                        <a:rPr kumimoji="0" lang="en-US" b="0" i="0" kern="1200" dirty="0" smtClean="0">
                          <a:solidFill>
                            <a:schemeClr val="dk1"/>
                          </a:solidFill>
                          <a:effectLst/>
                          <a:latin typeface="+mn-lt"/>
                          <a:ea typeface="+mn-ea"/>
                          <a:cs typeface="+mn-cs"/>
                        </a:rPr>
                        <a:t> </a:t>
                      </a:r>
                      <a:r>
                        <a:rPr lang="en-US" dirty="0" smtClean="0"/>
                        <a:t>SECOND</a:t>
                      </a:r>
                      <a:r>
                        <a:rPr kumimoji="0" lang="en-US" b="0" i="0" kern="1200" dirty="0" smtClean="0">
                          <a:solidFill>
                            <a:schemeClr val="dk1"/>
                          </a:solidFill>
                          <a:effectLst/>
                          <a:latin typeface="+mn-lt"/>
                          <a:ea typeface="+mn-ea"/>
                          <a:cs typeface="+mn-cs"/>
                        </a:rPr>
                        <a:t> [(</a:t>
                      </a:r>
                      <a:r>
                        <a:rPr lang="en-US" i="1" dirty="0" smtClean="0">
                          <a:solidFill>
                            <a:srgbClr val="FF0000"/>
                          </a:solidFill>
                        </a:rPr>
                        <a:t>X</a:t>
                      </a:r>
                      <a:r>
                        <a:rPr kumimoji="0" lang="en-US" b="0" i="0" kern="1200" dirty="0" smtClean="0">
                          <a:solidFill>
                            <a:schemeClr val="dk1"/>
                          </a:solidFill>
                          <a:effectLst/>
                          <a:latin typeface="+mn-lt"/>
                          <a:ea typeface="+mn-ea"/>
                          <a:cs typeface="+mn-cs"/>
                        </a:rPr>
                        <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Stores a period of time in days, hours, minutes, and seconds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5521501"/>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8" name="Rectangle 7"/>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2358048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LOB Datatypes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939068915"/>
              </p:ext>
            </p:extLst>
          </p:nvPr>
        </p:nvGraphicFramePr>
        <p:xfrm>
          <a:off x="457200" y="1600200"/>
          <a:ext cx="8229600" cy="30568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667111856"/>
                    </a:ext>
                  </a:extLst>
                </a:gridCol>
                <a:gridCol w="6172200">
                  <a:extLst>
                    <a:ext uri="{9D8B030D-6E8A-4147-A177-3AD203B41FA5}">
                      <a16:colId xmlns:a16="http://schemas.microsoft.com/office/drawing/2014/main" val="530810555"/>
                    </a:ext>
                  </a:extLst>
                </a:gridCol>
              </a:tblGrid>
              <a:tr h="568325">
                <a:tc>
                  <a:txBody>
                    <a:bodyPr/>
                    <a:lstStyle/>
                    <a:p>
                      <a:pPr algn="l" rtl="0"/>
                      <a:r>
                        <a:rPr kumimoji="0" lang="en-US" kern="1200" dirty="0" smtClean="0">
                          <a:solidFill>
                            <a:schemeClr val="dk1"/>
                          </a:solidFill>
                          <a:latin typeface="+mj-lt"/>
                          <a:ea typeface="+mn-ea"/>
                          <a:cs typeface="+mn-cs"/>
                        </a:rPr>
                        <a:t>Data Type</a:t>
                      </a:r>
                      <a:endParaRPr kumimoji="0" lang="en-US" kern="1200" dirty="0">
                        <a:solidFill>
                          <a:schemeClr val="dk1"/>
                        </a:solidFill>
                        <a:latin typeface="+mj-lt"/>
                        <a:ea typeface="+mn-ea"/>
                        <a:cs typeface="+mn-cs"/>
                      </a:endParaRPr>
                    </a:p>
                  </a:txBody>
                  <a:tcPr/>
                </a:tc>
                <a:tc>
                  <a:txBody>
                    <a:bodyPr/>
                    <a:lstStyle/>
                    <a:p>
                      <a:pPr algn="l" rtl="0"/>
                      <a:r>
                        <a:rPr kumimoji="0" lang="en-US" kern="1200" dirty="0" smtClean="0">
                          <a:solidFill>
                            <a:schemeClr val="dk1"/>
                          </a:solidFill>
                          <a:latin typeface="+mj-lt"/>
                          <a:ea typeface="+mn-ea"/>
                          <a:cs typeface="+mn-cs"/>
                        </a:rPr>
                        <a:t>Description</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60030185"/>
                  </a:ext>
                </a:extLst>
              </a:tr>
              <a:tr h="568325">
                <a:tc>
                  <a:txBody>
                    <a:bodyPr/>
                    <a:lstStyle/>
                    <a:p>
                      <a:pPr algn="l" rtl="0"/>
                      <a:r>
                        <a:rPr kumimoji="0" lang="en-US" b="0" i="0" kern="1200" dirty="0" smtClean="0">
                          <a:solidFill>
                            <a:schemeClr val="dk1"/>
                          </a:solidFill>
                          <a:effectLst/>
                          <a:latin typeface="+mn-lt"/>
                          <a:ea typeface="+mn-ea"/>
                          <a:cs typeface="+mn-cs"/>
                        </a:rPr>
                        <a:t>CLOB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A character large object containing single-byte or </a:t>
                      </a:r>
                      <a:r>
                        <a:rPr kumimoji="0" lang="en-US" b="0" i="0" kern="1200" dirty="0" err="1" smtClean="0">
                          <a:solidFill>
                            <a:schemeClr val="dk1"/>
                          </a:solidFill>
                          <a:effectLst/>
                          <a:latin typeface="+mn-lt"/>
                          <a:ea typeface="+mn-ea"/>
                          <a:cs typeface="+mn-cs"/>
                        </a:rPr>
                        <a:t>multibyte</a:t>
                      </a:r>
                      <a:r>
                        <a:rPr kumimoji="0" lang="en-US" b="0" i="0" kern="1200" dirty="0" smtClean="0">
                          <a:solidFill>
                            <a:schemeClr val="dk1"/>
                          </a:solidFill>
                          <a:effectLst/>
                          <a:latin typeface="+mn-lt"/>
                          <a:ea typeface="+mn-ea"/>
                          <a:cs typeface="+mn-cs"/>
                        </a:rPr>
                        <a:t> characters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123345402"/>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NCLOB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A character large object containing Unicode characters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5521501"/>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BLOB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A binary large object. Maximum size is (4 gigabytes - 1) * (database block size)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26724710"/>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BFILE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smtClean="0">
                          <a:solidFill>
                            <a:schemeClr val="dk1"/>
                          </a:solidFill>
                          <a:effectLst/>
                          <a:latin typeface="+mn-lt"/>
                          <a:ea typeface="+mn-ea"/>
                          <a:cs typeface="+mn-cs"/>
                        </a:rPr>
                        <a:t>Contains a locator to a large binary file stored outside the database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682758939"/>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8" name="Rectangle 7"/>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190296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3352800"/>
            <a:ext cx="4114800" cy="3082128"/>
          </a:xfrm>
          <a:prstGeom prst="rect">
            <a:avLst/>
          </a:prstGeom>
        </p:spPr>
      </p:pic>
      <p:sp>
        <p:nvSpPr>
          <p:cNvPr id="4" name="Title 1"/>
          <p:cNvSpPr txBox="1">
            <a:spLocks/>
          </p:cNvSpPr>
          <p:nvPr/>
        </p:nvSpPr>
        <p:spPr>
          <a:xfrm>
            <a:off x="1524000" y="1524000"/>
            <a:ext cx="6477000" cy="1143000"/>
          </a:xfrm>
          <a:prstGeom prst="rect">
            <a:avLst/>
          </a:prstGeom>
        </p:spPr>
        <p:txBody>
          <a:bodyPr vert="horz" lIns="0" rIns="0" bIns="0" anchor="b">
            <a:normAutofit/>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Constraints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 null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smtClean="0"/>
              <a:t>A </a:t>
            </a:r>
            <a:r>
              <a:rPr lang="en-US" dirty="0"/>
              <a:t>null value is an unknown </a:t>
            </a:r>
            <a:endParaRPr lang="en-US" dirty="0" smtClean="0"/>
          </a:p>
          <a:p>
            <a:pPr algn="l" rtl="0"/>
            <a:r>
              <a:rPr lang="en-US" dirty="0" smtClean="0"/>
              <a:t>Null </a:t>
            </a:r>
            <a:r>
              <a:rPr lang="en-US" dirty="0"/>
              <a:t>value is not as zero or space. </a:t>
            </a:r>
            <a:endParaRPr lang="en-US" dirty="0" smtClean="0"/>
          </a:p>
          <a:p>
            <a:pPr algn="l" rtl="0"/>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52939"/>
            <a:ext cx="5199803" cy="296608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438400"/>
            <a:ext cx="5943600" cy="3625462"/>
          </a:xfrm>
        </p:spPr>
      </p:pic>
      <p:sp>
        <p:nvSpPr>
          <p:cNvPr id="5" name="Title 1"/>
          <p:cNvSpPr txBox="1">
            <a:spLocks/>
          </p:cNvSpPr>
          <p:nvPr/>
        </p:nvSpPr>
        <p:spPr>
          <a:xfrm>
            <a:off x="457200" y="274638"/>
            <a:ext cx="8229600" cy="944562"/>
          </a:xfrm>
          <a:prstGeom prst="rect">
            <a:avLst/>
          </a:prstGeom>
        </p:spPr>
        <p:txBody>
          <a:bodyPr vert="horz" lIns="0" rIns="0" bIns="0" anchor="b">
            <a:normAutofit/>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Unique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39058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Unique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05000"/>
            <a:ext cx="8229600" cy="4389120"/>
          </a:xfrm>
        </p:spPr>
        <p:txBody>
          <a:bodyPr>
            <a:normAutofit/>
          </a:bodyPr>
          <a:lstStyle/>
          <a:p>
            <a:pPr algn="l" rtl="0"/>
            <a:r>
              <a:rPr lang="en-US" dirty="0" smtClean="0"/>
              <a:t>every </a:t>
            </a:r>
            <a:r>
              <a:rPr lang="en-US" dirty="0"/>
              <a:t>value in a column or set of </a:t>
            </a:r>
            <a:r>
              <a:rPr lang="en-US" dirty="0" smtClean="0"/>
              <a:t>columns </a:t>
            </a:r>
            <a:r>
              <a:rPr lang="en-US" dirty="0"/>
              <a:t>must be </a:t>
            </a:r>
            <a:r>
              <a:rPr lang="en-US" dirty="0" smtClean="0"/>
              <a:t>unique.</a:t>
            </a:r>
          </a:p>
          <a:p>
            <a:pPr algn="l" rtl="0"/>
            <a:r>
              <a:rPr lang="en-US" dirty="0" smtClean="0"/>
              <a:t>When there</a:t>
            </a:r>
            <a:r>
              <a:rPr lang="en-US" b="1" dirty="0" smtClean="0"/>
              <a:t> </a:t>
            </a:r>
            <a:r>
              <a:rPr lang="en-US" dirty="0" smtClean="0"/>
              <a:t>is not the primary key. </a:t>
            </a:r>
          </a:p>
          <a:p>
            <a:pPr algn="l" rtl="0">
              <a:buNone/>
            </a:pPr>
            <a:endParaRPr lang="en-US" b="1" dirty="0" smtClean="0"/>
          </a:p>
          <a:p>
            <a:pPr algn="l" rtl="0">
              <a:buNone/>
            </a:pPr>
            <a:endParaRPr lang="en-US" b="1" dirty="0"/>
          </a:p>
          <a:p>
            <a:pPr algn="l" rtl="0">
              <a:buNone/>
            </a:pPr>
            <a:endParaRPr lang="en-US" b="1" dirty="0" smtClean="0"/>
          </a:p>
          <a:p>
            <a:pPr algn="l" rtl="0"/>
            <a:r>
              <a:rPr lang="en-US" b="1" dirty="0" smtClean="0"/>
              <a:t>Example</a:t>
            </a:r>
          </a:p>
          <a:p>
            <a:pPr lvl="1" algn="l" rtl="0"/>
            <a:r>
              <a:rPr lang="en-US" dirty="0" smtClean="0"/>
              <a:t> </a:t>
            </a:r>
            <a:r>
              <a:rPr lang="en-US" dirty="0"/>
              <a:t>no two employees can </a:t>
            </a:r>
            <a:r>
              <a:rPr lang="en-US" dirty="0" smtClean="0"/>
              <a:t>have</a:t>
            </a:r>
          </a:p>
          <a:p>
            <a:pPr lvl="3" algn="l" rtl="0"/>
            <a:r>
              <a:rPr lang="en-US" dirty="0" smtClean="0"/>
              <a:t> </a:t>
            </a:r>
            <a:r>
              <a:rPr lang="en-US" dirty="0"/>
              <a:t>the same phone </a:t>
            </a:r>
            <a:r>
              <a:rPr lang="en-US" dirty="0" smtClean="0"/>
              <a:t>number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276600"/>
            <a:ext cx="3352800" cy="2514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Primary key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lnSpc>
                <a:spcPct val="150000"/>
              </a:lnSpc>
            </a:pPr>
            <a:r>
              <a:rPr lang="en-US" sz="2400" dirty="0"/>
              <a:t>The primary key value must be unique and not null. </a:t>
            </a:r>
            <a:endParaRPr lang="en-US" sz="2400" dirty="0" smtClean="0"/>
          </a:p>
          <a:p>
            <a:pPr algn="l" rtl="0">
              <a:lnSpc>
                <a:spcPct val="150000"/>
              </a:lnSpc>
            </a:pPr>
            <a:r>
              <a:rPr lang="en-US" sz="2400" dirty="0" smtClean="0"/>
              <a:t>Multiple UNIQUE constraints and only one Primary key in a Table .</a:t>
            </a:r>
          </a:p>
          <a:p>
            <a:pPr algn="l" rtl="0">
              <a:lnSpc>
                <a:spcPct val="150000"/>
              </a:lnSpc>
            </a:pPr>
            <a:endParaRPr lang="en-US" sz="2400" dirty="0" smtClean="0"/>
          </a:p>
          <a:p>
            <a:pPr algn="l" rtl="0">
              <a:lnSpc>
                <a:spcPct val="150000"/>
              </a:lnSpc>
            </a:pPr>
            <a:endParaRPr lang="en-US" sz="2400" dirty="0" smtClean="0"/>
          </a:p>
          <a:p>
            <a:pPr algn="l" rtl="0"/>
            <a:endParaRPr lang="ar-EG"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SQL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SQL </a:t>
            </a:r>
            <a:r>
              <a:rPr lang="en-US" dirty="0" smtClean="0"/>
              <a:t>(</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a:t>
            </a:r>
            <a:r>
              <a:rPr lang="en-US" dirty="0" smtClean="0"/>
              <a:t>tructured </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Q</a:t>
            </a:r>
            <a:r>
              <a:rPr lang="en-US" dirty="0" smtClean="0"/>
              <a:t>uery </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r>
              <a:rPr lang="en-US" dirty="0" smtClean="0"/>
              <a:t>anguage)</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SQL</a:t>
            </a:r>
            <a:r>
              <a:rPr lang="en-US" dirty="0" smtClean="0"/>
              <a:t> is a computer language aimed to store, manipulate, and retrieve data in relational databases.</a:t>
            </a:r>
          </a:p>
          <a:p>
            <a:pPr algn="l" rtl="0"/>
            <a:r>
              <a:rPr lang="en-US" dirty="0"/>
              <a:t>SQL lets you access and manipulate databases</a:t>
            </a:r>
          </a:p>
          <a:p>
            <a:pPr algn="l" rtl="0"/>
            <a:r>
              <a:rPr lang="en-US" dirty="0"/>
              <a:t>SQL is an ANSI (American National Standards Institute) </a:t>
            </a:r>
            <a:r>
              <a:rPr lang="en-US" dirty="0" smtClean="0"/>
              <a:t>standard</a:t>
            </a:r>
          </a:p>
          <a:p>
            <a:pPr algn="l" rtl="0"/>
            <a:endParaRPr lang="en-US" dirty="0"/>
          </a:p>
          <a:p>
            <a:pPr algn="l" rtl="0"/>
            <a:endParaRPr lang="ar-E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Foreign key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2400" dirty="0" smtClean="0"/>
              <a:t>FOREIGN KEY in one table points to a PRIMARY KEY in another table.</a:t>
            </a:r>
          </a:p>
          <a:p>
            <a:pPr algn="l" rtl="0"/>
            <a:r>
              <a:rPr lang="en-US" sz="2400" dirty="0" smtClean="0"/>
              <a:t>prevents that invalid data form being inserted into the foreign key column</a:t>
            </a:r>
            <a:endParaRPr lang="ar-EG"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2400" dirty="0" smtClean="0"/>
              <a:t>used to limit the value range that can be placed in a column.</a:t>
            </a:r>
          </a:p>
          <a:p>
            <a:pPr algn="l" rtl="0"/>
            <a:endParaRPr lang="en-US" dirty="0" smtClean="0"/>
          </a:p>
          <a:p>
            <a:pPr algn="l" rtl="0"/>
            <a:r>
              <a:rPr lang="en-US" dirty="0" smtClean="0"/>
              <a:t>Example :</a:t>
            </a:r>
          </a:p>
          <a:p>
            <a:pPr lvl="1" algn="l" rtl="0"/>
            <a:r>
              <a:rPr lang="en-US" sz="2400" dirty="0" smtClean="0"/>
              <a:t>A column must only include integers greater than 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DEFAULT Constraint</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smtClean="0"/>
              <a:t>used to insert a default value into a column</a:t>
            </a:r>
            <a:endParaRPr lang="ar-E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6146" name="Picture 2"/>
          <p:cNvPicPr>
            <a:picLocks noChangeAspect="1" noChangeArrowheads="1"/>
          </p:cNvPicPr>
          <p:nvPr/>
        </p:nvPicPr>
        <p:blipFill>
          <a:blip r:embed="rId2" cstate="print"/>
          <a:srcRect/>
          <a:stretch>
            <a:fillRect/>
          </a:stretch>
        </p:blipFill>
        <p:spPr bwMode="auto">
          <a:xfrm>
            <a:off x="457200" y="228600"/>
            <a:ext cx="8258628" cy="60405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676400"/>
          </a:xfrm>
        </p:spPr>
        <p:txBody>
          <a:bodyPr>
            <a:normAutofit fontScale="90000"/>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Relationships</a:t>
            </a:r>
            <a:r>
              <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Relationship Types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lnSpc>
                <a:spcPct val="150000"/>
              </a:lnSpc>
            </a:pPr>
            <a:r>
              <a:rPr lang="en-US" dirty="0" smtClean="0"/>
              <a:t>One-to-one </a:t>
            </a:r>
            <a:r>
              <a:rPr lang="en-US" dirty="0"/>
              <a:t>relationship </a:t>
            </a:r>
          </a:p>
          <a:p>
            <a:pPr algn="l" rtl="0">
              <a:lnSpc>
                <a:spcPct val="150000"/>
              </a:lnSpc>
            </a:pPr>
            <a:r>
              <a:rPr lang="en-US" dirty="0" smtClean="0"/>
              <a:t>One-to-many </a:t>
            </a:r>
            <a:r>
              <a:rPr lang="en-US" dirty="0"/>
              <a:t>relationship </a:t>
            </a:r>
          </a:p>
          <a:p>
            <a:pPr algn="l" rtl="0">
              <a:lnSpc>
                <a:spcPct val="150000"/>
              </a:lnSpc>
            </a:pPr>
            <a:r>
              <a:rPr lang="en-US" dirty="0" smtClean="0"/>
              <a:t>Many-to-many </a:t>
            </a:r>
            <a:r>
              <a:rPr lang="en-US" dirty="0"/>
              <a:t>relationship </a:t>
            </a:r>
          </a:p>
          <a:p>
            <a:pPr algn="l" rtl="0">
              <a:lnSpc>
                <a:spcPct val="150000"/>
              </a:lnSpc>
            </a:pPr>
            <a:r>
              <a:rPr lang="en-US" dirty="0" smtClean="0"/>
              <a:t>Recursive </a:t>
            </a:r>
            <a:r>
              <a:rPr lang="en-US" dirty="0"/>
              <a:t>relationship </a:t>
            </a:r>
          </a:p>
          <a:p>
            <a:pPr algn="l" rtl="0">
              <a:lnSpc>
                <a:spcPct val="150000"/>
              </a:lnSpc>
            </a:pPr>
            <a:r>
              <a:rPr lang="en-US" dirty="0" smtClean="0"/>
              <a:t>Referential </a:t>
            </a:r>
            <a:r>
              <a:rPr lang="en-US" dirty="0"/>
              <a:t>integrity</a:t>
            </a:r>
          </a:p>
          <a:p>
            <a:pPr algn="l" rtl="0"/>
            <a:endParaRPr lang="ar-E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One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66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One Record</a:t>
            </a:r>
            <a:endParaRPr lang="ar-EG" b="1" dirty="0"/>
          </a:p>
        </p:txBody>
      </p:sp>
      <p:sp>
        <p:nvSpPr>
          <p:cNvPr id="8" name="Rectangle 7"/>
          <p:cNvSpPr/>
          <p:nvPr/>
        </p:nvSpPr>
        <p:spPr>
          <a:xfrm>
            <a:off x="5257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One Record</a:t>
            </a:r>
            <a:endParaRPr lang="ar-EG" b="1" dirty="0"/>
          </a:p>
        </p:txBody>
      </p:sp>
      <p:cxnSp>
        <p:nvCxnSpPr>
          <p:cNvPr id="10" name="Straight Connector 9"/>
          <p:cNvCxnSpPr>
            <a:stCxn id="7" idx="3"/>
            <a:endCxn id="8" idx="1"/>
          </p:cNvCxnSpPr>
          <p:nvPr/>
        </p:nvCxnSpPr>
        <p:spPr>
          <a:xfrm>
            <a:off x="3048000" y="3200400"/>
            <a:ext cx="2209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381000" y="1676400"/>
            <a:ext cx="8382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1066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One Record</a:t>
            </a:r>
            <a:endParaRPr lang="ar-EG" b="1" dirty="0"/>
          </a:p>
        </p:txBody>
      </p:sp>
      <p:sp>
        <p:nvSpPr>
          <p:cNvPr id="5" name="Rectangle 4"/>
          <p:cNvSpPr/>
          <p:nvPr/>
        </p:nvSpPr>
        <p:spPr>
          <a:xfrm>
            <a:off x="5257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1</a:t>
            </a:r>
            <a:endParaRPr lang="ar-EG" b="1" dirty="0"/>
          </a:p>
        </p:txBody>
      </p:sp>
      <p:cxnSp>
        <p:nvCxnSpPr>
          <p:cNvPr id="6" name="Straight Connector 5"/>
          <p:cNvCxnSpPr>
            <a:stCxn id="4" idx="3"/>
            <a:endCxn id="5" idx="1"/>
          </p:cNvCxnSpPr>
          <p:nvPr/>
        </p:nvCxnSpPr>
        <p:spPr>
          <a:xfrm>
            <a:off x="3048000" y="32004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3810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2</a:t>
            </a:r>
            <a:endParaRPr lang="ar-EG" b="1" dirty="0"/>
          </a:p>
        </p:txBody>
      </p:sp>
      <p:cxnSp>
        <p:nvCxnSpPr>
          <p:cNvPr id="11" name="Straight Connector 10"/>
          <p:cNvCxnSpPr>
            <a:stCxn id="4" idx="3"/>
            <a:endCxn id="10" idx="1"/>
          </p:cNvCxnSpPr>
          <p:nvPr/>
        </p:nvCxnSpPr>
        <p:spPr>
          <a:xfrm>
            <a:off x="3048000" y="3200400"/>
            <a:ext cx="22098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0" y="47244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3</a:t>
            </a:r>
            <a:endParaRPr lang="ar-EG" b="1" dirty="0"/>
          </a:p>
        </p:txBody>
      </p:sp>
      <p:cxnSp>
        <p:nvCxnSpPr>
          <p:cNvPr id="14" name="Straight Connector 13"/>
          <p:cNvCxnSpPr>
            <a:stCxn id="4" idx="3"/>
            <a:endCxn id="13" idx="1"/>
          </p:cNvCxnSpPr>
          <p:nvPr/>
        </p:nvCxnSpPr>
        <p:spPr>
          <a:xfrm>
            <a:off x="3048000" y="3200400"/>
            <a:ext cx="2286000" cy="1828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Many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3690258"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One Record</a:t>
            </a:r>
            <a:endParaRPr lang="ar-EG" b="1" dirty="0"/>
          </a:p>
        </p:txBody>
      </p:sp>
      <p:sp>
        <p:nvSpPr>
          <p:cNvPr id="5" name="Rectangle 4"/>
          <p:cNvSpPr/>
          <p:nvPr/>
        </p:nvSpPr>
        <p:spPr>
          <a:xfrm>
            <a:off x="6477000"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1</a:t>
            </a:r>
            <a:endParaRPr lang="ar-EG" b="1" dirty="0"/>
          </a:p>
        </p:txBody>
      </p:sp>
      <p:sp>
        <p:nvSpPr>
          <p:cNvPr id="10" name="Rectangle 9"/>
          <p:cNvSpPr/>
          <p:nvPr/>
        </p:nvSpPr>
        <p:spPr>
          <a:xfrm>
            <a:off x="6477000" y="3276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2</a:t>
            </a:r>
            <a:endParaRPr lang="ar-EG" b="1" dirty="0"/>
          </a:p>
        </p:txBody>
      </p:sp>
      <p:sp>
        <p:nvSpPr>
          <p:cNvPr id="13" name="Rectangle 12"/>
          <p:cNvSpPr/>
          <p:nvPr/>
        </p:nvSpPr>
        <p:spPr>
          <a:xfrm>
            <a:off x="6477000" y="4191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3</a:t>
            </a:r>
            <a:endParaRPr lang="ar-EG" b="1" dirty="0"/>
          </a:p>
        </p:txBody>
      </p:sp>
      <p:sp>
        <p:nvSpPr>
          <p:cNvPr id="12" name="Rectangle 11"/>
          <p:cNvSpPr/>
          <p:nvPr/>
        </p:nvSpPr>
        <p:spPr>
          <a:xfrm>
            <a:off x="838200"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1</a:t>
            </a:r>
            <a:endParaRPr lang="ar-EG" b="1" dirty="0"/>
          </a:p>
        </p:txBody>
      </p:sp>
      <p:sp>
        <p:nvSpPr>
          <p:cNvPr id="15" name="Rectangle 14"/>
          <p:cNvSpPr/>
          <p:nvPr/>
        </p:nvSpPr>
        <p:spPr>
          <a:xfrm>
            <a:off x="838200" y="3276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2</a:t>
            </a:r>
            <a:endParaRPr lang="ar-EG" b="1" dirty="0"/>
          </a:p>
        </p:txBody>
      </p:sp>
      <p:sp>
        <p:nvSpPr>
          <p:cNvPr id="16" name="Rectangle 15"/>
          <p:cNvSpPr/>
          <p:nvPr/>
        </p:nvSpPr>
        <p:spPr>
          <a:xfrm>
            <a:off x="838200" y="4191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smtClean="0"/>
              <a:t>Record 3</a:t>
            </a:r>
            <a:endParaRPr lang="ar-EG" b="1" dirty="0"/>
          </a:p>
        </p:txBody>
      </p:sp>
      <p:cxnSp>
        <p:nvCxnSpPr>
          <p:cNvPr id="18" name="Straight Arrow Connector 17"/>
          <p:cNvCxnSpPr>
            <a:stCxn id="4" idx="1"/>
            <a:endCxn id="12" idx="3"/>
          </p:cNvCxnSpPr>
          <p:nvPr/>
        </p:nvCxnSpPr>
        <p:spPr>
          <a:xfrm rot="10800000">
            <a:off x="2819400" y="2667000"/>
            <a:ext cx="8708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1"/>
            <a:endCxn id="15" idx="3"/>
          </p:cNvCxnSpPr>
          <p:nvPr/>
        </p:nvCxnSpPr>
        <p:spPr>
          <a:xfrm rot="10800000" flipV="1">
            <a:off x="2819400" y="2667000"/>
            <a:ext cx="870858"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1"/>
            <a:endCxn id="16" idx="3"/>
          </p:cNvCxnSpPr>
          <p:nvPr/>
        </p:nvCxnSpPr>
        <p:spPr>
          <a:xfrm rot="10800000" flipV="1">
            <a:off x="2819400" y="2667000"/>
            <a:ext cx="870858"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5" idx="1"/>
          </p:cNvCxnSpPr>
          <p:nvPr/>
        </p:nvCxnSpPr>
        <p:spPr>
          <a:xfrm>
            <a:off x="5671458" y="2667000"/>
            <a:ext cx="8055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10" idx="1"/>
          </p:cNvCxnSpPr>
          <p:nvPr/>
        </p:nvCxnSpPr>
        <p:spPr>
          <a:xfrm>
            <a:off x="5671458" y="2667000"/>
            <a:ext cx="805542"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a:endCxn id="13" idx="1"/>
          </p:cNvCxnSpPr>
          <p:nvPr/>
        </p:nvCxnSpPr>
        <p:spPr>
          <a:xfrm>
            <a:off x="5671458" y="2667000"/>
            <a:ext cx="805542"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Database  concepts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Database </a:t>
            </a:r>
            <a:endParaRPr lang="ar-EG"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lvl="1" algn="l" rtl="0"/>
            <a:r>
              <a:rPr lang="en-US" dirty="0" smtClean="0"/>
              <a:t>Linking data tables through relationships </a:t>
            </a:r>
            <a:endParaRPr lang="ar-EG" dirty="0"/>
          </a:p>
          <a:p>
            <a:pPr lvl="1" algn="l" rtl="0"/>
            <a:r>
              <a:rPr lang="en-US" dirty="0"/>
              <a:t>Controlling data storing and retrieving </a:t>
            </a:r>
            <a:endParaRPr lang="ar-EG" dirty="0"/>
          </a:p>
          <a:p>
            <a:pPr lvl="1" algn="l" rtl="0"/>
            <a:r>
              <a:rPr lang="en-US" dirty="0"/>
              <a:t>Maintaining data integrity and accuracy </a:t>
            </a:r>
            <a:endParaRPr lang="ar-EG" dirty="0"/>
          </a:p>
          <a:p>
            <a:pPr lvl="1" algn="l" rtl="0"/>
            <a:r>
              <a:rPr lang="en-US" dirty="0"/>
              <a:t>Avoiding data redundancy and inconsistency </a:t>
            </a:r>
            <a:endParaRPr lang="ar-EG" dirty="0"/>
          </a:p>
          <a:p>
            <a:pPr lvl="1" algn="l" rtl="0"/>
            <a:r>
              <a:rPr lang="en-US" dirty="0"/>
              <a:t>Sorting and filtering data </a:t>
            </a:r>
          </a:p>
          <a:p>
            <a:pPr lvl="1" algn="l" rtl="0"/>
            <a:endParaRPr lang="en-US" dirty="0"/>
          </a:p>
          <a:p>
            <a:pPr lvl="1" algn="l" rtl="0"/>
            <a:endParaRPr lang="en-US" dirty="0"/>
          </a:p>
          <a:p>
            <a:pPr lvl="1" algn="l" rtl="0"/>
            <a:endParaRPr lang="en-US" dirty="0"/>
          </a:p>
          <a:p>
            <a:pPr lvl="1" algn="l" rtl="0"/>
            <a:endParaRPr lang="ar-E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Recursive relationship</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Grp="1" noChangeAspect="1" noChangeArrowheads="1"/>
          </p:cNvPicPr>
          <p:nvPr>
            <p:ph idx="1"/>
          </p:nvPr>
        </p:nvPicPr>
        <p:blipFill>
          <a:blip r:embed="rId2" cstate="print"/>
          <a:stretch>
            <a:fillRect/>
          </a:stretch>
        </p:blipFill>
        <p:spPr bwMode="auto">
          <a:xfrm>
            <a:off x="1971675" y="2091531"/>
            <a:ext cx="5200650"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Referential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integrity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371600"/>
            <a:ext cx="8458200" cy="2133600"/>
          </a:xfrm>
        </p:spPr>
        <p:txBody>
          <a:bodyPr/>
          <a:lstStyle/>
          <a:p>
            <a:pPr algn="l" rtl="0"/>
            <a:r>
              <a:rPr lang="en-US" dirty="0"/>
              <a:t>You cannot add a value in a foreign key without a matching value in a primary key</a:t>
            </a:r>
            <a:r>
              <a:rPr lang="en-US" dirty="0" smtClean="0"/>
              <a:t>.</a:t>
            </a:r>
          </a:p>
          <a:p>
            <a:pPr algn="l" rtl="0"/>
            <a:r>
              <a:rPr lang="en-US" dirty="0"/>
              <a:t>it prevents deleting a primary key that there is a foreign key related to it</a:t>
            </a: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276600"/>
            <a:ext cx="5681417" cy="32766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5341" y="3200400"/>
            <a:ext cx="8229600" cy="1676400"/>
          </a:xfrm>
          <a:prstGeom prst="rect">
            <a:avLst/>
          </a:prstGeom>
        </p:spPr>
        <p:txBody>
          <a:bodyPr vert="horz" lIns="0" rIns="0" bIns="0" anchor="b">
            <a:normAutofit fontScale="97500"/>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a:t>
            </a: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Normalization</a:t>
            </a:r>
            <a:r>
              <a:rPr lang="ar-EG"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ar-EG"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Title 3"/>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Normalization Overview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process</a:t>
            </a:r>
            <a:r>
              <a:rPr lang="en-US" dirty="0" smtClean="0"/>
              <a:t> of organizing data to minimize redundancy</a:t>
            </a:r>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process </a:t>
            </a:r>
            <a:r>
              <a:rPr lang="en-US" dirty="0"/>
              <a:t>of decomposing large, inefficiently structured tables into smaller, more efficiently structured tables without losing any data in the process </a:t>
            </a:r>
            <a:r>
              <a:rPr lang="en-US" dirty="0" smtClean="0"/>
              <a:t>.</a:t>
            </a:r>
          </a:p>
          <a:p>
            <a:pPr lvl="1"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process </a:t>
            </a:r>
            <a:r>
              <a:rPr lang="en-US" dirty="0"/>
              <a:t>of reducing tables to a set of columns where all the non-key columns depend on the primary key column </a:t>
            </a:r>
            <a:endParaRPr lang="ar-EG"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 normal form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sz="39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rules </a:t>
            </a:r>
            <a:endParaRPr lang="en-US" sz="39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dirty="0" smtClean="0"/>
              <a:t>Table </a:t>
            </a:r>
            <a:r>
              <a:rPr lang="en-US" dirty="0"/>
              <a:t>must describe only a single object. </a:t>
            </a:r>
          </a:p>
          <a:p>
            <a:pPr lvl="1" algn="l" rtl="0"/>
            <a:r>
              <a:rPr lang="en-US" dirty="0" smtClean="0"/>
              <a:t>A </a:t>
            </a:r>
            <a:r>
              <a:rPr lang="en-US" dirty="0"/>
              <a:t>single field must not contain multiple data values. </a:t>
            </a:r>
          </a:p>
          <a:p>
            <a:pPr lvl="1" algn="l" rtl="0"/>
            <a:r>
              <a:rPr lang="en-US" dirty="0" smtClean="0"/>
              <a:t>Table </a:t>
            </a:r>
            <a:r>
              <a:rPr lang="en-US" dirty="0"/>
              <a:t>must not include repeated fields in the same column. </a:t>
            </a:r>
          </a:p>
          <a:p>
            <a:pPr lvl="1" algn="l" rtl="0"/>
            <a:r>
              <a:rPr lang="en-US" dirty="0" smtClean="0"/>
              <a:t>Repeated </a:t>
            </a:r>
            <a:r>
              <a:rPr lang="en-US" dirty="0"/>
              <a:t>fields must be removed to a related table. </a:t>
            </a:r>
          </a:p>
          <a:p>
            <a:pPr lvl="1" algn="l" rtl="0"/>
            <a:r>
              <a:rPr lang="en-US" dirty="0" smtClean="0"/>
              <a:t>Create </a:t>
            </a:r>
            <a:r>
              <a:rPr lang="en-US" dirty="0"/>
              <a:t>separate tables for each group of related data. </a:t>
            </a:r>
          </a:p>
          <a:p>
            <a:pPr lvl="1" algn="l" rtl="0"/>
            <a:r>
              <a:rPr lang="en-US" dirty="0" smtClean="0"/>
              <a:t>Identify </a:t>
            </a:r>
            <a:r>
              <a:rPr lang="en-US" dirty="0"/>
              <a:t>each row with a unique identifier (primary key). </a:t>
            </a:r>
          </a:p>
          <a:p>
            <a:pPr lvl="1" algn="l" rtl="0"/>
            <a:endParaRPr lang="ar-E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44562"/>
          </a:xfrm>
        </p:spPr>
        <p:txBody>
          <a:bodyPr/>
          <a:lstStyle/>
          <a:p>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Problem</a:t>
            </a:r>
          </a:p>
          <a:p>
            <a:pPr lvl="1" algn="l" rtl="0"/>
            <a:r>
              <a:rPr lang="en-US" dirty="0" smtClean="0"/>
              <a:t>The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CourseCategory </a:t>
            </a:r>
            <a:r>
              <a:rPr lang="en-US" dirty="0"/>
              <a:t>column contains repeated values for the rows. </a:t>
            </a:r>
          </a:p>
          <a:p>
            <a:pPr lvl="1" algn="l" rtl="0"/>
            <a:r>
              <a:rPr lang="en-US" dirty="0" smtClean="0"/>
              <a:t>The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CourseInfo </a:t>
            </a:r>
            <a:r>
              <a:rPr lang="en-US" dirty="0"/>
              <a:t>column contains multiple data values in each field</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Solution </a:t>
            </a:r>
          </a:p>
          <a:p>
            <a:pPr lvl="1" algn="l" rtl="0"/>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CourseCategory  </a:t>
            </a:r>
            <a:r>
              <a:rPr lang="en-US" dirty="0" smtClean="0"/>
              <a:t>&gt; to separate table (Categories)</a:t>
            </a:r>
          </a:p>
          <a:p>
            <a:pPr lvl="2" algn="l" rtl="0"/>
            <a:r>
              <a:rPr lang="en-US" dirty="0" smtClean="0"/>
              <a:t>One-Many relationships (Category to Course )</a:t>
            </a:r>
          </a:p>
          <a:p>
            <a:pPr lvl="1" algn="l" rtl="0"/>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CourseInfo  </a:t>
            </a:r>
            <a:r>
              <a:rPr lang="en-US" dirty="0" smtClean="0"/>
              <a:t>&gt; to two columns(start date , branch)</a:t>
            </a:r>
          </a:p>
          <a:p>
            <a:pPr lvl="2" algn="l" rtl="0"/>
            <a:r>
              <a:rPr lang="en-US" dirty="0" smtClean="0"/>
              <a:t>You need to create branches Tables .</a:t>
            </a:r>
            <a:endParaRPr lang="en-US" dirty="0"/>
          </a:p>
          <a:p>
            <a:pPr lvl="2" algn="l" rtl="0"/>
            <a:endParaRPr lang="en-US" dirty="0"/>
          </a:p>
          <a:p>
            <a:pPr lvl="1" algn="l" rtl="0"/>
            <a:endParaRPr lang="en-US" dirty="0"/>
          </a:p>
          <a:p>
            <a:pPr lvl="1" algn="l" rtl="0"/>
            <a:endParaRPr lang="ar-E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Second normal form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rules </a:t>
            </a:r>
            <a:endParaRPr 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dirty="0" smtClean="0"/>
              <a:t>Meet </a:t>
            </a:r>
            <a:r>
              <a:rPr lang="en-US" dirty="0"/>
              <a:t>all the requirements of the first normal form. </a:t>
            </a:r>
          </a:p>
          <a:p>
            <a:pPr lvl="1" algn="l" rtl="0"/>
            <a:r>
              <a:rPr lang="en-US" dirty="0" smtClean="0"/>
              <a:t>Data </a:t>
            </a:r>
            <a:r>
              <a:rPr lang="en-US" dirty="0"/>
              <a:t>in all non-key columns must fully depend on the value of the primary key column or the composite primary key columns. </a:t>
            </a:r>
          </a:p>
          <a:p>
            <a:pPr lvl="1" algn="l" rtl="0"/>
            <a:endParaRPr lang="ar-EG"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1298264"/>
            <a:ext cx="8077200" cy="5102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Problem </a:t>
            </a:r>
            <a:endParaRPr lang="en-US" b="1" dirty="0" smtClean="0"/>
          </a:p>
          <a:p>
            <a:pPr lvl="1" algn="l" rtl="0"/>
            <a:r>
              <a:rPr lang="en-US" dirty="0" smtClean="0"/>
              <a:t>CoursePrice  depending only on the course column</a:t>
            </a:r>
            <a:endParaRPr lang="en-US" b="1" dirty="0"/>
          </a:p>
          <a:p>
            <a:pPr algn="l" rtl="0"/>
            <a:endParaRPr lang="en-US" b="1" dirty="0" smtClean="0"/>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Solution </a:t>
            </a:r>
            <a:endParaRPr lang="en-US" b="1" dirty="0" smtClean="0"/>
          </a:p>
          <a:p>
            <a:pPr lvl="1" algn="l" rtl="0"/>
            <a:r>
              <a:rPr lang="en-US" dirty="0" smtClean="0"/>
              <a:t>CoursePrice  column &gt;  Course Table</a:t>
            </a:r>
          </a:p>
          <a:p>
            <a:pPr lvl="1" algn="l" rtl="0"/>
            <a:endParaRPr lang="ar-EG"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Third normal form</a:t>
            </a:r>
            <a:endParaRPr lang="ar-EG"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Rules</a:t>
            </a:r>
            <a:endParaRPr lang="en-US" dirty="0" smtClean="0"/>
          </a:p>
          <a:p>
            <a:pPr lvl="1" algn="l" rtl="0"/>
            <a:r>
              <a:rPr lang="en-US" dirty="0" smtClean="0"/>
              <a:t>Meet </a:t>
            </a:r>
            <a:r>
              <a:rPr lang="en-US" dirty="0"/>
              <a:t>all the requirements of the first normal form. </a:t>
            </a:r>
          </a:p>
          <a:p>
            <a:pPr lvl="1" algn="l" rtl="0"/>
            <a:r>
              <a:rPr lang="en-US" dirty="0" smtClean="0"/>
              <a:t>Meet </a:t>
            </a:r>
            <a:r>
              <a:rPr lang="en-US" dirty="0"/>
              <a:t>all the requirements of the second normal form. </a:t>
            </a:r>
          </a:p>
          <a:p>
            <a:pPr lvl="1" algn="l" rtl="0"/>
            <a:r>
              <a:rPr lang="en-US" dirty="0" smtClean="0"/>
              <a:t>Data </a:t>
            </a:r>
            <a:r>
              <a:rPr lang="en-US" dirty="0"/>
              <a:t>in all non-key columns must fully describe the value of the primary key column or the composite primary key columns. </a:t>
            </a:r>
          </a:p>
          <a:p>
            <a:pPr lvl="1" algn="l" rtl="0"/>
            <a:endParaRPr lang="ar-E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Relational Database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a relational database is a set of tables </a:t>
            </a:r>
            <a:endParaRPr lang="en-US" dirty="0" smtClean="0"/>
          </a:p>
          <a:p>
            <a:pPr algn="l" rtl="0"/>
            <a:r>
              <a:rPr lang="en-US" dirty="0"/>
              <a:t>Each table </a:t>
            </a:r>
            <a:r>
              <a:rPr lang="en-US" dirty="0" smtClean="0"/>
              <a:t>keeps information </a:t>
            </a:r>
            <a:r>
              <a:rPr lang="en-US" dirty="0"/>
              <a:t>about one </a:t>
            </a:r>
            <a:r>
              <a:rPr lang="en-US" dirty="0" smtClean="0"/>
              <a:t>thing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447800"/>
            <a:ext cx="8001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Problem</a:t>
            </a:r>
          </a:p>
          <a:p>
            <a:pPr lvl="1" algn="l" rtl="0"/>
            <a:r>
              <a:rPr lang="en-US" dirty="0"/>
              <a:t>QuantityInStock column and the </a:t>
            </a:r>
            <a:r>
              <a:rPr lang="en-US" dirty="0" smtClean="0"/>
              <a:t>QuantityRequired</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Solution</a:t>
            </a:r>
            <a:endParaRPr lang="en-US" dirty="0" smtClean="0"/>
          </a:p>
          <a:p>
            <a:pPr lvl="1" algn="l" rtl="0"/>
            <a:r>
              <a:rPr lang="en-US" dirty="0" smtClean="0"/>
              <a:t>QuantityInStock column and the QuantityRequired column must be removed to the book transactions table that fully describes the stock control for the books rather than describing the book itself as an object</a:t>
            </a:r>
            <a:endParaRPr lang="ar-EG"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Denormalization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dirty="0" smtClean="0"/>
          </a:p>
          <a:p>
            <a:pPr lvl="1" algn="l" rtl="0"/>
            <a:r>
              <a:rPr lang="en-US" dirty="0" smtClean="0"/>
              <a:t>the opposite of normalization</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Why</a:t>
            </a:r>
            <a:endParaRPr lang="en-US" dirty="0" smtClean="0"/>
          </a:p>
          <a:p>
            <a:pPr lvl="1" algn="l" rtl="0"/>
            <a:r>
              <a:rPr lang="en-US" dirty="0" smtClean="0"/>
              <a:t>to optimize the performance of a database</a:t>
            </a:r>
          </a:p>
          <a:p>
            <a:pPr lvl="2" algn="l" rtl="0"/>
            <a:r>
              <a:rPr lang="en-US" dirty="0" smtClean="0"/>
              <a:t>if many relations are joined, it may be too slow then to retrieve information</a:t>
            </a:r>
            <a:endParaRPr lang="ar-EG"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467600" cy="1143000"/>
          </a:xfrm>
        </p:spPr>
        <p:txBody>
          <a:bodyPr/>
          <a:lstStyle/>
          <a:p>
            <a:pPr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SQL Queries</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Working with Oracle 12C</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 to Oracle SQL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Commands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sz="2400" b="1" i="1" dirty="0">
                <a:solidFill>
                  <a:schemeClr val="accent4">
                    <a:lumMod val="75000"/>
                  </a:schemeClr>
                </a:solidFill>
                <a:effectLst>
                  <a:outerShdw blurRad="38100" dist="38100" dir="2700000" algn="tl">
                    <a:srgbClr val="000000">
                      <a:alpha val="43137"/>
                    </a:srgbClr>
                  </a:outerShdw>
                </a:effectLst>
              </a:rPr>
              <a:t>Data Definition Language (DDL)</a:t>
            </a:r>
          </a:p>
          <a:p>
            <a:pPr lvl="1" algn="l" rtl="0"/>
            <a:r>
              <a:rPr lang="en-US" dirty="0" smtClean="0">
                <a:solidFill>
                  <a:srgbClr val="0000CC"/>
                </a:solidFill>
              </a:rPr>
              <a:t>Create  , Alter , Drop , Truncate, Replace, Comment  </a:t>
            </a:r>
          </a:p>
          <a:p>
            <a:pPr lvl="2" algn="l" rtl="0"/>
            <a:r>
              <a:rPr lang="en-US" dirty="0" smtClean="0"/>
              <a:t>deal with the structure of the database objects (the object itself) like tables, views, procedures and so on.</a:t>
            </a:r>
          </a:p>
          <a:p>
            <a:pPr algn="l" rtl="0"/>
            <a:r>
              <a:rPr lang="en-US" sz="2400" b="1" i="1" dirty="0">
                <a:solidFill>
                  <a:schemeClr val="accent4">
                    <a:lumMod val="75000"/>
                  </a:schemeClr>
                </a:solidFill>
                <a:effectLst>
                  <a:outerShdw blurRad="38100" dist="38100" dir="2700000" algn="tl">
                    <a:srgbClr val="000000">
                      <a:alpha val="43137"/>
                    </a:srgbClr>
                  </a:outerShdw>
                </a:effectLst>
              </a:rPr>
              <a:t>Data Manipulation Language (DML) </a:t>
            </a:r>
          </a:p>
          <a:p>
            <a:pPr lvl="1" algn="l" rtl="0"/>
            <a:r>
              <a:rPr lang="en-US" dirty="0" smtClean="0">
                <a:solidFill>
                  <a:srgbClr val="0000CC"/>
                </a:solidFill>
              </a:rPr>
              <a:t>Select, Insert , Delete , Update , Merge</a:t>
            </a:r>
          </a:p>
          <a:p>
            <a:pPr lvl="2" algn="l" rtl="0"/>
            <a:r>
              <a:rPr lang="en-US" dirty="0" smtClean="0"/>
              <a:t>deal with the contents of the tables rather than the structure of the tables</a:t>
            </a:r>
            <a:endParaRPr lang="en-US" b="1" dirty="0" smtClean="0"/>
          </a:p>
          <a:p>
            <a:pPr algn="l" rtl="0"/>
            <a:r>
              <a:rPr lang="en-US" sz="2400" b="1" i="1" dirty="0">
                <a:solidFill>
                  <a:schemeClr val="accent4">
                    <a:lumMod val="75000"/>
                  </a:schemeClr>
                </a:solidFill>
                <a:effectLst>
                  <a:outerShdw blurRad="38100" dist="38100" dir="2700000" algn="tl">
                    <a:srgbClr val="000000">
                      <a:alpha val="43137"/>
                    </a:srgbClr>
                  </a:outerShdw>
                </a:effectLst>
              </a:rPr>
              <a:t>Data Control Language (DCL)  </a:t>
            </a:r>
          </a:p>
          <a:p>
            <a:pPr lvl="1" algn="l" rtl="0"/>
            <a:r>
              <a:rPr lang="en-US" dirty="0" smtClean="0">
                <a:solidFill>
                  <a:srgbClr val="0000CC"/>
                </a:solidFill>
              </a:rPr>
              <a:t>Grant, Revoke</a:t>
            </a:r>
          </a:p>
          <a:p>
            <a:pPr lvl="2" algn="l" rtl="0"/>
            <a:r>
              <a:rPr lang="en-US" dirty="0" smtClean="0"/>
              <a:t>maintain security of the database objects access and use </a:t>
            </a:r>
            <a:endParaRPr lang="en-US" dirty="0"/>
          </a:p>
          <a:p>
            <a:pPr algn="l" rtl="0"/>
            <a:r>
              <a:rPr lang="en-US" sz="2400" b="1" i="1" dirty="0" smtClean="0">
                <a:solidFill>
                  <a:schemeClr val="accent4">
                    <a:lumMod val="75000"/>
                  </a:schemeClr>
                </a:solidFill>
                <a:effectLst>
                  <a:outerShdw blurRad="38100" dist="38100" dir="2700000" algn="tl">
                    <a:srgbClr val="000000">
                      <a:alpha val="43137"/>
                    </a:srgbClr>
                  </a:outerShdw>
                </a:effectLst>
              </a:rPr>
              <a:t>Transaction Control</a:t>
            </a:r>
            <a:endParaRPr lang="en-US" sz="2400" b="1" i="1" dirty="0">
              <a:solidFill>
                <a:schemeClr val="accent4">
                  <a:lumMod val="75000"/>
                </a:schemeClr>
              </a:solidFill>
              <a:effectLst>
                <a:outerShdw blurRad="38100" dist="38100" dir="2700000" algn="tl">
                  <a:srgbClr val="000000">
                    <a:alpha val="43137"/>
                  </a:srgbClr>
                </a:outerShdw>
              </a:effectLst>
            </a:endParaRPr>
          </a:p>
          <a:p>
            <a:pPr lvl="1" algn="l" rtl="0"/>
            <a:r>
              <a:rPr lang="en-US" dirty="0" smtClean="0">
                <a:solidFill>
                  <a:srgbClr val="0000CC"/>
                </a:solidFill>
              </a:rPr>
              <a:t>Commit, Rollback, </a:t>
            </a:r>
            <a:r>
              <a:rPr lang="en-US" dirty="0" err="1" smtClean="0">
                <a:solidFill>
                  <a:srgbClr val="0000CC"/>
                </a:solidFill>
              </a:rPr>
              <a:t>Savepoint</a:t>
            </a:r>
            <a:endParaRPr lang="en-US" dirty="0">
              <a:solidFill>
                <a:srgbClr val="0000CC"/>
              </a:solidFill>
            </a:endParaRPr>
          </a:p>
          <a:p>
            <a:pPr marL="667512" lvl="2" indent="0" algn="l" rtl="0">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Definition Language (DDL)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10000"/>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CREATE </a:t>
            </a:r>
            <a:endParaRPr lang="en-US" dirty="0" smtClean="0"/>
          </a:p>
          <a:p>
            <a:pPr lvl="1" algn="l" rtl="0"/>
            <a:r>
              <a:rPr lang="en-US" dirty="0" smtClean="0"/>
              <a:t>adding a new database object to the database </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ALTER</a:t>
            </a:r>
          </a:p>
          <a:p>
            <a:pPr lvl="1" algn="l" rtl="0"/>
            <a:r>
              <a:rPr lang="en-US" dirty="0" smtClean="0"/>
              <a:t>changing the structure of an existing database object</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DROP</a:t>
            </a:r>
          </a:p>
          <a:p>
            <a:pPr lvl="1" algn="l" rtl="0"/>
            <a:r>
              <a:rPr lang="en-US" dirty="0" smtClean="0"/>
              <a:t>removing a database object from the database permanently </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TRUNCATE</a:t>
            </a:r>
            <a:r>
              <a:rPr lang="en-US" dirty="0" smtClean="0"/>
              <a:t> </a:t>
            </a:r>
          </a:p>
          <a:p>
            <a:pPr lvl="1" algn="l" rtl="0"/>
            <a:r>
              <a:rPr lang="en-US" dirty="0" smtClean="0"/>
              <a:t>removing all rows from a table without logging the individual row deletions </a:t>
            </a:r>
          </a:p>
          <a:p>
            <a:pPr algn="l" rtl="0"/>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COMMENT</a:t>
            </a:r>
            <a:endPar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dirty="0"/>
              <a:t>Add comments to the data dictionary</a:t>
            </a: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01000" cy="1143000"/>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Manipulation Language (DML)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SELECT </a:t>
            </a:r>
          </a:p>
          <a:p>
            <a:pPr lvl="1" algn="l" rtl="0"/>
            <a:r>
              <a:rPr lang="en-US" dirty="0" smtClean="0"/>
              <a:t>retrieving data from the database by specifying which columns and rows to be retrieved</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INSERT</a:t>
            </a:r>
            <a:r>
              <a:rPr lang="en-US" dirty="0" smtClean="0"/>
              <a:t> </a:t>
            </a:r>
          </a:p>
          <a:p>
            <a:pPr lvl="1" algn="l" rtl="0"/>
            <a:r>
              <a:rPr lang="en-US" dirty="0" smtClean="0"/>
              <a:t>adding a new row (and not column) into the table</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UPDATE</a:t>
            </a:r>
          </a:p>
          <a:p>
            <a:pPr lvl="1" algn="l" rtl="0"/>
            <a:r>
              <a:rPr lang="en-US" dirty="0" smtClean="0"/>
              <a:t>modifying the existing data in the </a:t>
            </a:r>
            <a:r>
              <a:rPr lang="en-US" dirty="0" err="1" smtClean="0"/>
              <a:t>tabl</a:t>
            </a:r>
            <a:endParaRPr lang="en-US" dirty="0" smtClean="0"/>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DELETE</a:t>
            </a:r>
          </a:p>
          <a:p>
            <a:pPr lvl="1" algn="l" rtl="0"/>
            <a:r>
              <a:rPr lang="en-US" dirty="0" smtClean="0"/>
              <a:t>removing an existing data from the table</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Merge(</a:t>
            </a: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Upsert</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dirty="0"/>
              <a:t>performs a series of </a:t>
            </a:r>
            <a:r>
              <a:rPr lang="en-US" dirty="0" smtClean="0"/>
              <a:t>conditional</a:t>
            </a:r>
            <a:r>
              <a:rPr lang="en-US" dirty="0"/>
              <a:t> </a:t>
            </a:r>
            <a:r>
              <a:rPr lang="en-US" dirty="0">
                <a:solidFill>
                  <a:srgbClr val="FF0000"/>
                </a:solidFill>
              </a:rPr>
              <a:t>Update</a:t>
            </a:r>
            <a:r>
              <a:rPr lang="en-US" dirty="0"/>
              <a:t> </a:t>
            </a:r>
            <a:r>
              <a:rPr lang="en-US" dirty="0" smtClean="0"/>
              <a:t>and/or </a:t>
            </a:r>
            <a:r>
              <a:rPr lang="en-US" dirty="0" smtClean="0">
                <a:solidFill>
                  <a:srgbClr val="FF0000"/>
                </a:solidFill>
              </a:rPr>
              <a:t>Delete</a:t>
            </a:r>
            <a:r>
              <a:rPr lang="en-US" dirty="0" smtClean="0"/>
              <a:t> and/or</a:t>
            </a:r>
            <a:r>
              <a:rPr lang="en-US" dirty="0"/>
              <a:t> </a:t>
            </a:r>
            <a:r>
              <a:rPr lang="en-US" dirty="0" smtClean="0">
                <a:solidFill>
                  <a:srgbClr val="FF0000"/>
                </a:solidFill>
              </a:rPr>
              <a:t>Insert</a:t>
            </a:r>
            <a:r>
              <a:rPr lang="en-US" dirty="0"/>
              <a:t> operations</a:t>
            </a:r>
            <a:endParaRPr lang="ar-EG"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Control Language (DCL)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GRANT </a:t>
            </a:r>
            <a:endParaRPr lang="en-US" dirty="0" smtClean="0"/>
          </a:p>
          <a:p>
            <a:pPr lvl="1" algn="l" rtl="0"/>
            <a:r>
              <a:rPr lang="en-US" dirty="0" smtClean="0"/>
              <a:t>giving privileges to the users </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REVOKE</a:t>
            </a:r>
            <a:endParaRPr lang="en-US" dirty="0" smtClean="0"/>
          </a:p>
          <a:p>
            <a:pPr lvl="1" algn="l" rtl="0"/>
            <a:r>
              <a:rPr lang="en-US" dirty="0" smtClean="0"/>
              <a:t>removing privileges from the users that are previously granted those permissions</a:t>
            </a:r>
            <a:endParaRPr lang="ar-E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Relational Database Management System (RDBMS)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is an application that creates, organizes and edits </a:t>
            </a:r>
            <a:r>
              <a:rPr lang="en-US" dirty="0" smtClean="0"/>
              <a:t>databases</a:t>
            </a:r>
          </a:p>
          <a:p>
            <a:pPr lvl="1" algn="l" rtl="0"/>
            <a:r>
              <a:rPr lang="en-US" dirty="0"/>
              <a:t>Microsoft SQL Server </a:t>
            </a:r>
            <a:endParaRPr lang="en-US" dirty="0" smtClean="0"/>
          </a:p>
          <a:p>
            <a:pPr lvl="1" algn="l" rtl="0"/>
            <a:r>
              <a:rPr lang="en-US" dirty="0" smtClean="0"/>
              <a:t>Oracle</a:t>
            </a:r>
          </a:p>
          <a:p>
            <a:pPr lvl="1" algn="l" rtl="0"/>
            <a:r>
              <a:rPr lang="en-US" dirty="0"/>
              <a:t>Microsoft </a:t>
            </a:r>
            <a:r>
              <a:rPr lang="en-US" dirty="0" smtClean="0"/>
              <a:t>Access </a:t>
            </a:r>
          </a:p>
          <a:p>
            <a:pPr lvl="1" algn="l" rtl="0">
              <a:buNone/>
            </a:pPr>
            <a:endParaRPr lang="en-US" dirty="0" smtClean="0"/>
          </a:p>
          <a:p>
            <a:pPr lvl="1" algn="l" rtl="0"/>
            <a:endParaRPr lang="ar-EG"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Retrieving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a:t>
            </a:r>
            <a:b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Customizing Data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a:t>
            </a:r>
            <a:r>
              <a:rPr lang="en-US" dirty="0" smtClean="0"/>
              <a:t> </a:t>
            </a:r>
            <a:endParaRPr lang="ar-EG" dirty="0"/>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smtClean="0"/>
              <a:t>Retrieve  data  from database</a:t>
            </a:r>
            <a:endPar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endParaRP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85800" y="3505200"/>
            <a:ext cx="7924800" cy="31242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600" dirty="0">
                <a:solidFill>
                  <a:srgbClr val="0000CC"/>
                </a:solidFill>
              </a:rPr>
              <a:t>SELECT</a:t>
            </a:r>
            <a:r>
              <a:rPr lang="en-US" sz="3600" dirty="0"/>
              <a:t> * | column1 [, column2, …….] </a:t>
            </a:r>
          </a:p>
          <a:p>
            <a:pPr algn="l" rtl="0"/>
            <a:r>
              <a:rPr lang="en-US" sz="3600" dirty="0">
                <a:solidFill>
                  <a:srgbClr val="0000CC"/>
                </a:solidFill>
              </a:rPr>
              <a:t>FROM</a:t>
            </a:r>
            <a:r>
              <a:rPr lang="en-US" sz="3600" dirty="0"/>
              <a:t> table </a:t>
            </a:r>
          </a:p>
          <a:p>
            <a:pPr algn="l" rtl="0"/>
            <a:r>
              <a:rPr lang="en-US" sz="3600" dirty="0"/>
              <a:t>[</a:t>
            </a:r>
            <a:r>
              <a:rPr lang="en-US" sz="3600" dirty="0">
                <a:solidFill>
                  <a:srgbClr val="0000CC"/>
                </a:solidFill>
              </a:rPr>
              <a:t>WHERE</a:t>
            </a:r>
            <a:r>
              <a:rPr lang="en-US" sz="3600" dirty="0"/>
              <a:t> conditions] </a:t>
            </a:r>
          </a:p>
          <a:p>
            <a:pPr algn="l" rtl="0"/>
            <a:r>
              <a:rPr lang="en-US" sz="3600" dirty="0"/>
              <a:t>[</a:t>
            </a:r>
            <a:r>
              <a:rPr lang="en-US" sz="3600" dirty="0">
                <a:solidFill>
                  <a:srgbClr val="0000CC"/>
                </a:solidFill>
              </a:rPr>
              <a:t>ORDER BY </a:t>
            </a:r>
            <a:r>
              <a:rPr lang="en-US" sz="3600" dirty="0"/>
              <a:t>column1 [, column2, ……..] </a:t>
            </a:r>
            <a:r>
              <a:rPr lang="en-US" sz="3600" dirty="0">
                <a:solidFill>
                  <a:srgbClr val="0000CC"/>
                </a:solidFill>
              </a:rPr>
              <a:t>ASC</a:t>
            </a:r>
            <a:r>
              <a:rPr lang="en-US" sz="3600" dirty="0"/>
              <a:t>, </a:t>
            </a:r>
            <a:r>
              <a:rPr lang="en-US" sz="3600" dirty="0">
                <a:solidFill>
                  <a:srgbClr val="0000CC"/>
                </a:solidFill>
              </a:rPr>
              <a:t>DESC</a:t>
            </a:r>
            <a:r>
              <a:rPr lang="en-US" sz="3600" dirty="0"/>
              <a:t>] </a:t>
            </a:r>
            <a:endParaRPr lang="ar-EG" sz="3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dirty="0" smtClean="0"/>
          </a:p>
          <a:p>
            <a:pPr lvl="1" algn="l" rtl="0"/>
            <a:r>
              <a:rPr lang="en-US" dirty="0" smtClean="0"/>
              <a:t>Specify  a condition to limit the result</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533400" y="3352800"/>
            <a:ext cx="80772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smtClean="0">
                <a:solidFill>
                  <a:srgbClr val="0000CC"/>
                </a:solidFill>
              </a:rPr>
              <a:t>SELECT</a:t>
            </a:r>
            <a:r>
              <a:rPr lang="en-US" sz="3200" dirty="0" smtClean="0"/>
              <a:t>  * | column1 [, column2, …….] </a:t>
            </a:r>
          </a:p>
          <a:p>
            <a:pPr algn="l" rtl="0"/>
            <a:r>
              <a:rPr lang="en-US" sz="3200" dirty="0" smtClean="0">
                <a:solidFill>
                  <a:srgbClr val="0000CC"/>
                </a:solidFill>
              </a:rPr>
              <a:t>FROM</a:t>
            </a:r>
            <a:r>
              <a:rPr lang="en-US" sz="3200" dirty="0" smtClean="0"/>
              <a:t> table </a:t>
            </a:r>
          </a:p>
          <a:p>
            <a:pPr algn="l" rtl="0"/>
            <a:r>
              <a:rPr lang="en-US" sz="3200" dirty="0" smtClean="0"/>
              <a:t>[</a:t>
            </a:r>
            <a:r>
              <a:rPr lang="en-US" sz="3200" dirty="0" smtClean="0">
                <a:solidFill>
                  <a:srgbClr val="0000CC"/>
                </a:solidFill>
              </a:rPr>
              <a:t>WHERE</a:t>
            </a:r>
            <a:r>
              <a:rPr lang="en-US" sz="3200" dirty="0" smtClean="0"/>
              <a:t> conditions] </a:t>
            </a:r>
            <a:endParaRPr lang="ar-EG" sz="3200" dirty="0"/>
          </a:p>
        </p:txBody>
      </p:sp>
    </p:spTree>
    <p:extLst>
      <p:ext uri="{BB962C8B-B14F-4D97-AF65-F5344CB8AC3E}">
        <p14:creationId xmlns:p14="http://schemas.microsoft.com/office/powerpoint/2010/main" val="820078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Order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endParaRPr lang="en-US" dirty="0" smtClean="0"/>
          </a:p>
          <a:p>
            <a:pPr lvl="1" algn="l" rtl="0"/>
            <a:r>
              <a:rPr lang="en-US" dirty="0" smtClean="0"/>
              <a:t>sort the retrieved rows by a specific column or set of columns </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609600" y="3810000"/>
            <a:ext cx="82296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smtClean="0">
                <a:solidFill>
                  <a:srgbClr val="0000CC"/>
                </a:solidFill>
              </a:rPr>
              <a:t>SELECT</a:t>
            </a:r>
            <a:r>
              <a:rPr lang="en-US" sz="2800" dirty="0" smtClean="0"/>
              <a:t> * | column1 [, column2, …….] </a:t>
            </a:r>
          </a:p>
          <a:p>
            <a:pPr algn="l" rtl="0"/>
            <a:r>
              <a:rPr lang="en-US" sz="2800" dirty="0" smtClean="0">
                <a:solidFill>
                  <a:srgbClr val="0000CC"/>
                </a:solidFill>
              </a:rPr>
              <a:t>FROM</a:t>
            </a:r>
            <a:r>
              <a:rPr lang="en-US" sz="2800" dirty="0" smtClean="0"/>
              <a:t> table </a:t>
            </a:r>
          </a:p>
          <a:p>
            <a:pPr algn="l" rtl="0"/>
            <a:r>
              <a:rPr lang="en-US" sz="2800" dirty="0" smtClean="0"/>
              <a:t>[</a:t>
            </a:r>
            <a:r>
              <a:rPr lang="en-US" sz="2800" dirty="0" smtClean="0">
                <a:solidFill>
                  <a:srgbClr val="0000CC"/>
                </a:solidFill>
              </a:rPr>
              <a:t>WHERE</a:t>
            </a:r>
            <a:r>
              <a:rPr lang="en-US" sz="2800" dirty="0" smtClean="0"/>
              <a:t> conditions] </a:t>
            </a:r>
          </a:p>
          <a:p>
            <a:pPr algn="l" rtl="0"/>
            <a:r>
              <a:rPr lang="en-US" sz="2800" dirty="0" smtClean="0"/>
              <a:t>[</a:t>
            </a:r>
            <a:r>
              <a:rPr lang="en-US" sz="2800" dirty="0" smtClean="0">
                <a:solidFill>
                  <a:srgbClr val="0000CC"/>
                </a:solidFill>
              </a:rPr>
              <a:t>ORDER BY </a:t>
            </a:r>
            <a:r>
              <a:rPr lang="en-US" sz="2800" dirty="0" smtClean="0"/>
              <a:t>column1 [, column2, ……..] </a:t>
            </a:r>
            <a:r>
              <a:rPr lang="en-US" sz="2800" dirty="0" smtClean="0">
                <a:solidFill>
                  <a:srgbClr val="0000CC"/>
                </a:solidFill>
              </a:rPr>
              <a:t>ASC</a:t>
            </a:r>
            <a:r>
              <a:rPr lang="en-US" sz="2800" dirty="0" smtClean="0"/>
              <a:t>, </a:t>
            </a:r>
            <a:r>
              <a:rPr lang="en-US" sz="2800" dirty="0" smtClean="0">
                <a:solidFill>
                  <a:srgbClr val="0000CC"/>
                </a:solidFill>
              </a:rPr>
              <a:t>DESC</a:t>
            </a:r>
            <a:r>
              <a:rPr lang="en-US" sz="2800" dirty="0" smtClean="0"/>
              <a:t>] </a:t>
            </a:r>
            <a:endParaRPr lang="ar-EG" sz="2800" dirty="0"/>
          </a:p>
        </p:txBody>
      </p:sp>
    </p:spTree>
    <p:extLst>
      <p:ext uri="{BB962C8B-B14F-4D97-AF65-F5344CB8AC3E}">
        <p14:creationId xmlns:p14="http://schemas.microsoft.com/office/powerpoint/2010/main" val="1449152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457200" y="2133600"/>
            <a:ext cx="8059722" cy="32004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254643" y="1676400"/>
            <a:ext cx="8458200" cy="27432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423441" y="1905000"/>
            <a:ext cx="8540520" cy="4343400"/>
          </a:xfrm>
          <a:prstGeom prst="rect">
            <a:avLst/>
          </a:prstGeom>
        </p:spPr>
      </p:pic>
    </p:spTree>
    <p:extLst>
      <p:ext uri="{BB962C8B-B14F-4D97-AF65-F5344CB8AC3E}">
        <p14:creationId xmlns:p14="http://schemas.microsoft.com/office/powerpoint/2010/main" val="2334914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&amp; OR Operators</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10000"/>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AND</a:t>
            </a:r>
            <a:endParaRPr lang="en-US" dirty="0" smtClean="0"/>
          </a:p>
          <a:p>
            <a:pPr lvl="1" algn="l" rtl="0"/>
            <a:r>
              <a:rPr lang="en-US" dirty="0" smtClean="0"/>
              <a:t>The </a:t>
            </a:r>
            <a:r>
              <a:rPr lang="en-US" dirty="0"/>
              <a:t>AND operator displays a record if both the first condition AND the second condition are true</a:t>
            </a:r>
            <a:r>
              <a:rPr lang="en-US" dirty="0" smtClean="0"/>
              <a:t>.</a:t>
            </a: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OR</a:t>
            </a:r>
            <a:endParaRPr lang="en-US" dirty="0"/>
          </a:p>
          <a:p>
            <a:pPr lvl="1" algn="l" rtl="0"/>
            <a:r>
              <a:rPr lang="en-US" dirty="0"/>
              <a:t>The OR operator displays a record if either the first condition OR the second condition is true</a:t>
            </a:r>
            <a:r>
              <a:rPr lang="en-US" dirty="0" smtClean="0"/>
              <a:t>.</a:t>
            </a:r>
          </a:p>
          <a:p>
            <a:pPr lvl="1" algn="l" rtl="0"/>
            <a:endParaRPr lang="fa-IR" dirty="0" smtClean="0"/>
          </a:p>
          <a:p>
            <a:pPr marL="0" indent="0" algn="l" rtl="0">
              <a:buNone/>
            </a:pPr>
            <a:endParaRPr lang="en-US" dirty="0"/>
          </a:p>
        </p:txBody>
      </p:sp>
      <p:sp>
        <p:nvSpPr>
          <p:cNvPr id="6" name="Rectangle 5"/>
          <p:cNvSpPr/>
          <p:nvPr/>
        </p:nvSpPr>
        <p:spPr>
          <a:xfrm>
            <a:off x="838200" y="4191000"/>
            <a:ext cx="4572000" cy="2585323"/>
          </a:xfrm>
          <a:prstGeom prst="rect">
            <a:avLst/>
          </a:prstGeom>
        </p:spPr>
        <p:txBody>
          <a:bodyPr>
            <a:spAutoFit/>
          </a:bodyPr>
          <a:lstStyle/>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LAST_NAME = </a:t>
            </a:r>
            <a:r>
              <a:rPr lang="en-US" dirty="0">
                <a:solidFill>
                  <a:srgbClr val="0000FF"/>
                </a:solidFill>
                <a:highlight>
                  <a:srgbClr val="FFFFFF"/>
                </a:highlight>
                <a:latin typeface="Courier New" panose="02070309020205020404" pitchFamily="49" charset="0"/>
              </a:rPr>
              <a:t>'King'</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AND</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p>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JOB_ID</a:t>
            </a:r>
            <a:r>
              <a:rPr lang="en-US" dirty="0" smtClean="0">
                <a:solidFill>
                  <a:srgbClr val="00008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 </a:t>
            </a:r>
            <a:r>
              <a:rPr lang="en-US" dirty="0">
                <a:solidFill>
                  <a:srgbClr val="0000FF"/>
                </a:solidFill>
                <a:highlight>
                  <a:srgbClr val="FFFFFF"/>
                </a:highlight>
                <a:latin typeface="Courier New" panose="02070309020205020404" pitchFamily="49" charset="0"/>
              </a:rPr>
              <a:t>'SA_REP'</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OR</a:t>
            </a:r>
            <a:r>
              <a:rPr lang="en-US" dirty="0">
                <a:solidFill>
                  <a:srgbClr val="000080"/>
                </a:solidFill>
                <a:highlight>
                  <a:srgbClr val="FFFFFF"/>
                </a:highlight>
                <a:latin typeface="Courier New" panose="02070309020205020404" pitchFamily="49" charset="0"/>
              </a:rPr>
              <a:t> JOB_ID</a:t>
            </a:r>
            <a:r>
              <a:rPr lang="en-US" dirty="0" smtClean="0">
                <a:solidFill>
                  <a:srgbClr val="00008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679333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NULL</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533400" y="2514600"/>
            <a:ext cx="8153400" cy="1754326"/>
          </a:xfrm>
          <a:prstGeom prst="rect">
            <a:avLst/>
          </a:prstGeom>
        </p:spPr>
        <p:txBody>
          <a:bodyPr wrap="square">
            <a:spAutoFit/>
          </a:bodyPr>
          <a:lstStyle/>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NOT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EMPLOYEE_ID, COMMISSION_PCT, </a:t>
            </a:r>
            <a:r>
              <a:rPr lang="en-US" dirty="0">
                <a:solidFill>
                  <a:srgbClr val="008080"/>
                </a:solidFill>
                <a:highlight>
                  <a:srgbClr val="FFFFFF"/>
                </a:highlight>
                <a:latin typeface="Courier New" panose="02070309020205020404" pitchFamily="49" charset="0"/>
              </a:rPr>
              <a:t>NVL</a:t>
            </a:r>
            <a:r>
              <a:rPr lang="en-US" dirty="0">
                <a:solidFill>
                  <a:srgbClr val="000080"/>
                </a:solidFill>
                <a:highlight>
                  <a:srgbClr val="FFFFFF"/>
                </a:highlight>
                <a:latin typeface="Courier New" panose="02070309020205020404" pitchFamily="49" charset="0"/>
              </a:rPr>
              <a:t>(COMMISSION_PCT, </a:t>
            </a:r>
            <a:r>
              <a:rPr lang="en-US" dirty="0">
                <a:solidFill>
                  <a:srgbClr val="0000FF"/>
                </a:solidFill>
                <a:highlight>
                  <a:srgbClr val="FFFFFF"/>
                </a:highlight>
                <a:latin typeface="Courier New" panose="02070309020205020404" pitchFamily="49" charset="0"/>
              </a:rPr>
              <a:t>0</a:t>
            </a:r>
            <a:r>
              <a:rPr lang="en-US" dirty="0">
                <a:solidFill>
                  <a:srgbClr val="000080"/>
                </a:solidFill>
                <a:highlight>
                  <a:srgbClr val="FFFFFF"/>
                </a:highlight>
                <a:latin typeface="Courier New" panose="02070309020205020404" pitchFamily="49" charset="0"/>
              </a:rPr>
              <a:t>)</a:t>
            </a:r>
          </a:p>
          <a:p>
            <a:pPr algn="l"/>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t;</a:t>
            </a:r>
            <a:endParaRPr lang="en-US" dirty="0"/>
          </a:p>
        </p:txBody>
      </p:sp>
      <p:sp>
        <p:nvSpPr>
          <p:cNvPr id="5" name="Rectangle 4"/>
          <p:cNvSpPr/>
          <p:nvPr/>
        </p:nvSpPr>
        <p:spPr>
          <a:xfrm>
            <a:off x="457200" y="1599950"/>
            <a:ext cx="8305800" cy="1477328"/>
          </a:xfrm>
          <a:prstGeom prst="rect">
            <a:avLst/>
          </a:prstGeom>
        </p:spPr>
        <p:txBody>
          <a:bodyPr wrap="square">
            <a:spAutoFit/>
          </a:bodyPr>
          <a:lstStyle/>
          <a:p>
            <a:pPr marL="285750" indent="-285750" algn="l" rtl="0" eaLnBrk="0" fontAlgn="base" hangingPunct="0">
              <a:spcBef>
                <a:spcPct val="0"/>
              </a:spcBef>
              <a:spcAft>
                <a:spcPct val="0"/>
              </a:spcAft>
              <a:buFont typeface="Arial" panose="020B0604020202020204" pitchFamily="34" charset="0"/>
              <a:buChar char="•"/>
            </a:pPr>
            <a:r>
              <a:rPr lang="en-US" dirty="0" smtClean="0"/>
              <a:t>In </a:t>
            </a:r>
            <a:r>
              <a:rPr lang="en-US" dirty="0"/>
              <a:t>the database world, NULL is special. It is a marker for missing information or the information is not applicable </a:t>
            </a:r>
          </a:p>
          <a:p>
            <a:pPr algn="l" rtl="0" eaLnBrk="0" fontAlgn="base" hangingPunct="0">
              <a:spcBef>
                <a:spcPct val="0"/>
              </a:spcBef>
              <a:spcAft>
                <a:spcPct val="0"/>
              </a:spcAft>
            </a:pPr>
            <a:endParaRPr lang="en-US" dirty="0" smtClean="0"/>
          </a:p>
          <a:p>
            <a:pPr lvl="0" algn="l" rtl="0" eaLnBrk="0" fontAlgn="base" hangingPunct="0">
              <a:spcBef>
                <a:spcPct val="0"/>
              </a:spcBef>
              <a:spcAft>
                <a:spcPct val="0"/>
              </a:spcAft>
            </a:pPr>
            <a:endParaRPr lang="en-US" altLang="en-US" dirty="0">
              <a:latin typeface="Arial" panose="020B0604020202020204" pitchFamily="34" charset="0"/>
            </a:endParaRPr>
          </a:p>
          <a:p>
            <a:pPr lvl="0" algn="l" rtl="0"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97" y="568163"/>
            <a:ext cx="8229600" cy="932688"/>
          </a:xfrm>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Concatenate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483243" y="1524000"/>
            <a:ext cx="7670157" cy="49508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Table Elements</a:t>
            </a:r>
            <a:endParaRPr lang="ar-EG"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26039" y="1371600"/>
            <a:ext cx="8671217"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Aliases (as)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609600" y="2133600"/>
            <a:ext cx="6477000" cy="4217582"/>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Distinct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71667" y="1600200"/>
            <a:ext cx="6614933" cy="1200329"/>
          </a:xfrm>
          <a:prstGeom prst="rect">
            <a:avLst/>
          </a:prstGeom>
        </p:spPr>
        <p:txBody>
          <a:bodyPr wrap="square">
            <a:spAutoFit/>
          </a:bodyPr>
          <a:lstStyle/>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p>
          <a:p>
            <a:pPr algn="l" rtl="0"/>
            <a:r>
              <a:rPr lang="en-US" dirty="0">
                <a:solidFill>
                  <a:srgbClr val="000080"/>
                </a:solidFill>
                <a:highlight>
                  <a:srgbClr val="FFFFFF"/>
                </a:highlight>
                <a:latin typeface="Courier New" panose="02070309020205020404" pitchFamily="49" charset="0"/>
              </a:rPr>
              <a:t>  </a:t>
            </a: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DISTINCT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endParaRPr lang="en-US" dirty="0"/>
          </a:p>
        </p:txBody>
      </p:sp>
      <p:pic>
        <p:nvPicPr>
          <p:cNvPr id="7" name="Picture 6"/>
          <p:cNvPicPr>
            <a:picLocks noChangeAspect="1"/>
          </p:cNvPicPr>
          <p:nvPr/>
        </p:nvPicPr>
        <p:blipFill>
          <a:blip r:embed="rId2"/>
          <a:stretch>
            <a:fillRect/>
          </a:stretch>
        </p:blipFill>
        <p:spPr>
          <a:xfrm>
            <a:off x="5715000" y="3154521"/>
            <a:ext cx="1143160" cy="3248478"/>
          </a:xfrm>
          <a:prstGeom prst="rect">
            <a:avLst/>
          </a:prstGeom>
        </p:spPr>
      </p:pic>
      <p:pic>
        <p:nvPicPr>
          <p:cNvPr id="8" name="Picture 7"/>
          <p:cNvPicPr>
            <a:picLocks noChangeAspect="1"/>
          </p:cNvPicPr>
          <p:nvPr/>
        </p:nvPicPr>
        <p:blipFill>
          <a:blip r:embed="rId3"/>
          <a:stretch>
            <a:fillRect/>
          </a:stretch>
        </p:blipFill>
        <p:spPr>
          <a:xfrm>
            <a:off x="1143000" y="2983047"/>
            <a:ext cx="1095528" cy="3591426"/>
          </a:xfrm>
          <a:prstGeom prst="rect">
            <a:avLst/>
          </a:prstGeom>
        </p:spPr>
      </p:pic>
      <p:sp>
        <p:nvSpPr>
          <p:cNvPr id="9" name="6-Point Star 8"/>
          <p:cNvSpPr/>
          <p:nvPr/>
        </p:nvSpPr>
        <p:spPr>
          <a:xfrm>
            <a:off x="5181600" y="1895564"/>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6-Point Star 10"/>
          <p:cNvSpPr/>
          <p:nvPr/>
        </p:nvSpPr>
        <p:spPr>
          <a:xfrm>
            <a:off x="899930" y="44739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6-Point Star 11"/>
          <p:cNvSpPr/>
          <p:nvPr/>
        </p:nvSpPr>
        <p:spPr>
          <a:xfrm>
            <a:off x="5410200" y="43215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6-Point Star 12"/>
          <p:cNvSpPr/>
          <p:nvPr/>
        </p:nvSpPr>
        <p:spPr>
          <a:xfrm>
            <a:off x="6553200" y="2488358"/>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4" name="Content Placeholder 2"/>
          <p:cNvSpPr>
            <a:spLocks noGrp="1"/>
          </p:cNvSpPr>
          <p:nvPr>
            <p:ph idx="1"/>
          </p:nvPr>
        </p:nvSpPr>
        <p:spPr>
          <a:xfrm>
            <a:off x="457200" y="1219200"/>
            <a:ext cx="8229600" cy="676364"/>
          </a:xfrm>
        </p:spPr>
        <p:txBody>
          <a:bodyPr>
            <a:normAutofit/>
          </a:bodyPr>
          <a:lstStyle/>
          <a:p>
            <a:pPr algn="l" rtl="0"/>
            <a:r>
              <a:rPr lang="en-US" dirty="0" smtClean="0"/>
              <a:t>eliminates duplicate row values from the results </a:t>
            </a:r>
          </a:p>
          <a:p>
            <a:pPr algn="l" rtl="0"/>
            <a:endParaRPr lang="en-US" dirty="0" smtClean="0"/>
          </a:p>
          <a:p>
            <a:pPr marL="0" indent="0" algn="l" rtl="0">
              <a:buNone/>
            </a:pPr>
            <a:endParaRPr lang="ar-EG"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Grouping Data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Grouping Functions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609600" y="1828800"/>
            <a:ext cx="8153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1</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3"/>
          <a:stretch>
            <a:fillRect/>
          </a:stretch>
        </p:blipFill>
        <p:spPr>
          <a:xfrm>
            <a:off x="457200" y="1828800"/>
            <a:ext cx="6477000" cy="481319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2</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609600" y="2057400"/>
            <a:ext cx="6096000" cy="4556880"/>
          </a:xfrm>
          <a:prstGeom prst="rect">
            <a:avLst/>
          </a:prstGeom>
        </p:spPr>
      </p:pic>
    </p:spTree>
    <p:extLst>
      <p:ext uri="{BB962C8B-B14F-4D97-AF65-F5344CB8AC3E}">
        <p14:creationId xmlns:p14="http://schemas.microsoft.com/office/powerpoint/2010/main" val="7396847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smtClean="0"/>
              <a:t>used to divide the rows in a table into smaller groups</a:t>
            </a:r>
            <a:endParaRPr lang="ar-EG" dirty="0" smtClean="0"/>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429000"/>
            <a:ext cx="80772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smtClean="0">
                <a:solidFill>
                  <a:srgbClr val="0000CC"/>
                </a:solidFill>
              </a:rPr>
              <a:t>SELECT</a:t>
            </a:r>
            <a:r>
              <a:rPr lang="en-US" sz="2800" dirty="0" smtClean="0"/>
              <a:t>  column1, </a:t>
            </a:r>
            <a:r>
              <a:rPr lang="en-US" sz="2800" b="1" dirty="0" err="1" smtClean="0">
                <a:solidFill>
                  <a:srgbClr val="FF0000"/>
                </a:solidFill>
              </a:rPr>
              <a:t>group_function</a:t>
            </a:r>
            <a:r>
              <a:rPr lang="en-US" sz="2800" dirty="0" smtClean="0"/>
              <a:t> (column2), ……. </a:t>
            </a:r>
          </a:p>
          <a:p>
            <a:pPr algn="l" rtl="0"/>
            <a:r>
              <a:rPr lang="en-US" sz="2800" dirty="0" smtClean="0">
                <a:solidFill>
                  <a:srgbClr val="0000CC"/>
                </a:solidFill>
              </a:rPr>
              <a:t>FROM</a:t>
            </a:r>
            <a:r>
              <a:rPr lang="en-US" sz="2800" dirty="0" smtClean="0"/>
              <a:t> table </a:t>
            </a:r>
          </a:p>
          <a:p>
            <a:pPr algn="l" rtl="0"/>
            <a:r>
              <a:rPr lang="en-US" sz="2800" dirty="0" smtClean="0"/>
              <a:t>[</a:t>
            </a:r>
            <a:r>
              <a:rPr lang="en-US" sz="2800" dirty="0" smtClean="0">
                <a:solidFill>
                  <a:srgbClr val="0000CC"/>
                </a:solidFill>
              </a:rPr>
              <a:t>WHERE</a:t>
            </a:r>
            <a:r>
              <a:rPr lang="en-US" sz="2800" dirty="0" smtClean="0"/>
              <a:t> conditions] </a:t>
            </a:r>
          </a:p>
          <a:p>
            <a:pPr algn="l" rtl="0"/>
            <a:r>
              <a:rPr lang="en-US" sz="2800" dirty="0" smtClean="0"/>
              <a:t>[</a:t>
            </a:r>
            <a:r>
              <a:rPr lang="en-US" sz="2800" dirty="0" smtClean="0">
                <a:solidFill>
                  <a:srgbClr val="0000CC"/>
                </a:solidFill>
              </a:rPr>
              <a:t>GROUP</a:t>
            </a:r>
            <a:r>
              <a:rPr lang="en-US" sz="2800" dirty="0" smtClean="0"/>
              <a:t> </a:t>
            </a:r>
            <a:r>
              <a:rPr lang="en-US" sz="2800" dirty="0" smtClean="0">
                <a:solidFill>
                  <a:srgbClr val="0000CC"/>
                </a:solidFill>
              </a:rPr>
              <a:t>BY</a:t>
            </a:r>
            <a:r>
              <a:rPr lang="en-US" sz="2800" dirty="0" smtClean="0"/>
              <a:t> column1, ……..] </a:t>
            </a:r>
          </a:p>
          <a:p>
            <a:pPr algn="l" rtl="0"/>
            <a:r>
              <a:rPr lang="en-US" sz="2800" dirty="0" smtClean="0"/>
              <a:t>[</a:t>
            </a:r>
            <a:r>
              <a:rPr lang="en-US" sz="2800" dirty="0" smtClean="0">
                <a:solidFill>
                  <a:srgbClr val="0000CC"/>
                </a:solidFill>
              </a:rPr>
              <a:t>ORDER</a:t>
            </a:r>
            <a:r>
              <a:rPr lang="en-US" sz="2800" dirty="0" smtClean="0"/>
              <a:t> BY column1 [, column2, ……..] </a:t>
            </a:r>
            <a:r>
              <a:rPr lang="en-US" sz="2800" dirty="0" smtClean="0">
                <a:solidFill>
                  <a:srgbClr val="0000CC"/>
                </a:solidFill>
              </a:rPr>
              <a:t>ASC</a:t>
            </a:r>
            <a:r>
              <a:rPr lang="en-US" sz="2800" dirty="0" smtClean="0"/>
              <a:t>, </a:t>
            </a:r>
            <a:r>
              <a:rPr lang="en-US" sz="2800" dirty="0" smtClean="0">
                <a:solidFill>
                  <a:srgbClr val="0000CC"/>
                </a:solidFill>
              </a:rPr>
              <a:t>DESC</a:t>
            </a:r>
            <a:r>
              <a:rPr lang="en-US" sz="2800" dirty="0" smtClean="0"/>
              <a:t>]</a:t>
            </a:r>
            <a:endParaRPr lang="ar-EG"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533400" y="1524000"/>
            <a:ext cx="2857899" cy="4715533"/>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rtl="0"/>
            <a:r>
              <a:rPr lang="en-US" dirty="0" smtClean="0"/>
              <a:t>used to restrict the group results</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rtl="0"/>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276600"/>
            <a:ext cx="8153400" cy="33528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smtClean="0">
                <a:solidFill>
                  <a:srgbClr val="0000CC"/>
                </a:solidFill>
              </a:rPr>
              <a:t>SELECT</a:t>
            </a:r>
            <a:r>
              <a:rPr lang="en-US" sz="2800" dirty="0" smtClean="0"/>
              <a:t> * | column1, </a:t>
            </a:r>
            <a:r>
              <a:rPr lang="en-US" sz="2800" b="1" dirty="0" err="1" smtClean="0">
                <a:solidFill>
                  <a:srgbClr val="FF0000"/>
                </a:solidFill>
              </a:rPr>
              <a:t>group_function</a:t>
            </a:r>
            <a:r>
              <a:rPr lang="en-US" sz="2800" dirty="0" smtClean="0"/>
              <a:t> (column2), ……. </a:t>
            </a:r>
          </a:p>
          <a:p>
            <a:pPr algn="l" rtl="0"/>
            <a:r>
              <a:rPr lang="en-US" sz="2800" dirty="0" smtClean="0">
                <a:solidFill>
                  <a:srgbClr val="0000CC"/>
                </a:solidFill>
              </a:rPr>
              <a:t>FROM</a:t>
            </a:r>
            <a:r>
              <a:rPr lang="en-US" sz="2800" dirty="0" smtClean="0"/>
              <a:t> table </a:t>
            </a:r>
          </a:p>
          <a:p>
            <a:pPr algn="l" rtl="0"/>
            <a:r>
              <a:rPr lang="en-US" sz="2800" dirty="0" smtClean="0"/>
              <a:t>[</a:t>
            </a:r>
            <a:r>
              <a:rPr lang="en-US" sz="2800" dirty="0" smtClean="0">
                <a:solidFill>
                  <a:srgbClr val="0000CC"/>
                </a:solidFill>
              </a:rPr>
              <a:t>WHERE</a:t>
            </a:r>
            <a:r>
              <a:rPr lang="en-US" sz="2800" dirty="0" smtClean="0"/>
              <a:t> conditions] </a:t>
            </a:r>
          </a:p>
          <a:p>
            <a:pPr algn="l" rtl="0"/>
            <a:r>
              <a:rPr lang="en-US" sz="2800" dirty="0" smtClean="0"/>
              <a:t>[</a:t>
            </a:r>
            <a:r>
              <a:rPr lang="en-US" sz="2800" dirty="0" smtClean="0">
                <a:solidFill>
                  <a:srgbClr val="0000CC"/>
                </a:solidFill>
              </a:rPr>
              <a:t>GROUP</a:t>
            </a:r>
            <a:r>
              <a:rPr lang="en-US" sz="2800" dirty="0" smtClean="0"/>
              <a:t> </a:t>
            </a:r>
            <a:r>
              <a:rPr lang="en-US" sz="2800" dirty="0" smtClean="0">
                <a:solidFill>
                  <a:srgbClr val="0000CC"/>
                </a:solidFill>
              </a:rPr>
              <a:t>BY</a:t>
            </a:r>
            <a:r>
              <a:rPr lang="en-US" sz="2800" dirty="0" smtClean="0"/>
              <a:t> column1, ……..] </a:t>
            </a:r>
          </a:p>
          <a:p>
            <a:pPr algn="l" rtl="0"/>
            <a:r>
              <a:rPr lang="en-US" sz="2800" dirty="0" smtClean="0">
                <a:solidFill>
                  <a:srgbClr val="0000CC"/>
                </a:solidFill>
              </a:rPr>
              <a:t>HAVING</a:t>
            </a:r>
            <a:r>
              <a:rPr lang="en-US" sz="2800" dirty="0" smtClean="0"/>
              <a:t> [conditions] </a:t>
            </a:r>
          </a:p>
          <a:p>
            <a:pPr algn="l" rtl="0"/>
            <a:r>
              <a:rPr lang="en-US" sz="2800" dirty="0" smtClean="0"/>
              <a:t>[</a:t>
            </a:r>
            <a:r>
              <a:rPr lang="en-US" sz="2800" dirty="0" smtClean="0">
                <a:solidFill>
                  <a:srgbClr val="0000CC"/>
                </a:solidFill>
              </a:rPr>
              <a:t>ORDER</a:t>
            </a:r>
            <a:r>
              <a:rPr lang="en-US" sz="2800" dirty="0" smtClean="0"/>
              <a:t> </a:t>
            </a:r>
            <a:r>
              <a:rPr lang="en-US" sz="2800" dirty="0" smtClean="0">
                <a:solidFill>
                  <a:srgbClr val="0000CC"/>
                </a:solidFill>
              </a:rPr>
              <a:t>BY</a:t>
            </a:r>
            <a:r>
              <a:rPr lang="en-US" sz="2800" dirty="0" smtClean="0"/>
              <a:t> column1 [, column2, ……..] </a:t>
            </a:r>
            <a:r>
              <a:rPr lang="en-US" sz="2800" dirty="0" smtClean="0">
                <a:solidFill>
                  <a:srgbClr val="0000CC"/>
                </a:solidFill>
              </a:rPr>
              <a:t>ASC</a:t>
            </a:r>
            <a:r>
              <a:rPr lang="en-US" sz="2800" dirty="0" smtClean="0"/>
              <a:t>, </a:t>
            </a:r>
            <a:r>
              <a:rPr lang="en-US" sz="2800" dirty="0" smtClean="0">
                <a:solidFill>
                  <a:srgbClr val="0000CC"/>
                </a:solidFill>
              </a:rPr>
              <a:t>DESC</a:t>
            </a:r>
            <a:r>
              <a:rPr lang="en-US" sz="2800" dirty="0" smtClean="0"/>
              <a:t>]</a:t>
            </a:r>
            <a:endParaRPr lang="ar-EG"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457200" y="1876989"/>
            <a:ext cx="6934200" cy="483807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3200"/>
            <a:ext cx="6477000" cy="1143000"/>
          </a:xfrm>
        </p:spPr>
        <p:txBody>
          <a:bodyPr>
            <a:normAutofit/>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 </a:t>
            </a: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Types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0"/>
            <a:ext cx="8229600" cy="1143000"/>
          </a:xfrm>
        </p:spPr>
        <p:txBody>
          <a:bodyPr>
            <a:normAutofit/>
          </a:bodyPr>
          <a:lstStyle/>
          <a:p>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SQL Operators</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SQL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smtClean="0"/>
              <a:t>Arithmetic operators </a:t>
            </a:r>
          </a:p>
          <a:p>
            <a:pPr algn="l" rtl="0"/>
            <a:r>
              <a:rPr lang="en-US" b="1" dirty="0" smtClean="0"/>
              <a:t>Comparison operators </a:t>
            </a:r>
          </a:p>
          <a:p>
            <a:pPr algn="l" rtl="0"/>
            <a:r>
              <a:rPr lang="en-US" b="1" dirty="0" smtClean="0"/>
              <a:t>Logical operators </a:t>
            </a:r>
          </a:p>
          <a:p>
            <a:pPr algn="l" rtl="0"/>
            <a:r>
              <a:rPr lang="en-US" b="1" dirty="0" smtClean="0"/>
              <a:t>Set Operators </a:t>
            </a:r>
          </a:p>
          <a:p>
            <a:pPr algn="l" rtl="0"/>
            <a:r>
              <a:rPr lang="en-US" b="1" dirty="0" smtClean="0"/>
              <a:t>Other operators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Arithmetic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smtClean="0"/>
              <a:t> addition (+)</a:t>
            </a:r>
          </a:p>
          <a:p>
            <a:pPr algn="l" rtl="0"/>
            <a:r>
              <a:rPr lang="en-US" dirty="0" smtClean="0"/>
              <a:t> subtraction (-)</a:t>
            </a:r>
          </a:p>
          <a:p>
            <a:pPr algn="l" rtl="0"/>
            <a:r>
              <a:rPr lang="en-US" dirty="0" smtClean="0"/>
              <a:t> multiplication (*)</a:t>
            </a:r>
          </a:p>
          <a:p>
            <a:pPr algn="l" rtl="0"/>
            <a:r>
              <a:rPr lang="en-US" dirty="0" smtClean="0"/>
              <a:t> division (/). </a:t>
            </a:r>
            <a:endParaRPr lang="ar-EG"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Comparison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smtClean="0"/>
              <a:t>compare two or more values </a:t>
            </a:r>
            <a:endParaRPr lang="ar-SA" dirty="0" smtClean="0"/>
          </a:p>
          <a:p>
            <a:pPr algn="l" rtl="0">
              <a:buNone/>
            </a:pPr>
            <a:endParaRPr lang="ar-EG" dirty="0"/>
          </a:p>
        </p:txBody>
      </p:sp>
      <p:graphicFrame>
        <p:nvGraphicFramePr>
          <p:cNvPr id="4" name="Table 3"/>
          <p:cNvGraphicFramePr>
            <a:graphicFrameLocks noGrp="1"/>
          </p:cNvGraphicFramePr>
          <p:nvPr/>
        </p:nvGraphicFramePr>
        <p:xfrm>
          <a:off x="609600" y="2697480"/>
          <a:ext cx="8001000" cy="3627120"/>
        </p:xfrm>
        <a:graphic>
          <a:graphicData uri="http://schemas.openxmlformats.org/drawingml/2006/table">
            <a:tbl>
              <a:tblPr rtl="1" firstRow="1" bandRow="1">
                <a:tableStyleId>{08FB837D-C827-4EFA-A057-4D05807E0F7C}</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511629">
                <a:tc>
                  <a:txBody>
                    <a:bodyPr/>
                    <a:lstStyle/>
                    <a:p>
                      <a:pPr algn="l" rtl="0"/>
                      <a:r>
                        <a:rPr lang="en-US" sz="2800" dirty="0" smtClean="0"/>
                        <a:t>Description</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t>Operator</a:t>
                      </a:r>
                      <a:endParaRPr lang="en-US" sz="2800" b="1" dirty="0" smtClean="0"/>
                    </a:p>
                  </a:txBody>
                  <a:tcPr/>
                </a:tc>
                <a:extLst>
                  <a:ext uri="{0D108BD9-81ED-4DB2-BD59-A6C34878D82A}">
                    <a16:rowId xmlns:a16="http://schemas.microsoft.com/office/drawing/2014/main" val="10000"/>
                  </a:ext>
                </a:extLst>
              </a:tr>
              <a:tr h="511629">
                <a:tc>
                  <a:txBody>
                    <a:bodyPr/>
                    <a:lstStyle/>
                    <a:p>
                      <a:pPr algn="l" rtl="0"/>
                      <a:r>
                        <a:rPr lang="en-US" sz="2800" dirty="0" smtClean="0"/>
                        <a:t>Equal </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t>=</a:t>
                      </a:r>
                      <a:endParaRPr lang="en-US" sz="2800" b="1" dirty="0" smtClean="0"/>
                    </a:p>
                  </a:txBody>
                  <a:tcPr/>
                </a:tc>
                <a:extLst>
                  <a:ext uri="{0D108BD9-81ED-4DB2-BD59-A6C34878D82A}">
                    <a16:rowId xmlns:a16="http://schemas.microsoft.com/office/drawing/2014/main" val="10001"/>
                  </a:ext>
                </a:extLst>
              </a:tr>
              <a:tr h="511629">
                <a:tc>
                  <a:txBody>
                    <a:bodyPr/>
                    <a:lstStyle/>
                    <a:p>
                      <a:pPr algn="l" rtl="0"/>
                      <a:r>
                        <a:rPr lang="en-US" sz="2800" dirty="0" smtClean="0"/>
                        <a:t>Lease</a:t>
                      </a:r>
                      <a:r>
                        <a:rPr lang="en-US" sz="2800" baseline="0" dirty="0" smtClean="0"/>
                        <a:t> </a:t>
                      </a:r>
                      <a:r>
                        <a:rPr lang="en-US" sz="2800" dirty="0" smtClean="0"/>
                        <a:t>than</a:t>
                      </a:r>
                      <a:endParaRPr lang="ar-EG" sz="2800" dirty="0"/>
                    </a:p>
                  </a:txBody>
                  <a:tcPr/>
                </a:tc>
                <a:tc>
                  <a:txBody>
                    <a:bodyPr/>
                    <a:lstStyle/>
                    <a:p>
                      <a:pPr algn="l" rtl="0"/>
                      <a:r>
                        <a:rPr lang="en-US" sz="2800" dirty="0" smtClean="0"/>
                        <a:t>&lt;</a:t>
                      </a:r>
                      <a:endParaRPr lang="ar-EG" sz="2800" b="1" dirty="0"/>
                    </a:p>
                  </a:txBody>
                  <a:tcPr/>
                </a:tc>
                <a:extLst>
                  <a:ext uri="{0D108BD9-81ED-4DB2-BD59-A6C34878D82A}">
                    <a16:rowId xmlns:a16="http://schemas.microsoft.com/office/drawing/2014/main" val="10002"/>
                  </a:ext>
                </a:extLst>
              </a:tr>
              <a:tr h="511629">
                <a:tc>
                  <a:txBody>
                    <a:bodyPr/>
                    <a:lstStyle/>
                    <a:p>
                      <a:pPr algn="l" rtl="0"/>
                      <a:r>
                        <a:rPr lang="en-US" sz="2800" dirty="0" smtClean="0"/>
                        <a:t>Greater than</a:t>
                      </a:r>
                      <a:endParaRPr lang="ar-EG" sz="2800" dirty="0"/>
                    </a:p>
                  </a:txBody>
                  <a:tcPr/>
                </a:tc>
                <a:tc>
                  <a:txBody>
                    <a:bodyPr/>
                    <a:lstStyle/>
                    <a:p>
                      <a:pPr algn="l" rtl="0"/>
                      <a:r>
                        <a:rPr lang="en-US" sz="2800" dirty="0" smtClean="0"/>
                        <a:t>&gt;</a:t>
                      </a:r>
                      <a:endParaRPr lang="ar-EG" sz="2800" b="1" dirty="0"/>
                    </a:p>
                  </a:txBody>
                  <a:tcPr/>
                </a:tc>
                <a:extLst>
                  <a:ext uri="{0D108BD9-81ED-4DB2-BD59-A6C34878D82A}">
                    <a16:rowId xmlns:a16="http://schemas.microsoft.com/office/drawing/2014/main" val="10003"/>
                  </a:ext>
                </a:extLst>
              </a:tr>
              <a:tr h="511629">
                <a:tc>
                  <a:txBody>
                    <a:bodyPr/>
                    <a:lstStyle/>
                    <a:p>
                      <a:pPr algn="l" rtl="0"/>
                      <a:r>
                        <a:rPr lang="en-US" sz="2800" dirty="0" smtClean="0"/>
                        <a:t>Less than or equal</a:t>
                      </a:r>
                      <a:r>
                        <a:rPr lang="en-US" sz="2800" baseline="0" dirty="0" smtClean="0"/>
                        <a:t> </a:t>
                      </a:r>
                      <a:endParaRPr lang="ar-EG" sz="2800" dirty="0"/>
                    </a:p>
                  </a:txBody>
                  <a:tcPr/>
                </a:tc>
                <a:tc>
                  <a:txBody>
                    <a:bodyPr/>
                    <a:lstStyle/>
                    <a:p>
                      <a:pPr algn="l" rtl="0"/>
                      <a:r>
                        <a:rPr lang="en-US" sz="2800" dirty="0" smtClean="0"/>
                        <a:t>&lt;=</a:t>
                      </a:r>
                      <a:endParaRPr lang="ar-EG" sz="2800" b="1" dirty="0"/>
                    </a:p>
                  </a:txBody>
                  <a:tcPr/>
                </a:tc>
                <a:extLst>
                  <a:ext uri="{0D108BD9-81ED-4DB2-BD59-A6C34878D82A}">
                    <a16:rowId xmlns:a16="http://schemas.microsoft.com/office/drawing/2014/main" val="10004"/>
                  </a:ext>
                </a:extLst>
              </a:tr>
              <a:tr h="511629">
                <a:tc>
                  <a:txBody>
                    <a:bodyPr/>
                    <a:lstStyle/>
                    <a:p>
                      <a:pPr algn="l" rtl="0"/>
                      <a:r>
                        <a:rPr lang="en-US" sz="2800" dirty="0" smtClean="0"/>
                        <a:t>Greater than or equal </a:t>
                      </a:r>
                      <a:endParaRPr lang="ar-EG" sz="2800" dirty="0"/>
                    </a:p>
                  </a:txBody>
                  <a:tcPr/>
                </a:tc>
                <a:tc>
                  <a:txBody>
                    <a:bodyPr/>
                    <a:lstStyle/>
                    <a:p>
                      <a:pPr algn="l" rtl="0"/>
                      <a:r>
                        <a:rPr lang="en-US" sz="2800" dirty="0" smtClean="0"/>
                        <a:t>&gt;=</a:t>
                      </a:r>
                      <a:endParaRPr lang="ar-EG" sz="2800" b="1" dirty="0"/>
                    </a:p>
                  </a:txBody>
                  <a:tcPr/>
                </a:tc>
                <a:extLst>
                  <a:ext uri="{0D108BD9-81ED-4DB2-BD59-A6C34878D82A}">
                    <a16:rowId xmlns:a16="http://schemas.microsoft.com/office/drawing/2014/main" val="10005"/>
                  </a:ext>
                </a:extLst>
              </a:tr>
              <a:tr h="511629">
                <a:tc>
                  <a:txBody>
                    <a:bodyPr/>
                    <a:lstStyle/>
                    <a:p>
                      <a:pPr algn="l" rtl="0"/>
                      <a:r>
                        <a:rPr lang="en-US" sz="2800" dirty="0" smtClean="0"/>
                        <a:t>Not Equal </a:t>
                      </a:r>
                      <a:endParaRPr lang="ar-EG" sz="2800" dirty="0"/>
                    </a:p>
                  </a:txBody>
                  <a:tcPr/>
                </a:tc>
                <a:tc>
                  <a:txBody>
                    <a:bodyPr/>
                    <a:lstStyle/>
                    <a:p>
                      <a:pPr algn="l" rtl="0"/>
                      <a:r>
                        <a:rPr lang="en-US" sz="2800" dirty="0" smtClean="0"/>
                        <a:t>&lt;&gt;</a:t>
                      </a:r>
                      <a:endParaRPr lang="ar-EG" sz="2800" b="1"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52401" y="1371600"/>
            <a:ext cx="8798372" cy="5039141"/>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Logical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338" name="Picture 2"/>
          <p:cNvPicPr>
            <a:picLocks noGrp="1" noChangeAspect="1" noChangeArrowheads="1"/>
          </p:cNvPicPr>
          <p:nvPr>
            <p:ph idx="1"/>
          </p:nvPr>
        </p:nvPicPr>
        <p:blipFill>
          <a:blip r:embed="rId2" cstate="print"/>
          <a:stretch>
            <a:fillRect/>
          </a:stretch>
        </p:blipFill>
        <p:spPr bwMode="auto">
          <a:xfrm>
            <a:off x="1338262" y="3482181"/>
            <a:ext cx="6467475" cy="1295400"/>
          </a:xfrm>
          <a:prstGeom prst="rect">
            <a:avLst/>
          </a:prstGeom>
          <a:noFill/>
          <a:ln w="9525">
            <a:noFill/>
            <a:miter lim="800000"/>
            <a:headEnd/>
            <a:tailEnd/>
          </a:ln>
        </p:spPr>
      </p:pic>
      <p:sp>
        <p:nvSpPr>
          <p:cNvPr id="6" name="TextBox 5"/>
          <p:cNvSpPr txBox="1"/>
          <p:nvPr/>
        </p:nvSpPr>
        <p:spPr>
          <a:xfrm>
            <a:off x="457200" y="1752600"/>
            <a:ext cx="7924800" cy="584775"/>
          </a:xfrm>
          <a:prstGeom prst="rect">
            <a:avLst/>
          </a:prstGeom>
          <a:noFill/>
        </p:spPr>
        <p:txBody>
          <a:bodyPr wrap="square" rtlCol="1">
            <a:spAutoFit/>
          </a:bodyPr>
          <a:lstStyle/>
          <a:p>
            <a:pPr algn="l" rtl="0">
              <a:buFont typeface="Arial" pitchFamily="34" charset="0"/>
              <a:buChar char="•"/>
            </a:pPr>
            <a:r>
              <a:rPr lang="en-US" sz="3200" dirty="0" smtClean="0"/>
              <a:t> Used to get a logical value (True or False) </a:t>
            </a:r>
            <a:endParaRPr lang="ar-EG" sz="3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2400" y="1524000"/>
            <a:ext cx="8778730" cy="4876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a:t>
            </a:r>
            <a:endParaRPr lang="fa-IR" dirty="0"/>
          </a:p>
        </p:txBody>
      </p:sp>
      <p:sp>
        <p:nvSpPr>
          <p:cNvPr id="4" name="Content Placeholder 2"/>
          <p:cNvSpPr txBox="1">
            <a:spLocks/>
          </p:cNvSpPr>
          <p:nvPr/>
        </p:nvSpPr>
        <p:spPr>
          <a:xfrm>
            <a:off x="609600" y="2087880"/>
            <a:ext cx="8229600" cy="4389120"/>
          </a:xfrm>
          <a:prstGeom prst="rect">
            <a:avLst/>
          </a:prstGeom>
        </p:spPr>
        <p:txBody>
          <a:bodyPr vert="horz">
            <a:normAutofit/>
          </a:bodyPr>
          <a:lst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l" rtl="0"/>
            <a:r>
              <a:rPr lang="en-US" dirty="0" smtClean="0"/>
              <a:t>System Data Type </a:t>
            </a:r>
          </a:p>
          <a:p>
            <a:pPr algn="l" rtl="0"/>
            <a:r>
              <a:rPr lang="en-US" dirty="0" smtClean="0"/>
              <a:t>User Defined Data Type </a:t>
            </a:r>
          </a:p>
        </p:txBody>
      </p:sp>
    </p:spTree>
    <p:extLst>
      <p:ext uri="{BB962C8B-B14F-4D97-AF65-F5344CB8AC3E}">
        <p14:creationId xmlns:p14="http://schemas.microsoft.com/office/powerpoint/2010/main" val="60859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Type Categories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solidFill>
                  <a:srgbClr val="FF0000"/>
                </a:solidFill>
              </a:rPr>
              <a:t>Character Datatypes</a:t>
            </a:r>
          </a:p>
          <a:p>
            <a:pPr algn="l" rtl="0"/>
            <a:r>
              <a:rPr lang="en-US" dirty="0" smtClean="0">
                <a:solidFill>
                  <a:srgbClr val="FF0000"/>
                </a:solidFill>
              </a:rPr>
              <a:t>Number </a:t>
            </a:r>
            <a:r>
              <a:rPr lang="en-US" dirty="0">
                <a:solidFill>
                  <a:srgbClr val="FF0000"/>
                </a:solidFill>
              </a:rPr>
              <a:t>Datatype</a:t>
            </a:r>
          </a:p>
          <a:p>
            <a:pPr algn="l" rtl="0"/>
            <a:r>
              <a:rPr lang="en-US" dirty="0">
                <a:solidFill>
                  <a:srgbClr val="FF0000"/>
                </a:solidFill>
              </a:rPr>
              <a:t>DATE Datatype</a:t>
            </a:r>
          </a:p>
          <a:p>
            <a:pPr algn="l" rtl="0"/>
            <a:r>
              <a:rPr lang="en-US" dirty="0">
                <a:solidFill>
                  <a:srgbClr val="FF0000"/>
                </a:solidFill>
              </a:rPr>
              <a:t>LOB Datatypes</a:t>
            </a:r>
          </a:p>
          <a:p>
            <a:pPr algn="l" rtl="0"/>
            <a:r>
              <a:rPr lang="en-US" dirty="0"/>
              <a:t>RAW and LONG RAW Datatypes</a:t>
            </a:r>
          </a:p>
          <a:p>
            <a:pPr algn="l" rtl="0"/>
            <a:r>
              <a:rPr lang="en-US" dirty="0"/>
              <a:t>ROWID and UROWID Datatypes</a:t>
            </a:r>
          </a:p>
          <a:p>
            <a:pPr marL="0" indent="0" algn="l" rtl="0">
              <a:buNone/>
            </a:pPr>
            <a:endParaRPr lang="ar-EG" dirty="0"/>
          </a:p>
        </p:txBody>
      </p:sp>
      <p:sp>
        <p:nvSpPr>
          <p:cNvPr id="4" name="Rectangle 3"/>
          <p:cNvSpPr/>
          <p:nvPr/>
        </p:nvSpPr>
        <p:spPr>
          <a:xfrm>
            <a:off x="381000" y="5955268"/>
            <a:ext cx="8305800" cy="369332"/>
          </a:xfrm>
          <a:prstGeom prst="rect">
            <a:avLst/>
          </a:prstGeom>
        </p:spPr>
        <p:txBody>
          <a:bodyPr wrap="square">
            <a:spAutoFit/>
          </a:bodyPr>
          <a:lstStyle/>
          <a:p>
            <a:pPr algn="l"/>
            <a:r>
              <a:rPr lang="en-US" dirty="0"/>
              <a:t>https://docs.oracle.com/database/121/SQLRF/sql_elements001.htm#SQLRF0021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7699</TotalTime>
  <Words>2129</Words>
  <Application>Microsoft Office PowerPoint</Application>
  <PresentationFormat>On-screen Show (4:3)</PresentationFormat>
  <Paragraphs>415</Paragraphs>
  <Slides>76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Constantia</vt:lpstr>
      <vt:lpstr>Courier New</vt:lpstr>
      <vt:lpstr>inherit</vt:lpstr>
      <vt:lpstr>Majalla UI</vt:lpstr>
      <vt:lpstr>Traditional Arabic</vt:lpstr>
      <vt:lpstr>Wingdings 2</vt:lpstr>
      <vt:lpstr>Flow</vt:lpstr>
      <vt:lpstr> Oracle SQL</vt:lpstr>
      <vt:lpstr>What is SQL ?</vt:lpstr>
      <vt:lpstr>Database  concepts </vt:lpstr>
      <vt:lpstr>Relational Database </vt:lpstr>
      <vt:lpstr>Relational Database Management System (RDBMS) </vt:lpstr>
      <vt:lpstr>Table Elements</vt:lpstr>
      <vt:lpstr>Data Types </vt:lpstr>
      <vt:lpstr>Data Type</vt:lpstr>
      <vt:lpstr>Data Type Categories </vt:lpstr>
      <vt:lpstr>Character Datatypes</vt:lpstr>
      <vt:lpstr>Number Datatypes</vt:lpstr>
      <vt:lpstr>Date Datatypes(1)</vt:lpstr>
      <vt:lpstr>Date Datatypes(2)</vt:lpstr>
      <vt:lpstr>LOB Datatypes</vt:lpstr>
      <vt:lpstr>PowerPoint Presentation</vt:lpstr>
      <vt:lpstr>Not null Constraints </vt:lpstr>
      <vt:lpstr>PowerPoint Presentation</vt:lpstr>
      <vt:lpstr>Unique Constraints </vt:lpstr>
      <vt:lpstr>Primary key </vt:lpstr>
      <vt:lpstr>Foreign key </vt:lpstr>
      <vt:lpstr>Check Constraints </vt:lpstr>
      <vt:lpstr>DEFAULT Constraint</vt:lpstr>
      <vt:lpstr>PowerPoint Presentation</vt:lpstr>
      <vt:lpstr> Database Relationships </vt:lpstr>
      <vt:lpstr>Relationship Types</vt:lpstr>
      <vt:lpstr>One To One Relationships</vt:lpstr>
      <vt:lpstr>One To Many Relationships</vt:lpstr>
      <vt:lpstr>One To Many Relationships</vt:lpstr>
      <vt:lpstr>Many To Many Relationships</vt:lpstr>
      <vt:lpstr>Recursive relationship</vt:lpstr>
      <vt:lpstr>Referential  integrity</vt:lpstr>
      <vt:lpstr>PowerPoint Presentation</vt:lpstr>
      <vt:lpstr>Normalization Overview </vt:lpstr>
      <vt:lpstr>First normal form </vt:lpstr>
      <vt:lpstr>PowerPoint Presentation</vt:lpstr>
      <vt:lpstr>Second normal form </vt:lpstr>
      <vt:lpstr>Example</vt:lpstr>
      <vt:lpstr>PowerPoint Presentation</vt:lpstr>
      <vt:lpstr>Third normal form</vt:lpstr>
      <vt:lpstr>Example</vt:lpstr>
      <vt:lpstr>PowerPoint Presentation</vt:lpstr>
      <vt:lpstr>Denormalization</vt:lpstr>
      <vt:lpstr>SQL Queries</vt:lpstr>
      <vt:lpstr>Working with Oracle 12C</vt:lpstr>
      <vt:lpstr>Introduction to Oracle SQL </vt:lpstr>
      <vt:lpstr>SQL Commands </vt:lpstr>
      <vt:lpstr>Data Definition Language (DDL) </vt:lpstr>
      <vt:lpstr>Data Manipulation Language (DML) </vt:lpstr>
      <vt:lpstr>Data Control Language (DCL) </vt:lpstr>
      <vt:lpstr>Retrieving Data Customizing Data  </vt:lpstr>
      <vt:lpstr>SELECT </vt:lpstr>
      <vt:lpstr>WHERE</vt:lpstr>
      <vt:lpstr>Order BY</vt:lpstr>
      <vt:lpstr>Example</vt:lpstr>
      <vt:lpstr>Example</vt:lpstr>
      <vt:lpstr>Example</vt:lpstr>
      <vt:lpstr>SQL AND &amp; OR Operators</vt:lpstr>
      <vt:lpstr>NULL</vt:lpstr>
      <vt:lpstr>Concatenate</vt:lpstr>
      <vt:lpstr>Aliases (as) </vt:lpstr>
      <vt:lpstr>Distinct </vt:lpstr>
      <vt:lpstr>Grouping Data </vt:lpstr>
      <vt:lpstr>Grouping Functions</vt:lpstr>
      <vt:lpstr>Example 1</vt:lpstr>
      <vt:lpstr>Example 2</vt:lpstr>
      <vt:lpstr>Group By</vt:lpstr>
      <vt:lpstr>Example : Group By</vt:lpstr>
      <vt:lpstr>Having</vt:lpstr>
      <vt:lpstr>Example : Having</vt:lpstr>
      <vt:lpstr>SQL Operators</vt:lpstr>
      <vt:lpstr>Using SQL Operators </vt:lpstr>
      <vt:lpstr>Arithmetic operators </vt:lpstr>
      <vt:lpstr>Comparison operators </vt:lpstr>
      <vt:lpstr>Example</vt:lpstr>
      <vt:lpstr>Logical operators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Queries and Programming</dc:title>
  <dc:creator>Abed Sharifi</dc:creator>
  <cp:lastModifiedBy>Abed Sharifi</cp:lastModifiedBy>
  <dcterms:created xsi:type="dcterms:W3CDTF">2011-03-11T11:53:57Z</dcterms:created>
  <dcterms:modified xsi:type="dcterms:W3CDTF">2020-12-30T12:10:09Z</dcterms:modified>
</cp:coreProperties>
</file>