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67" r:id="rId6"/>
    <p:sldId id="273" r:id="rId7"/>
    <p:sldId id="259" r:id="rId8"/>
    <p:sldId id="274" r:id="rId9"/>
    <p:sldId id="275" r:id="rId10"/>
    <p:sldId id="276" r:id="rId11"/>
    <p:sldId id="260" r:id="rId12"/>
    <p:sldId id="261" r:id="rId13"/>
    <p:sldId id="272" r:id="rId14"/>
    <p:sldId id="263" r:id="rId15"/>
    <p:sldId id="264" r:id="rId16"/>
    <p:sldId id="265" r:id="rId17"/>
    <p:sldId id="26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Gantt Chart</a:t>
            </a:r>
          </a:p>
        </c:rich>
      </c:tx>
      <c:layout>
        <c:manualLayout>
          <c:xMode val="edge"/>
          <c:yMode val="edge"/>
          <c:x val="0.35960991466883402"/>
          <c:y val="8.5640879246360307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Requirements Analysis</c:v>
                </c:pt>
                <c:pt idx="1">
                  <c:v>System Architevture design</c:v>
                </c:pt>
                <c:pt idx="2">
                  <c:v>Database design</c:v>
                </c:pt>
                <c:pt idx="3">
                  <c:v>Frontend development</c:v>
                </c:pt>
                <c:pt idx="4">
                  <c:v>Backend development</c:v>
                </c:pt>
                <c:pt idx="5">
                  <c:v>Security implementation</c:v>
                </c:pt>
                <c:pt idx="6">
                  <c:v>Testing</c:v>
                </c:pt>
                <c:pt idx="7">
                  <c:v>Documentation</c:v>
                </c:pt>
                <c:pt idx="8">
                  <c:v>Deployment</c:v>
                </c:pt>
              </c:strCache>
            </c:strRef>
          </c:cat>
          <c:val>
            <c:numRef>
              <c:f>Sheet1!$B$2:$B$10</c:f>
              <c:numCache>
                <c:formatCode>dd/mm/yyyy</c:formatCode>
                <c:ptCount val="9"/>
                <c:pt idx="0">
                  <c:v>45179</c:v>
                </c:pt>
                <c:pt idx="1">
                  <c:v>45193</c:v>
                </c:pt>
                <c:pt idx="2">
                  <c:v>45213</c:v>
                </c:pt>
                <c:pt idx="3">
                  <c:v>45228</c:v>
                </c:pt>
                <c:pt idx="4">
                  <c:v>45241</c:v>
                </c:pt>
                <c:pt idx="5">
                  <c:v>45263</c:v>
                </c:pt>
                <c:pt idx="6">
                  <c:v>45275</c:v>
                </c:pt>
                <c:pt idx="7">
                  <c:v>45292</c:v>
                </c:pt>
                <c:pt idx="8">
                  <c:v>45296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7-4572-A651-3BBEA85791E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Duration in Days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Requirements Analysis</c:v>
                </c:pt>
                <c:pt idx="1">
                  <c:v>System Architevture design</c:v>
                </c:pt>
                <c:pt idx="2">
                  <c:v>Database design</c:v>
                </c:pt>
                <c:pt idx="3">
                  <c:v>Frontend development</c:v>
                </c:pt>
                <c:pt idx="4">
                  <c:v>Backend development</c:v>
                </c:pt>
                <c:pt idx="5">
                  <c:v>Security implementation</c:v>
                </c:pt>
                <c:pt idx="6">
                  <c:v>Testing</c:v>
                </c:pt>
                <c:pt idx="7">
                  <c:v>Documentation</c:v>
                </c:pt>
                <c:pt idx="8">
                  <c:v>Deployment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14</c:v>
                </c:pt>
                <c:pt idx="1">
                  <c:v>20</c:v>
                </c:pt>
                <c:pt idx="2">
                  <c:v>15</c:v>
                </c:pt>
                <c:pt idx="3">
                  <c:v>13</c:v>
                </c:pt>
                <c:pt idx="4">
                  <c:v>22</c:v>
                </c:pt>
                <c:pt idx="5">
                  <c:v>12</c:v>
                </c:pt>
                <c:pt idx="6">
                  <c:v>14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D7-4572-A651-3BBEA8579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086336"/>
        <c:axId val="317092224"/>
      </c:barChart>
      <c:catAx>
        <c:axId val="3170863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92224"/>
        <c:crosses val="autoZero"/>
        <c:auto val="1"/>
        <c:lblAlgn val="ctr"/>
        <c:lblOffset val="100"/>
        <c:noMultiLvlLbl val="0"/>
      </c:catAx>
      <c:valAx>
        <c:axId val="317092224"/>
        <c:scaling>
          <c:orientation val="minMax"/>
          <c:min val="4517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[$-14009]d\.m\.yy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8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530220"/>
            <a:ext cx="10363200" cy="90481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TITLE: Web Based Time and Productivity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09084"/>
              </p:ext>
            </p:extLst>
          </p:nvPr>
        </p:nvGraphicFramePr>
        <p:xfrm>
          <a:off x="630904" y="3274141"/>
          <a:ext cx="5418666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20201CSE0787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ASHA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20201CSE0812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VAISHNAVI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20201CSE0815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ROSELINE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MS.SREELATHA P.K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Assistant Professor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Engineering  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938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D553-A350-B25D-7FAB-C65B8D85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2DE81-1F0A-04DB-9238-CE2E2C33C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1704975"/>
            <a:ext cx="4762500" cy="3448050"/>
          </a:xfrm>
        </p:spPr>
      </p:pic>
    </p:spTree>
    <p:extLst>
      <p:ext uri="{BB962C8B-B14F-4D97-AF65-F5344CB8AC3E}">
        <p14:creationId xmlns:p14="http://schemas.microsoft.com/office/powerpoint/2010/main" val="274707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39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Tracking and Management</a:t>
            </a:r>
          </a:p>
          <a:p>
            <a:pPr>
              <a:lnSpc>
                <a:spcPct val="15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Reporting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Visualization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Ownership and Responsibility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AB068-A19C-A9CD-B38B-A3778283C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83" y="1517715"/>
            <a:ext cx="822498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4B873C-BA4F-3AA8-BF85-26C68BB3F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987721"/>
              </p:ext>
            </p:extLst>
          </p:nvPr>
        </p:nvGraphicFramePr>
        <p:xfrm>
          <a:off x="1819469" y="1110344"/>
          <a:ext cx="7697755" cy="431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902A5B0-DA9C-0972-5002-8DB5E8FC77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Timeline of Project</a:t>
            </a:r>
          </a:p>
        </p:txBody>
      </p:sp>
    </p:spTree>
    <p:extLst>
      <p:ext uri="{BB962C8B-B14F-4D97-AF65-F5344CB8AC3E}">
        <p14:creationId xmlns:p14="http://schemas.microsoft.com/office/powerpoint/2010/main" val="187838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>
            <a:normAutofit fontScale="25000" lnSpcReduction="20000"/>
          </a:bodyPr>
          <a:lstStyle/>
          <a:p>
            <a:pPr marL="382270" marR="144145" indent="-285750" algn="just">
              <a:lnSpc>
                <a:spcPct val="170000"/>
              </a:lnSpc>
              <a:spcAft>
                <a:spcPts val="25"/>
              </a:spcAft>
              <a:buFont typeface="Wingdings" panose="05000000000000000000" pitchFamily="2" charset="2"/>
              <a:buChar char="§"/>
            </a:pPr>
            <a:r>
              <a:rPr lang="en-IN" sz="8000" kern="1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Registration and Authentication</a:t>
            </a:r>
            <a:r>
              <a:rPr lang="en-IN" sz="8000" kern="1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8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2270" marR="144145" indent="-285750" algn="just">
              <a:lnSpc>
                <a:spcPct val="170000"/>
              </a:lnSpc>
              <a:spcAft>
                <a:spcPts val="25"/>
              </a:spcAft>
              <a:buFont typeface="Wingdings" panose="05000000000000000000" pitchFamily="2" charset="2"/>
              <a:buChar char="§"/>
            </a:pPr>
            <a:r>
              <a:rPr lang="en-IN" sz="8000" kern="1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 Management</a:t>
            </a:r>
            <a:r>
              <a:rPr lang="en-IN" sz="8000" kern="1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8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82270" marR="144145" indent="-285750" algn="just">
              <a:lnSpc>
                <a:spcPct val="170000"/>
              </a:lnSpc>
              <a:spcAft>
                <a:spcPts val="25"/>
              </a:spcAft>
              <a:buFont typeface="Wingdings" panose="05000000000000000000" pitchFamily="2" charset="2"/>
              <a:buChar char="§"/>
            </a:pPr>
            <a:r>
              <a:rPr lang="en-IN" sz="8000" kern="1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 Listing and Sorting</a:t>
            </a:r>
          </a:p>
          <a:p>
            <a:pPr marL="382270" marR="144145" indent="-285750" algn="just">
              <a:lnSpc>
                <a:spcPct val="170000"/>
              </a:lnSpc>
              <a:spcAft>
                <a:spcPts val="25"/>
              </a:spcAft>
              <a:buFont typeface="Wingdings" panose="05000000000000000000" pitchFamily="2" charset="2"/>
              <a:buChar char="§"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 and Information Management</a:t>
            </a:r>
          </a:p>
          <a:p>
            <a:pPr marL="382270" marR="144145" indent="-285750" algn="just">
              <a:lnSpc>
                <a:spcPct val="170000"/>
              </a:lnSpc>
              <a:spcAft>
                <a:spcPts val="25"/>
              </a:spcAft>
              <a:buFont typeface="Wingdings" panose="05000000000000000000" pitchFamily="2" charset="2"/>
              <a:buChar char="§"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Accurate Planning and Scheduling</a:t>
            </a:r>
            <a:endParaRPr lang="en-US" sz="8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2270" marR="144145" indent="-285750" algn="just">
              <a:lnSpc>
                <a:spcPct val="170000"/>
              </a:lnSpc>
              <a:spcAft>
                <a:spcPts val="25"/>
              </a:spcAft>
              <a:buFont typeface="Wingdings" panose="05000000000000000000" pitchFamily="2" charset="2"/>
              <a:buChar char="§"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Monitor and Evaluate Progress</a:t>
            </a:r>
          </a:p>
          <a:p>
            <a:pPr marL="382270" marR="144145" indent="-285750" algn="just">
              <a:lnSpc>
                <a:spcPct val="170000"/>
              </a:lnSpc>
              <a:spcAft>
                <a:spcPts val="25"/>
              </a:spcAft>
              <a:buFont typeface="Wingdings" panose="05000000000000000000" pitchFamily="2" charset="2"/>
              <a:buChar char="§"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Captures the progress report</a:t>
            </a:r>
          </a:p>
          <a:p>
            <a:pPr marL="96520" marR="144145" indent="0" algn="just">
              <a:spcAft>
                <a:spcPts val="25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" marR="144145" indent="-6350" algn="just">
              <a:spcAft>
                <a:spcPts val="25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" marR="144145" indent="-6350" algn="just">
              <a:spcAft>
                <a:spcPts val="25"/>
              </a:spcAft>
            </a:pPr>
            <a:endParaRPr lang="en-IN" sz="2000" kern="100" dirty="0">
              <a:solidFill>
                <a:srgbClr val="3F3F3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02870" marR="144145" indent="-6350" algn="just">
              <a:spcAft>
                <a:spcPts val="25"/>
              </a:spcAft>
            </a:pPr>
            <a:endParaRPr lang="en-IN" sz="2000" kern="100" dirty="0">
              <a:solidFill>
                <a:srgbClr val="3F3F3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6520" marR="144145" indent="0" algn="just">
              <a:spcAft>
                <a:spcPts val="25"/>
              </a:spcAft>
              <a:buNone/>
            </a:pPr>
            <a:r>
              <a:rPr lang="en-IN" sz="2000" kern="1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2000" kern="100" dirty="0">
              <a:solidFill>
                <a:srgbClr val="3F3F3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02870" marR="144145" indent="-6350" algn="just">
              <a:spcAft>
                <a:spcPts val="25"/>
              </a:spcAft>
            </a:pPr>
            <a:endParaRPr lang="en-I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06" y="204657"/>
            <a:ext cx="10515600" cy="1325563"/>
          </a:xfrm>
        </p:spPr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466"/>
            <a:ext cx="10515600" cy="4099314"/>
          </a:xfrm>
        </p:spPr>
        <p:txBody>
          <a:bodyPr>
            <a:noAutofit/>
          </a:bodyPr>
          <a:lstStyle/>
          <a:p>
            <a:pPr marL="96520" indent="0" algn="just">
              <a:lnSpc>
                <a:spcPct val="150000"/>
              </a:lnSpc>
              <a:spcAft>
                <a:spcPts val="25"/>
              </a:spcAft>
              <a:buNone/>
            </a:pPr>
            <a:r>
              <a:rPr lang="en-IN" sz="20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web-based time and productivity analysis tools have become invaluable assets in today's dynamic work environments. These tools offer a range of features and functionalities designed to empower individuals and teams to better understand, manage, and optimize their use of time as well as tasks. </a:t>
            </a:r>
            <a:r>
              <a:rPr lang="en-US" sz="20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effective analysis methods, organizations can improve efficiency,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management, performance measurement based on productivity of each employee/project manager.</a:t>
            </a:r>
            <a:r>
              <a:rPr lang="en-US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applying these insights, organizations can unlock their full potential and achieve their goals effectively.</a:t>
            </a:r>
            <a:r>
              <a:rPr lang="en-GB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workplace continues to evolve, the importance of web-based time and productivity analysis tools is likely to grow, providing individuals and teams with the means to navigate the complexities of modern work life while fostering a proactive and empowered approach to time management.</a:t>
            </a:r>
            <a:endParaRPr lang="en-IN" sz="2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599" cy="1230410"/>
          </a:xfrm>
        </p:spPr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56" y="1492899"/>
            <a:ext cx="10374086" cy="420810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Recommendation System for the Formation of More Prolific and Dynamic Software Project Teams,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Mahreen Ahmad,2018.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Latone and J. Suarez, "Measuring social networks when forming information system project," The Journal of Systems and Software, pp. 304-323, 2017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framework for freelancer assessment in online marketplace," in ICSE-SEIP '17 Proceedings of the 39th International Conference on Software Engineering: Software Engineering in Practice Track, Buenos Aires, Argentina, 2017.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M. M. Q. R. U. Q. M. A. Fateh ur Rehman, "Scrum Software Maintenance Model: Efficient Software Maintenance in Agile Methodology," in 2018 21st Saudi Computer Society National Computer Conference (NCC), Riyadh, Saudi Arabia, 2018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B. S. S. Apoorva Srivastava, "SCRUM Model for Agile Methodology," in International Conference on Computing, 2017.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J. (MJ), "Scrum Reference Card," [Online]. [Accessed December 2018].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900" b="1" dirty="0"/>
              <a:t>Publication Details</a:t>
            </a:r>
            <a:br>
              <a:rPr lang="en-GB" b="1" dirty="0"/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Research Publication and Reviews, Vol 5, no 1,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 2639-2646 </a:t>
            </a:r>
            <a:r>
              <a:rPr lang="en-IN" sz="2700" dirty="0"/>
              <a:t>January 2024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Research Publication and Reviews Journal homepage: www.ijrpr.com ISSN 2582-7421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Web-Based Time and Productivity Analysis using Work Breakdown Structure and Agile Methodology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Asha S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Ms. Sreelatha P K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Ms. Roseline C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Ms. Vaishnavi R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1,2,3,4 Department of School of Engineering, Presidency University,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Rajanukunte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Yelahanka, Bangalore, India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201" y="2487304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5627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management of time in project execution and success.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allocation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bottlenecks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time allocation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 the dynamic nature of the interplay between time management and productivity across diverse domains.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"/>
            <a:ext cx="10591800" cy="1423988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276"/>
            <a:ext cx="10515600" cy="46386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management system is a comprehensive framework designed to facilitate the planning, execution, monitoring, and completion of projects within an organization.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encompasses a set of tools, processes, and methodologies aimed at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Tracking and Management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Reporting of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Projects, and effective selection of project managers and employees for the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rganization with user Authentication.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goals of a project management system include enhancing project efficiency, minimizing risks, and delivering successful outcomes within defined timelines.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8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1433739"/>
            <a:ext cx="10515600" cy="43288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at hand revolves around the absence of a unified and user-friendly system for monitoring and analyzing the allocation of resources' time within organizations.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grapple with optimizing resource allocation and productivity due to the dearth of actionable insights into resource activities, making well-informed decisions challenging.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centralized system hinders businesses from identifying time-wasting activities, understanding where resources are most effective, and pinpointing workflow bottlenecks.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web-based software tool that meticulously records and categorizes the time spent on various activities. This information will be stored in a centralized database, addressing the challenges mentioned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"/>
            <a:ext cx="10591800" cy="1400174"/>
          </a:xfrm>
        </p:spPr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186258"/>
              </p:ext>
            </p:extLst>
          </p:nvPr>
        </p:nvGraphicFramePr>
        <p:xfrm>
          <a:off x="838200" y="958852"/>
          <a:ext cx="9258299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710">
                  <a:extLst>
                    <a:ext uri="{9D8B030D-6E8A-4147-A177-3AD203B41FA5}">
                      <a16:colId xmlns:a16="http://schemas.microsoft.com/office/drawing/2014/main" val="1021495851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2839760689"/>
                    </a:ext>
                  </a:extLst>
                </a:gridCol>
                <a:gridCol w="1958806">
                  <a:extLst>
                    <a:ext uri="{9D8B030D-6E8A-4147-A177-3AD203B41FA5}">
                      <a16:colId xmlns:a16="http://schemas.microsoft.com/office/drawing/2014/main" val="927330512"/>
                    </a:ext>
                  </a:extLst>
                </a:gridCol>
                <a:gridCol w="1628501">
                  <a:extLst>
                    <a:ext uri="{9D8B030D-6E8A-4147-A177-3AD203B41FA5}">
                      <a16:colId xmlns:a16="http://schemas.microsoft.com/office/drawing/2014/main" val="2075154744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71221143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870623739"/>
                    </a:ext>
                  </a:extLst>
                </a:gridCol>
              </a:tblGrid>
              <a:tr h="603029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OBJECTIVE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ADVANTAGE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DISADVANTAGE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55648"/>
                  </a:ext>
                </a:extLst>
              </a:tr>
              <a:tr h="10050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MANAGEMENT  PERCEPTION IN SOFTWARE TEAMS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 THE ACCURACY OF TIME ESTIMATES FOR PROJECT TASKS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OPTIMISE RESOURCE ALLOCATION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PRESSURE FOR UNREALISTIC 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074947"/>
                  </a:ext>
                </a:extLst>
              </a:tr>
              <a:tr h="1234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AND TIME MANAGEMENT FOR WEEKLY CLASS SCHEDULE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PRIORITIZATION AND TASK MANEGEMENT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FLEXIBILITY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CONSUME TIME TO ADAPT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758251"/>
                  </a:ext>
                </a:extLst>
              </a:tr>
              <a:tr h="169422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MANAGEMENT BASED PREDICTION  FOR QUALITY CRITERIA IN PRODUCTION PROCESS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ENABLES IN MONITORING AND FEEDBACK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ENHANCED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QUALITY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212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08" y="69850"/>
            <a:ext cx="10515600" cy="1325563"/>
          </a:xfrm>
        </p:spPr>
        <p:txBody>
          <a:bodyPr/>
          <a:lstStyle/>
          <a:p>
            <a:r>
              <a:rPr lang="en-GB" b="1" dirty="0"/>
              <a:t>Research Gaps Identified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366072"/>
              </p:ext>
            </p:extLst>
          </p:nvPr>
        </p:nvGraphicFramePr>
        <p:xfrm>
          <a:off x="695008" y="1085851"/>
          <a:ext cx="9620567" cy="456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442">
                  <a:extLst>
                    <a:ext uri="{9D8B030D-6E8A-4147-A177-3AD203B41FA5}">
                      <a16:colId xmlns:a16="http://schemas.microsoft.com/office/drawing/2014/main" val="1991180641"/>
                    </a:ext>
                  </a:extLst>
                </a:gridCol>
                <a:gridCol w="1847958">
                  <a:extLst>
                    <a:ext uri="{9D8B030D-6E8A-4147-A177-3AD203B41FA5}">
                      <a16:colId xmlns:a16="http://schemas.microsoft.com/office/drawing/2014/main" val="465271431"/>
                    </a:ext>
                  </a:extLst>
                </a:gridCol>
                <a:gridCol w="1755330">
                  <a:extLst>
                    <a:ext uri="{9D8B030D-6E8A-4147-A177-3AD203B41FA5}">
                      <a16:colId xmlns:a16="http://schemas.microsoft.com/office/drawing/2014/main" val="1910366221"/>
                    </a:ext>
                  </a:extLst>
                </a:gridCol>
                <a:gridCol w="1817362">
                  <a:extLst>
                    <a:ext uri="{9D8B030D-6E8A-4147-A177-3AD203B41FA5}">
                      <a16:colId xmlns:a16="http://schemas.microsoft.com/office/drawing/2014/main" val="2121641655"/>
                    </a:ext>
                  </a:extLst>
                </a:gridCol>
                <a:gridCol w="1998588">
                  <a:extLst>
                    <a:ext uri="{9D8B030D-6E8A-4147-A177-3AD203B41FA5}">
                      <a16:colId xmlns:a16="http://schemas.microsoft.com/office/drawing/2014/main" val="3055552709"/>
                    </a:ext>
                  </a:extLst>
                </a:gridCol>
                <a:gridCol w="1581887">
                  <a:extLst>
                    <a:ext uri="{9D8B030D-6E8A-4147-A177-3AD203B41FA5}">
                      <a16:colId xmlns:a16="http://schemas.microsoft.com/office/drawing/2014/main" val="1260817519"/>
                    </a:ext>
                  </a:extLst>
                </a:gridCol>
              </a:tblGrid>
              <a:tr h="655848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OBJECTIVE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ADVANTAGE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DISADVANTAGE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114"/>
                  </a:ext>
                </a:extLst>
              </a:tr>
              <a:tr h="1216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MANEGEMENT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SOFTWARE DEVELOPMENT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 THE IMPACT  OF PROJECT  MANEGENMENT  IN SOFTWARE PROJECT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PROVIDES LEVEL OF PRECISION  IN 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97281"/>
                  </a:ext>
                </a:extLst>
              </a:tr>
              <a:tr h="1216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IMPROVED TIME MANAGEMENT IN TRACKERS OF LARGE COLLABRATIVE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TO SEARCH FOR MISSIING DEPENDENCIES AND DUPLICATE  ISSUES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IMPROVED UNDERSSTANDING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 OF DEPENDENCIES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 VIEW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INCONSISTENCE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EXPLICT  DEPENDENCIES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400067"/>
                  </a:ext>
                </a:extLst>
              </a:tr>
              <a:tr h="1473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MANEGEMENT IN REQUIREMENTS ENGINEERING FOR GLOBAL SOFTWARE DEVELOPMENT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INVESTIGATE THE EFFECT OF PROJECT REQUIREMENTS, AND PROPOSE A FRAMEWORK 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IMPROVED COMMUNICATION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INCREASED EFFECTIVES OF SOFTWARE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POORLY DEFINED,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INADEQUATE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DOCUMENTATION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13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6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181"/>
            <a:ext cx="10515600" cy="458142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web-based time productivity analysis involves the use of various methods and tools to ensure that tasks are completed on time and within the allocated resources.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breakdown structure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methodology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kern="100" dirty="0">
                <a:solidFill>
                  <a:srgbClr val="37415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kern="1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kern="1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kern="1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800" kern="1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800" kern="1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DA9-3BF3-D7FC-4584-BF35C2D5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breakdown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E900D-EF3A-24B8-E528-399A05B63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8" y="1825625"/>
            <a:ext cx="7430524" cy="3691255"/>
          </a:xfrm>
        </p:spPr>
      </p:pic>
    </p:spTree>
    <p:extLst>
      <p:ext uri="{BB962C8B-B14F-4D97-AF65-F5344CB8AC3E}">
        <p14:creationId xmlns:p14="http://schemas.microsoft.com/office/powerpoint/2010/main" val="38907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3421-8B6D-4AC2-4B44-9644D226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26058-8C8D-77FB-3855-595EEE510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45" y="1907857"/>
            <a:ext cx="4476750" cy="3286125"/>
          </a:xfrm>
        </p:spPr>
      </p:pic>
    </p:spTree>
    <p:extLst>
      <p:ext uri="{BB962C8B-B14F-4D97-AF65-F5344CB8AC3E}">
        <p14:creationId xmlns:p14="http://schemas.microsoft.com/office/powerpoint/2010/main" val="3771306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1085</TotalTime>
  <Words>1009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Verdana</vt:lpstr>
      <vt:lpstr>Wingdings</vt:lpstr>
      <vt:lpstr>Presidency University 45 Yrs</vt:lpstr>
      <vt:lpstr>PROJECT TITLE: Web Based Time and Productivity Analysis</vt:lpstr>
      <vt:lpstr>Abstract</vt:lpstr>
      <vt:lpstr>Introduction</vt:lpstr>
      <vt:lpstr>Literature Review</vt:lpstr>
      <vt:lpstr>Research Gaps Identified</vt:lpstr>
      <vt:lpstr>Research Gaps Identified</vt:lpstr>
      <vt:lpstr>Proposed Methodology</vt:lpstr>
      <vt:lpstr>Work breakdown structure</vt:lpstr>
      <vt:lpstr>Agile methodology</vt:lpstr>
      <vt:lpstr>Gantt chart</vt:lpstr>
      <vt:lpstr>Objectives</vt:lpstr>
      <vt:lpstr>System Design &amp; Implementation</vt:lpstr>
      <vt:lpstr>PowerPoint Presentation</vt:lpstr>
      <vt:lpstr>Outcomes / Results Obtained</vt:lpstr>
      <vt:lpstr>Conclusion</vt:lpstr>
      <vt:lpstr>References</vt:lpstr>
      <vt:lpstr>Publication Details International Journal of Research Publication and Reviews, Vol 5, no 1,  pp 2639-2646 January 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ASHA S</cp:lastModifiedBy>
  <cp:revision>40</cp:revision>
  <dcterms:created xsi:type="dcterms:W3CDTF">2023-03-16T03:26:27Z</dcterms:created>
  <dcterms:modified xsi:type="dcterms:W3CDTF">2024-01-18T03:36:42Z</dcterms:modified>
</cp:coreProperties>
</file>