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720" r:id="rId3"/>
    <p:sldMasterId id="2147483732" r:id="rId4"/>
    <p:sldMasterId id="2147483744" r:id="rId5"/>
  </p:sldMasterIdLst>
  <p:notesMasterIdLst>
    <p:notesMasterId r:id="rId28"/>
  </p:notesMasterIdLst>
  <p:sldIdLst>
    <p:sldId id="256" r:id="rId6"/>
    <p:sldId id="276" r:id="rId7"/>
    <p:sldId id="279" r:id="rId8"/>
    <p:sldId id="278" r:id="rId9"/>
    <p:sldId id="280" r:id="rId10"/>
    <p:sldId id="287" r:id="rId11"/>
    <p:sldId id="288" r:id="rId12"/>
    <p:sldId id="267" r:id="rId13"/>
    <p:sldId id="268" r:id="rId14"/>
    <p:sldId id="281" r:id="rId15"/>
    <p:sldId id="285" r:id="rId16"/>
    <p:sldId id="286" r:id="rId17"/>
    <p:sldId id="282" r:id="rId18"/>
    <p:sldId id="283" r:id="rId19"/>
    <p:sldId id="269" r:id="rId20"/>
    <p:sldId id="270" r:id="rId21"/>
    <p:sldId id="271" r:id="rId22"/>
    <p:sldId id="284" r:id="rId23"/>
    <p:sldId id="272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3F1CC-6F9F-4ECF-B162-143E95BEF96D}" type="datetimeFigureOut">
              <a:rPr lang="en-IN" smtClean="0"/>
              <a:pPr/>
              <a:t>08-05-2019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A6C9F-493D-425E-92C6-8C49E51C0C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0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9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28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8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7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9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51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407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090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70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245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69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226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15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67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3731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245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57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834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8633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671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4165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9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5119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9732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5975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496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1162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3963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054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5319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2178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182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8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2421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946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9220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6791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022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5502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EC56-02BA-4EEF-8324-13D2F3401D68}" type="datetimeFigureOut">
              <a:rPr lang="en-IN" smtClean="0"/>
              <a:pPr/>
              <a:t>08-05-2019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E804F4-AA13-4B0B-A100-7673CF4E178A}" type="slidenum">
              <a:rPr lang="en-IN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50407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EC56-02BA-4EEF-8324-13D2F3401D68}" type="datetimeFigureOut">
              <a:rPr lang="en-IN" smtClean="0"/>
              <a:pPr/>
              <a:t>08-05-2019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8E804F4-AA13-4B0B-A100-7673CF4E178A}" type="slidenum">
              <a:rPr lang="en-IN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46596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EC56-02BA-4EEF-8324-13D2F3401D68}" type="datetimeFigureOut">
              <a:rPr lang="en-IN" smtClean="0"/>
              <a:pPr/>
              <a:t>08-05-2019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E804F4-AA13-4B0B-A100-7673CF4E178A}" type="slidenum">
              <a:rPr lang="en-IN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52305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40EEC56-02BA-4EEF-8324-13D2F3401D68}" type="datetimeFigureOut">
              <a:rPr lang="en-IN" smtClean="0"/>
              <a:pPr/>
              <a:t>08-05-2019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804F4-AA13-4B0B-A100-7673CF4E178A}" type="slidenum">
              <a:rPr lang="en-IN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80350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EC56-02BA-4EEF-8324-13D2F3401D68}" type="datetimeFigureOut">
              <a:rPr lang="en-IN" smtClean="0"/>
              <a:pPr/>
              <a:t>08-05-2019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8E804F4-AA13-4B0B-A100-7673CF4E178A}" type="slidenum">
              <a:rPr lang="en-IN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18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4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EC56-02BA-4EEF-8324-13D2F3401D68}" type="datetimeFigureOut">
              <a:rPr lang="en-IN" smtClean="0"/>
              <a:pPr/>
              <a:t>08-05-2019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8E804F4-AA13-4B0B-A100-7673CF4E178A}" type="slidenum">
              <a:rPr lang="en-IN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2742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EC56-02BA-4EEF-8324-13D2F3401D68}" type="datetimeFigureOut">
              <a:rPr lang="en-IN" smtClean="0"/>
              <a:pPr/>
              <a:t>08-05-2019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E804F4-AA13-4B0B-A100-7673CF4E17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3210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E804F4-AA13-4B0B-A100-7673CF4E178A}" type="slidenum">
              <a:rPr lang="en-IN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EC56-02BA-4EEF-8324-13D2F3401D68}" type="datetimeFigureOut">
              <a:rPr lang="en-IN" smtClean="0"/>
              <a:pPr/>
              <a:t>08-05-2019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16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8E804F4-AA13-4B0B-A100-7673CF4E178A}" type="slidenum">
              <a:rPr lang="en-IN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40EEC56-02BA-4EEF-8324-13D2F3401D68}" type="datetimeFigureOut">
              <a:rPr lang="en-IN" smtClean="0"/>
              <a:pPr/>
              <a:t>08-05-2019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1393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EC56-02BA-4EEF-8324-13D2F3401D68}" type="datetimeFigureOut">
              <a:rPr lang="en-IN" smtClean="0"/>
              <a:pPr/>
              <a:t>08-05-2019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804F4-AA13-4B0B-A100-7673CF4E178A}" type="slidenum">
              <a:rPr lang="en-IN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15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8E804F4-AA13-4B0B-A100-7673CF4E178A}" type="slidenum">
              <a:rPr lang="en-IN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EC56-02BA-4EEF-8324-13D2F3401D68}" type="datetimeFigureOut">
              <a:rPr lang="en-IN" smtClean="0"/>
              <a:pPr/>
              <a:t>08-05-2019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2378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2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77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9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32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6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0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69342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1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0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69342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3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0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69342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A4706-71E6-4E6A-B1EA-B76351E4B5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51D49-CE46-44F0-9460-7C2268CAC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6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40EEC56-02BA-4EEF-8324-13D2F3401D68}" type="datetimeFigureOut">
              <a:rPr lang="en-IN" smtClean="0"/>
              <a:pPr/>
              <a:t>08-05-2019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E804F4-AA13-4B0B-A100-7673CF4E178A}" type="slidenum">
              <a:rPr lang="en-IN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9527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nvidia.com/deep-learning-self-driving-cars/" TargetMode="Externa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252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17984" y="594519"/>
            <a:ext cx="7010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  MINOR PROJECT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1671638"/>
            <a:ext cx="234315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86363"/>
            <a:ext cx="7242988" cy="83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" y="4848520"/>
            <a:ext cx="1016826" cy="1532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80" y="4848519"/>
            <a:ext cx="1109940" cy="1532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16" y="5026721"/>
            <a:ext cx="7632848" cy="33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itle 6"/>
          <p:cNvSpPr txBox="1">
            <a:spLocks/>
          </p:cNvSpPr>
          <p:nvPr/>
        </p:nvSpPr>
        <p:spPr>
          <a:xfrm>
            <a:off x="814772" y="5026722"/>
            <a:ext cx="7416824" cy="994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itchFamily="82" charset="0"/>
              </a:rPr>
              <a:t>DeepC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itchFamily="82" charset="0"/>
              </a:rPr>
              <a:t> CAR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itchFamily="8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61087" y="5989966"/>
            <a:ext cx="329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ease to life…</a:t>
            </a:r>
            <a:endParaRPr lang="en-US" i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38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104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Convolutional Neural Networks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412776"/>
            <a:ext cx="73448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Convolutional neural networks are deep artificial neural networks that are used primarily to classify images (e.g. name what they see</a:t>
            </a:r>
            <a:r>
              <a:rPr lang="en-IN" dirty="0" smtClean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Cluster </a:t>
            </a:r>
            <a:r>
              <a:rPr lang="en-IN" dirty="0"/>
              <a:t>them by similarity (photo search), and perform object recognition within scenes. They are algorithms that can identify faces, individuals, street signs, </a:t>
            </a:r>
            <a:r>
              <a:rPr lang="en-IN" dirty="0" smtClean="0"/>
              <a:t>tumours</a:t>
            </a:r>
            <a:r>
              <a:rPr lang="en-IN" dirty="0"/>
              <a:t>, platypuses and many other aspects of visual data</a:t>
            </a:r>
            <a:r>
              <a:rPr lang="en-IN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efficacy of convolutional nets </a:t>
            </a:r>
            <a:r>
              <a:rPr lang="en-IN" dirty="0" smtClean="0"/>
              <a:t>( </a:t>
            </a:r>
            <a:r>
              <a:rPr lang="en-IN" dirty="0"/>
              <a:t>CNNs) in image recognition is one of the main reasons why the world has woken up to the efficacy of deep learning</a:t>
            </a:r>
            <a:r>
              <a:rPr lang="en-IN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They </a:t>
            </a:r>
            <a:r>
              <a:rPr lang="en-IN" dirty="0"/>
              <a:t>are powering major advances in computer vision (CV), which has obvious applications for self-driving cars, robotics, drones, security, medical diagnoses, and treatments for the visually impaired</a:t>
            </a:r>
            <a:r>
              <a:rPr lang="en-IN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This project is making use of CNNs to make a model to depict functioning of self-driving cars.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6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010400" cy="639762"/>
          </a:xfrm>
        </p:spPr>
        <p:txBody>
          <a:bodyPr>
            <a:noAutofit/>
          </a:bodyPr>
          <a:lstStyle/>
          <a:p>
            <a:r>
              <a:rPr lang="en-IN" sz="3600" dirty="0" smtClean="0"/>
              <a:t>Steps before Feeding Image to CNN</a:t>
            </a:r>
            <a:endParaRPr lang="en-IN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604448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7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10400" cy="63976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Basic Structure of a CNN</a:t>
            </a:r>
            <a:endParaRPr lang="en-IN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340768"/>
            <a:ext cx="7534275" cy="391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9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010400" cy="639762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Nvidia</a:t>
            </a:r>
            <a:r>
              <a:rPr lang="en-IN" dirty="0" smtClean="0"/>
              <a:t> Model of Self-driving Cars</a:t>
            </a:r>
            <a:r>
              <a:rPr lang="en-IN" sz="1200" dirty="0" smtClean="0"/>
              <a:t>[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67" y="1556793"/>
            <a:ext cx="7254993" cy="338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5301208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Fig- </a:t>
            </a:r>
            <a:r>
              <a:rPr lang="en-IN" sz="2400" b="1" dirty="0" smtClean="0"/>
              <a:t>Procedure Followed to gather dataset &amp; train model for self-driving car model[3]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1635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104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Network Architecture of CNN</a:t>
            </a:r>
            <a:r>
              <a:rPr lang="en-IN" sz="1200" dirty="0" smtClean="0"/>
              <a:t>{</a:t>
            </a:r>
            <a:r>
              <a:rPr lang="en-IN" sz="1300" dirty="0" smtClean="0"/>
              <a:t>4]</a:t>
            </a:r>
            <a:endParaRPr lang="en-IN" sz="1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51652" y="-569158"/>
            <a:ext cx="4094799" cy="777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7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416824" cy="63976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FLOW CHART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pic>
        <p:nvPicPr>
          <p:cNvPr id="5" name="Picture 4" descr="Image result for circuit diagram of battery ultrasonic and arduino 7805 mdb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14422"/>
            <a:ext cx="585791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896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416824" cy="63976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Benefits of Autonomous Cars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916832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IN" sz="2800" dirty="0" smtClean="0">
                <a:latin typeface="Candara" pitchFamily="34" charset="0"/>
                <a:cs typeface="Times New Roman" pitchFamily="18" charset="0"/>
              </a:rPr>
              <a:t>Safety</a:t>
            </a:r>
          </a:p>
          <a:p>
            <a:pPr lvl="0">
              <a:buFont typeface="Arial" pitchFamily="34" charset="0"/>
              <a:buChar char="•"/>
            </a:pPr>
            <a:r>
              <a:rPr lang="en-IN" sz="2800" dirty="0" smtClean="0">
                <a:latin typeface="Candara" pitchFamily="34" charset="0"/>
                <a:cs typeface="Times New Roman" pitchFamily="18" charset="0"/>
              </a:rPr>
              <a:t>Commutating time reduce</a:t>
            </a:r>
          </a:p>
          <a:p>
            <a:pPr lvl="0">
              <a:buFont typeface="Arial" pitchFamily="34" charset="0"/>
              <a:buChar char="•"/>
            </a:pPr>
            <a:r>
              <a:rPr lang="en-IN" sz="2800" dirty="0" smtClean="0">
                <a:latin typeface="Candara" pitchFamily="34" charset="0"/>
                <a:cs typeface="Times New Roman" pitchFamily="18" charset="0"/>
              </a:rPr>
              <a:t>A great privilege for the disables</a:t>
            </a:r>
          </a:p>
          <a:p>
            <a:pPr lvl="0">
              <a:buFont typeface="Arial" pitchFamily="34" charset="0"/>
              <a:buChar char="•"/>
            </a:pPr>
            <a:r>
              <a:rPr lang="en-IN" sz="2800" dirty="0" smtClean="0">
                <a:latin typeface="Candara" pitchFamily="34" charset="0"/>
                <a:cs typeface="Times New Roman" pitchFamily="18" charset="0"/>
              </a:rPr>
              <a:t>Reduce environmental impact of driving</a:t>
            </a:r>
          </a:p>
          <a:p>
            <a:pPr lvl="0">
              <a:buFont typeface="Arial" pitchFamily="34" charset="0"/>
              <a:buChar char="•"/>
            </a:pPr>
            <a:r>
              <a:rPr lang="en-IN" sz="2800" dirty="0" smtClean="0">
                <a:latin typeface="Candara" pitchFamily="34" charset="0"/>
                <a:cs typeface="Times New Roman" pitchFamily="18" charset="0"/>
              </a:rPr>
              <a:t>Autonomous cars &amp; trucks can tune acceleration profiles, reduce wastage of fuels</a:t>
            </a:r>
          </a:p>
          <a:p>
            <a:pPr lvl="0">
              <a:buFont typeface="Arial" pitchFamily="34" charset="0"/>
              <a:buChar char="•"/>
            </a:pPr>
            <a:r>
              <a:rPr lang="en-IN" sz="2800" dirty="0" smtClean="0">
                <a:latin typeface="Candara" pitchFamily="34" charset="0"/>
                <a:cs typeface="Times New Roman" pitchFamily="18" charset="0"/>
              </a:rPr>
              <a:t>In mass vehicles, safety and fuel efficiency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>
              <a:solidFill>
                <a:schemeClr val="bg1">
                  <a:lumMod val="85000"/>
                </a:schemeClr>
              </a:solidFill>
              <a:latin typeface="Candar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2143" y="5085184"/>
            <a:ext cx="70567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2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32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THEREBY MAKING THE WORLD A BETTER PLACE!!!</a:t>
            </a:r>
          </a:p>
        </p:txBody>
      </p:sp>
    </p:spTree>
    <p:extLst>
      <p:ext uri="{BB962C8B-B14F-4D97-AF65-F5344CB8AC3E}">
        <p14:creationId xmlns:p14="http://schemas.microsoft.com/office/powerpoint/2010/main" val="314909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Status of Work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5720" y="1000108"/>
            <a:ext cx="7358114" cy="5126055"/>
          </a:xfrm>
        </p:spPr>
        <p:txBody>
          <a:bodyPr/>
          <a:lstStyle/>
          <a:p>
            <a:pPr>
              <a:buNone/>
            </a:pPr>
            <a:r>
              <a:rPr lang="en-IN" b="1" u="sng" dirty="0" smtClean="0"/>
              <a:t>TILL MID EVALUATION:</a:t>
            </a:r>
            <a:endParaRPr lang="en-IN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916832"/>
            <a:ext cx="74888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 algn="just">
              <a:buFont typeface="Arial" pitchFamily="34" charset="0"/>
              <a:buChar char="•"/>
            </a:pPr>
            <a:r>
              <a:rPr lang="en-IN" sz="2400" dirty="0" smtClean="0"/>
              <a:t>In Mid-Evaluation Viva ,we had completed the simulation of this project.</a:t>
            </a:r>
          </a:p>
          <a:p>
            <a:pPr marL="87313" indent="-87313" algn="just"/>
            <a:endParaRPr lang="en-IN" sz="2400" dirty="0" smtClean="0"/>
          </a:p>
          <a:p>
            <a:pPr marL="87313" indent="-87313" algn="just">
              <a:buFont typeface="Arial" pitchFamily="34" charset="0"/>
              <a:buChar char="•"/>
            </a:pPr>
            <a:r>
              <a:rPr lang="en-IN" sz="2400" dirty="0" smtClean="0"/>
              <a:t> We have trained the </a:t>
            </a:r>
            <a:r>
              <a:rPr lang="en-IN" sz="2400" dirty="0" err="1" smtClean="0"/>
              <a:t>Convolutional</a:t>
            </a:r>
            <a:r>
              <a:rPr lang="en-IN" sz="2400" dirty="0" smtClean="0"/>
              <a:t> Neural Network (CNN) by feeding the model with images from three cameras and the steering angle and throttle as input data.</a:t>
            </a:r>
          </a:p>
          <a:p>
            <a:pPr marL="87313" indent="-87313" algn="just"/>
            <a:endParaRPr lang="en-IN" sz="2400" dirty="0" smtClean="0"/>
          </a:p>
          <a:p>
            <a:pPr marL="87313" indent="-87313" algn="just">
              <a:buFont typeface="Arial" pitchFamily="34" charset="0"/>
              <a:buChar char="•"/>
            </a:pPr>
            <a:r>
              <a:rPr lang="en-IN" sz="2400" dirty="0" smtClean="0"/>
              <a:t> The input data was collected by using UDACITY SELF-DRIVING CAR Simulator</a:t>
            </a:r>
            <a:r>
              <a:rPr lang="en-IN" sz="2400" baseline="30000" dirty="0" smtClean="0"/>
              <a:t>[5]</a:t>
            </a:r>
            <a:r>
              <a:rPr lang="en-IN" sz="2400" dirty="0" smtClean="0"/>
              <a:t> which consisted of nearly 15,000 images.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129809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Status of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u="sng" dirty="0" smtClean="0"/>
              <a:t>IN FINAL EVALUATION:</a:t>
            </a:r>
          </a:p>
          <a:p>
            <a:pPr algn="just"/>
            <a:r>
              <a:rPr lang="en-IN" dirty="0" smtClean="0"/>
              <a:t>we have done the Hardware implementation of this project.</a:t>
            </a:r>
          </a:p>
          <a:p>
            <a:pPr algn="just"/>
            <a:r>
              <a:rPr lang="en-IN" dirty="0" smtClean="0"/>
              <a:t>The accuracy of the model is around 91</a:t>
            </a:r>
            <a:r>
              <a:rPr lang="en-IN" dirty="0" smtClean="0"/>
              <a:t>% on validation set.</a:t>
            </a:r>
            <a:endParaRPr lang="en-IN" dirty="0" smtClean="0"/>
          </a:p>
          <a:p>
            <a:pPr algn="just"/>
            <a:r>
              <a:rPr lang="en-IN" dirty="0" smtClean="0"/>
              <a:t>Model </a:t>
            </a:r>
            <a:r>
              <a:rPr lang="en-IN" smtClean="0"/>
              <a:t>follow </a:t>
            </a:r>
            <a:r>
              <a:rPr lang="en-IN" smtClean="0"/>
              <a:t>track with </a:t>
            </a:r>
            <a:r>
              <a:rPr lang="en-IN" dirty="0" smtClean="0"/>
              <a:t>the trained data set from </a:t>
            </a:r>
            <a:r>
              <a:rPr lang="en-IN" dirty="0" err="1" smtClean="0"/>
              <a:t>Udacity</a:t>
            </a:r>
            <a:r>
              <a:rPr lang="en-IN" dirty="0" smtClean="0"/>
              <a:t> simulator and </a:t>
            </a:r>
            <a:r>
              <a:rPr lang="en-IN" dirty="0" err="1" smtClean="0"/>
              <a:t>Arduino</a:t>
            </a:r>
            <a:r>
              <a:rPr lang="en-IN" dirty="0" smtClean="0"/>
              <a:t>.</a:t>
            </a:r>
            <a:endParaRPr lang="en-IN" baseline="30000" dirty="0" smtClean="0"/>
          </a:p>
          <a:p>
            <a:pPr algn="just"/>
            <a:r>
              <a:rPr lang="en-IN" dirty="0" smtClean="0"/>
              <a:t>Obstacle detection through </a:t>
            </a:r>
            <a:r>
              <a:rPr lang="en-IN" dirty="0" err="1" smtClean="0"/>
              <a:t>Haar</a:t>
            </a:r>
            <a:r>
              <a:rPr lang="en-IN" dirty="0" smtClean="0"/>
              <a:t>-cascade which detect stop sign, Vehicle and pedestrian.</a:t>
            </a:r>
          </a:p>
          <a:p>
            <a:pPr>
              <a:buNone/>
            </a:pPr>
            <a:endParaRPr lang="en-IN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416824" cy="63976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Future Advancements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916832"/>
            <a:ext cx="74888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prstClr val="white">
                    <a:lumMod val="85000"/>
                  </a:prstClr>
                </a:solidFill>
              </a:rPr>
              <a:t>The main aim will be to improve the accuracy and to train the model to handle exceptions.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>
                    <a:lumMod val="85000"/>
                  </a:schemeClr>
                </a:solidFill>
              </a:rPr>
              <a:t> Also LIDAR can be used instead of ultrasonic sensors as they produce better results in adverse weather conditions.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>
                    <a:lumMod val="85000"/>
                  </a:schemeClr>
                </a:solidFill>
              </a:rPr>
              <a:t>The project we are aiming to make incorporates “Level 3” autonomy, better training model and some other improvements can help achieve “Level 4” autonomy in the self-driving car model.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 smtClean="0">
              <a:solidFill>
                <a:prstClr val="white">
                  <a:lumMod val="85000"/>
                </a:prst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000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55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Supervisor: </a:t>
            </a:r>
            <a:r>
              <a:rPr lang="en-IN" dirty="0" err="1" smtClean="0"/>
              <a:t>Mr.</a:t>
            </a:r>
            <a:r>
              <a:rPr lang="en-IN" dirty="0" smtClean="0"/>
              <a:t> </a:t>
            </a:r>
            <a:r>
              <a:rPr lang="en-IN" dirty="0" err="1" smtClean="0"/>
              <a:t>Ankur</a:t>
            </a:r>
            <a:r>
              <a:rPr lang="en-IN" dirty="0" smtClean="0"/>
              <a:t> </a:t>
            </a:r>
            <a:r>
              <a:rPr lang="en-IN" dirty="0" err="1" smtClean="0"/>
              <a:t>Bhardwaj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3886200"/>
            <a:ext cx="7572428" cy="1752600"/>
          </a:xfrm>
        </p:spPr>
        <p:txBody>
          <a:bodyPr>
            <a:normAutofit/>
          </a:bodyPr>
          <a:lstStyle/>
          <a:p>
            <a:pPr algn="r"/>
            <a:r>
              <a:rPr lang="en-I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Presented by: </a:t>
            </a:r>
            <a:r>
              <a:rPr lang="en-IN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Shubham</a:t>
            </a:r>
            <a:r>
              <a:rPr lang="en-I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kumar</a:t>
            </a:r>
            <a:r>
              <a:rPr lang="en-I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Tiwari</a:t>
            </a:r>
            <a:r>
              <a:rPr lang="en-I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(16102021)</a:t>
            </a:r>
          </a:p>
          <a:p>
            <a:pPr algn="r"/>
            <a:r>
              <a:rPr lang="en-IN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Aman</a:t>
            </a:r>
            <a:r>
              <a:rPr lang="en-I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Sharma(16102243)</a:t>
            </a:r>
            <a:endParaRPr lang="en-IN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19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416824" cy="63976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Conclusion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916832"/>
            <a:ext cx="748883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63525" indent="-176213" algn="just">
              <a:buFont typeface="Arial" pitchFamily="34" charset="0"/>
              <a:buChar char="•"/>
            </a:pPr>
            <a:r>
              <a:rPr lang="en-IN" sz="2800" dirty="0" smtClean="0"/>
              <a:t>This project’s main purpose is to prevent and reduce the damage caused by road accidents by saving their lives. </a:t>
            </a:r>
          </a:p>
          <a:p>
            <a:pPr marL="263525" indent="-176213" algn="just">
              <a:buFont typeface="Arial" pitchFamily="34" charset="0"/>
              <a:buChar char="•"/>
            </a:pPr>
            <a:r>
              <a:rPr lang="en-IN" sz="2800" dirty="0" smtClean="0"/>
              <a:t>Make cars available for millions of disabled and elderly people.</a:t>
            </a:r>
          </a:p>
          <a:p>
            <a:pPr marL="263525" indent="-176213" algn="just">
              <a:buFont typeface="Arial" pitchFamily="34" charset="0"/>
              <a:buChar char="•"/>
            </a:pPr>
            <a:r>
              <a:rPr lang="en-IN" sz="2800" dirty="0" smtClean="0"/>
              <a:t>Thus many lives can be saved and disabled will be independent.</a:t>
            </a:r>
          </a:p>
          <a:p>
            <a:endParaRPr lang="en-IN" sz="2800" dirty="0" smtClean="0">
              <a:solidFill>
                <a:schemeClr val="bg1">
                  <a:lumMod val="85000"/>
                </a:schemeClr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63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416824" cy="63976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References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916832"/>
            <a:ext cx="84969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/>
              <a:t>[1] https://i1.wp.com/eeeproject.com/wp-content/uploads/2017/06/Arduino- Uno-board-pins-</a:t>
            </a:r>
            <a:r>
              <a:rPr lang="en-US" sz="2000" dirty="0" err="1" smtClean="0"/>
              <a:t>description.jpg?w</a:t>
            </a:r>
            <a:r>
              <a:rPr lang="en-US" sz="2000" dirty="0" smtClean="0"/>
              <a:t>=629&amp;ssl=1</a:t>
            </a:r>
          </a:p>
          <a:p>
            <a:pPr lvl="0"/>
            <a:endParaRPr lang="en-IN" sz="2000" dirty="0" smtClean="0"/>
          </a:p>
          <a:p>
            <a:r>
              <a:rPr lang="en-US" sz="2000" dirty="0" smtClean="0"/>
              <a:t>[2]</a:t>
            </a:r>
            <a:r>
              <a:rPr lang="en-IN" sz="2000" dirty="0" smtClean="0"/>
              <a:t> </a:t>
            </a:r>
            <a:r>
              <a:rPr lang="en-IN" sz="2000" dirty="0" err="1" smtClean="0"/>
              <a:t>Bojarski</a:t>
            </a:r>
            <a:r>
              <a:rPr lang="en-IN" sz="2000" dirty="0" smtClean="0"/>
              <a:t>, M.; Del </a:t>
            </a:r>
            <a:r>
              <a:rPr lang="en-IN" sz="2000" dirty="0" err="1" smtClean="0"/>
              <a:t>Testa</a:t>
            </a:r>
            <a:r>
              <a:rPr lang="en-IN" sz="2000" dirty="0" smtClean="0"/>
              <a:t>, D.; et al. End to end learning for self-driving cars. </a:t>
            </a:r>
            <a:r>
              <a:rPr lang="en-IN" sz="2000" i="1" dirty="0" err="1" smtClean="0"/>
              <a:t>arXiv</a:t>
            </a:r>
            <a:r>
              <a:rPr lang="en-IN" sz="2000" i="1" dirty="0" smtClean="0"/>
              <a:t> preprint arXiv:1604.07316</a:t>
            </a:r>
            <a:r>
              <a:rPr lang="en-IN" sz="2000" dirty="0" smtClean="0"/>
              <a:t>, 2016.</a:t>
            </a:r>
          </a:p>
          <a:p>
            <a:endParaRPr lang="en-IN" sz="2000" dirty="0" smtClean="0"/>
          </a:p>
          <a:p>
            <a:pPr lvl="0"/>
            <a:r>
              <a:rPr lang="en-IN" sz="2000" dirty="0" smtClean="0"/>
              <a:t>[3] https://devblogs.nvidia.com/deep-learning-self-driving-cars/</a:t>
            </a:r>
          </a:p>
          <a:p>
            <a:pPr lvl="0"/>
            <a:endParaRPr lang="en-IN" sz="2000" dirty="0" smtClean="0"/>
          </a:p>
          <a:p>
            <a:r>
              <a:rPr lang="en-IN" sz="2000" dirty="0" smtClean="0"/>
              <a:t>[4]</a:t>
            </a:r>
            <a:r>
              <a:rPr lang="en-IN" sz="2000" dirty="0" err="1" smtClean="0"/>
              <a:t>Chenyi</a:t>
            </a:r>
            <a:r>
              <a:rPr lang="en-IN" sz="2000" dirty="0" smtClean="0"/>
              <a:t> Chen et al. “</a:t>
            </a:r>
            <a:r>
              <a:rPr lang="en-IN" sz="2000" dirty="0" err="1" smtClean="0"/>
              <a:t>Deepdriving</a:t>
            </a:r>
            <a:r>
              <a:rPr lang="en-IN" sz="2000" dirty="0" smtClean="0"/>
              <a:t>: Learning affordance for direct perception in autonomous driving”. In: Proceedings of the IEEE International Conference on Computer Vision. 2015, pp. 2722–2730.</a:t>
            </a:r>
          </a:p>
          <a:p>
            <a:pPr lvl="0"/>
            <a:endParaRPr lang="en-IN" sz="2000" dirty="0" smtClean="0"/>
          </a:p>
          <a:p>
            <a:pPr lvl="0"/>
            <a:r>
              <a:rPr lang="en-IN" sz="2000" dirty="0" smtClean="0"/>
              <a:t>[5] </a:t>
            </a:r>
            <a:r>
              <a:rPr lang="en-IN" sz="2000" dirty="0" err="1" smtClean="0"/>
              <a:t>Udacity</a:t>
            </a:r>
            <a:r>
              <a:rPr lang="en-IN" sz="2000" dirty="0" smtClean="0"/>
              <a:t>, Inc. </a:t>
            </a:r>
            <a:r>
              <a:rPr lang="en-IN" sz="2000" dirty="0" err="1" smtClean="0"/>
              <a:t>Udacity’s</a:t>
            </a:r>
            <a:r>
              <a:rPr lang="en-IN" sz="2000" dirty="0" smtClean="0"/>
              <a:t> Self-Driving Car Simulator. URL: https : //</a:t>
            </a:r>
            <a:r>
              <a:rPr lang="en-IN" sz="2000" dirty="0" err="1" smtClean="0"/>
              <a:t>github</a:t>
            </a:r>
            <a:r>
              <a:rPr lang="en-IN" sz="2000" dirty="0" smtClean="0"/>
              <a:t> . com/</a:t>
            </a:r>
            <a:r>
              <a:rPr lang="en-IN" sz="2000" dirty="0" err="1" smtClean="0"/>
              <a:t>udacity</a:t>
            </a:r>
            <a:r>
              <a:rPr lang="en-IN" sz="2000" dirty="0" smtClean="0"/>
              <a:t>/self-driving-car-</a:t>
            </a:r>
            <a:r>
              <a:rPr lang="en-IN" sz="2000" dirty="0" err="1" smtClean="0"/>
              <a:t>sim</a:t>
            </a:r>
            <a:r>
              <a:rPr lang="en-IN" sz="2000" dirty="0" smtClean="0"/>
              <a:t> (visited on 07/02/2019).</a:t>
            </a:r>
          </a:p>
          <a:p>
            <a:pPr lvl="0"/>
            <a:endParaRPr lang="en-IN" sz="2000" b="1" dirty="0" smtClean="0">
              <a:hlinkClick r:id="rId2"/>
            </a:endParaRPr>
          </a:p>
          <a:p>
            <a:pPr lvl="0"/>
            <a:endParaRPr lang="en-IN" sz="2000" b="1" dirty="0" smtClean="0"/>
          </a:p>
          <a:p>
            <a:pPr marL="342900" indent="-342900">
              <a:buFont typeface="Arial" pitchFamily="34" charset="0"/>
              <a:buChar char="•"/>
            </a:pPr>
            <a:endParaRPr lang="en-IN" sz="2000" b="1" u="sng" dirty="0" smtClean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7744" y="1268760"/>
            <a:ext cx="4308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>
                <a:ln w="0"/>
                <a:gradFill flip="none">
                  <a:gsLst>
                    <a:gs pos="0">
                      <a:srgbClr val="D16349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D16349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D16349">
                        <a:shade val="65000"/>
                        <a:satMod val="130000"/>
                      </a:srgbClr>
                    </a:gs>
                    <a:gs pos="92000">
                      <a:srgbClr val="D16349">
                        <a:shade val="50000"/>
                        <a:satMod val="120000"/>
                      </a:srgbClr>
                    </a:gs>
                    <a:gs pos="100000">
                      <a:srgbClr val="D16349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You!!!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62" y="3111089"/>
            <a:ext cx="385757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0104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Self driving cars have been a dream</a:t>
            </a:r>
          </a:p>
          <a:p>
            <a:r>
              <a:rPr lang="en-IN" dirty="0" smtClean="0"/>
              <a:t> The automobile is part and parcel in developed world and is becoming so in the developing world</a:t>
            </a:r>
          </a:p>
          <a:p>
            <a:r>
              <a:rPr lang="en-IN" dirty="0" smtClean="0"/>
              <a:t> In 2007, the world’s two largest automakers sold over 18 million vehicles worldwide.</a:t>
            </a:r>
          </a:p>
          <a:p>
            <a:r>
              <a:rPr lang="en-IN" dirty="0" smtClean="0"/>
              <a:t>As we consider domains to apply intelligent systems, the automotive industry is most potential for impact.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0104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pic>
        <p:nvPicPr>
          <p:cNvPr id="4" name="Content Placeholder 3" descr="self-driving-cars-and-urban-challenge-4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191" y="1143000"/>
            <a:ext cx="6953277" cy="5214958"/>
          </a:xfrm>
        </p:spPr>
      </p:pic>
      <p:sp>
        <p:nvSpPr>
          <p:cNvPr id="3" name="TextBox 2"/>
          <p:cNvSpPr txBox="1"/>
          <p:nvPr/>
        </p:nvSpPr>
        <p:spPr>
          <a:xfrm>
            <a:off x="6516216" y="5301208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104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Teen Crash Causes</a:t>
            </a:r>
            <a:endParaRPr lang="en-IN" dirty="0"/>
          </a:p>
        </p:txBody>
      </p:sp>
      <p:pic>
        <p:nvPicPr>
          <p:cNvPr id="4" name="Content Placeholder 3" descr="Teens-Crash-Causa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718" y="1143000"/>
            <a:ext cx="5496736" cy="54967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416824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Components used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24744"/>
            <a:ext cx="69342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r>
              <a:rPr lang="en-I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Uno:</a:t>
            </a:r>
            <a:endParaRPr lang="en-IN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3525" indent="-1762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Uno[1] is a microcontroller board based on the ATmega328P.</a:t>
            </a:r>
          </a:p>
          <a:p>
            <a:pPr marL="263525" indent="-1762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has 14 digital input/output pins (of which 6 can be used as PWM outputs). </a:t>
            </a:r>
          </a:p>
          <a:p>
            <a:pPr marL="87313" indent="1762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Has 16 MHz ceramic resonator, a USB connection, a power</a:t>
            </a:r>
          </a:p>
          <a:p>
            <a:pPr marL="87313" indent="176213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jack, an ICSP header, and a reset button.</a:t>
            </a:r>
          </a:p>
          <a:p>
            <a:pPr marL="0" indent="87313"/>
            <a:endParaRPr lang="en-IN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6372200" y="3429000"/>
            <a:ext cx="2232248" cy="1080120"/>
          </a:xfrm>
          <a:prstGeom prst="wedgeEllipseCallout">
            <a:avLst>
              <a:gd name="adj1" fmla="val 18949"/>
              <a:gd name="adj2" fmla="val 90176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6810" y="37797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prstClr val="white">
                    <a:lumMod val="95000"/>
                  </a:prstClr>
                </a:solidFill>
                <a:latin typeface="Comic Sans MS" panose="030F0702030302020204" pitchFamily="66" charset="0"/>
              </a:rPr>
              <a:t>Hmmm..</a:t>
            </a:r>
            <a:endParaRPr lang="en-US" dirty="0">
              <a:solidFill>
                <a:prstClr val="white">
                  <a:lumMod val="95000"/>
                </a:prstClr>
              </a:solidFill>
              <a:latin typeface="Comic Sans MS" panose="030F0702030302020204" pitchFamily="66" charset="0"/>
            </a:endParaRPr>
          </a:p>
        </p:txBody>
      </p:sp>
      <p:pic>
        <p:nvPicPr>
          <p:cNvPr id="7" name="Picture 6" descr="Image result for arduino uno pin diagram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" t="1687" r="1452" b="1896"/>
          <a:stretch/>
        </p:blipFill>
        <p:spPr bwMode="auto">
          <a:xfrm>
            <a:off x="2000232" y="3929066"/>
            <a:ext cx="4286280" cy="27146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4566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416824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Components used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24744"/>
            <a:ext cx="69342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Ultrasonic Sensors(SR-04):</a:t>
            </a:r>
          </a:p>
          <a:p>
            <a:pPr marL="0" indent="0">
              <a:buNone/>
            </a:pPr>
            <a:endParaRPr lang="en-IN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IN" sz="1900" dirty="0" smtClean="0">
                <a:solidFill>
                  <a:schemeClr val="bg1">
                    <a:lumMod val="85000"/>
                  </a:schemeClr>
                </a:solidFill>
              </a:rPr>
              <a:t>It measures distance by using ultrasonic waves.</a:t>
            </a:r>
          </a:p>
          <a:p>
            <a:pPr lvl="0"/>
            <a:r>
              <a:rPr lang="en-IN" sz="1900" dirty="0" smtClean="0">
                <a:solidFill>
                  <a:schemeClr val="bg1">
                    <a:lumMod val="85000"/>
                  </a:schemeClr>
                </a:solidFill>
              </a:rPr>
              <a:t>The transmitter </a:t>
            </a:r>
            <a:r>
              <a:rPr lang="en-IN" sz="1900" dirty="0">
                <a:solidFill>
                  <a:schemeClr val="bg1">
                    <a:lumMod val="85000"/>
                  </a:schemeClr>
                </a:solidFill>
              </a:rPr>
              <a:t>head emits an ultrasonic wave and </a:t>
            </a:r>
            <a:r>
              <a:rPr lang="en-IN" sz="1900" dirty="0" smtClean="0">
                <a:solidFill>
                  <a:schemeClr val="bg1">
                    <a:lumMod val="85000"/>
                  </a:schemeClr>
                </a:solidFill>
              </a:rPr>
              <a:t>receiver receives </a:t>
            </a:r>
            <a:r>
              <a:rPr lang="en-IN" sz="1900" dirty="0">
                <a:solidFill>
                  <a:schemeClr val="bg1">
                    <a:lumMod val="85000"/>
                  </a:schemeClr>
                </a:solidFill>
              </a:rPr>
              <a:t>the wave reflected back from the target. </a:t>
            </a:r>
            <a:endParaRPr lang="en-IN" sz="19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en-IN" sz="1900" dirty="0" smtClean="0">
                <a:solidFill>
                  <a:schemeClr val="bg1">
                    <a:lumMod val="85000"/>
                  </a:schemeClr>
                </a:solidFill>
              </a:rPr>
              <a:t>Ultrasonic </a:t>
            </a:r>
            <a:r>
              <a:rPr lang="en-IN" sz="1900" dirty="0">
                <a:solidFill>
                  <a:schemeClr val="bg1">
                    <a:lumMod val="85000"/>
                  </a:schemeClr>
                </a:solidFill>
              </a:rPr>
              <a:t>Sensors measure 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the</a:t>
            </a:r>
            <a:r>
              <a:rPr lang="en-IN" sz="1900" dirty="0">
                <a:solidFill>
                  <a:schemeClr val="bg1">
                    <a:lumMod val="85000"/>
                  </a:schemeClr>
                </a:solidFill>
              </a:rPr>
              <a:t> distance to the target by measuring the time between the emission and reception.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6372200" y="3429000"/>
            <a:ext cx="2232248" cy="1080120"/>
          </a:xfrm>
          <a:prstGeom prst="wedgeEllipseCallout">
            <a:avLst>
              <a:gd name="adj1" fmla="val 18949"/>
              <a:gd name="adj2" fmla="val 90176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6810" y="37797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prstClr val="white">
                    <a:lumMod val="95000"/>
                  </a:prstClr>
                </a:solidFill>
                <a:latin typeface="Comic Sans MS" panose="030F0702030302020204" pitchFamily="66" charset="0"/>
              </a:rPr>
              <a:t>Hmmm..</a:t>
            </a:r>
            <a:endParaRPr lang="en-US" dirty="0">
              <a:solidFill>
                <a:prstClr val="white">
                  <a:lumMod val="95000"/>
                </a:prst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502" y="3573016"/>
            <a:ext cx="4104456" cy="274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66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416824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Components used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24744"/>
            <a:ext cx="69342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 Webcam:</a:t>
            </a:r>
          </a:p>
          <a:p>
            <a:pPr marL="0" indent="0">
              <a:buNone/>
            </a:pPr>
            <a:endParaRPr lang="en-IN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000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It is 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a video camera  that feeds or </a:t>
            </a:r>
            <a:r>
              <a:rPr lang="en-IN" sz="2000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streams 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 its image in real time to or through a computer to a computer network. </a:t>
            </a:r>
            <a:endParaRPr lang="en-IN" sz="2000" dirty="0" smtClean="0">
              <a:solidFill>
                <a:schemeClr val="bg1">
                  <a:lumMod val="85000"/>
                </a:schemeClr>
              </a:solidFill>
              <a:latin typeface="Candara" pitchFamily="34" charset="0"/>
            </a:endParaRPr>
          </a:p>
          <a:p>
            <a:r>
              <a:rPr lang="en-IN" sz="2000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When 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"captured" by the computer, the video stream may be saved, viewed or sent on to other networks travelling through systems such as the </a:t>
            </a:r>
            <a:r>
              <a:rPr lang="en-IN" sz="2000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internet.</a:t>
            </a:r>
          </a:p>
          <a:p>
            <a:r>
              <a:rPr lang="en-IN" sz="2000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 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</a:rPr>
              <a:t>When sent to a remote location, the video stream may be saved, viewed or on sent there.</a:t>
            </a:r>
            <a:endParaRPr lang="en-IN" sz="2000" dirty="0" smtClean="0">
              <a:solidFill>
                <a:schemeClr val="bg1">
                  <a:lumMod val="85000"/>
                </a:schemeClr>
              </a:solidFill>
              <a:latin typeface="Candara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65104"/>
            <a:ext cx="197167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60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Description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tabLst>
                <a:tab pos="363538" algn="l"/>
              </a:tabLst>
            </a:pPr>
            <a:endParaRPr lang="en-IN" sz="2000" dirty="0" smtClean="0"/>
          </a:p>
          <a:p>
            <a:pPr marL="363538" indent="-363538" algn="just">
              <a:tabLst>
                <a:tab pos="363538" algn="l"/>
              </a:tabLst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Deep Neural network (DNNs) based car[2] that is able to control its acceleration and steering angle according to the path and also able to detect various obstacles that come its way.</a:t>
            </a:r>
          </a:p>
          <a:p>
            <a:pPr algn="just">
              <a:tabLst>
                <a:tab pos="363538" algn="l"/>
              </a:tabLst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car will be able to carryout certain actions in order to prevent collisions with the objects.</a:t>
            </a:r>
          </a:p>
          <a:p>
            <a:pPr algn="just">
              <a:tabLst>
                <a:tab pos="363538" algn="l"/>
              </a:tabLst>
            </a:pPr>
            <a:r>
              <a:rPr lang="en-IN" sz="2000" dirty="0" smtClean="0"/>
              <a:t>Camera captures images and provides it to the </a:t>
            </a:r>
            <a:r>
              <a:rPr lang="en-IN" sz="2000" dirty="0" err="1" smtClean="0"/>
              <a:t>Convolutional</a:t>
            </a:r>
            <a:r>
              <a:rPr lang="en-IN" sz="2000" dirty="0" smtClean="0"/>
              <a:t> Neural Network (CNNs) that processes the frame (image) in real time.</a:t>
            </a:r>
          </a:p>
          <a:p>
            <a:pPr algn="just">
              <a:tabLst>
                <a:tab pos="363538" algn="l"/>
              </a:tabLst>
            </a:pPr>
            <a:r>
              <a:rPr lang="en-IN" sz="2000" dirty="0" smtClean="0"/>
              <a:t>The obstacle detecting sensors (ultrasonic) prevent the car from hitting the obstacles by providing timely feedback to change its direction of movement.</a:t>
            </a:r>
            <a:endParaRPr lang="en-IN" sz="2000" dirty="0" smtClean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12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802</Words>
  <Application>Microsoft Office PowerPoint</Application>
  <PresentationFormat>On-screen Show (4:3)</PresentationFormat>
  <Paragraphs>100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Office Theme</vt:lpstr>
      <vt:lpstr>1_Office Theme</vt:lpstr>
      <vt:lpstr>4_Office Theme</vt:lpstr>
      <vt:lpstr>5_Office Theme</vt:lpstr>
      <vt:lpstr>Civic</vt:lpstr>
      <vt:lpstr>PowerPoint Presentation</vt:lpstr>
      <vt:lpstr>Supervisor: Mr. Ankur Bhardwaj</vt:lpstr>
      <vt:lpstr>INTRODUCTION</vt:lpstr>
      <vt:lpstr>MOTIVATION</vt:lpstr>
      <vt:lpstr>Teen Crash Causes</vt:lpstr>
      <vt:lpstr>Components used</vt:lpstr>
      <vt:lpstr>Components used</vt:lpstr>
      <vt:lpstr>Components used</vt:lpstr>
      <vt:lpstr>Description </vt:lpstr>
      <vt:lpstr>Convolutional Neural Networks</vt:lpstr>
      <vt:lpstr>Steps before Feeding Image to CNN</vt:lpstr>
      <vt:lpstr>Basic Structure of a CNN</vt:lpstr>
      <vt:lpstr>Nvidia Model of Self-driving Cars[</vt:lpstr>
      <vt:lpstr>Network Architecture of CNN{4]</vt:lpstr>
      <vt:lpstr>FLOW CHART</vt:lpstr>
      <vt:lpstr>Benefits of Autonomous Cars</vt:lpstr>
      <vt:lpstr>Status of Work</vt:lpstr>
      <vt:lpstr>Status of Work</vt:lpstr>
      <vt:lpstr>Future Advancements</vt:lpstr>
      <vt:lpstr>Conclusion</vt:lpstr>
      <vt:lpstr>References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</dc:creator>
  <cp:lastModifiedBy>Aman Sharma</cp:lastModifiedBy>
  <cp:revision>79</cp:revision>
  <dcterms:created xsi:type="dcterms:W3CDTF">2018-09-30T09:20:05Z</dcterms:created>
  <dcterms:modified xsi:type="dcterms:W3CDTF">2019-05-08T08:04:24Z</dcterms:modified>
</cp:coreProperties>
</file>