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ee5415f5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ee5415f5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ee5415f5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ee5415f5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ee5415f5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ee5415f5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ee5415f5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ee5415f5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ee5415f5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ee5415f5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ee5415f5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ee5415f5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e5415f5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e5415f5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ee5415f5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ee5415f5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e5415f5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e5415f5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ee5415f5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ee5415f5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e5415f5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e5415f5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ee5415f5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ee5415f5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e5415f5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e5415f5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ee5415f5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ee5415f5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Netflix_Prize" TargetMode="External"/><Relationship Id="rId4" Type="http://schemas.openxmlformats.org/officeDocument/2006/relationships/hyperlink" Target="https://www.statista.com/statistics/715161/most-in-demand-tv-genre-in-north-america/" TargetMode="External"/><Relationship Id="rId5" Type="http://schemas.openxmlformats.org/officeDocument/2006/relationships/hyperlink" Target="https://www.masterclass.com/articles/guide-to-tv-genres#what-is-a-tv-genre" TargetMode="External"/><Relationship Id="rId6" Type="http://schemas.openxmlformats.org/officeDocument/2006/relationships/hyperlink" Target="https://surprise.readthedocs.io/en/stable/matrix_factorization.html#surprise.prediction_algorithms.matrix_factorization.SVD" TargetMode="External"/><Relationship Id="rId7" Type="http://schemas.openxmlformats.org/officeDocument/2006/relationships/hyperlink" Target="https://towardsdatascience.com/simple-svd-algorithms-13291ad2eef2" TargetMode="External"/><Relationship Id="rId8" Type="http://schemas.openxmlformats.org/officeDocument/2006/relationships/hyperlink" Target="http://surpriseli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Mobility-Based Recommendation System</a:t>
            </a:r>
            <a:endParaRPr sz="6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Hand Crafted Features</a:t>
            </a:r>
            <a:r>
              <a:rPr b="1" lang="en"/>
              <a:t>: User, Content, Watch_time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features have been evaluated: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watch time of all the movies by all users.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watch time of a movie by all users.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watch time of all movies watched by a user.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watch time of a movie by a user.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Hand Crafted Features: Top Similar User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 top 5 similar users for every user and add their average watch time for a particular content as a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features related to user-attributes and content-attributes.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all features average for every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cosine similarity between all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top 5 similar user for every user on the basis of their cosine similarity.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similar users average watch time to the user and the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way, we will have 5 more features.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Features Preview</a:t>
            </a:r>
            <a:endParaRPr b="1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count of features are ~50 (after adding matrix factorization predictions).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75" y="1865695"/>
            <a:ext cx="8112650" cy="201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 (without location): For All Users</a:t>
            </a:r>
            <a:endParaRPr b="1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all users are stored using cosine similarity of all these feature between different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feature averages of all ~50 features for all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top 5 similar users for all users (sorted).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all watched content of 5 similar users (sorted).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already watched content (by the user) from all contents (sorted).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 rest of the content in sorted order.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Recommendations (with location): For All Users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location information is also given, algorithm adds another step of locality wise recommendation in usual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Locality </a:t>
            </a:r>
            <a:r>
              <a:rPr lang="en"/>
              <a:t>Approach: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unique localities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frequency of every content in every locality.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 content in descending order in every locality.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sorted list of contents for every locality as recommendations.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usual recommendations.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first common optimal content from both recommendations(usual+locality).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references are used to build the recommendation system.</a:t>
            </a:r>
            <a:endParaRPr/>
          </a:p>
          <a:p>
            <a:pPr indent="-309666" lvl="0" marL="457200" rtl="0" algn="l">
              <a:spcBef>
                <a:spcPts val="1200"/>
              </a:spcBef>
              <a:spcAft>
                <a:spcPts val="0"/>
              </a:spcAft>
              <a:buSzPts val="1277"/>
              <a:buAutoNum type="arabicPeriod"/>
            </a:pPr>
            <a:r>
              <a:rPr lang="en" sz="1276"/>
              <a:t>Netflix Prize, URL: </a:t>
            </a:r>
            <a:r>
              <a:rPr lang="en" sz="1276" u="sng">
                <a:hlinkClick r:id="rId3"/>
              </a:rPr>
              <a:t>https://en.wikipedia.org/wiki/Netflix_Prize</a:t>
            </a:r>
            <a:endParaRPr sz="1276"/>
          </a:p>
          <a:p>
            <a:pPr indent="-309666" lvl="0" marL="457200" rtl="0" algn="l">
              <a:spcBef>
                <a:spcPts val="0"/>
              </a:spcBef>
              <a:spcAft>
                <a:spcPts val="0"/>
              </a:spcAft>
              <a:buSzPts val="1277"/>
              <a:buAutoNum type="arabicPeriod"/>
            </a:pPr>
            <a:r>
              <a:rPr lang="en" sz="1276"/>
              <a:t>Most popular digital original series genres based on audience demand, URL:</a:t>
            </a:r>
            <a:r>
              <a:rPr lang="en" sz="1276" u="sng">
                <a:hlinkClick r:id="rId4"/>
              </a:rPr>
              <a:t>https://www.statista.com/statistics/715161/most-in-demand-tv-genre-in-north-america/</a:t>
            </a:r>
            <a:endParaRPr sz="1276"/>
          </a:p>
          <a:p>
            <a:pPr indent="-309666" lvl="0" marL="457200" rtl="0" algn="l">
              <a:spcBef>
                <a:spcPts val="0"/>
              </a:spcBef>
              <a:spcAft>
                <a:spcPts val="0"/>
              </a:spcAft>
              <a:buSzPts val="1277"/>
              <a:buAutoNum type="arabicPeriod"/>
            </a:pPr>
            <a:r>
              <a:rPr lang="en" sz="1276"/>
              <a:t>Guide to TV genres, 15 Popular Television Genres, URL: </a:t>
            </a:r>
            <a:r>
              <a:rPr lang="en" sz="1276" u="sng">
                <a:hlinkClick r:id="rId5"/>
              </a:rPr>
              <a:t>https://www.masterclass.com/articles/guide-to-tv-genres#what-is-a-tv-genre</a:t>
            </a:r>
            <a:endParaRPr sz="1276"/>
          </a:p>
          <a:p>
            <a:pPr indent="-309666" lvl="0" marL="457200" rtl="0" algn="l">
              <a:spcBef>
                <a:spcPts val="0"/>
              </a:spcBef>
              <a:spcAft>
                <a:spcPts val="0"/>
              </a:spcAft>
              <a:buSzPts val="1277"/>
              <a:buAutoNum type="arabicPeriod"/>
            </a:pPr>
            <a:r>
              <a:rPr lang="en" sz="1276"/>
              <a:t>Matrix-Factorization Based Algorithms, URL:</a:t>
            </a:r>
            <a:r>
              <a:rPr lang="en" sz="1276" u="sng">
                <a:hlinkClick r:id="rId6"/>
              </a:rPr>
              <a:t>https://surprise.readthedocs.io/en/stable/matrix_factorization.html#surprise.predicti on_algorithms.matrix_factorization.SVD</a:t>
            </a:r>
            <a:endParaRPr sz="1276"/>
          </a:p>
          <a:p>
            <a:pPr indent="-309666" lvl="0" marL="457200" rtl="0" algn="l">
              <a:spcBef>
                <a:spcPts val="0"/>
              </a:spcBef>
              <a:spcAft>
                <a:spcPts val="0"/>
              </a:spcAft>
              <a:buSzPts val="1277"/>
              <a:buAutoNum type="arabicPeriod"/>
            </a:pPr>
            <a:r>
              <a:rPr lang="en" sz="1276"/>
              <a:t>Simple SVD algorithms, URL: </a:t>
            </a:r>
            <a:r>
              <a:rPr lang="en" sz="1276" u="sng">
                <a:hlinkClick r:id="rId7"/>
              </a:rPr>
              <a:t>https://towardsdatascience.com/simple-svd-algorithms-13291ad2eef2</a:t>
            </a:r>
            <a:endParaRPr sz="1276"/>
          </a:p>
          <a:p>
            <a:pPr indent="-309666" lvl="0" marL="457200" rtl="0" algn="l">
              <a:spcBef>
                <a:spcPts val="0"/>
              </a:spcBef>
              <a:spcAft>
                <a:spcPts val="0"/>
              </a:spcAft>
              <a:buSzPts val="1277"/>
              <a:buAutoNum type="arabicPeriod"/>
            </a:pPr>
            <a:r>
              <a:rPr lang="en" sz="1276"/>
              <a:t>Surpr!se, URL: </a:t>
            </a:r>
            <a:r>
              <a:rPr lang="en" sz="1276" u="sng">
                <a:hlinkClick r:id="rId8"/>
              </a:rPr>
              <a:t>http://surpriselib.com/</a:t>
            </a:r>
            <a:endParaRPr sz="197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contain the following information: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User-Attributes i.e user_id, age, gender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Content-Attributes i.e genre, playtime, section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 of interaction attributes i.e device, watch-time, view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Date-time attributes i.e date, time, quarterly-basis, weekend/weekdays 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Dataset Preprocessing: Fields Selection</a:t>
            </a:r>
            <a:endParaRPr b="1" sz="25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are selected on the basis of their impact on recommendations. Three types of fields have been selected: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User-related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Content related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User-Content interaction fields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520"/>
              <a:t>Dataset Preprocessing: Fields Selection</a:t>
            </a:r>
            <a:endParaRPr b="1"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25"/>
              <a:t>Selected fields are: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'User_number'							</a:t>
            </a:r>
            <a:r>
              <a:rPr lang="en" sz="3925"/>
              <a:t>'event'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'Content number' 						‘</a:t>
            </a:r>
            <a:r>
              <a:rPr lang="en" sz="3925"/>
              <a:t>view'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'Title'								</a:t>
            </a:r>
            <a:r>
              <a:rPr lang="en" sz="3925"/>
              <a:t>'time'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'Genre'								</a:t>
            </a:r>
            <a:r>
              <a:rPr lang="en" sz="3925"/>
              <a:t>'device'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'Loc'								‘</a:t>
            </a:r>
            <a:r>
              <a:rPr lang="en" sz="3925"/>
              <a:t>section'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'Weekdays/Weekends'						</a:t>
            </a:r>
            <a:r>
              <a:rPr lang="en" sz="3925"/>
              <a:t>'CP'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'Gender'							</a:t>
            </a:r>
            <a:r>
              <a:rPr lang="en" sz="3925"/>
              <a:t>'watch time ( candle )'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'Profession'							</a:t>
            </a:r>
            <a:r>
              <a:rPr lang="en" sz="3925"/>
              <a:t>'t-gap'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'Age'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25"/>
              <a:t>'Age'</a:t>
            </a:r>
            <a:endParaRPr sz="39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00"/>
              <a:buFont typeface="Arial"/>
              <a:buNone/>
            </a:pPr>
            <a:r>
              <a:rPr b="1" lang="en" sz="2750">
                <a:solidFill>
                  <a:srgbClr val="000000"/>
                </a:solidFill>
              </a:rPr>
              <a:t>Dataset Preprocessing: Content_id Processing</a:t>
            </a:r>
            <a:endParaRPr b="1" sz="2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‘Content number’ column has </a:t>
            </a:r>
            <a:r>
              <a:rPr lang="en"/>
              <a:t>overlapping</a:t>
            </a:r>
            <a:r>
              <a:rPr lang="en"/>
              <a:t> titles.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A field which uniquely identifies content/title.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‘content number’ column.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unique ids to every title.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 title with ids.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Record id to title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/>
              <a:t>Dataset Preprocessing: Genre selection</a:t>
            </a:r>
            <a:endParaRPr b="1"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Problem: High number of genres, missing famous genres.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Make genres data such that it is usable as a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unique genres in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most frequent genres.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other missing famous genres.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all frequent genres.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separate field for every genre.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one-hot encoding of genres for every row in dataset.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/>
              <a:t>Dataset Preprocessing: Noise Removal</a:t>
            </a:r>
            <a:endParaRPr b="1"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Useless data, inappropriate type of data (range), textual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Ready to use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irrelevant fields and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textual data in every field and remove the whole 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to valid data type i.e numerical.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 better column/field name.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Dataset Preprocessing: Done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2175"/>
            <a:ext cx="8520601" cy="2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Collaborative Filtering: Matrix Factorization</a:t>
            </a:r>
            <a:endParaRPr b="1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field: ‘watch_time’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fields: ‘user_id’, ‘content_id’, ‘watch_time’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Algorithm: SVD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Predictions on ‘watch_time’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output is used later as a feature in final recommendation algorithm.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