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39" r:id="rId2"/>
  </p:sldMasterIdLst>
  <p:sldIdLst>
    <p:sldId id="256" r:id="rId3"/>
    <p:sldId id="262" r:id="rId4"/>
    <p:sldId id="276" r:id="rId5"/>
    <p:sldId id="259" r:id="rId6"/>
    <p:sldId id="260" r:id="rId7"/>
    <p:sldId id="264" r:id="rId8"/>
    <p:sldId id="277" r:id="rId9"/>
    <p:sldId id="273" r:id="rId10"/>
    <p:sldId id="278" r:id="rId11"/>
    <p:sldId id="279" r:id="rId12"/>
    <p:sldId id="280" r:id="rId13"/>
    <p:sldId id="265" r:id="rId14"/>
    <p:sldId id="281" r:id="rId15"/>
    <p:sldId id="282" r:id="rId16"/>
    <p:sldId id="283" r:id="rId17"/>
    <p:sldId id="284" r:id="rId18"/>
    <p:sldId id="285" r:id="rId19"/>
    <p:sldId id="286" r:id="rId20"/>
    <p:sldId id="287" r:id="rId21"/>
    <p:sldId id="288" r:id="rId22"/>
    <p:sldId id="289" r:id="rId23"/>
    <p:sldId id="290" r:id="rId24"/>
    <p:sldId id="291" r:id="rId25"/>
    <p:sldId id="266" r:id="rId26"/>
    <p:sldId id="267" r:id="rId27"/>
    <p:sldId id="268" r:id="rId28"/>
    <p:sldId id="269" r:id="rId29"/>
    <p:sldId id="272" r:id="rId30"/>
    <p:sldId id="292" r:id="rId31"/>
    <p:sldId id="293" r:id="rId32"/>
    <p:sldId id="294" r:id="rId33"/>
    <p:sldId id="295" r:id="rId34"/>
    <p:sldId id="296" r:id="rId35"/>
    <p:sldId id="299" r:id="rId36"/>
    <p:sldId id="308" r:id="rId37"/>
    <p:sldId id="300" r:id="rId38"/>
    <p:sldId id="301" r:id="rId39"/>
    <p:sldId id="302" r:id="rId40"/>
    <p:sldId id="303" r:id="rId41"/>
    <p:sldId id="304" r:id="rId42"/>
    <p:sldId id="305" r:id="rId43"/>
    <p:sldId id="306" r:id="rId44"/>
    <p:sldId id="307" r:id="rId45"/>
    <p:sldId id="309" r:id="rId46"/>
    <p:sldId id="310" r:id="rId47"/>
    <p:sldId id="311" r:id="rId48"/>
    <p:sldId id="312" r:id="rId49"/>
    <p:sldId id="313" r:id="rId50"/>
    <p:sldId id="314" r:id="rId51"/>
    <p:sldId id="315" r:id="rId52"/>
    <p:sldId id="316" r:id="rId53"/>
    <p:sldId id="31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211" userDrawn="1">
          <p15:clr>
            <a:srgbClr val="A4A3A4"/>
          </p15:clr>
        </p15:guide>
        <p15:guide id="2" pos="7469"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5" d="100"/>
          <a:sy n="75" d="100"/>
        </p:scale>
        <p:origin x="-330" y="-84"/>
      </p:cViewPr>
      <p:guideLst>
        <p:guide orient="horz" pos="2160"/>
        <p:guide pos="211"/>
        <p:guide pos="746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9/7/2019</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pic>
        <p:nvPicPr>
          <p:cNvPr id="7" name="Picture 6">
            <a:extLst>
              <a:ext uri="{FF2B5EF4-FFF2-40B4-BE49-F238E27FC236}">
                <a16:creationId xmlns="" xmlns:a16="http://schemas.microsoft.com/office/drawing/2014/main" id="{CF0C53AE-3684-4ECF-80C2-A91CA6AD37D6}"/>
              </a:ext>
            </a:extLst>
          </p:cNvPr>
          <p:cNvPicPr>
            <a:picLocks noChangeAspect="1"/>
          </p:cNvPicPr>
          <p:nvPr userDrawn="1"/>
        </p:nvPicPr>
        <p:blipFill>
          <a:blip r:embed="rId2" cstate="print"/>
          <a:stretch>
            <a:fillRect/>
          </a:stretch>
        </p:blipFill>
        <p:spPr>
          <a:xfrm>
            <a:off x="11321154" y="-11113"/>
            <a:ext cx="904875" cy="704850"/>
          </a:xfrm>
          <a:prstGeom prst="rect">
            <a:avLst/>
          </a:prstGeom>
        </p:spPr>
      </p:pic>
    </p:spTree>
    <p:extLst>
      <p:ext uri="{BB962C8B-B14F-4D97-AF65-F5344CB8AC3E}">
        <p14:creationId xmlns="" xmlns:p14="http://schemas.microsoft.com/office/powerpoint/2010/main" val="89618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9/7/2019</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05312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9/7/2019</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7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8EB41-171B-4F3D-A13B-319A98BDE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1F7A709-EF34-4A12-94D2-0E61ED840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4B75A1F-B16B-4EBE-BC9B-B831E8868998}"/>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C178926A-8C35-41A3-8F34-0FB33EAB4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AE3932-4D87-457D-91F3-1DEE693D6291}"/>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68606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32A4D5-9829-446C-8377-31C4CB5CA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3AE4625-B68D-4446-B446-DD31AA40E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8567D-C1F6-49BC-B371-2C318ED84C20}"/>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6D7997CE-4E04-46A2-976A-47B26BF60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580A557-9EB1-46EA-853B-B93639D6A0B4}"/>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64042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940ACA-15F8-4F7D-AD5B-302186536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7F9C5A1-56B0-4DD1-92C1-EB70CC3AD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F4F3B86-379B-4512-A1D0-AAEB5049917D}"/>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CD2F9605-10BF-4089-BB63-D3DB2AE89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C90C1C4-B3F3-4525-AC86-349AB5598143}"/>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338946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EB0E06-E8D6-4DED-B96A-8654863FDA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38C411A-F124-4580-8BE4-DF25E60C1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FCBF959-505D-42F6-9011-C8AF21390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42C19B7-A68D-4534-9162-0AF63BCBAD82}"/>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6" name="Footer Placeholder 5">
            <a:extLst>
              <a:ext uri="{FF2B5EF4-FFF2-40B4-BE49-F238E27FC236}">
                <a16:creationId xmlns="" xmlns:a16="http://schemas.microsoft.com/office/drawing/2014/main" id="{F9C7FE97-E1E8-4D9B-984C-8BCAA71F58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1FA1143-3B46-4BFD-9276-59F447A0013B}"/>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420444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FDFFC-EE50-41AA-B360-96EB1E258C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9949075-B563-4DA7-AE1F-DD21459B1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0FF602-38F3-4663-9CD9-AD45E8DDB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34C8F91-B7CA-40AB-BC50-1835E3D25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A047D3A-305C-43E7-A76F-EC65E8B4D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8563F97-8D65-404E-8AB3-B37B410F9219}"/>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8" name="Footer Placeholder 7">
            <a:extLst>
              <a:ext uri="{FF2B5EF4-FFF2-40B4-BE49-F238E27FC236}">
                <a16:creationId xmlns="" xmlns:a16="http://schemas.microsoft.com/office/drawing/2014/main" id="{BFF1D82A-481C-4471-8CBB-63FF2C217E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34CF093-9CB3-4B16-81D4-E66BF0DF076F}"/>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2433991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285FD-8746-4D41-9607-EAEC76899E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ABE1C26-934B-4049-8495-BB0DAB271730}"/>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4" name="Footer Placeholder 3">
            <a:extLst>
              <a:ext uri="{FF2B5EF4-FFF2-40B4-BE49-F238E27FC236}">
                <a16:creationId xmlns="" xmlns:a16="http://schemas.microsoft.com/office/drawing/2014/main" id="{7E3DD92C-F437-4161-B0C1-6BC188FC3A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5B3BF40-C018-4666-ABF3-3E02BABFC3B7}"/>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3214833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B067D1-5E4F-403C-9CEE-F9669FEEACFF}"/>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3" name="Footer Placeholder 2">
            <a:extLst>
              <a:ext uri="{FF2B5EF4-FFF2-40B4-BE49-F238E27FC236}">
                <a16:creationId xmlns="" xmlns:a16="http://schemas.microsoft.com/office/drawing/2014/main" id="{D87653AF-2F4E-4B93-BEBD-4DD44A980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024D336-ACC0-4FBC-BB0B-C40CF7A4DBA9}"/>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1672422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DAA9CE-99E0-4AD6-A72C-29824CE30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3EB8668-4435-402A-98F7-DFDAB6A2A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ACB8FDC-2B42-49BF-B946-21AEC5449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0298A87-C0EE-4DCF-8313-9B3D247F95DF}"/>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6" name="Footer Placeholder 5">
            <a:extLst>
              <a:ext uri="{FF2B5EF4-FFF2-40B4-BE49-F238E27FC236}">
                <a16:creationId xmlns="" xmlns:a16="http://schemas.microsoft.com/office/drawing/2014/main" id="{9E09441A-A765-4FFC-8307-7BF3627803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72CF040-93CB-4A6D-936C-144F718A3831}"/>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301735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9/7/2019</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84684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4DB89-8531-4F6A-AA42-579001873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6D17EA1-4D3B-4E81-812C-EBF98D947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BE93394-B1F2-4B36-B5DB-CF2ADBD15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746F568-3063-4AE9-84FD-598633AF6C05}"/>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6" name="Footer Placeholder 5">
            <a:extLst>
              <a:ext uri="{FF2B5EF4-FFF2-40B4-BE49-F238E27FC236}">
                <a16:creationId xmlns="" xmlns:a16="http://schemas.microsoft.com/office/drawing/2014/main" id="{85FACE8D-1810-41DC-A6A4-28DE0A8C1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74A893F-3254-4AAF-B01B-08CB4290679C}"/>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1026507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DA62B-344B-466C-A45E-0F121FB670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BE81240-99B9-4186-B54C-18404CA6C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0907561-3D11-46BE-8DEA-C0F0A9B5DEA5}"/>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23888515-B710-43F6-A0CD-66D5F9A85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B0AD05A-DB60-42B9-AFC3-8D197FA748F9}"/>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1359801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ED5C60-E33D-4190-A2B8-5D31B5751E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20873B2-F11A-4FDC-8326-C378B1DDE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39F850B-1C95-4FEE-B645-417841B61251}"/>
              </a:ext>
            </a:extLst>
          </p:cNvPr>
          <p:cNvSpPr>
            <a:spLocks noGrp="1"/>
          </p:cNvSpPr>
          <p:nvPr>
            <p:ph type="dt" sz="half" idx="10"/>
          </p:nvPr>
        </p:nvSpPr>
        <p:spPr/>
        <p:txBody>
          <a:body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F1E31591-90C8-47E4-AF4B-BBC5F9BB9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FC0C44-F7D6-40E1-A9EE-275F589DAB96}"/>
              </a:ext>
            </a:extLst>
          </p:cNvPr>
          <p:cNvSpPr>
            <a:spLocks noGrp="1"/>
          </p:cNvSpPr>
          <p:nvPr>
            <p:ph type="sldNum" sz="quarter" idx="12"/>
          </p:nvPr>
        </p:nvSpPr>
        <p:spPr/>
        <p:txBody>
          <a:body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39456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9/7/2019</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32299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9/7/2019</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764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9/7/2019</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8393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9/7/2019</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94006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9/7/2019</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5821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9/7/2019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610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9/7/2019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9628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9/7/2019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518797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0C2E5-F4F8-41B5-B73E-A84B45229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A670E1F-2C1E-4969-8ADB-BEE95F0D9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E6B2600-859C-436D-9E08-E99479C5A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1EC70-D8C2-4951-AF28-9F3D9FD6983E}" type="datetimeFigureOut">
              <a:rPr lang="en-IN" smtClean="0"/>
              <a:pPr/>
              <a:t>07-09-2019</a:t>
            </a:fld>
            <a:endParaRPr lang="en-IN"/>
          </a:p>
        </p:txBody>
      </p:sp>
      <p:sp>
        <p:nvSpPr>
          <p:cNvPr id="5" name="Footer Placeholder 4">
            <a:extLst>
              <a:ext uri="{FF2B5EF4-FFF2-40B4-BE49-F238E27FC236}">
                <a16:creationId xmlns="" xmlns:a16="http://schemas.microsoft.com/office/drawing/2014/main" id="{6640A36E-24B3-45D6-B383-026D8F85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D622D88-6FAD-4F9B-8155-77F37E0A1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1B822-D160-4CAD-9F76-72F39D9DE1F5}" type="slidenum">
              <a:rPr lang="en-IN" smtClean="0"/>
              <a:pPr/>
              <a:t>‹#›</a:t>
            </a:fld>
            <a:endParaRPr lang="en-IN"/>
          </a:p>
        </p:txBody>
      </p:sp>
    </p:spTree>
    <p:extLst>
      <p:ext uri="{BB962C8B-B14F-4D97-AF65-F5344CB8AC3E}">
        <p14:creationId xmlns="" xmlns:p14="http://schemas.microsoft.com/office/powerpoint/2010/main" val="268889147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888/notebooks/Downloads/major_group_project_ashish_R2.ipynb"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888/notebooks/Downloads/major_group_project_ashish_R2.ipynb"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 xmlns:a16="http://schemas.microsoft.com/office/drawing/2014/main" id="{26F3B74F-E00E-409E-B888-B9ADFEE765D2}"/>
              </a:ext>
            </a:extLst>
          </p:cNvPr>
          <p:cNvPicPr>
            <a:picLocks noChangeAspect="1"/>
          </p:cNvPicPr>
          <p:nvPr/>
        </p:nvPicPr>
        <p:blipFill>
          <a:blip r:embed="rId2" cstate="print"/>
          <a:stretch>
            <a:fillRect/>
          </a:stretch>
        </p:blipFill>
        <p:spPr>
          <a:xfrm>
            <a:off x="0" y="13063"/>
            <a:ext cx="12192000" cy="6481288"/>
          </a:xfrm>
          <a:prstGeom prst="rect">
            <a:avLst/>
          </a:prstGeom>
        </p:spPr>
      </p:pic>
      <p:sp>
        <p:nvSpPr>
          <p:cNvPr id="2" name="Title 1">
            <a:extLst>
              <a:ext uri="{FF2B5EF4-FFF2-40B4-BE49-F238E27FC236}">
                <a16:creationId xmlns="" xmlns:a16="http://schemas.microsoft.com/office/drawing/2014/main" id="{C33D98B1-DAD4-41E4-9137-A13ACE5273AF}"/>
              </a:ext>
            </a:extLst>
          </p:cNvPr>
          <p:cNvSpPr>
            <a:spLocks noGrp="1"/>
          </p:cNvSpPr>
          <p:nvPr>
            <p:ph type="ctrTitle"/>
          </p:nvPr>
        </p:nvSpPr>
        <p:spPr>
          <a:xfrm>
            <a:off x="3970382" y="220111"/>
            <a:ext cx="6975914" cy="2901694"/>
          </a:xfrm>
        </p:spPr>
        <p:txBody>
          <a:bodyPr anchor="t">
            <a:noAutofit/>
          </a:bodyPr>
          <a:lstStyle/>
          <a:p>
            <a:r>
              <a:rPr lang="en-IN" sz="9600" dirty="0" smtClean="0">
                <a:solidFill>
                  <a:schemeClr val="tx1"/>
                </a:solidFill>
                <a:latin typeface="Colonna MT" pitchFamily="82" charset="0"/>
              </a:rPr>
              <a:t>Credit Risk</a:t>
            </a:r>
            <a:br>
              <a:rPr lang="en-IN" sz="9600" dirty="0" smtClean="0">
                <a:solidFill>
                  <a:schemeClr val="tx1"/>
                </a:solidFill>
                <a:latin typeface="Colonna MT" pitchFamily="82" charset="0"/>
              </a:rPr>
            </a:br>
            <a:r>
              <a:rPr lang="en-IN" sz="9600" dirty="0" smtClean="0">
                <a:solidFill>
                  <a:schemeClr val="tx1"/>
                </a:solidFill>
                <a:latin typeface="Colonna MT" pitchFamily="82" charset="0"/>
              </a:rPr>
              <a:t>Analysis</a:t>
            </a:r>
            <a:endParaRPr lang="en-IN" sz="9600" dirty="0">
              <a:solidFill>
                <a:schemeClr val="tx1"/>
              </a:solidFill>
              <a:latin typeface="Colonna MT" pitchFamily="82" charset="0"/>
            </a:endParaRPr>
          </a:p>
        </p:txBody>
      </p:sp>
      <p:sp>
        <p:nvSpPr>
          <p:cNvPr id="3" name="Subtitle 2">
            <a:extLst>
              <a:ext uri="{FF2B5EF4-FFF2-40B4-BE49-F238E27FC236}">
                <a16:creationId xmlns="" xmlns:a16="http://schemas.microsoft.com/office/drawing/2014/main" id="{7BADA10D-2C07-4FAA-91C9-3DD98A3656BF}"/>
              </a:ext>
            </a:extLst>
          </p:cNvPr>
          <p:cNvSpPr>
            <a:spLocks noGrp="1"/>
          </p:cNvSpPr>
          <p:nvPr>
            <p:ph type="subTitle" idx="1"/>
          </p:nvPr>
        </p:nvSpPr>
        <p:spPr>
          <a:xfrm>
            <a:off x="3919862" y="4787479"/>
            <a:ext cx="8272138" cy="1460920"/>
          </a:xfrm>
        </p:spPr>
        <p:txBody>
          <a:bodyPr anchor="t">
            <a:noAutofit/>
          </a:bodyPr>
          <a:lstStyle/>
          <a:p>
            <a:r>
              <a:rPr lang="en-IN" sz="4800" b="1" u="sng" dirty="0" smtClean="0">
                <a:latin typeface="Colonna MT" pitchFamily="82" charset="0"/>
              </a:rPr>
              <a:t>T</a:t>
            </a:r>
            <a:r>
              <a:rPr lang="en-IN" sz="4800" b="1" u="sng" cap="none" dirty="0" smtClean="0">
                <a:latin typeface="Colonna MT" pitchFamily="82" charset="0"/>
              </a:rPr>
              <a:t>eam</a:t>
            </a:r>
            <a:r>
              <a:rPr lang="en-IN" sz="4800" b="1" u="sng" dirty="0" smtClean="0">
                <a:latin typeface="Colonna MT" pitchFamily="82" charset="0"/>
              </a:rPr>
              <a:t> M</a:t>
            </a:r>
            <a:r>
              <a:rPr lang="en-IN" sz="4800" b="1" u="sng" cap="none" dirty="0" smtClean="0">
                <a:latin typeface="Colonna MT" pitchFamily="82" charset="0"/>
              </a:rPr>
              <a:t>embers</a:t>
            </a:r>
            <a:r>
              <a:rPr lang="en-IN" sz="4800" b="1" u="sng" dirty="0" smtClean="0">
                <a:latin typeface="Colonna MT" pitchFamily="82" charset="0"/>
              </a:rPr>
              <a:t>:</a:t>
            </a:r>
            <a:endParaRPr lang="en-IN" sz="4800" b="1" u="sng" dirty="0">
              <a:latin typeface="Colonna MT" pitchFamily="82" charset="0"/>
            </a:endParaRPr>
          </a:p>
          <a:p>
            <a:r>
              <a:rPr lang="en-IN" sz="4800" b="1" dirty="0" smtClean="0">
                <a:latin typeface="Colonna MT" pitchFamily="82" charset="0"/>
              </a:rPr>
              <a:t>A</a:t>
            </a:r>
            <a:r>
              <a:rPr lang="en-IN" sz="4800" b="1" cap="none" dirty="0" smtClean="0">
                <a:latin typeface="Colonna MT" pitchFamily="82" charset="0"/>
              </a:rPr>
              <a:t>shish, </a:t>
            </a:r>
            <a:r>
              <a:rPr lang="en-IN" sz="4800" b="1" dirty="0" err="1" smtClean="0">
                <a:latin typeface="Colonna MT" pitchFamily="82" charset="0"/>
              </a:rPr>
              <a:t>K</a:t>
            </a:r>
            <a:r>
              <a:rPr lang="en-IN" sz="4800" b="1" cap="none" dirty="0" err="1" smtClean="0">
                <a:latin typeface="Colonna MT" pitchFamily="82" charset="0"/>
              </a:rPr>
              <a:t>unal</a:t>
            </a:r>
            <a:r>
              <a:rPr lang="en-IN" sz="4800" b="1" dirty="0" smtClean="0">
                <a:latin typeface="Colonna MT" pitchFamily="82" charset="0"/>
              </a:rPr>
              <a:t> </a:t>
            </a:r>
            <a:r>
              <a:rPr lang="en-IN" sz="4800" b="1" cap="none" dirty="0" smtClean="0">
                <a:latin typeface="Colonna MT" pitchFamily="82" charset="0"/>
              </a:rPr>
              <a:t>and</a:t>
            </a:r>
            <a:r>
              <a:rPr lang="en-IN" sz="4800" b="1" dirty="0" smtClean="0">
                <a:latin typeface="Colonna MT" pitchFamily="82" charset="0"/>
              </a:rPr>
              <a:t> </a:t>
            </a:r>
            <a:r>
              <a:rPr lang="en-IN" sz="4800" b="1" dirty="0" err="1" smtClean="0">
                <a:latin typeface="Colonna MT" pitchFamily="82" charset="0"/>
              </a:rPr>
              <a:t>N</a:t>
            </a:r>
            <a:r>
              <a:rPr lang="en-IN" sz="4800" b="1" cap="none" dirty="0" err="1" smtClean="0">
                <a:latin typeface="Colonna MT" pitchFamily="82" charset="0"/>
              </a:rPr>
              <a:t>eha</a:t>
            </a:r>
            <a:endParaRPr lang="en-IN" sz="4800" b="1" dirty="0">
              <a:latin typeface="Colonna MT" pitchFamily="82" charset="0"/>
            </a:endParaRPr>
          </a:p>
        </p:txBody>
      </p:sp>
      <p:pic>
        <p:nvPicPr>
          <p:cNvPr id="10" name="Picture 2" descr="Image result for imarticus logo"/>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3" y="204350"/>
            <a:ext cx="2295391" cy="229539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54364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missing values contd..</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a:xfrm>
            <a:off x="6949440" y="2299063"/>
            <a:ext cx="4859383" cy="5150637"/>
          </a:xfrm>
        </p:spPr>
        <p:txBody>
          <a:bodyPr/>
          <a:lstStyle/>
          <a:p>
            <a:r>
              <a:rPr lang="en-US" dirty="0" smtClean="0"/>
              <a:t>This is a plot of the total collection amount</a:t>
            </a:r>
          </a:p>
          <a:p>
            <a:r>
              <a:rPr lang="en-US" dirty="0" smtClean="0"/>
              <a:t>We can neither change it with median nor with mean as it has some values at both the ends and moreover, it is not categorical value, hence also not with mode.</a:t>
            </a:r>
          </a:p>
          <a:p>
            <a:r>
              <a:rPr lang="en-US" dirty="0" smtClean="0"/>
              <a:t>Therefore we use backward fill method to fill the </a:t>
            </a:r>
            <a:r>
              <a:rPr lang="en-US" dirty="0" err="1" smtClean="0"/>
              <a:t>nan</a:t>
            </a:r>
            <a:r>
              <a:rPr lang="en-US" dirty="0" smtClean="0"/>
              <a:t> values.</a:t>
            </a:r>
          </a:p>
          <a:p>
            <a:r>
              <a:rPr lang="en-US" sz="1600" dirty="0" smtClean="0"/>
              <a:t># df1["</a:t>
            </a:r>
            <a:r>
              <a:rPr lang="en-US" sz="1600" dirty="0" err="1" smtClean="0"/>
              <a:t>tot_coll_amt</a:t>
            </a:r>
            <a:r>
              <a:rPr lang="en-US" sz="1600" dirty="0" smtClean="0"/>
              <a:t>"].</a:t>
            </a:r>
            <a:r>
              <a:rPr lang="en-US" sz="1600" dirty="0" err="1" smtClean="0"/>
              <a:t>fillna</a:t>
            </a:r>
            <a:r>
              <a:rPr lang="en-US" sz="1600" dirty="0" smtClean="0"/>
              <a:t>(method="</a:t>
            </a:r>
            <a:r>
              <a:rPr lang="en-US" sz="1600" dirty="0" err="1" smtClean="0"/>
              <a:t>bfill",inplace</a:t>
            </a:r>
            <a:r>
              <a:rPr lang="en-US" sz="1600" dirty="0" smtClean="0"/>
              <a:t>=True)</a:t>
            </a:r>
          </a:p>
        </p:txBody>
      </p:sp>
      <p:pic>
        <p:nvPicPr>
          <p:cNvPr id="3074" name="Picture 2" descr="C:\Users\cdac\Desktop\Imarticus\Major_Project\major_project snaps\3.PNG"/>
          <p:cNvPicPr>
            <a:picLocks noChangeAspect="1" noChangeArrowheads="1"/>
          </p:cNvPicPr>
          <p:nvPr/>
        </p:nvPicPr>
        <p:blipFill>
          <a:blip r:embed="rId2" cstate="print"/>
          <a:srcRect/>
          <a:stretch>
            <a:fillRect/>
          </a:stretch>
        </p:blipFill>
        <p:spPr bwMode="auto">
          <a:xfrm>
            <a:off x="287384" y="1979706"/>
            <a:ext cx="6479176" cy="409452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missing values contd..</a:t>
            </a:r>
            <a:endParaRPr lang="en-US" dirty="0"/>
          </a:p>
        </p:txBody>
      </p:sp>
      <p:pic>
        <p:nvPicPr>
          <p:cNvPr id="5" name="Content Placeholder 4" descr="4.PNG"/>
          <p:cNvPicPr>
            <a:picLocks noGrp="1" noChangeAspect="1"/>
          </p:cNvPicPr>
          <p:nvPr>
            <p:ph sz="half" idx="1"/>
          </p:nvPr>
        </p:nvPicPr>
        <p:blipFill>
          <a:blip r:embed="rId2" cstate="print"/>
          <a:stretch>
            <a:fillRect/>
          </a:stretch>
        </p:blipFill>
        <p:spPr>
          <a:xfrm>
            <a:off x="679269" y="2142309"/>
            <a:ext cx="5133702" cy="3696787"/>
          </a:xfrm>
        </p:spPr>
      </p:pic>
      <p:sp>
        <p:nvSpPr>
          <p:cNvPr id="4" name="Content Placeholder 3"/>
          <p:cNvSpPr>
            <a:spLocks noGrp="1"/>
          </p:cNvSpPr>
          <p:nvPr>
            <p:ph sz="half" idx="2"/>
          </p:nvPr>
        </p:nvSpPr>
        <p:spPr/>
        <p:txBody>
          <a:bodyPr/>
          <a:lstStyle/>
          <a:p>
            <a:r>
              <a:rPr lang="en-US" dirty="0" smtClean="0"/>
              <a:t>This is a plot of the employee length or the number of years the candidate has been working .</a:t>
            </a:r>
          </a:p>
          <a:p>
            <a:r>
              <a:rPr lang="en-US" dirty="0" smtClean="0"/>
              <a:t>Since we found out that more than 60% of the candidate has been working for more than 10 years so we replace the </a:t>
            </a:r>
            <a:r>
              <a:rPr lang="en-US" dirty="0" err="1" smtClean="0"/>
              <a:t>nan</a:t>
            </a:r>
            <a:r>
              <a:rPr lang="en-US" dirty="0" smtClean="0"/>
              <a:t> values with 10 years of employment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smtClean="0">
                <a:latin typeface="Arial" panose="020B0604020202020204" pitchFamily="34" charset="0"/>
                <a:cs typeface="Arial" panose="020B0604020202020204" pitchFamily="34" charset="0"/>
              </a:rPr>
              <a:t>Outlier Treatment</a:t>
            </a:r>
            <a:endParaRPr lang="en-IN" sz="3000" b="1" dirty="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 xmlns:a16="http://schemas.microsoft.com/office/drawing/2014/main" id="{1C87F021-1C8F-4D3C-B5E8-7798436744F8}"/>
              </a:ext>
            </a:extLst>
          </p:cNvPr>
          <p:cNvSpPr txBox="1"/>
          <p:nvPr/>
        </p:nvSpPr>
        <p:spPr>
          <a:xfrm>
            <a:off x="219075" y="1264996"/>
            <a:ext cx="11706225"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In order to check for outliers we used the box plot method.</a:t>
            </a:r>
          </a:p>
          <a:p>
            <a:r>
              <a:rPr lang="en-IN" dirty="0" smtClean="0">
                <a:latin typeface="Arial" panose="020B0604020202020204" pitchFamily="34" charset="0"/>
                <a:cs typeface="Arial" panose="020B0604020202020204" pitchFamily="34" charset="0"/>
              </a:rPr>
              <a:t>Here </a:t>
            </a:r>
            <a:r>
              <a:rPr lang="en-IN" dirty="0">
                <a:latin typeface="Arial" panose="020B0604020202020204" pitchFamily="34" charset="0"/>
                <a:cs typeface="Arial" panose="020B0604020202020204" pitchFamily="34" charset="0"/>
              </a:rPr>
              <a:t>are few variables where we can see the difference in datapoints after outlier Treatment</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XXXX</a:t>
            </a:r>
          </a:p>
        </p:txBody>
      </p:sp>
      <p:grpSp>
        <p:nvGrpSpPr>
          <p:cNvPr id="21" name="Group 20">
            <a:extLst>
              <a:ext uri="{FF2B5EF4-FFF2-40B4-BE49-F238E27FC236}">
                <a16:creationId xmlns="" xmlns:a16="http://schemas.microsoft.com/office/drawing/2014/main" id="{1540703D-1D59-43EA-BA6C-4F68633FF00A}"/>
              </a:ext>
            </a:extLst>
          </p:cNvPr>
          <p:cNvGrpSpPr/>
          <p:nvPr/>
        </p:nvGrpSpPr>
        <p:grpSpPr>
          <a:xfrm>
            <a:off x="2328864" y="1955112"/>
            <a:ext cx="6762885" cy="1921148"/>
            <a:chOff x="2328864" y="1647000"/>
            <a:chExt cx="6397678" cy="2412365"/>
          </a:xfrm>
        </p:grpSpPr>
        <p:sp>
          <p:nvSpPr>
            <p:cNvPr id="22" name="TextBox 21">
              <a:extLst>
                <a:ext uri="{FF2B5EF4-FFF2-40B4-BE49-F238E27FC236}">
                  <a16:creationId xmlns="" xmlns:a16="http://schemas.microsoft.com/office/drawing/2014/main" id="{87911419-DF69-4283-BB19-3713F4896764}"/>
                </a:ext>
              </a:extLst>
            </p:cNvPr>
            <p:cNvSpPr txBox="1"/>
            <p:nvPr/>
          </p:nvSpPr>
          <p:spPr>
            <a:xfrm>
              <a:off x="3578903" y="1647000"/>
              <a:ext cx="3689497" cy="553998"/>
            </a:xfrm>
            <a:prstGeom prst="rect">
              <a:avLst/>
            </a:prstGeom>
            <a:noFill/>
          </p:spPr>
          <p:txBody>
            <a:bodyPr wrap="square" rtlCol="0">
              <a:spAutoFit/>
            </a:bodyPr>
            <a:lstStyle/>
            <a:p>
              <a:pPr algn="ctr"/>
              <a:r>
                <a:rPr lang="en-IN" sz="1500" b="1" dirty="0"/>
                <a:t>int_rate</a:t>
              </a:r>
            </a:p>
            <a:p>
              <a:endParaRPr lang="en-IN" sz="15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 xmlns:a16="http://schemas.microsoft.com/office/drawing/2014/main" id="{BE4DD8CA-6AD9-443E-ADC9-2C30D8F9CDED}"/>
                </a:ext>
              </a:extLst>
            </p:cNvPr>
            <p:cNvSpPr txBox="1"/>
            <p:nvPr/>
          </p:nvSpPr>
          <p:spPr>
            <a:xfrm>
              <a:off x="5837982" y="2054504"/>
              <a:ext cx="2888560" cy="461665"/>
            </a:xfrm>
            <a:prstGeom prst="rect">
              <a:avLst/>
            </a:prstGeom>
            <a:noFill/>
          </p:spPr>
          <p:txBody>
            <a:bodyPr wrap="square" rtlCol="0">
              <a:spAutoFit/>
            </a:bodyPr>
            <a:lstStyle/>
            <a:p>
              <a:pPr algn="ctr"/>
              <a:r>
                <a:rPr lang="en-IN" sz="1200" b="1" dirty="0"/>
                <a:t>After</a:t>
              </a:r>
            </a:p>
            <a:p>
              <a:endParaRPr lang="en-IN"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 xmlns:a16="http://schemas.microsoft.com/office/drawing/2014/main" id="{29F1BF70-2CCD-473C-8F19-939ADCFF3A4A}"/>
                </a:ext>
              </a:extLst>
            </p:cNvPr>
            <p:cNvSpPr txBox="1"/>
            <p:nvPr/>
          </p:nvSpPr>
          <p:spPr>
            <a:xfrm>
              <a:off x="2339423" y="2054504"/>
              <a:ext cx="2888560" cy="276999"/>
            </a:xfrm>
            <a:prstGeom prst="rect">
              <a:avLst/>
            </a:prstGeom>
            <a:noFill/>
          </p:spPr>
          <p:txBody>
            <a:bodyPr wrap="square" rtlCol="0">
              <a:spAutoFit/>
            </a:bodyPr>
            <a:lstStyle/>
            <a:p>
              <a:pPr algn="ctr"/>
              <a:r>
                <a:rPr lang="en-IN" sz="1200" b="1" dirty="0"/>
                <a:t>Before</a:t>
              </a:r>
              <a:endParaRPr lang="en-IN" sz="1200" dirty="0">
                <a:latin typeface="Arial" panose="020B0604020202020204" pitchFamily="34" charset="0"/>
                <a:cs typeface="Arial" panose="020B0604020202020204" pitchFamily="34" charset="0"/>
              </a:endParaRPr>
            </a:p>
          </p:txBody>
        </p:sp>
        <p:pic>
          <p:nvPicPr>
            <p:cNvPr id="25" name="Picture 24">
              <a:extLst>
                <a:ext uri="{FF2B5EF4-FFF2-40B4-BE49-F238E27FC236}">
                  <a16:creationId xmlns="" xmlns:a16="http://schemas.microsoft.com/office/drawing/2014/main" id="{C16C58D9-2293-45B1-83EA-7A798D000318}"/>
                </a:ext>
              </a:extLst>
            </p:cNvPr>
            <p:cNvPicPr>
              <a:picLocks noChangeAspect="1"/>
            </p:cNvPicPr>
            <p:nvPr/>
          </p:nvPicPr>
          <p:blipFill>
            <a:blip r:embed="rId2" cstate="print"/>
            <a:stretch>
              <a:fillRect/>
            </a:stretch>
          </p:blipFill>
          <p:spPr>
            <a:xfrm>
              <a:off x="2328864" y="2341500"/>
              <a:ext cx="2995389" cy="1717864"/>
            </a:xfrm>
            <a:prstGeom prst="rect">
              <a:avLst/>
            </a:prstGeom>
          </p:spPr>
        </p:pic>
        <p:pic>
          <p:nvPicPr>
            <p:cNvPr id="26" name="Picture 25">
              <a:extLst>
                <a:ext uri="{FF2B5EF4-FFF2-40B4-BE49-F238E27FC236}">
                  <a16:creationId xmlns="" xmlns:a16="http://schemas.microsoft.com/office/drawing/2014/main" id="{06878A67-15D7-42C9-B231-7A6E42ACC860}"/>
                </a:ext>
              </a:extLst>
            </p:cNvPr>
            <p:cNvPicPr>
              <a:picLocks noChangeAspect="1"/>
            </p:cNvPicPr>
            <p:nvPr/>
          </p:nvPicPr>
          <p:blipFill>
            <a:blip r:embed="rId3" cstate="print"/>
            <a:stretch>
              <a:fillRect/>
            </a:stretch>
          </p:blipFill>
          <p:spPr>
            <a:xfrm>
              <a:off x="5837982" y="2341501"/>
              <a:ext cx="2819058" cy="1717864"/>
            </a:xfrm>
            <a:prstGeom prst="rect">
              <a:avLst/>
            </a:prstGeom>
          </p:spPr>
        </p:pic>
      </p:grpSp>
      <p:grpSp>
        <p:nvGrpSpPr>
          <p:cNvPr id="29" name="Group 28">
            <a:extLst>
              <a:ext uri="{FF2B5EF4-FFF2-40B4-BE49-F238E27FC236}">
                <a16:creationId xmlns="" xmlns:a16="http://schemas.microsoft.com/office/drawing/2014/main" id="{9DAC75D9-4E8E-435F-A8BC-898A57029D5A}"/>
              </a:ext>
            </a:extLst>
          </p:cNvPr>
          <p:cNvGrpSpPr/>
          <p:nvPr/>
        </p:nvGrpSpPr>
        <p:grpSpPr>
          <a:xfrm>
            <a:off x="2337454" y="4082086"/>
            <a:ext cx="7015552" cy="1900903"/>
            <a:chOff x="2337455" y="4082086"/>
            <a:chExt cx="5196406" cy="1900903"/>
          </a:xfrm>
        </p:grpSpPr>
        <p:sp>
          <p:nvSpPr>
            <p:cNvPr id="11" name="TextBox 10">
              <a:extLst>
                <a:ext uri="{FF2B5EF4-FFF2-40B4-BE49-F238E27FC236}">
                  <a16:creationId xmlns="" xmlns:a16="http://schemas.microsoft.com/office/drawing/2014/main" id="{A6FE89CC-5246-4547-9ABE-365E3518F525}"/>
                </a:ext>
              </a:extLst>
            </p:cNvPr>
            <p:cNvSpPr txBox="1"/>
            <p:nvPr/>
          </p:nvSpPr>
          <p:spPr>
            <a:xfrm>
              <a:off x="3345866" y="4082086"/>
              <a:ext cx="3001686" cy="553998"/>
            </a:xfrm>
            <a:prstGeom prst="rect">
              <a:avLst/>
            </a:prstGeom>
            <a:noFill/>
          </p:spPr>
          <p:txBody>
            <a:bodyPr wrap="square" rtlCol="0">
              <a:spAutoFit/>
            </a:bodyPr>
            <a:lstStyle/>
            <a:p>
              <a:pPr algn="ctr"/>
              <a:r>
                <a:rPr lang="en-IN" sz="1500" b="1" dirty="0" err="1"/>
                <a:t>out_prncp</a:t>
              </a:r>
              <a:endParaRPr lang="en-IN" sz="1500" b="1" dirty="0"/>
            </a:p>
            <a:p>
              <a:endParaRPr lang="en-IN" sz="15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 xmlns:a16="http://schemas.microsoft.com/office/drawing/2014/main" id="{ACBD934D-00F4-4630-A4BF-12F4235CC54E}"/>
                </a:ext>
              </a:extLst>
            </p:cNvPr>
            <p:cNvSpPr txBox="1"/>
            <p:nvPr/>
          </p:nvSpPr>
          <p:spPr>
            <a:xfrm>
              <a:off x="5183798" y="4406612"/>
              <a:ext cx="2350063" cy="367659"/>
            </a:xfrm>
            <a:prstGeom prst="rect">
              <a:avLst/>
            </a:prstGeom>
            <a:noFill/>
          </p:spPr>
          <p:txBody>
            <a:bodyPr wrap="square" rtlCol="0">
              <a:spAutoFit/>
            </a:bodyPr>
            <a:lstStyle/>
            <a:p>
              <a:pPr algn="ctr"/>
              <a:r>
                <a:rPr lang="en-IN" sz="1200" b="1" dirty="0"/>
                <a:t>After</a:t>
              </a:r>
            </a:p>
            <a:p>
              <a:endParaRPr lang="en-IN" sz="1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4397810B-A6FE-4DEF-AC92-41D1506A7B95}"/>
                </a:ext>
              </a:extLst>
            </p:cNvPr>
            <p:cNvSpPr txBox="1"/>
            <p:nvPr/>
          </p:nvSpPr>
          <p:spPr>
            <a:xfrm>
              <a:off x="2337455" y="4406612"/>
              <a:ext cx="2350063" cy="220595"/>
            </a:xfrm>
            <a:prstGeom prst="rect">
              <a:avLst/>
            </a:prstGeom>
            <a:noFill/>
          </p:spPr>
          <p:txBody>
            <a:bodyPr wrap="square" rtlCol="0">
              <a:spAutoFit/>
            </a:bodyPr>
            <a:lstStyle/>
            <a:p>
              <a:pPr algn="ctr"/>
              <a:r>
                <a:rPr lang="en-IN" sz="1200" b="1" dirty="0"/>
                <a:t>Before</a:t>
              </a:r>
              <a:endParaRPr lang="en-IN" sz="1200" dirty="0">
                <a:latin typeface="Arial" panose="020B0604020202020204" pitchFamily="34" charset="0"/>
                <a:cs typeface="Arial" panose="020B0604020202020204" pitchFamily="34" charset="0"/>
              </a:endParaRPr>
            </a:p>
          </p:txBody>
        </p:sp>
        <p:pic>
          <p:nvPicPr>
            <p:cNvPr id="27" name="Picture 26">
              <a:extLst>
                <a:ext uri="{FF2B5EF4-FFF2-40B4-BE49-F238E27FC236}">
                  <a16:creationId xmlns="" xmlns:a16="http://schemas.microsoft.com/office/drawing/2014/main" id="{DA7E2EC3-97D8-4975-A0B8-CC48CD586D5B}"/>
                </a:ext>
              </a:extLst>
            </p:cNvPr>
            <p:cNvPicPr>
              <a:picLocks noChangeAspect="1"/>
            </p:cNvPicPr>
            <p:nvPr/>
          </p:nvPicPr>
          <p:blipFill>
            <a:blip r:embed="rId4" cstate="print"/>
            <a:stretch>
              <a:fillRect/>
            </a:stretch>
          </p:blipFill>
          <p:spPr>
            <a:xfrm>
              <a:off x="2337455" y="4627207"/>
              <a:ext cx="2436976" cy="1355782"/>
            </a:xfrm>
            <a:prstGeom prst="rect">
              <a:avLst/>
            </a:prstGeom>
          </p:spPr>
        </p:pic>
        <p:pic>
          <p:nvPicPr>
            <p:cNvPr id="28" name="Picture 27">
              <a:extLst>
                <a:ext uri="{FF2B5EF4-FFF2-40B4-BE49-F238E27FC236}">
                  <a16:creationId xmlns="" xmlns:a16="http://schemas.microsoft.com/office/drawing/2014/main" id="{AA307C1A-BE53-4383-BA69-BB9AB864232D}"/>
                </a:ext>
              </a:extLst>
            </p:cNvPr>
            <p:cNvPicPr>
              <a:picLocks noChangeAspect="1"/>
            </p:cNvPicPr>
            <p:nvPr/>
          </p:nvPicPr>
          <p:blipFill>
            <a:blip r:embed="rId5" cstate="print"/>
            <a:stretch>
              <a:fillRect/>
            </a:stretch>
          </p:blipFill>
          <p:spPr>
            <a:xfrm>
              <a:off x="5140341" y="4611544"/>
              <a:ext cx="2336975" cy="1321273"/>
            </a:xfrm>
            <a:prstGeom prst="rect">
              <a:avLst/>
            </a:prstGeom>
          </p:spPr>
        </p:pic>
      </p:grpSp>
    </p:spTree>
    <p:extLst>
      <p:ext uri="{BB962C8B-B14F-4D97-AF65-F5344CB8AC3E}">
        <p14:creationId xmlns="" xmlns:p14="http://schemas.microsoft.com/office/powerpoint/2010/main" val="401030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We used the Z score method to fill in the outliers </a:t>
            </a:r>
            <a:br>
              <a:rPr lang="en-US" sz="3200" dirty="0" smtClean="0"/>
            </a:br>
            <a:r>
              <a:rPr lang="en-US" sz="3200" dirty="0" smtClean="0"/>
              <a:t>Values having z score grater than 3 were replace by maximum value below z score equal to 3.</a:t>
            </a:r>
            <a:endParaRPr lang="en-US" sz="3200" dirty="0"/>
          </a:p>
        </p:txBody>
      </p:sp>
      <p:pic>
        <p:nvPicPr>
          <p:cNvPr id="4" name="Content Placeholder 3">
            <a:extLst>
              <a:ext uri="{FF2B5EF4-FFF2-40B4-BE49-F238E27FC236}">
                <a16:creationId xmlns="" xmlns:a16="http://schemas.microsoft.com/office/drawing/2014/main" id="{89660DB1-0305-42E4-AAD7-78F10423DCBB}"/>
              </a:ext>
            </a:extLst>
          </p:cNvPr>
          <p:cNvPicPr>
            <a:picLocks noGrp="1" noChangeAspect="1"/>
          </p:cNvPicPr>
          <p:nvPr>
            <p:ph idx="1"/>
          </p:nvPr>
        </p:nvPicPr>
        <p:blipFill>
          <a:blip r:embed="rId2" cstate="print"/>
          <a:stretch>
            <a:fillRect/>
          </a:stretch>
        </p:blipFill>
        <p:spPr>
          <a:xfrm>
            <a:off x="1174049" y="1943100"/>
            <a:ext cx="9955027" cy="3760788"/>
          </a:xfrm>
          <a:prstGeom prst="rect">
            <a:avLst/>
          </a:prstGeom>
        </p:spPr>
      </p:pic>
      <p:sp>
        <p:nvSpPr>
          <p:cNvPr id="6" name="Oval 5"/>
          <p:cNvSpPr/>
          <p:nvPr/>
        </p:nvSpPr>
        <p:spPr>
          <a:xfrm>
            <a:off x="2209800" y="5168900"/>
            <a:ext cx="952500" cy="20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4100" y="4165600"/>
            <a:ext cx="1879600" cy="165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a:t>
            </a:r>
            <a:endParaRPr lang="en-US" dirty="0"/>
          </a:p>
        </p:txBody>
      </p:sp>
      <p:pic>
        <p:nvPicPr>
          <p:cNvPr id="5" name="Content Placeholder 4" descr="5.PNG"/>
          <p:cNvPicPr>
            <a:picLocks noGrp="1" noChangeAspect="1"/>
          </p:cNvPicPr>
          <p:nvPr>
            <p:ph sz="half" idx="1"/>
          </p:nvPr>
        </p:nvPicPr>
        <p:blipFill>
          <a:blip r:embed="rId2" cstate="print"/>
          <a:stretch>
            <a:fillRect/>
          </a:stretch>
        </p:blipFill>
        <p:spPr>
          <a:xfrm>
            <a:off x="326571" y="2103120"/>
            <a:ext cx="5878286" cy="3997233"/>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It is cleared that there is no such big relation which can be get out of this, seems like a balanced situation.</a:t>
            </a:r>
            <a:r>
              <a:rPr lang="en-US" b="1" dirty="0" smtClean="0">
                <a:latin typeface="Arial" pitchFamily="34" charset="0"/>
                <a:cs typeface="Arial" pitchFamily="34" charset="0"/>
                <a:hlinkClick r:id="rId3"/>
              </a:rPr>
              <a:t>¶</a:t>
            </a:r>
            <a:endParaRPr lang="en-US" b="1" dirty="0" smtClean="0">
              <a:latin typeface="Arial" pitchFamily="34" charset="0"/>
              <a:cs typeface="Arial" pitchFamily="34" charset="0"/>
            </a:endParaRPr>
          </a:p>
          <a:p>
            <a:r>
              <a:rPr lang="en-US" b="1" dirty="0" smtClean="0">
                <a:latin typeface="Arial" pitchFamily="34" charset="0"/>
                <a:cs typeface="Arial" pitchFamily="34" charset="0"/>
              </a:rPr>
              <a:t>how? Since the proportions is almost same in each area code. if 85% - 90% </a:t>
            </a:r>
            <a:r>
              <a:rPr lang="en-US" b="1" dirty="0" smtClean="0">
                <a:latin typeface="Arial" pitchFamily="34" charset="0"/>
                <a:cs typeface="Arial" pitchFamily="34" charset="0"/>
              </a:rPr>
              <a:t>was </a:t>
            </a:r>
            <a:r>
              <a:rPr lang="en-US" b="1" dirty="0" smtClean="0">
                <a:latin typeface="Arial" pitchFamily="34" charset="0"/>
                <a:cs typeface="Arial" pitchFamily="34" charset="0"/>
              </a:rPr>
              <a:t>getting rejected then 15% - 10% </a:t>
            </a:r>
            <a:r>
              <a:rPr lang="en-US" b="1" dirty="0" smtClean="0">
                <a:latin typeface="Arial" pitchFamily="34" charset="0"/>
                <a:cs typeface="Arial" pitchFamily="34" charset="0"/>
              </a:rPr>
              <a:t>were </a:t>
            </a:r>
            <a:r>
              <a:rPr lang="en-US" b="1" dirty="0" smtClean="0">
                <a:latin typeface="Arial" pitchFamily="34" charset="0"/>
                <a:cs typeface="Arial" pitchFamily="34" charset="0"/>
              </a:rPr>
              <a:t>only getting approved for loan in each state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180" y="812800"/>
            <a:ext cx="10058400" cy="911860"/>
          </a:xfrm>
        </p:spPr>
        <p:txBody>
          <a:bodyPr/>
          <a:lstStyle/>
          <a:p>
            <a:r>
              <a:rPr lang="en-US" dirty="0" err="1" smtClean="0"/>
              <a:t>Bivariate</a:t>
            </a:r>
            <a:r>
              <a:rPr lang="en-US" dirty="0" smtClean="0"/>
              <a:t> Analysis contd..	</a:t>
            </a:r>
            <a:endParaRPr lang="en-US" dirty="0"/>
          </a:p>
        </p:txBody>
      </p:sp>
      <p:pic>
        <p:nvPicPr>
          <p:cNvPr id="5" name="Content Placeholder 4" descr="6.PNG"/>
          <p:cNvPicPr>
            <a:picLocks noGrp="1" noChangeAspect="1"/>
          </p:cNvPicPr>
          <p:nvPr>
            <p:ph sz="half" idx="1"/>
          </p:nvPr>
        </p:nvPicPr>
        <p:blipFill>
          <a:blip r:embed="rId2" cstate="print"/>
          <a:stretch>
            <a:fillRect/>
          </a:stretch>
        </p:blipFill>
        <p:spPr>
          <a:xfrm>
            <a:off x="0" y="2325189"/>
            <a:ext cx="6492240" cy="3592285"/>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 :</a:t>
            </a:r>
          </a:p>
          <a:p>
            <a:r>
              <a:rPr lang="en-US" b="1" dirty="0" smtClean="0">
                <a:latin typeface="Arial" pitchFamily="34" charset="0"/>
                <a:cs typeface="Arial" pitchFamily="34" charset="0"/>
              </a:rPr>
              <a:t>As the employment length increases, it becomes easy for those employees to get loan. </a:t>
            </a:r>
          </a:p>
          <a:p>
            <a:r>
              <a:rPr lang="en-US" b="1" dirty="0" smtClean="0">
                <a:latin typeface="Arial" pitchFamily="34" charset="0"/>
                <a:cs typeface="Arial" pitchFamily="34" charset="0"/>
              </a:rPr>
              <a:t>Comparing </a:t>
            </a:r>
            <a:r>
              <a:rPr lang="en-US" b="1" dirty="0" smtClean="0">
                <a:latin typeface="Arial" pitchFamily="34" charset="0"/>
                <a:cs typeface="Arial" pitchFamily="34" charset="0"/>
              </a:rPr>
              <a:t>the loan approval rate(around 20</a:t>
            </a:r>
            <a:r>
              <a:rPr lang="en-US" b="1" dirty="0" smtClean="0">
                <a:latin typeface="Arial" pitchFamily="34" charset="0"/>
                <a:cs typeface="Arial" pitchFamily="34" charset="0"/>
              </a:rPr>
              <a:t>%) for </a:t>
            </a:r>
            <a:r>
              <a:rPr lang="en-US" b="1" dirty="0" smtClean="0">
                <a:latin typeface="Arial" pitchFamily="34" charset="0"/>
                <a:cs typeface="Arial" pitchFamily="34" charset="0"/>
              </a:rPr>
              <a:t>the </a:t>
            </a:r>
            <a:r>
              <a:rPr lang="en-US" b="1" dirty="0" err="1" smtClean="0">
                <a:latin typeface="Arial" pitchFamily="34" charset="0"/>
                <a:cs typeface="Arial" pitchFamily="34" charset="0"/>
              </a:rPr>
              <a:t>emp_length</a:t>
            </a:r>
            <a:r>
              <a:rPr lang="en-US" b="1" dirty="0" smtClean="0">
                <a:latin typeface="Arial" pitchFamily="34" charset="0"/>
                <a:cs typeface="Arial" pitchFamily="34" charset="0"/>
              </a:rPr>
              <a:t> of 8+ years , </a:t>
            </a:r>
            <a:r>
              <a:rPr lang="en-US" b="1" dirty="0" smtClean="0">
                <a:latin typeface="Arial" pitchFamily="34" charset="0"/>
                <a:cs typeface="Arial" pitchFamily="34" charset="0"/>
              </a:rPr>
              <a:t>the Employment length of 4-7 years has low approval rate around(14-15%).</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7.PNG"/>
          <p:cNvPicPr>
            <a:picLocks noGrp="1" noChangeAspect="1"/>
          </p:cNvPicPr>
          <p:nvPr>
            <p:ph sz="half" idx="1"/>
          </p:nvPr>
        </p:nvPicPr>
        <p:blipFill>
          <a:blip r:embed="rId2" cstate="print"/>
          <a:stretch>
            <a:fillRect/>
          </a:stretch>
        </p:blipFill>
        <p:spPr>
          <a:xfrm>
            <a:off x="0" y="2024744"/>
            <a:ext cx="6191794" cy="4193176"/>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 : </a:t>
            </a:r>
          </a:p>
          <a:p>
            <a:r>
              <a:rPr lang="en-US" b="1" dirty="0" smtClean="0">
                <a:latin typeface="Arial" pitchFamily="34" charset="0"/>
                <a:cs typeface="Arial" pitchFamily="34" charset="0"/>
              </a:rPr>
              <a:t>Proportions are the same for the one who own and mortgage the house but customer who rents the house will have only less chances of getting loan compared to own and mortgage</a:t>
            </a:r>
            <a:endParaRPr lang="en-US"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 :</a:t>
            </a:r>
          </a:p>
          <a:p>
            <a:r>
              <a:rPr lang="en-US" b="1" dirty="0" smtClean="0">
                <a:latin typeface="Arial" pitchFamily="34" charset="0"/>
                <a:cs typeface="Arial" pitchFamily="34" charset="0"/>
              </a:rPr>
              <a:t>Loan, which has a term of 3 years, has more chance of getting loan approval, than the loan having term of 5 years.</a:t>
            </a:r>
          </a:p>
          <a:p>
            <a:r>
              <a:rPr lang="en-US" sz="1800" b="1" dirty="0" smtClean="0">
                <a:latin typeface="Arial" pitchFamily="34" charset="0"/>
                <a:cs typeface="Arial" pitchFamily="34" charset="0"/>
              </a:rPr>
              <a:t>20% for 3 years term = (3570423/29798)</a:t>
            </a:r>
          </a:p>
          <a:p>
            <a:r>
              <a:rPr lang="en-US" sz="1800" b="1" dirty="0" smtClean="0">
                <a:latin typeface="Arial" pitchFamily="34" charset="0"/>
                <a:cs typeface="Arial" pitchFamily="34" charset="0"/>
              </a:rPr>
              <a:t>14% for 5 years term = (239079/16669)</a:t>
            </a:r>
          </a:p>
          <a:p>
            <a:endParaRPr lang="en-US"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339634" y="2221220"/>
            <a:ext cx="5747657" cy="393138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9.PNG"/>
          <p:cNvPicPr>
            <a:picLocks noGrp="1" noChangeAspect="1"/>
          </p:cNvPicPr>
          <p:nvPr>
            <p:ph sz="half" idx="1"/>
          </p:nvPr>
        </p:nvPicPr>
        <p:blipFill>
          <a:blip r:embed="rId2" cstate="print"/>
          <a:stretch>
            <a:fillRect/>
          </a:stretch>
        </p:blipFill>
        <p:spPr>
          <a:xfrm>
            <a:off x="222069" y="2177773"/>
            <a:ext cx="5956661" cy="3660236"/>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As the sub grade decreases with respect to its grade the approval gets worse.</a:t>
            </a:r>
          </a:p>
          <a:p>
            <a:r>
              <a:rPr lang="en-US" b="1" dirty="0" smtClean="0">
                <a:latin typeface="Arial" pitchFamily="34" charset="0"/>
                <a:cs typeface="Arial" pitchFamily="34" charset="0"/>
              </a:rPr>
              <a:t>But we are removing it for our analysis because grade itself can show collective results and ultimately redundancy can also be avoided.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10.PNG"/>
          <p:cNvPicPr>
            <a:picLocks noGrp="1" noChangeAspect="1"/>
          </p:cNvPicPr>
          <p:nvPr>
            <p:ph sz="half" idx="1"/>
          </p:nvPr>
        </p:nvPicPr>
        <p:blipFill>
          <a:blip r:embed="rId2" cstate="print"/>
          <a:stretch>
            <a:fillRect/>
          </a:stretch>
        </p:blipFill>
        <p:spPr>
          <a:xfrm>
            <a:off x="339634" y="2063931"/>
            <a:ext cx="5397591" cy="3801292"/>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As the grade decreases, the </a:t>
            </a:r>
            <a:r>
              <a:rPr lang="en-US" b="1" dirty="0" smtClean="0">
                <a:latin typeface="Arial" pitchFamily="34" charset="0"/>
                <a:cs typeface="Arial" pitchFamily="34" charset="0"/>
              </a:rPr>
              <a:t>default </a:t>
            </a:r>
            <a:r>
              <a:rPr lang="en-US" b="1" dirty="0" smtClean="0">
                <a:latin typeface="Arial" pitchFamily="34" charset="0"/>
                <a:cs typeface="Arial" pitchFamily="34" charset="0"/>
              </a:rPr>
              <a:t>rate is </a:t>
            </a:r>
            <a:r>
              <a:rPr lang="en-US" b="1" dirty="0" smtClean="0">
                <a:latin typeface="Arial" pitchFamily="34" charset="0"/>
                <a:cs typeface="Arial" pitchFamily="34" charset="0"/>
              </a:rPr>
              <a:t>also increasing. </a:t>
            </a:r>
            <a:r>
              <a:rPr lang="en-US" b="1" dirty="0" smtClean="0">
                <a:latin typeface="Arial" pitchFamily="34" charset="0"/>
                <a:cs typeface="Arial" pitchFamily="34" charset="0"/>
              </a:rPr>
              <a:t>Grade A has the </a:t>
            </a:r>
            <a:r>
              <a:rPr lang="en-US" b="1" dirty="0" smtClean="0">
                <a:latin typeface="Arial" pitchFamily="34" charset="0"/>
                <a:cs typeface="Arial" pitchFamily="34" charset="0"/>
              </a:rPr>
              <a:t>lowest </a:t>
            </a:r>
            <a:r>
              <a:rPr lang="en-US" b="1" smtClean="0">
                <a:latin typeface="Arial" pitchFamily="34" charset="0"/>
                <a:cs typeface="Arial" pitchFamily="34" charset="0"/>
              </a:rPr>
              <a:t>default rate</a:t>
            </a:r>
            <a:r>
              <a:rPr lang="en-US" b="1" smtClean="0">
                <a:latin typeface="Arial" pitchFamily="34" charset="0"/>
                <a:cs typeface="Arial" pitchFamily="34" charset="0"/>
              </a:rPr>
              <a:t> </a:t>
            </a:r>
            <a:r>
              <a:rPr lang="en-US" b="1" smtClean="0">
                <a:latin typeface="Arial" pitchFamily="34" charset="0"/>
                <a:cs typeface="Arial" pitchFamily="34" charset="0"/>
              </a:rPr>
              <a:t>= </a:t>
            </a:r>
            <a:r>
              <a:rPr lang="en-US" b="1" smtClean="0">
                <a:latin typeface="Arial" pitchFamily="34" charset="0"/>
                <a:cs typeface="Arial" pitchFamily="34" charset="0"/>
              </a:rPr>
              <a:t>53%(143001/2664</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Problem Statement</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 xmlns:a16="http://schemas.microsoft.com/office/drawing/2014/main" id="{43B038FA-8427-4B88-BFD2-369E71059BA8}"/>
              </a:ext>
            </a:extLst>
          </p:cNvPr>
          <p:cNvSpPr txBox="1"/>
          <p:nvPr/>
        </p:nvSpPr>
        <p:spPr>
          <a:xfrm>
            <a:off x="155575" y="648360"/>
            <a:ext cx="11706225" cy="3970318"/>
          </a:xfrm>
          <a:prstGeom prst="rect">
            <a:avLst/>
          </a:prstGeom>
          <a:noFill/>
        </p:spPr>
        <p:txBody>
          <a:bodyPr wrap="square" rtlCol="0" anchor="b">
            <a:spAutoFit/>
          </a:bodyPr>
          <a:lstStyle/>
          <a:p>
            <a:r>
              <a:rPr lang="en-US" dirty="0">
                <a:cs typeface="Arial" panose="020B0604020202020204" pitchFamily="34" charset="0"/>
              </a:rPr>
              <a:t>In this </a:t>
            </a:r>
            <a:r>
              <a:rPr lang="en-US" dirty="0" smtClean="0">
                <a:cs typeface="Arial" panose="020B0604020202020204" pitchFamily="34" charset="0"/>
              </a:rPr>
              <a:t>project, </a:t>
            </a:r>
            <a:r>
              <a:rPr lang="en-US" dirty="0">
                <a:cs typeface="Arial" panose="020B0604020202020204" pitchFamily="34" charset="0"/>
              </a:rPr>
              <a:t>we will have to put ourselves in the shoes of a loan issuer and manage credit risk by using the past data and deciding whom to give the loan to in the future</a:t>
            </a:r>
            <a:r>
              <a:rPr lang="en-US" dirty="0" smtClean="0">
                <a:cs typeface="Arial" panose="020B0604020202020204" pitchFamily="34" charset="0"/>
              </a:rPr>
              <a:t>. </a:t>
            </a:r>
            <a:r>
              <a:rPr lang="en-US" dirty="0" smtClean="0"/>
              <a:t>To simplify the problem, customers under 'current' status have been considered as non-defaulters in the dataset.</a:t>
            </a:r>
          </a:p>
          <a:p>
            <a:r>
              <a:rPr lang="en-US" dirty="0" smtClean="0">
                <a:cs typeface="Arial" panose="020B0604020202020204" pitchFamily="34" charset="0"/>
              </a:rPr>
              <a:t> </a:t>
            </a:r>
          </a:p>
          <a:p>
            <a:r>
              <a:rPr lang="en-US" dirty="0" smtClean="0">
                <a:cs typeface="Arial" panose="020B0604020202020204" pitchFamily="34" charset="0"/>
              </a:rPr>
              <a:t>We </a:t>
            </a:r>
            <a:r>
              <a:rPr lang="en-US" dirty="0">
                <a:cs typeface="Arial" panose="020B0604020202020204" pitchFamily="34" charset="0"/>
              </a:rPr>
              <a:t>have to build a data model to predict the probability of </a:t>
            </a:r>
            <a:r>
              <a:rPr lang="en-US" dirty="0" smtClean="0">
                <a:cs typeface="Arial" panose="020B0604020202020204" pitchFamily="34" charset="0"/>
              </a:rPr>
              <a:t>Loan status</a:t>
            </a:r>
            <a:r>
              <a:rPr lang="en-US" dirty="0" smtClean="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t>We have been </a:t>
            </a:r>
            <a:r>
              <a:rPr lang="en-US" dirty="0" smtClean="0"/>
              <a:t>provided with:</a:t>
            </a:r>
          </a:p>
          <a:p>
            <a:pPr lvl="0">
              <a:buFont typeface="Wingdings" pitchFamily="2" charset="2"/>
              <a:buChar char="v"/>
            </a:pPr>
            <a:r>
              <a:rPr lang="en-US" dirty="0" smtClean="0"/>
              <a:t>Dataset </a:t>
            </a:r>
            <a:r>
              <a:rPr lang="en-US" dirty="0" smtClean="0"/>
              <a:t>containing both train and test </a:t>
            </a:r>
            <a:r>
              <a:rPr lang="en-US" dirty="0" smtClean="0"/>
              <a:t>data ( Text File)</a:t>
            </a:r>
            <a:endParaRPr lang="en-US" dirty="0" smtClean="0"/>
          </a:p>
          <a:p>
            <a:pPr>
              <a:buFont typeface="Wingdings" pitchFamily="2" charset="2"/>
              <a:buChar char="v"/>
            </a:pPr>
            <a:r>
              <a:rPr lang="en-US" dirty="0" smtClean="0"/>
              <a:t>Data </a:t>
            </a:r>
            <a:r>
              <a:rPr lang="en-US" dirty="0" smtClean="0"/>
              <a:t>dictionary ( Excel File)</a:t>
            </a:r>
          </a:p>
          <a:p>
            <a:endParaRPr lang="en-US" dirty="0" smtClean="0">
              <a:latin typeface="Arial" panose="020B0604020202020204" pitchFamily="34" charset="0"/>
              <a:cs typeface="Arial" panose="020B0604020202020204" pitchFamily="34" charset="0"/>
            </a:endParaRPr>
          </a:p>
          <a:p>
            <a:r>
              <a:rPr lang="en-US" dirty="0" smtClean="0"/>
              <a:t>The data should be divided into train (June 2007 - May 2015) and out-of-time test (June 2015 - Dec 2015) data.</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IN" dirty="0">
                <a:cs typeface="Arial" panose="020B0604020202020204" pitchFamily="34" charset="0"/>
              </a:rPr>
              <a:t>The whole process is known as </a:t>
            </a:r>
            <a:r>
              <a:rPr lang="en-IN" b="1" dirty="0" smtClean="0">
                <a:cs typeface="Arial" panose="020B0604020202020204" pitchFamily="34" charset="0"/>
              </a:rPr>
              <a:t>UNDERWRITING</a:t>
            </a:r>
            <a:r>
              <a:rPr lang="en-IN" dirty="0" smtClean="0">
                <a:cs typeface="Arial" panose="020B0604020202020204" pitchFamily="34" charset="0"/>
              </a:rPr>
              <a:t>. In Order to prove the statement, we have been provided with following features</a:t>
            </a:r>
            <a:r>
              <a:rPr lang="en-IN" dirty="0" smtClean="0">
                <a:cs typeface="Arial" panose="020B0604020202020204" pitchFamily="34" charset="0"/>
              </a:rPr>
              <a:t> :</a:t>
            </a:r>
            <a:endParaRPr lang="en-IN" dirty="0">
              <a:cs typeface="Arial" panose="020B0604020202020204" pitchFamily="34" charset="0"/>
            </a:endParaRPr>
          </a:p>
        </p:txBody>
      </p:sp>
      <p:sp>
        <p:nvSpPr>
          <p:cNvPr id="6" name="Content Placeholder 5"/>
          <p:cNvSpPr>
            <a:spLocks noGrp="1"/>
          </p:cNvSpPr>
          <p:nvPr>
            <p:ph sz="half" idx="1"/>
          </p:nvPr>
        </p:nvSpPr>
        <p:spPr>
          <a:xfrm>
            <a:off x="749300" y="4695825"/>
            <a:ext cx="2095500" cy="1882775"/>
          </a:xfrm>
        </p:spPr>
        <p:txBody>
          <a:bodyPr>
            <a:normAutofit fontScale="92500"/>
          </a:bodyPr>
          <a:lstStyle/>
          <a:p>
            <a:pPr fontAlgn="base">
              <a:buFont typeface="Wingdings" pitchFamily="2" charset="2"/>
              <a:buChar char="q"/>
            </a:pPr>
            <a:r>
              <a:rPr lang="en-US" sz="1800" dirty="0" smtClean="0"/>
              <a:t> </a:t>
            </a:r>
            <a:r>
              <a:rPr lang="en-US" sz="1800" dirty="0" smtClean="0"/>
              <a:t>grade</a:t>
            </a:r>
          </a:p>
          <a:p>
            <a:pPr fontAlgn="base">
              <a:buFont typeface="Wingdings" pitchFamily="2" charset="2"/>
              <a:buChar char="q"/>
            </a:pPr>
            <a:r>
              <a:rPr lang="en-US" sz="1800" dirty="0" err="1" smtClean="0"/>
              <a:t>home_ownership</a:t>
            </a:r>
            <a:endParaRPr lang="en-US" sz="1800" dirty="0" smtClean="0"/>
          </a:p>
          <a:p>
            <a:pPr fontAlgn="base">
              <a:buFont typeface="Wingdings" pitchFamily="2" charset="2"/>
              <a:buChar char="q"/>
            </a:pPr>
            <a:r>
              <a:rPr lang="en-US" sz="1800" dirty="0" err="1" smtClean="0"/>
              <a:t>annual_inc</a:t>
            </a:r>
            <a:endParaRPr lang="en-US" sz="1800" dirty="0" smtClean="0"/>
          </a:p>
          <a:p>
            <a:pPr fontAlgn="base">
              <a:buFont typeface="Wingdings" pitchFamily="2" charset="2"/>
              <a:buChar char="q"/>
            </a:pPr>
            <a:r>
              <a:rPr lang="en-US" sz="1800" dirty="0" err="1" smtClean="0"/>
              <a:t>verification_status</a:t>
            </a:r>
            <a:endParaRPr lang="en-US" sz="1800" dirty="0" smtClean="0"/>
          </a:p>
          <a:p>
            <a:pPr fontAlgn="base">
              <a:buFont typeface="Wingdings" pitchFamily="2" charset="2"/>
              <a:buChar char="q"/>
            </a:pPr>
            <a:r>
              <a:rPr lang="en-US" sz="1800" dirty="0" smtClean="0"/>
              <a:t>Installment</a:t>
            </a:r>
          </a:p>
        </p:txBody>
      </p:sp>
      <p:sp>
        <p:nvSpPr>
          <p:cNvPr id="7" name="Content Placeholder 6"/>
          <p:cNvSpPr>
            <a:spLocks noGrp="1"/>
          </p:cNvSpPr>
          <p:nvPr>
            <p:ph sz="half" idx="2"/>
          </p:nvPr>
        </p:nvSpPr>
        <p:spPr>
          <a:xfrm>
            <a:off x="3111500" y="4657725"/>
            <a:ext cx="4419600" cy="1870075"/>
          </a:xfrm>
        </p:spPr>
        <p:txBody>
          <a:bodyPr>
            <a:normAutofit fontScale="92500"/>
          </a:bodyPr>
          <a:lstStyle/>
          <a:p>
            <a:pPr fontAlgn="base">
              <a:buFont typeface="Wingdings" pitchFamily="2" charset="2"/>
              <a:buChar char="q"/>
            </a:pPr>
            <a:r>
              <a:rPr lang="en-US" sz="1800" dirty="0" err="1" smtClean="0"/>
              <a:t>issue_d</a:t>
            </a:r>
            <a:endParaRPr lang="en-US" sz="1800" dirty="0" smtClean="0"/>
          </a:p>
          <a:p>
            <a:pPr fontAlgn="base">
              <a:buFont typeface="Wingdings" pitchFamily="2" charset="2"/>
              <a:buChar char="q"/>
            </a:pPr>
            <a:r>
              <a:rPr lang="en-US" sz="1800" dirty="0" err="1" smtClean="0"/>
              <a:t>loan_status</a:t>
            </a:r>
            <a:endParaRPr lang="en-US" sz="1800" dirty="0" smtClean="0"/>
          </a:p>
          <a:p>
            <a:pPr fontAlgn="base">
              <a:buFont typeface="Wingdings" pitchFamily="2" charset="2"/>
              <a:buChar char="q"/>
            </a:pPr>
            <a:r>
              <a:rPr lang="en-US" sz="1800" dirty="0" err="1" smtClean="0"/>
              <a:t>pymnt_plan</a:t>
            </a:r>
            <a:endParaRPr lang="en-US" sz="1800" dirty="0" smtClean="0"/>
          </a:p>
          <a:p>
            <a:pPr fontAlgn="base">
              <a:buFont typeface="Wingdings" pitchFamily="2" charset="2"/>
              <a:buChar char="q"/>
            </a:pPr>
            <a:r>
              <a:rPr lang="en-US" sz="1800" dirty="0" err="1" smtClean="0"/>
              <a:t>sub_grade</a:t>
            </a:r>
            <a:endParaRPr lang="en-US" sz="1800" dirty="0" smtClean="0"/>
          </a:p>
          <a:p>
            <a:pPr fontAlgn="base">
              <a:buFont typeface="Wingdings" pitchFamily="2" charset="2"/>
              <a:buChar char="q"/>
            </a:pPr>
            <a:r>
              <a:rPr lang="en-US" sz="1800" dirty="0" err="1" smtClean="0"/>
              <a:t>emp_title</a:t>
            </a:r>
            <a:r>
              <a:rPr lang="en-US" sz="1800" dirty="0" smtClean="0"/>
              <a:t>…, ………..,etc.</a:t>
            </a:r>
            <a:endParaRPr lang="en-US" sz="1800" dirty="0" smtClean="0"/>
          </a:p>
          <a:p>
            <a:endParaRPr lang="en-US" sz="1800" dirty="0"/>
          </a:p>
        </p:txBody>
      </p:sp>
    </p:spTree>
    <p:extLst>
      <p:ext uri="{BB962C8B-B14F-4D97-AF65-F5344CB8AC3E}">
        <p14:creationId xmlns="" xmlns:p14="http://schemas.microsoft.com/office/powerpoint/2010/main" val="273158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11.PNG"/>
          <p:cNvPicPr>
            <a:picLocks noGrp="1" noChangeAspect="1"/>
          </p:cNvPicPr>
          <p:nvPr>
            <p:ph sz="half" idx="1"/>
          </p:nvPr>
        </p:nvPicPr>
        <p:blipFill>
          <a:blip r:embed="rId2" cstate="print"/>
          <a:stretch>
            <a:fillRect/>
          </a:stretch>
        </p:blipFill>
        <p:spPr>
          <a:xfrm>
            <a:off x="1096963" y="2587487"/>
            <a:ext cx="4640262" cy="2814914"/>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If the Number of derogatory public records increases, </a:t>
            </a:r>
            <a:r>
              <a:rPr lang="en-US" b="1" dirty="0" smtClean="0">
                <a:latin typeface="Arial" pitchFamily="34" charset="0"/>
                <a:cs typeface="Arial" pitchFamily="34" charset="0"/>
              </a:rPr>
              <a:t>default rate increases</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12.PNG"/>
          <p:cNvPicPr>
            <a:picLocks noGrp="1" noChangeAspect="1"/>
          </p:cNvPicPr>
          <p:nvPr>
            <p:ph sz="half" idx="1"/>
          </p:nvPr>
        </p:nvPicPr>
        <p:blipFill>
          <a:blip r:embed="rId2" cstate="print"/>
          <a:stretch>
            <a:fillRect/>
          </a:stretch>
        </p:blipFill>
        <p:spPr>
          <a:xfrm>
            <a:off x="574766" y="2160863"/>
            <a:ext cx="5525588" cy="4043994"/>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When the rate was between 5-15 % the </a:t>
            </a:r>
            <a:r>
              <a:rPr lang="en-US" b="1" dirty="0" err="1" smtClean="0">
                <a:latin typeface="Arial" pitchFamily="34" charset="0"/>
                <a:cs typeface="Arial" pitchFamily="34" charset="0"/>
              </a:rPr>
              <a:t>the</a:t>
            </a:r>
            <a:r>
              <a:rPr lang="en-US" b="1" dirty="0" smtClean="0">
                <a:latin typeface="Arial" pitchFamily="34" charset="0"/>
                <a:cs typeface="Arial" pitchFamily="34" charset="0"/>
              </a:rPr>
              <a:t> default rate is less</a:t>
            </a:r>
            <a:r>
              <a:rPr lang="en-US" b="1" dirty="0" smtClean="0">
                <a:latin typeface="Arial" pitchFamily="34" charset="0"/>
                <a:cs typeface="Arial" pitchFamily="34" charset="0"/>
              </a:rPr>
              <a:t>, </a:t>
            </a:r>
            <a:r>
              <a:rPr lang="en-US" b="1" dirty="0" smtClean="0">
                <a:latin typeface="Arial" pitchFamily="34" charset="0"/>
                <a:cs typeface="Arial" pitchFamily="34" charset="0"/>
              </a:rPr>
              <a:t>but when it crossed the 15% of interest rate, </a:t>
            </a:r>
            <a:r>
              <a:rPr lang="en-US" b="1" dirty="0" smtClean="0">
                <a:latin typeface="Arial" pitchFamily="34" charset="0"/>
                <a:cs typeface="Arial" pitchFamily="34" charset="0"/>
              </a:rPr>
              <a:t>there is a high chance of default.</a:t>
            </a:r>
            <a:endParaRPr lang="en-US" b="1" dirty="0" smtClean="0">
              <a:latin typeface="Arial" pitchFamily="34" charset="0"/>
              <a:cs typeface="Arial" pitchFamily="34"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13.PNG"/>
          <p:cNvPicPr>
            <a:picLocks noGrp="1" noChangeAspect="1"/>
          </p:cNvPicPr>
          <p:nvPr>
            <p:ph sz="half" idx="1"/>
          </p:nvPr>
        </p:nvPicPr>
        <p:blipFill>
          <a:blip r:embed="rId2" cstate="print"/>
          <a:stretch>
            <a:fillRect/>
          </a:stretch>
        </p:blipFill>
        <p:spPr>
          <a:xfrm>
            <a:off x="587830" y="2120899"/>
            <a:ext cx="5708468" cy="3966391"/>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When the customer's debt income ratio is 0 - 18% = </a:t>
            </a:r>
            <a:r>
              <a:rPr lang="en-US" b="1" dirty="0" err="1" smtClean="0">
                <a:latin typeface="Arial" pitchFamily="34" charset="0"/>
                <a:cs typeface="Arial" pitchFamily="34" charset="0"/>
              </a:rPr>
              <a:t>prob</a:t>
            </a:r>
            <a:r>
              <a:rPr lang="en-US" b="1" dirty="0" smtClean="0">
                <a:latin typeface="Arial" pitchFamily="34" charset="0"/>
                <a:cs typeface="Arial" pitchFamily="34" charset="0"/>
              </a:rPr>
              <a:t> of approval rate is marginally less but when the person start taking more loan its approval rate is getting better until it get the 34% mark</a:t>
            </a:r>
            <a:endParaRPr lang="en-US" b="1" dirty="0">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 contd..</a:t>
            </a:r>
            <a:endParaRPr lang="en-US" dirty="0"/>
          </a:p>
        </p:txBody>
      </p:sp>
      <p:pic>
        <p:nvPicPr>
          <p:cNvPr id="5" name="Content Placeholder 4" descr="14.PNG"/>
          <p:cNvPicPr>
            <a:picLocks noGrp="1" noChangeAspect="1"/>
          </p:cNvPicPr>
          <p:nvPr>
            <p:ph sz="half" idx="1"/>
          </p:nvPr>
        </p:nvPicPr>
        <p:blipFill>
          <a:blip r:embed="rId2" cstate="print"/>
          <a:stretch>
            <a:fillRect/>
          </a:stretch>
        </p:blipFill>
        <p:spPr>
          <a:xfrm>
            <a:off x="418011" y="2294494"/>
            <a:ext cx="5747658" cy="3897300"/>
          </a:xfrm>
        </p:spPr>
      </p:pic>
      <p:sp>
        <p:nvSpPr>
          <p:cNvPr id="4" name="Content Placeholder 3"/>
          <p:cNvSpPr>
            <a:spLocks noGrp="1"/>
          </p:cNvSpPr>
          <p:nvPr>
            <p:ph sz="half" idx="2"/>
          </p:nvPr>
        </p:nvSpPr>
        <p:spPr/>
        <p:txBody>
          <a:bodyPr/>
          <a:lstStyle/>
          <a:p>
            <a:r>
              <a:rPr lang="en-US" b="1" dirty="0" smtClean="0">
                <a:latin typeface="Arial" pitchFamily="34" charset="0"/>
                <a:cs typeface="Arial" pitchFamily="34" charset="0"/>
              </a:rPr>
              <a:t>Analysis:</a:t>
            </a:r>
          </a:p>
          <a:p>
            <a:r>
              <a:rPr lang="en-US" b="1" dirty="0" smtClean="0">
                <a:latin typeface="Arial" pitchFamily="34" charset="0"/>
                <a:cs typeface="Arial" pitchFamily="34" charset="0"/>
              </a:rPr>
              <a:t>If the Revolving line utilization rate is between 60-100, probability of getting loan is better.</a:t>
            </a:r>
            <a:endParaRPr lang="en-US"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Multicollinearity</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2646878"/>
          </a:xfrm>
          <a:prstGeom prst="rect">
            <a:avLst/>
          </a:prstGeom>
          <a:noFill/>
        </p:spPr>
        <p:txBody>
          <a:bodyPr wrap="square" rtlCol="0">
            <a:spAutoFit/>
          </a:bodyPr>
          <a:lstStyle/>
          <a:p>
            <a:endParaRPr lang="en-US"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In </a:t>
            </a:r>
            <a:r>
              <a:rPr lang="en-US" sz="2800" dirty="0">
                <a:latin typeface="Arial" panose="020B0604020202020204" pitchFamily="34" charset="0"/>
                <a:cs typeface="Arial" panose="020B0604020202020204" pitchFamily="34" charset="0"/>
              </a:rPr>
              <a:t>this section we will be treating the problem of </a:t>
            </a:r>
            <a:r>
              <a:rPr lang="en-US" sz="2800" b="1" dirty="0">
                <a:latin typeface="Arial" panose="020B0604020202020204" pitchFamily="34" charset="0"/>
                <a:cs typeface="Arial" panose="020B0604020202020204" pitchFamily="34" charset="0"/>
              </a:rPr>
              <a:t>Multicollinearity</a:t>
            </a:r>
            <a:r>
              <a:rPr lang="en-US" sz="2800" dirty="0">
                <a:latin typeface="Arial" panose="020B0604020202020204" pitchFamily="34" charset="0"/>
                <a:cs typeface="Arial" panose="020B0604020202020204" pitchFamily="34" charset="0"/>
              </a:rPr>
              <a:t> which is caused if two independent variables are corelated to each other . If the degree of correlation between variables is high enough it can cause problem when we fit a model and interpret the results.</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 xmlns:a16="http://schemas.microsoft.com/office/drawing/2014/main" id="{C9B253ED-1A45-4057-8979-F20AD9D4C572}"/>
              </a:ext>
            </a:extLst>
          </p:cNvPr>
          <p:cNvSpPr txBox="1"/>
          <p:nvPr/>
        </p:nvSpPr>
        <p:spPr>
          <a:xfrm>
            <a:off x="294912" y="3886070"/>
            <a:ext cx="11706225" cy="523220"/>
          </a:xfrm>
          <a:prstGeom prst="rect">
            <a:avLst/>
          </a:prstGeom>
          <a:noFill/>
        </p:spPr>
        <p:txBody>
          <a:bodyPr wrap="square" rtlCol="0">
            <a:spAutoFit/>
          </a:bodyPr>
          <a:lstStyle/>
          <a:p>
            <a:r>
              <a:rPr lang="en-US" sz="2800" b="1" u="sng" dirty="0">
                <a:latin typeface="Arial" panose="020B0604020202020204" pitchFamily="34" charset="0"/>
                <a:cs typeface="Arial" panose="020B0604020202020204" pitchFamily="34" charset="0"/>
              </a:rPr>
              <a:t>Correlation </a:t>
            </a:r>
            <a:r>
              <a:rPr lang="en-US" sz="2800" b="1" u="sng" dirty="0" smtClean="0">
                <a:latin typeface="Arial" panose="020B0604020202020204" pitchFamily="34" charset="0"/>
                <a:cs typeface="Arial" panose="020B0604020202020204" pitchFamily="34" charset="0"/>
              </a:rPr>
              <a:t>matrix </a:t>
            </a:r>
            <a:r>
              <a:rPr lang="en-US" sz="2800" b="1" u="sng" dirty="0">
                <a:latin typeface="Arial" panose="020B0604020202020204" pitchFamily="34" charset="0"/>
                <a:cs typeface="Arial" panose="020B0604020202020204" pitchFamily="34" charset="0"/>
              </a:rPr>
              <a:t>to check Multicollinearity</a:t>
            </a:r>
            <a:endParaRPr lang="en-IN" sz="2800" b="1" u="sng" dirty="0">
              <a:latin typeface="Arial" panose="020B0604020202020204" pitchFamily="34" charset="0"/>
              <a:cs typeface="Arial" panose="020B0604020202020204" pitchFamily="34" charset="0"/>
            </a:endParaRPr>
          </a:p>
        </p:txBody>
      </p:sp>
      <p:pic>
        <p:nvPicPr>
          <p:cNvPr id="31" name="Picture 30">
            <a:extLst>
              <a:ext uri="{FF2B5EF4-FFF2-40B4-BE49-F238E27FC236}">
                <a16:creationId xmlns="" xmlns:a16="http://schemas.microsoft.com/office/drawing/2014/main" id="{EFB3733A-C94E-4EEA-9185-4C382B69C3B1}"/>
              </a:ext>
            </a:extLst>
          </p:cNvPr>
          <p:cNvPicPr>
            <a:picLocks noChangeAspect="1"/>
          </p:cNvPicPr>
          <p:nvPr/>
        </p:nvPicPr>
        <p:blipFill>
          <a:blip r:embed="rId2" cstate="print"/>
          <a:stretch>
            <a:fillRect/>
          </a:stretch>
        </p:blipFill>
        <p:spPr>
          <a:xfrm>
            <a:off x="1892300" y="4835961"/>
            <a:ext cx="5400675" cy="1028700"/>
          </a:xfrm>
          <a:prstGeom prst="rect">
            <a:avLst/>
          </a:prstGeom>
        </p:spPr>
      </p:pic>
    </p:spTree>
    <p:extLst>
      <p:ext uri="{BB962C8B-B14F-4D97-AF65-F5344CB8AC3E}">
        <p14:creationId xmlns="" xmlns:p14="http://schemas.microsoft.com/office/powerpoint/2010/main" val="25877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Multicollinearity cont’d..</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369332"/>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Output :</a:t>
            </a:r>
            <a:endParaRPr lang="en-IN" b="1" u="sng"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282700" y="952500"/>
            <a:ext cx="10490200" cy="5272088"/>
          </a:xfrm>
          <a:prstGeom prst="rect">
            <a:avLst/>
          </a:prstGeom>
          <a:noFill/>
          <a:ln w="9525">
            <a:noFill/>
            <a:miter lim="800000"/>
            <a:headEnd/>
            <a:tailEnd/>
          </a:ln>
        </p:spPr>
      </p:pic>
    </p:spTree>
    <p:extLst>
      <p:ext uri="{BB962C8B-B14F-4D97-AF65-F5344CB8AC3E}">
        <p14:creationId xmlns="" xmlns:p14="http://schemas.microsoft.com/office/powerpoint/2010/main" val="364029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Multicollinearity cont’d..</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3970318"/>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Insights :</a:t>
            </a:r>
          </a:p>
          <a:p>
            <a:endParaRPr lang="en-US"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loan_amnt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funded_amnt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funded_amnt_inv</a:t>
            </a:r>
            <a:r>
              <a:rPr lang="en-US" dirty="0">
                <a:latin typeface="Arial" panose="020B0604020202020204" pitchFamily="34" charset="0"/>
                <a:cs typeface="Arial" panose="020B0604020202020204" pitchFamily="34" charset="0"/>
              </a:rPr>
              <a:t> shares a strong correlation.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Installment is also highly related to </a:t>
            </a:r>
            <a:r>
              <a:rPr lang="en-US" dirty="0" err="1">
                <a:latin typeface="Arial" panose="020B0604020202020204" pitchFamily="34" charset="0"/>
                <a:cs typeface="Arial" panose="020B0604020202020204" pitchFamily="34" charset="0"/>
              </a:rPr>
              <a:t>loan_amnt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funded_amnt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funded_amnt_inv</a:t>
            </a:r>
            <a:r>
              <a:rPr lang="en-US" dirty="0">
                <a:latin typeface="Arial" panose="020B0604020202020204" pitchFamily="34" charset="0"/>
                <a:cs typeface="Arial" panose="020B0604020202020204" pitchFamily="34" charset="0"/>
              </a:rPr>
              <a:t>. But here we will left this to </a:t>
            </a:r>
            <a:r>
              <a:rPr lang="en-US" dirty="0" err="1">
                <a:latin typeface="Arial" panose="020B0604020202020204" pitchFamily="34" charset="0"/>
                <a:cs typeface="Arial" panose="020B0604020202020204" pitchFamily="34" charset="0"/>
              </a:rPr>
              <a:t>vif</a:t>
            </a:r>
            <a:r>
              <a:rPr lang="en-US" dirty="0">
                <a:latin typeface="Arial" panose="020B0604020202020204" pitchFamily="34" charset="0"/>
                <a:cs typeface="Arial" panose="020B0604020202020204" pitchFamily="34" charset="0"/>
              </a:rPr>
              <a:t> to decide which factor should be consider in </a:t>
            </a:r>
            <a:r>
              <a:rPr lang="en-US" dirty="0" err="1">
                <a:latin typeface="Arial" panose="020B0604020202020204" pitchFamily="34" charset="0"/>
                <a:cs typeface="Arial" panose="020B0604020202020204" pitchFamily="34" charset="0"/>
              </a:rPr>
              <a:t>reponse</a:t>
            </a:r>
            <a:r>
              <a:rPr lang="en-US" dirty="0">
                <a:latin typeface="Arial" panose="020B0604020202020204" pitchFamily="34" charset="0"/>
                <a:cs typeface="Arial" panose="020B0604020202020204" pitchFamily="34" charset="0"/>
              </a:rPr>
              <a:t> to another.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out_prncp</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out_prncp_inv</a:t>
            </a:r>
            <a:r>
              <a:rPr lang="en-US" dirty="0">
                <a:latin typeface="Arial" panose="020B0604020202020204" pitchFamily="34" charset="0"/>
                <a:cs typeface="Arial" panose="020B0604020202020204" pitchFamily="34" charset="0"/>
              </a:rPr>
              <a:t> both are highly correlated </a:t>
            </a:r>
            <a:r>
              <a:rPr lang="en-US" dirty="0" smtClean="0">
                <a:latin typeface="Arial" panose="020B0604020202020204" pitchFamily="34" charset="0"/>
                <a:cs typeface="Arial" panose="020B0604020202020204" pitchFamily="34" charset="0"/>
              </a:rPr>
              <a:t>with each </a:t>
            </a:r>
            <a:r>
              <a:rPr lang="en-US" dirty="0">
                <a:latin typeface="Arial" panose="020B0604020202020204" pitchFamily="34" charset="0"/>
                <a:cs typeface="Arial" panose="020B0604020202020204" pitchFamily="34" charset="0"/>
              </a:rPr>
              <a:t>other.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total_pymnt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total_pymnt_inv</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total_rec_prncp</a:t>
            </a:r>
            <a:r>
              <a:rPr lang="en-US" dirty="0">
                <a:latin typeface="Arial" panose="020B0604020202020204" pitchFamily="34" charset="0"/>
                <a:cs typeface="Arial" panose="020B0604020202020204" pitchFamily="34" charset="0"/>
              </a:rPr>
              <a:t> all three of them share a strong correlation between them.</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recoveries and </a:t>
            </a:r>
            <a:r>
              <a:rPr lang="en-US" dirty="0" err="1">
                <a:latin typeface="Arial" panose="020B0604020202020204" pitchFamily="34" charset="0"/>
                <a:cs typeface="Arial" panose="020B0604020202020204" pitchFamily="34" charset="0"/>
              </a:rPr>
              <a:t>collection_recovery_fee</a:t>
            </a:r>
            <a:r>
              <a:rPr lang="en-US" dirty="0">
                <a:latin typeface="Arial" panose="020B0604020202020204" pitchFamily="34" charset="0"/>
                <a:cs typeface="Arial" panose="020B0604020202020204" pitchFamily="34" charset="0"/>
              </a:rPr>
              <a:t> share a moderate correlation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revol_bal</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total_rev_hi_lim</a:t>
            </a:r>
            <a:r>
              <a:rPr lang="en-US" dirty="0">
                <a:latin typeface="Arial" panose="020B0604020202020204" pitchFamily="34" charset="0"/>
                <a:cs typeface="Arial" panose="020B0604020202020204" pitchFamily="34" charset="0"/>
              </a:rPr>
              <a:t> also share a moderate correlation</a:t>
            </a:r>
          </a:p>
        </p:txBody>
      </p:sp>
    </p:spTree>
    <p:extLst>
      <p:ext uri="{BB962C8B-B14F-4D97-AF65-F5344CB8AC3E}">
        <p14:creationId xmlns="" xmlns:p14="http://schemas.microsoft.com/office/powerpoint/2010/main" val="2988115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Multicollinearity cont’d..</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1477328"/>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VIF : </a:t>
            </a:r>
            <a:r>
              <a:rPr lang="en-US" dirty="0">
                <a:latin typeface="Arial" panose="020B0604020202020204" pitchFamily="34" charset="0"/>
                <a:cs typeface="Arial" panose="020B0604020202020204" pitchFamily="34" charset="0"/>
              </a:rPr>
              <a:t>VIF stands for Variance inflation factor which helps us identifying the severity of multicollinearity between two independent variables.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used VIF on our data to identify the variables which needs to be removed because of multicollinearity problem.</a:t>
            </a:r>
          </a:p>
        </p:txBody>
      </p:sp>
      <p:pic>
        <p:nvPicPr>
          <p:cNvPr id="3" name="Picture 2">
            <a:extLst>
              <a:ext uri="{FF2B5EF4-FFF2-40B4-BE49-F238E27FC236}">
                <a16:creationId xmlns="" xmlns:a16="http://schemas.microsoft.com/office/drawing/2014/main" id="{C4271A3B-70C2-453F-9B38-F7581D3061F0}"/>
              </a:ext>
            </a:extLst>
          </p:cNvPr>
          <p:cNvPicPr>
            <a:picLocks noChangeAspect="1"/>
          </p:cNvPicPr>
          <p:nvPr/>
        </p:nvPicPr>
        <p:blipFill>
          <a:blip r:embed="rId2" cstate="print"/>
          <a:stretch>
            <a:fillRect/>
          </a:stretch>
        </p:blipFill>
        <p:spPr>
          <a:xfrm>
            <a:off x="139148" y="2309812"/>
            <a:ext cx="8423492" cy="3017562"/>
          </a:xfrm>
          <a:prstGeom prst="rect">
            <a:avLst/>
          </a:prstGeom>
        </p:spPr>
      </p:pic>
    </p:spTree>
    <p:extLst>
      <p:ext uri="{BB962C8B-B14F-4D97-AF65-F5344CB8AC3E}">
        <p14:creationId xmlns="" xmlns:p14="http://schemas.microsoft.com/office/powerpoint/2010/main" val="2548188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Multicollinearity cont’d..</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 xmlns:a16="http://schemas.microsoft.com/office/drawing/2014/main" id="{4DC2B9D3-59FD-4045-9F84-CC59148E54FC}"/>
              </a:ext>
            </a:extLst>
          </p:cNvPr>
          <p:cNvSpPr txBox="1"/>
          <p:nvPr/>
        </p:nvSpPr>
        <p:spPr>
          <a:xfrm>
            <a:off x="6164080" y="927462"/>
            <a:ext cx="5448799" cy="2862322"/>
          </a:xfrm>
          <a:prstGeom prst="rect">
            <a:avLst/>
          </a:prstGeom>
          <a:noFill/>
          <a:ln w="12700">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Variables </a:t>
            </a:r>
            <a:r>
              <a:rPr lang="en-US" dirty="0" smtClean="0">
                <a:latin typeface="Arial" panose="020B0604020202020204" pitchFamily="34" charset="0"/>
                <a:cs typeface="Arial" panose="020B0604020202020204" pitchFamily="34" charset="0"/>
              </a:rPr>
              <a:t>like</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funded_amnt_inv</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loan_amnt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funded_amnt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"installment", "</a:t>
            </a:r>
            <a:r>
              <a:rPr lang="en-US" dirty="0" err="1">
                <a:latin typeface="Arial" panose="020B0604020202020204" pitchFamily="34" charset="0"/>
                <a:cs typeface="Arial" panose="020B0604020202020204" pitchFamily="34" charset="0"/>
              </a:rPr>
              <a:t>out_prncp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out_prncp_inv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total_pymnt_inv</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total_rec_prncp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total_pymnt</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grade_D</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have given High VIF values and hence we are removing these c</a:t>
            </a:r>
            <a:r>
              <a:rPr lang="en-US" dirty="0" smtClean="0">
                <a:latin typeface="Arial" panose="020B0604020202020204" pitchFamily="34" charset="0"/>
                <a:cs typeface="Arial" panose="020B0604020202020204" pitchFamily="34" charset="0"/>
              </a:rPr>
              <a:t>onsidering </a:t>
            </a:r>
            <a:r>
              <a:rPr lang="en-US" dirty="0">
                <a:latin typeface="Arial" panose="020B0604020202020204" pitchFamily="34" charset="0"/>
                <a:cs typeface="Arial" panose="020B0604020202020204" pitchFamily="34" charset="0"/>
              </a:rPr>
              <a:t>it can cause problem while we fit model.</a:t>
            </a:r>
          </a:p>
        </p:txBody>
      </p:sp>
      <p:pic>
        <p:nvPicPr>
          <p:cNvPr id="4" name="Picture 3">
            <a:extLst>
              <a:ext uri="{FF2B5EF4-FFF2-40B4-BE49-F238E27FC236}">
                <a16:creationId xmlns="" xmlns:a16="http://schemas.microsoft.com/office/drawing/2014/main" id="{AA618297-ADFF-4E4E-959D-BD5AF834AF42}"/>
              </a:ext>
            </a:extLst>
          </p:cNvPr>
          <p:cNvPicPr>
            <a:picLocks noChangeAspect="1"/>
          </p:cNvPicPr>
          <p:nvPr/>
        </p:nvPicPr>
        <p:blipFill>
          <a:blip r:embed="rId2" cstate="print"/>
          <a:stretch>
            <a:fillRect/>
          </a:stretch>
        </p:blipFill>
        <p:spPr>
          <a:xfrm>
            <a:off x="1992175" y="718345"/>
            <a:ext cx="3901730" cy="5552136"/>
          </a:xfrm>
          <a:prstGeom prst="rect">
            <a:avLst/>
          </a:prstGeom>
        </p:spPr>
      </p:pic>
      <p:sp>
        <p:nvSpPr>
          <p:cNvPr id="9" name="TextBox 8">
            <a:extLst>
              <a:ext uri="{FF2B5EF4-FFF2-40B4-BE49-F238E27FC236}">
                <a16:creationId xmlns="" xmlns:a16="http://schemas.microsoft.com/office/drawing/2014/main" id="{E050D91E-48A8-4D87-B1B7-B08863D9BE00}"/>
              </a:ext>
            </a:extLst>
          </p:cNvPr>
          <p:cNvSpPr txBox="1"/>
          <p:nvPr/>
        </p:nvSpPr>
        <p:spPr>
          <a:xfrm>
            <a:off x="219075" y="797856"/>
            <a:ext cx="2871995" cy="369332"/>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VIF result : </a:t>
            </a: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159402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 in Training and test sets</a:t>
            </a:r>
            <a:endParaRPr lang="en-US" dirty="0"/>
          </a:p>
        </p:txBody>
      </p:sp>
      <p:pic>
        <p:nvPicPr>
          <p:cNvPr id="4" name="Content Placeholder 3" descr="15.PNG"/>
          <p:cNvPicPr>
            <a:picLocks noGrp="1" noChangeAspect="1"/>
          </p:cNvPicPr>
          <p:nvPr>
            <p:ph idx="1"/>
          </p:nvPr>
        </p:nvPicPr>
        <p:blipFill>
          <a:blip r:embed="rId2" cstate="print"/>
          <a:stretch>
            <a:fillRect/>
          </a:stretch>
        </p:blipFill>
        <p:spPr>
          <a:xfrm>
            <a:off x="1227909" y="2407223"/>
            <a:ext cx="9470571" cy="316274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Data Dimensions</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latin typeface="Arial" pitchFamily="34" charset="0"/>
                <a:cs typeface="Arial" pitchFamily="34" charset="0"/>
              </a:rPr>
              <a:t>A text </a:t>
            </a:r>
            <a:r>
              <a:rPr lang="en-US" dirty="0" smtClean="0">
                <a:latin typeface="Arial" pitchFamily="34" charset="0"/>
                <a:cs typeface="Arial" pitchFamily="34" charset="0"/>
              </a:rPr>
              <a:t>files containing </a:t>
            </a:r>
            <a:r>
              <a:rPr lang="en-US" dirty="0" smtClean="0">
                <a:latin typeface="Arial" pitchFamily="34" charset="0"/>
                <a:cs typeface="Arial" pitchFamily="34" charset="0"/>
              </a:rPr>
              <a:t>complete loan data for all loans issued by XYZ Corp. through 2007-2015. The data contains the indicator of default, payment information, credit history, etc. Moreover a Data dictionary containing the definition of each variable.</a:t>
            </a:r>
          </a:p>
          <a:p>
            <a:r>
              <a:rPr lang="en-US" b="1" dirty="0" smtClean="0">
                <a:latin typeface="Arial" pitchFamily="34" charset="0"/>
                <a:cs typeface="Arial" pitchFamily="34" charset="0"/>
              </a:rPr>
              <a:t>Observations</a:t>
            </a:r>
            <a:r>
              <a:rPr lang="en-US" dirty="0" smtClean="0">
                <a:latin typeface="Arial" pitchFamily="34" charset="0"/>
                <a:cs typeface="Arial" pitchFamily="34" charset="0"/>
              </a:rPr>
              <a:t> :- 855969</a:t>
            </a:r>
          </a:p>
          <a:p>
            <a:pPr>
              <a:buNone/>
            </a:pPr>
            <a:r>
              <a:rPr lang="en-US" b="1" dirty="0" smtClean="0">
                <a:latin typeface="Arial" pitchFamily="34" charset="0"/>
                <a:cs typeface="Arial" pitchFamily="34" charset="0"/>
              </a:rPr>
              <a:t>  Variables </a:t>
            </a:r>
            <a:r>
              <a:rPr lang="en-US" dirty="0" smtClean="0">
                <a:latin typeface="Arial" pitchFamily="34" charset="0"/>
                <a:cs typeface="Arial" pitchFamily="34" charset="0"/>
              </a:rPr>
              <a:t>:- 73</a:t>
            </a:r>
          </a:p>
          <a:p>
            <a:pPr>
              <a:buNone/>
            </a:pPr>
            <a:r>
              <a:rPr lang="en-IN" b="1" dirty="0" smtClean="0">
                <a:latin typeface="Arial" panose="020B0604020202020204" pitchFamily="34" charset="0"/>
                <a:cs typeface="Arial" panose="020B0604020202020204" pitchFamily="34" charset="0"/>
              </a:rPr>
              <a:t> Dependent Variable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Default_ind</a:t>
            </a:r>
            <a:r>
              <a:rPr lang="en-IN" dirty="0" smtClean="0">
                <a:latin typeface="Arial" panose="020B0604020202020204" pitchFamily="34" charset="0"/>
                <a:cs typeface="Arial" panose="020B0604020202020204" pitchFamily="34" charset="0"/>
              </a:rPr>
              <a:t> was identified as the dependent variable(a binary variable describing 1 as loan issued and 0 as loan not issued).</a:t>
            </a:r>
          </a:p>
          <a:p>
            <a:pPr>
              <a:buNone/>
            </a:pPr>
            <a:endParaRPr lang="en-US" dirty="0" smtClean="0">
              <a:latin typeface="Arial" pitchFamily="34" charset="0"/>
              <a:cs typeface="Arial" pitchFamily="34" charset="0"/>
            </a:endParaRPr>
          </a:p>
          <a:p>
            <a:pPr>
              <a:buNone/>
            </a:pPr>
            <a:endParaRPr lang="en-US"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balance between dependent and independent variables	</a:t>
            </a:r>
            <a:endParaRPr lang="en-US" dirty="0"/>
          </a:p>
        </p:txBody>
      </p:sp>
      <p:sp>
        <p:nvSpPr>
          <p:cNvPr id="3" name="Content Placeholder 2"/>
          <p:cNvSpPr>
            <a:spLocks noGrp="1"/>
          </p:cNvSpPr>
          <p:nvPr>
            <p:ph idx="1"/>
          </p:nvPr>
        </p:nvSpPr>
        <p:spPr/>
        <p:txBody>
          <a:bodyPr/>
          <a:lstStyle/>
          <a:p>
            <a:r>
              <a:rPr lang="en-US" dirty="0" smtClean="0"/>
              <a:t>As we can se the data is not </a:t>
            </a:r>
            <a:r>
              <a:rPr lang="en-US" dirty="0" smtClean="0"/>
              <a:t>balanced </a:t>
            </a:r>
            <a:r>
              <a:rPr lang="en-US" dirty="0" smtClean="0"/>
              <a:t>we need to balance the data by </a:t>
            </a:r>
            <a:r>
              <a:rPr lang="en-US" dirty="0" smtClean="0"/>
              <a:t>re sampling</a:t>
            </a:r>
            <a:r>
              <a:rPr lang="en-US" dirty="0" smtClean="0"/>
              <a:t>.</a:t>
            </a:r>
          </a:p>
          <a:p>
            <a:endParaRPr lang="en-US" dirty="0"/>
          </a:p>
        </p:txBody>
      </p:sp>
      <p:pic>
        <p:nvPicPr>
          <p:cNvPr id="4" name="Picture 3" descr="16.PNG"/>
          <p:cNvPicPr>
            <a:picLocks noChangeAspect="1"/>
          </p:cNvPicPr>
          <p:nvPr/>
        </p:nvPicPr>
        <p:blipFill>
          <a:blip r:embed="rId2" cstate="print"/>
          <a:stretch>
            <a:fillRect/>
          </a:stretch>
        </p:blipFill>
        <p:spPr>
          <a:xfrm>
            <a:off x="3122022" y="2764116"/>
            <a:ext cx="5238207" cy="317948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Resampling</a:t>
            </a:r>
            <a:r>
              <a:rPr lang="en-US" dirty="0" smtClean="0"/>
              <a:t> the data</a:t>
            </a:r>
            <a:endParaRPr lang="en-US" dirty="0"/>
          </a:p>
        </p:txBody>
      </p:sp>
      <p:pic>
        <p:nvPicPr>
          <p:cNvPr id="6" name="Content Placeholder 5" descr="17.PNG"/>
          <p:cNvPicPr>
            <a:picLocks noGrp="1" noChangeAspect="1"/>
          </p:cNvPicPr>
          <p:nvPr>
            <p:ph idx="1"/>
          </p:nvPr>
        </p:nvPicPr>
        <p:blipFill>
          <a:blip r:embed="rId2" cstate="print"/>
          <a:stretch>
            <a:fillRect/>
          </a:stretch>
        </p:blipFill>
        <p:spPr>
          <a:xfrm>
            <a:off x="156755" y="2029823"/>
            <a:ext cx="6061166" cy="3760788"/>
          </a:xfrm>
        </p:spPr>
      </p:pic>
      <p:pic>
        <p:nvPicPr>
          <p:cNvPr id="7" name="Picture 6" descr="18.PNG"/>
          <p:cNvPicPr>
            <a:picLocks noChangeAspect="1"/>
          </p:cNvPicPr>
          <p:nvPr/>
        </p:nvPicPr>
        <p:blipFill>
          <a:blip r:embed="rId3" cstate="print"/>
          <a:stretch>
            <a:fillRect/>
          </a:stretch>
        </p:blipFill>
        <p:spPr>
          <a:xfrm>
            <a:off x="6589813" y="2198322"/>
            <a:ext cx="5179822" cy="344483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Divide </a:t>
            </a:r>
            <a:r>
              <a:rPr lang="en-US" b="1" dirty="0" smtClean="0"/>
              <a:t>the dataset into X_train, X_test, </a:t>
            </a:r>
            <a:r>
              <a:rPr lang="en-US" b="1" dirty="0" smtClean="0"/>
              <a:t>Y_train </a:t>
            </a:r>
            <a:r>
              <a:rPr lang="en-US" b="1" dirty="0" smtClean="0"/>
              <a:t>&amp; Y</a:t>
            </a:r>
            <a:r>
              <a:rPr lang="en-US" b="1" dirty="0" smtClean="0"/>
              <a:t>_test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73200" y="2120899"/>
            <a:ext cx="9271000" cy="373380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Scaling : Standard </a:t>
            </a:r>
            <a:r>
              <a:rPr lang="en-US" b="1" dirty="0" smtClean="0"/>
              <a:t>Scalar</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54100" y="3543300"/>
            <a:ext cx="8369300" cy="2476500"/>
          </a:xfrm>
          <a:prstGeom prst="rect">
            <a:avLst/>
          </a:prstGeom>
          <a:noFill/>
          <a:ln w="9525">
            <a:noFill/>
            <a:miter lim="800000"/>
            <a:headEnd/>
            <a:tailEnd/>
          </a:ln>
        </p:spPr>
      </p:pic>
      <p:sp>
        <p:nvSpPr>
          <p:cNvPr id="5" name="TextBox 4"/>
          <p:cNvSpPr txBox="1"/>
          <p:nvPr/>
        </p:nvSpPr>
        <p:spPr>
          <a:xfrm>
            <a:off x="1117600" y="1879600"/>
            <a:ext cx="10147300" cy="646331"/>
          </a:xfrm>
          <a:prstGeom prst="rect">
            <a:avLst/>
          </a:prstGeom>
          <a:noFill/>
        </p:spPr>
        <p:txBody>
          <a:bodyPr wrap="square" rtlCol="0">
            <a:spAutoFit/>
          </a:bodyPr>
          <a:lstStyle/>
          <a:p>
            <a:r>
              <a:rPr lang="en-US" b="1" dirty="0" smtClean="0"/>
              <a:t>Before moving to scaling, we must check the data types to see whether there is any object type in data</a:t>
            </a:r>
          </a:p>
          <a:p>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236663" y="2362200"/>
            <a:ext cx="5735637" cy="10795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to Evaluate</a:t>
            </a:r>
            <a:endParaRPr lang="en-US" dirty="0"/>
          </a:p>
        </p:txBody>
      </p:sp>
      <p:sp>
        <p:nvSpPr>
          <p:cNvPr id="3" name="Content Placeholder 2"/>
          <p:cNvSpPr>
            <a:spLocks noGrp="1"/>
          </p:cNvSpPr>
          <p:nvPr>
            <p:ph idx="1"/>
          </p:nvPr>
        </p:nvSpPr>
        <p:spPr/>
        <p:txBody>
          <a:bodyPr>
            <a:normAutofit/>
          </a:bodyPr>
          <a:lstStyle/>
          <a:p>
            <a:r>
              <a:rPr lang="en-US" b="1" dirty="0" smtClean="0"/>
              <a:t>We </a:t>
            </a:r>
            <a:r>
              <a:rPr lang="en-US" b="1" dirty="0" smtClean="0"/>
              <a:t>will compare </a:t>
            </a:r>
            <a:r>
              <a:rPr lang="en-US" b="1" dirty="0" smtClean="0"/>
              <a:t>five different </a:t>
            </a:r>
            <a:r>
              <a:rPr lang="en-US" b="1" dirty="0" smtClean="0"/>
              <a:t>machine learning </a:t>
            </a:r>
            <a:r>
              <a:rPr lang="en-US" b="1" dirty="0" smtClean="0"/>
              <a:t>Classification </a:t>
            </a:r>
            <a:r>
              <a:rPr lang="en-US" b="1" dirty="0" smtClean="0"/>
              <a:t>models:</a:t>
            </a:r>
          </a:p>
          <a:p>
            <a:r>
              <a:rPr lang="en-US" dirty="0" smtClean="0"/>
              <a:t>1 </a:t>
            </a:r>
            <a:r>
              <a:rPr lang="en-US" dirty="0" smtClean="0"/>
              <a:t>- Logistic Regression</a:t>
            </a:r>
          </a:p>
          <a:p>
            <a:r>
              <a:rPr lang="en-US" dirty="0" smtClean="0"/>
              <a:t>2</a:t>
            </a:r>
            <a:r>
              <a:rPr lang="en-US" dirty="0" smtClean="0"/>
              <a:t> </a:t>
            </a:r>
            <a:r>
              <a:rPr lang="en-US" dirty="0" smtClean="0"/>
              <a:t>- </a:t>
            </a:r>
            <a:r>
              <a:rPr lang="en-US" dirty="0" smtClean="0"/>
              <a:t>Decision </a:t>
            </a:r>
            <a:r>
              <a:rPr lang="en-US" dirty="0" smtClean="0"/>
              <a:t>Tree</a:t>
            </a:r>
          </a:p>
          <a:p>
            <a:r>
              <a:rPr lang="en-US" dirty="0" smtClean="0"/>
              <a:t> 3 </a:t>
            </a:r>
            <a:r>
              <a:rPr lang="en-US" dirty="0" smtClean="0"/>
              <a:t>- Random Forest Classification</a:t>
            </a:r>
          </a:p>
          <a:p>
            <a:r>
              <a:rPr lang="en-US" dirty="0" smtClean="0"/>
              <a:t> </a:t>
            </a:r>
            <a:r>
              <a:rPr lang="en-US" dirty="0" smtClean="0"/>
              <a:t>4</a:t>
            </a:r>
            <a:r>
              <a:rPr lang="en-US" dirty="0" smtClean="0"/>
              <a:t> </a:t>
            </a:r>
            <a:r>
              <a:rPr lang="en-US" dirty="0" smtClean="0"/>
              <a:t>- Naive Bayes</a:t>
            </a:r>
          </a:p>
          <a:p>
            <a:r>
              <a:rPr lang="en-US" dirty="0" smtClean="0"/>
              <a:t>5</a:t>
            </a:r>
            <a:r>
              <a:rPr lang="en-US" dirty="0" smtClean="0"/>
              <a:t>- </a:t>
            </a:r>
            <a:r>
              <a:rPr lang="en-US" dirty="0" smtClean="0"/>
              <a:t>Extreme Gradient boosting Classification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 : Accuracy</a:t>
            </a:r>
            <a:endParaRPr lang="en-US" b="1"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838200" y="2032000"/>
            <a:ext cx="10528300" cy="40259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 : ROC Curve</a:t>
            </a:r>
            <a:endParaRPr lang="en-US" b="1" dirty="0"/>
          </a:p>
        </p:txBody>
      </p:sp>
      <p:pic>
        <p:nvPicPr>
          <p:cNvPr id="6149" name="Picture 5"/>
          <p:cNvPicPr>
            <a:picLocks noChangeAspect="1" noChangeArrowheads="1"/>
          </p:cNvPicPr>
          <p:nvPr/>
        </p:nvPicPr>
        <p:blipFill>
          <a:blip r:embed="rId2" cstate="print"/>
          <a:srcRect/>
          <a:stretch>
            <a:fillRect/>
          </a:stretch>
        </p:blipFill>
        <p:spPr bwMode="auto">
          <a:xfrm>
            <a:off x="342900" y="2438400"/>
            <a:ext cx="3644900" cy="3200400"/>
          </a:xfrm>
          <a:prstGeom prst="rect">
            <a:avLst/>
          </a:prstGeom>
          <a:noFill/>
          <a:ln w="9525">
            <a:noFill/>
            <a:miter lim="800000"/>
            <a:headEnd/>
            <a:tailEnd/>
          </a:ln>
        </p:spPr>
      </p:pic>
      <p:pic>
        <p:nvPicPr>
          <p:cNvPr id="6150" name="Picture 6"/>
          <p:cNvPicPr>
            <a:picLocks noChangeAspect="1" noChangeArrowheads="1"/>
          </p:cNvPicPr>
          <p:nvPr/>
        </p:nvPicPr>
        <p:blipFill>
          <a:blip r:embed="rId3" cstate="print"/>
          <a:srcRect/>
          <a:stretch>
            <a:fillRect/>
          </a:stretch>
        </p:blipFill>
        <p:spPr bwMode="auto">
          <a:xfrm>
            <a:off x="4232275" y="2547938"/>
            <a:ext cx="7248525" cy="29051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Find the training and testing accuracies by target </a:t>
            </a:r>
            <a:r>
              <a:rPr lang="en-US" b="1" dirty="0" smtClean="0"/>
              <a:t>values</a:t>
            </a:r>
            <a:endParaRPr lang="en-US" b="1"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981073" y="2120900"/>
            <a:ext cx="5114927" cy="3760788"/>
          </a:xfrm>
          <a:prstGeom prst="rect">
            <a:avLst/>
          </a:prstGeom>
          <a:noFill/>
          <a:ln w="9525">
            <a:noFill/>
            <a:miter lim="800000"/>
            <a:headEnd/>
            <a:tailEnd/>
          </a:ln>
        </p:spPr>
      </p:pic>
      <p:sp>
        <p:nvSpPr>
          <p:cNvPr id="5" name="TextBox 4"/>
          <p:cNvSpPr txBox="1"/>
          <p:nvPr/>
        </p:nvSpPr>
        <p:spPr>
          <a:xfrm>
            <a:off x="6311900" y="2641600"/>
            <a:ext cx="4584700" cy="3108543"/>
          </a:xfrm>
          <a:prstGeom prst="rect">
            <a:avLst/>
          </a:prstGeom>
          <a:noFill/>
        </p:spPr>
        <p:txBody>
          <a:bodyPr wrap="square" rtlCol="0">
            <a:spAutoFit/>
          </a:bodyPr>
          <a:lstStyle/>
          <a:p>
            <a:pPr>
              <a:buFont typeface="Wingdings" pitchFamily="2" charset="2"/>
              <a:buChar char="q"/>
            </a:pPr>
            <a:r>
              <a:rPr lang="en-US" sz="2800" b="1" dirty="0" smtClean="0"/>
              <a:t> For our model, no matter what’s the total accuracy is, Recall plays a major role in finding that customer who will be coming under the terms of the company provisions of giving loans. </a:t>
            </a:r>
            <a:endParaRPr lang="en-US"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a:t>
            </a:r>
            <a:r>
              <a:rPr lang="en-US" b="1" dirty="0" smtClean="0"/>
              <a:t>Tree : Accuracy</a:t>
            </a:r>
            <a:endParaRPr lang="en-US" b="1"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104900" y="1981200"/>
            <a:ext cx="9690100" cy="3835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ROC AREA = 0.63</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513540" y="2032000"/>
            <a:ext cx="4824445" cy="376078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394325" y="2032000"/>
            <a:ext cx="6340475" cy="353853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B4FADED-8F96-41B2-8C44-46792A58DD91}"/>
              </a:ext>
            </a:extLst>
          </p:cNvPr>
          <p:cNvSpPr txBox="1">
            <a:spLocks/>
          </p:cNvSpPr>
          <p:nvPr/>
        </p:nvSpPr>
        <p:spPr>
          <a:xfrm>
            <a:off x="218413" y="3018649"/>
            <a:ext cx="10701619" cy="621923"/>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b="1" dirty="0">
                <a:solidFill>
                  <a:schemeClr val="tx1"/>
                </a:solidFill>
                <a:latin typeface="Arial" panose="020B0604020202020204" pitchFamily="34" charset="0"/>
              </a:rPr>
              <a:t>Exploratory Data </a:t>
            </a:r>
            <a:r>
              <a:rPr lang="en-IN" sz="4400" b="1" dirty="0" smtClean="0">
                <a:solidFill>
                  <a:schemeClr val="tx1"/>
                </a:solidFill>
                <a:latin typeface="Arial" panose="020B0604020202020204" pitchFamily="34" charset="0"/>
              </a:rPr>
              <a:t>Analysis….</a:t>
            </a:r>
          </a:p>
          <a:p>
            <a:endParaRPr lang="en-IN" sz="4400" dirty="0">
              <a:solidFill>
                <a:schemeClr val="tx1"/>
              </a:solidFill>
            </a:endParaRPr>
          </a:p>
        </p:txBody>
      </p:sp>
    </p:spTree>
    <p:extLst>
      <p:ext uri="{BB962C8B-B14F-4D97-AF65-F5344CB8AC3E}">
        <p14:creationId xmlns="" xmlns:p14="http://schemas.microsoft.com/office/powerpoint/2010/main" val="4233365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training and testing accuracies by target value </a:t>
            </a:r>
            <a:endParaRPr lang="en-US" dirty="0"/>
          </a:p>
        </p:txBody>
      </p:sp>
      <p:pic>
        <p:nvPicPr>
          <p:cNvPr id="11267" name="Picture 3"/>
          <p:cNvPicPr>
            <a:picLocks noGrp="1" noChangeAspect="1" noChangeArrowheads="1"/>
          </p:cNvPicPr>
          <p:nvPr>
            <p:ph idx="1"/>
          </p:nvPr>
        </p:nvPicPr>
        <p:blipFill>
          <a:blip r:embed="rId2" cstate="print"/>
          <a:srcRect/>
          <a:stretch>
            <a:fillRect/>
          </a:stretch>
        </p:blipFill>
        <p:spPr bwMode="auto">
          <a:xfrm>
            <a:off x="1477963" y="2121694"/>
            <a:ext cx="9296400" cy="3733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 : Change of Parameter</a:t>
            </a:r>
            <a:endParaRPr lang="en-US" b="1"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228725" y="2082800"/>
            <a:ext cx="9744075" cy="3886200"/>
          </a:xfrm>
          <a:prstGeom prst="rect">
            <a:avLst/>
          </a:prstGeom>
          <a:noFill/>
          <a:ln w="9525">
            <a:noFill/>
            <a:miter lim="800000"/>
            <a:headEnd/>
            <a:tailEnd/>
          </a:ln>
        </p:spPr>
      </p:pic>
      <p:sp>
        <p:nvSpPr>
          <p:cNvPr id="5" name="Oval 4"/>
          <p:cNvSpPr/>
          <p:nvPr/>
        </p:nvSpPr>
        <p:spPr>
          <a:xfrm>
            <a:off x="3949700" y="2159000"/>
            <a:ext cx="7023100" cy="546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New ROC = 0.63</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414840" y="2095500"/>
            <a:ext cx="4588960" cy="43053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168900" y="2136774"/>
            <a:ext cx="6329363" cy="39211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a:t>
            </a:r>
            <a:r>
              <a:rPr lang="en-US" dirty="0" smtClean="0"/>
              <a:t> </a:t>
            </a:r>
            <a:r>
              <a:rPr lang="en-US" dirty="0" smtClean="0"/>
              <a:t>training </a:t>
            </a:r>
            <a:r>
              <a:rPr lang="en-US" dirty="0" smtClean="0"/>
              <a:t>and testing accuracies by target </a:t>
            </a:r>
            <a:r>
              <a:rPr lang="en-US" dirty="0" smtClean="0"/>
              <a:t>value</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051937" y="2095500"/>
            <a:ext cx="5678052" cy="3760788"/>
          </a:xfrm>
          <a:prstGeom prst="rect">
            <a:avLst/>
          </a:prstGeom>
          <a:noFill/>
          <a:ln w="9525">
            <a:noFill/>
            <a:miter lim="800000"/>
            <a:headEnd/>
            <a:tailEnd/>
          </a:ln>
        </p:spPr>
      </p:pic>
      <p:sp>
        <p:nvSpPr>
          <p:cNvPr id="5" name="TextBox 4"/>
          <p:cNvSpPr txBox="1"/>
          <p:nvPr/>
        </p:nvSpPr>
        <p:spPr>
          <a:xfrm>
            <a:off x="7099300" y="2908300"/>
            <a:ext cx="4013200" cy="646331"/>
          </a:xfrm>
          <a:prstGeom prst="rect">
            <a:avLst/>
          </a:prstGeom>
          <a:noFill/>
        </p:spPr>
        <p:txBody>
          <a:bodyPr wrap="square" rtlCol="0">
            <a:spAutoFit/>
          </a:bodyPr>
          <a:lstStyle/>
          <a:p>
            <a:pPr>
              <a:buFont typeface="Wingdings" pitchFamily="2" charset="2"/>
              <a:buChar char="q"/>
            </a:pPr>
            <a:r>
              <a:rPr lang="en-US" sz="3600" dirty="0" smtClean="0"/>
              <a:t>Recall is improved</a:t>
            </a:r>
            <a:endParaRPr lang="en-US" sz="3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 Accuracy</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698500" y="2082800"/>
            <a:ext cx="7704138" cy="4152899"/>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r>
              <a:rPr lang="en-US" dirty="0" smtClean="0"/>
              <a:t>: Roc = 0.65</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4965700" y="2035174"/>
            <a:ext cx="6197600" cy="387032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20689" y="2093913"/>
            <a:ext cx="4340336" cy="407828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Random Forest : the training and testing accuracies by target </a:t>
            </a:r>
            <a:r>
              <a:rPr lang="en-US" b="1" dirty="0" smtClean="0"/>
              <a:t>value</a:t>
            </a:r>
            <a:endParaRPr lang="en-US" b="1"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206500" y="2108200"/>
            <a:ext cx="6396281" cy="3760788"/>
          </a:xfrm>
          <a:prstGeom prst="rect">
            <a:avLst/>
          </a:prstGeom>
          <a:noFill/>
          <a:ln w="9525">
            <a:noFill/>
            <a:miter lim="800000"/>
            <a:headEnd/>
            <a:tailEnd/>
          </a:ln>
        </p:spPr>
      </p:pic>
      <p:sp>
        <p:nvSpPr>
          <p:cNvPr id="5" name="TextBox 4"/>
          <p:cNvSpPr txBox="1"/>
          <p:nvPr/>
        </p:nvSpPr>
        <p:spPr>
          <a:xfrm>
            <a:off x="7708900" y="2844800"/>
            <a:ext cx="3543300" cy="1754326"/>
          </a:xfrm>
          <a:prstGeom prst="rect">
            <a:avLst/>
          </a:prstGeom>
          <a:noFill/>
        </p:spPr>
        <p:txBody>
          <a:bodyPr wrap="square" rtlCol="0">
            <a:spAutoFit/>
          </a:bodyPr>
          <a:lstStyle/>
          <a:p>
            <a:pPr>
              <a:buFont typeface="Wingdings" pitchFamily="2" charset="2"/>
              <a:buChar char="q"/>
            </a:pPr>
            <a:r>
              <a:rPr lang="en-US" sz="3600" b="1" dirty="0" smtClean="0">
                <a:latin typeface="+mj-lt"/>
              </a:rPr>
              <a:t>Not a better measure for our problem.</a:t>
            </a:r>
            <a:endParaRPr lang="en-US" sz="3600" b="1"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Naive </a:t>
            </a:r>
            <a:r>
              <a:rPr lang="en-US" b="1" dirty="0" smtClean="0"/>
              <a:t>Bayes : Accuracy</a:t>
            </a:r>
            <a:endParaRPr lang="en-US" b="1"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70000" y="2108200"/>
            <a:ext cx="9182100" cy="376078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Naive Bayes </a:t>
            </a:r>
            <a:r>
              <a:rPr lang="en-US" b="1" dirty="0" smtClean="0"/>
              <a:t>: Roc = 0.62</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5270500" y="2095500"/>
            <a:ext cx="6007100" cy="4064000"/>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863601" y="2247900"/>
            <a:ext cx="4063999" cy="38227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Naive Bayes </a:t>
            </a:r>
            <a:r>
              <a:rPr lang="en-US" b="1" dirty="0" smtClean="0"/>
              <a:t>: </a:t>
            </a:r>
            <a:r>
              <a:rPr lang="en-US" dirty="0" smtClean="0"/>
              <a:t>training and testing accuracies by target value</a:t>
            </a:r>
            <a:r>
              <a:rPr lang="en-US" b="1" dirty="0" smtClean="0"/>
              <a:t> </a:t>
            </a:r>
            <a:endParaRPr lang="en-US" dirty="0"/>
          </a:p>
        </p:txBody>
      </p:sp>
      <p:pic>
        <p:nvPicPr>
          <p:cNvPr id="18435" name="Picture 3"/>
          <p:cNvPicPr>
            <a:picLocks noGrp="1" noChangeAspect="1" noChangeArrowheads="1"/>
          </p:cNvPicPr>
          <p:nvPr>
            <p:ph idx="1"/>
          </p:nvPr>
        </p:nvPicPr>
        <p:blipFill>
          <a:blip r:embed="rId2" cstate="print"/>
          <a:srcRect/>
          <a:stretch>
            <a:fillRect/>
          </a:stretch>
        </p:blipFill>
        <p:spPr bwMode="auto">
          <a:xfrm>
            <a:off x="977900" y="2108200"/>
            <a:ext cx="6769100" cy="3760788"/>
          </a:xfrm>
          <a:prstGeom prst="rect">
            <a:avLst/>
          </a:prstGeom>
          <a:noFill/>
          <a:ln w="9525">
            <a:noFill/>
            <a:miter lim="800000"/>
            <a:headEnd/>
            <a:tailEnd/>
          </a:ln>
        </p:spPr>
      </p:pic>
      <p:sp>
        <p:nvSpPr>
          <p:cNvPr id="7" name="TextBox 6"/>
          <p:cNvSpPr txBox="1"/>
          <p:nvPr/>
        </p:nvSpPr>
        <p:spPr>
          <a:xfrm>
            <a:off x="7810500" y="3238500"/>
            <a:ext cx="2501900" cy="1938992"/>
          </a:xfrm>
          <a:prstGeom prst="rect">
            <a:avLst/>
          </a:prstGeom>
          <a:noFill/>
        </p:spPr>
        <p:txBody>
          <a:bodyPr wrap="square" rtlCol="0">
            <a:spAutoFit/>
          </a:bodyPr>
          <a:lstStyle/>
          <a:p>
            <a:pPr>
              <a:buFont typeface="Wingdings" pitchFamily="2" charset="2"/>
              <a:buChar char="q"/>
            </a:pPr>
            <a:r>
              <a:rPr lang="en-US" sz="4000" b="1" dirty="0" smtClean="0"/>
              <a:t>Still no better result</a:t>
            </a:r>
            <a:endParaRPr lang="en-US"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Data Cleaning Steps</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 xmlns:a16="http://schemas.microsoft.com/office/drawing/2014/main" id="{DCB127E2-D44C-4F12-AF12-410D59A96C77}"/>
              </a:ext>
            </a:extLst>
          </p:cNvPr>
          <p:cNvSpPr txBox="1">
            <a:spLocks noChangeAspect="1"/>
          </p:cNvSpPr>
          <p:nvPr/>
        </p:nvSpPr>
        <p:spPr>
          <a:xfrm>
            <a:off x="2163760" y="1832354"/>
            <a:ext cx="1967948" cy="661403"/>
          </a:xfrm>
          <a:prstGeom prst="rect">
            <a:avLst/>
          </a:prstGeom>
          <a:solidFill>
            <a:schemeClr val="accent5">
              <a:lumMod val="40000"/>
              <a:lumOff val="60000"/>
            </a:schemeClr>
          </a:solidFill>
          <a:ln w="12700">
            <a:solidFill>
              <a:schemeClr val="tx1"/>
            </a:solidFill>
          </a:ln>
        </p:spPr>
        <p:txBody>
          <a:bodyPr wrap="square" rtlCol="0">
            <a:noAutofit/>
          </a:bodyPr>
          <a:lstStyle/>
          <a:p>
            <a:r>
              <a:rPr lang="en-IN" b="1" dirty="0" smtClean="0"/>
              <a:t>Variable Transformation</a:t>
            </a:r>
            <a:endParaRPr lang="en-IN" b="1" dirty="0"/>
          </a:p>
        </p:txBody>
      </p:sp>
      <p:sp>
        <p:nvSpPr>
          <p:cNvPr id="10" name="TextBox 9">
            <a:extLst>
              <a:ext uri="{FF2B5EF4-FFF2-40B4-BE49-F238E27FC236}">
                <a16:creationId xmlns="" xmlns:a16="http://schemas.microsoft.com/office/drawing/2014/main" id="{A9073B95-E31D-4457-970D-84248B966A41}"/>
              </a:ext>
            </a:extLst>
          </p:cNvPr>
          <p:cNvSpPr txBox="1">
            <a:spLocks noChangeAspect="1"/>
          </p:cNvSpPr>
          <p:nvPr/>
        </p:nvSpPr>
        <p:spPr>
          <a:xfrm>
            <a:off x="323366" y="974584"/>
            <a:ext cx="2115033" cy="661400"/>
          </a:xfrm>
          <a:prstGeom prst="rect">
            <a:avLst/>
          </a:prstGeom>
          <a:solidFill>
            <a:schemeClr val="accent1">
              <a:lumMod val="40000"/>
              <a:lumOff val="60000"/>
            </a:schemeClr>
          </a:solidFill>
          <a:ln w="12700">
            <a:solidFill>
              <a:schemeClr val="tx1"/>
            </a:solidFill>
          </a:ln>
        </p:spPr>
        <p:txBody>
          <a:bodyPr wrap="square" rtlCol="0" anchor="ctr">
            <a:noAutofit/>
          </a:bodyPr>
          <a:lstStyle/>
          <a:p>
            <a:r>
              <a:rPr lang="en-IN" b="1" dirty="0"/>
              <a:t>Univariate Analysis</a:t>
            </a:r>
          </a:p>
        </p:txBody>
      </p:sp>
      <p:sp>
        <p:nvSpPr>
          <p:cNvPr id="13" name="TextBox 12">
            <a:extLst>
              <a:ext uri="{FF2B5EF4-FFF2-40B4-BE49-F238E27FC236}">
                <a16:creationId xmlns="" xmlns:a16="http://schemas.microsoft.com/office/drawing/2014/main" id="{BC6CAA39-C80E-4853-B783-2DC81BFAB5F7}"/>
              </a:ext>
            </a:extLst>
          </p:cNvPr>
          <p:cNvSpPr txBox="1">
            <a:spLocks noChangeAspect="1"/>
          </p:cNvSpPr>
          <p:nvPr/>
        </p:nvSpPr>
        <p:spPr>
          <a:xfrm>
            <a:off x="7663413" y="4591167"/>
            <a:ext cx="1967947" cy="661403"/>
          </a:xfrm>
          <a:prstGeom prst="rect">
            <a:avLst/>
          </a:prstGeom>
          <a:solidFill>
            <a:schemeClr val="bg2">
              <a:lumMod val="50000"/>
            </a:schemeClr>
          </a:solidFill>
          <a:ln w="12700">
            <a:solidFill>
              <a:schemeClr val="tx1"/>
            </a:solidFill>
          </a:ln>
        </p:spPr>
        <p:txBody>
          <a:bodyPr wrap="square" rtlCol="0" anchor="ctr">
            <a:noAutofit/>
          </a:bodyPr>
          <a:lstStyle/>
          <a:p>
            <a:r>
              <a:rPr lang="en-IN" b="1" dirty="0" smtClean="0"/>
              <a:t>Bivariate Analysis</a:t>
            </a:r>
            <a:endParaRPr lang="en-IN" b="1" dirty="0"/>
          </a:p>
        </p:txBody>
      </p:sp>
      <p:sp>
        <p:nvSpPr>
          <p:cNvPr id="14" name="TextBox 13">
            <a:extLst>
              <a:ext uri="{FF2B5EF4-FFF2-40B4-BE49-F238E27FC236}">
                <a16:creationId xmlns="" xmlns:a16="http://schemas.microsoft.com/office/drawing/2014/main" id="{80EFF68E-9056-46ED-8D1A-8B839A2A4A82}"/>
              </a:ext>
            </a:extLst>
          </p:cNvPr>
          <p:cNvSpPr txBox="1">
            <a:spLocks noChangeAspect="1"/>
          </p:cNvSpPr>
          <p:nvPr/>
        </p:nvSpPr>
        <p:spPr>
          <a:xfrm>
            <a:off x="4106308" y="2705741"/>
            <a:ext cx="1918253" cy="661403"/>
          </a:xfrm>
          <a:prstGeom prst="rect">
            <a:avLst/>
          </a:prstGeom>
          <a:solidFill>
            <a:schemeClr val="accent4">
              <a:lumMod val="40000"/>
              <a:lumOff val="60000"/>
            </a:schemeClr>
          </a:solidFill>
          <a:ln w="12700">
            <a:solidFill>
              <a:schemeClr val="tx1"/>
            </a:solidFill>
          </a:ln>
        </p:spPr>
        <p:txBody>
          <a:bodyPr wrap="square" rtlCol="0">
            <a:noAutofit/>
          </a:bodyPr>
          <a:lstStyle/>
          <a:p>
            <a:r>
              <a:rPr lang="en-IN" b="1" dirty="0" smtClean="0"/>
              <a:t>Missing Value Treatment</a:t>
            </a:r>
            <a:endParaRPr lang="en-IN" b="1" dirty="0"/>
          </a:p>
        </p:txBody>
      </p:sp>
      <p:sp>
        <p:nvSpPr>
          <p:cNvPr id="16" name="TextBox 15">
            <a:extLst>
              <a:ext uri="{FF2B5EF4-FFF2-40B4-BE49-F238E27FC236}">
                <a16:creationId xmlns="" xmlns:a16="http://schemas.microsoft.com/office/drawing/2014/main" id="{52B5BEF0-BB32-4260-9C49-ECF1E625EAD2}"/>
              </a:ext>
            </a:extLst>
          </p:cNvPr>
          <p:cNvSpPr txBox="1">
            <a:spLocks noChangeAspect="1"/>
          </p:cNvSpPr>
          <p:nvPr/>
        </p:nvSpPr>
        <p:spPr>
          <a:xfrm>
            <a:off x="5872161" y="3604528"/>
            <a:ext cx="1918253" cy="738872"/>
          </a:xfrm>
          <a:prstGeom prst="rect">
            <a:avLst/>
          </a:prstGeom>
          <a:solidFill>
            <a:schemeClr val="accent2">
              <a:lumMod val="40000"/>
              <a:lumOff val="60000"/>
            </a:schemeClr>
          </a:solidFill>
          <a:ln w="12700">
            <a:solidFill>
              <a:schemeClr val="tx1"/>
            </a:solidFill>
          </a:ln>
        </p:spPr>
        <p:txBody>
          <a:bodyPr wrap="square" rtlCol="0" anchor="ctr">
            <a:noAutofit/>
          </a:bodyPr>
          <a:lstStyle/>
          <a:p>
            <a:r>
              <a:rPr lang="en-IN" b="1" dirty="0" smtClean="0"/>
              <a:t>Outliers </a:t>
            </a:r>
            <a:r>
              <a:rPr lang="en-IN" b="1" dirty="0" smtClean="0"/>
              <a:t>Treatment</a:t>
            </a:r>
            <a:endParaRPr lang="en-IN" b="1" dirty="0" smtClean="0"/>
          </a:p>
        </p:txBody>
      </p:sp>
      <p:sp>
        <p:nvSpPr>
          <p:cNvPr id="11" name="TextBox 10">
            <a:extLst>
              <a:ext uri="{FF2B5EF4-FFF2-40B4-BE49-F238E27FC236}">
                <a16:creationId xmlns="" xmlns:a16="http://schemas.microsoft.com/office/drawing/2014/main" id="{52B5BEF0-BB32-4260-9C49-ECF1E625EAD2}"/>
              </a:ext>
            </a:extLst>
          </p:cNvPr>
          <p:cNvSpPr txBox="1">
            <a:spLocks noChangeAspect="1"/>
          </p:cNvSpPr>
          <p:nvPr/>
        </p:nvSpPr>
        <p:spPr>
          <a:xfrm>
            <a:off x="9517061" y="5534928"/>
            <a:ext cx="1918253" cy="661403"/>
          </a:xfrm>
          <a:prstGeom prst="rect">
            <a:avLst/>
          </a:prstGeom>
          <a:solidFill>
            <a:schemeClr val="bg1">
              <a:lumMod val="75000"/>
            </a:schemeClr>
          </a:solidFill>
          <a:ln w="12700">
            <a:solidFill>
              <a:schemeClr val="tx1"/>
            </a:solidFill>
          </a:ln>
        </p:spPr>
        <p:txBody>
          <a:bodyPr wrap="square" rtlCol="0" anchor="ctr">
            <a:noAutofit/>
          </a:bodyPr>
          <a:lstStyle/>
          <a:p>
            <a:r>
              <a:rPr lang="en-IN" b="1" dirty="0"/>
              <a:t>Multicollinearity</a:t>
            </a:r>
          </a:p>
        </p:txBody>
      </p:sp>
    </p:spTree>
    <p:extLst>
      <p:ext uri="{BB962C8B-B14F-4D97-AF65-F5344CB8AC3E}">
        <p14:creationId xmlns="" xmlns:p14="http://schemas.microsoft.com/office/powerpoint/2010/main" val="3743741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a:t>
            </a:r>
            <a:r>
              <a:rPr lang="en-US" b="1" dirty="0" smtClean="0"/>
              <a:t>Boosting </a:t>
            </a:r>
            <a:r>
              <a:rPr lang="en-US" b="1" dirty="0" smtClean="0"/>
              <a:t>Classification : Accuracy</a:t>
            </a:r>
            <a:endParaRPr lang="en-US" dirty="0"/>
          </a:p>
        </p:txBody>
      </p:sp>
      <p:pic>
        <p:nvPicPr>
          <p:cNvPr id="20483" name="Picture 3"/>
          <p:cNvPicPr>
            <a:picLocks noGrp="1" noChangeAspect="1" noChangeArrowheads="1"/>
          </p:cNvPicPr>
          <p:nvPr>
            <p:ph idx="1"/>
          </p:nvPr>
        </p:nvPicPr>
        <p:blipFill>
          <a:blip r:embed="rId2" cstate="print"/>
          <a:srcRect/>
          <a:stretch>
            <a:fillRect/>
          </a:stretch>
        </p:blipFill>
        <p:spPr bwMode="auto">
          <a:xfrm>
            <a:off x="1397000" y="2108200"/>
            <a:ext cx="8839200" cy="376078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XGBOOST Classification : ROC = 0.65</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279513" y="2044700"/>
            <a:ext cx="4835299" cy="376078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5384800" y="1916113"/>
            <a:ext cx="6015038" cy="3976687"/>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XGBOOST CLF: </a:t>
            </a:r>
            <a:r>
              <a:rPr lang="en-US" b="1" dirty="0" smtClean="0"/>
              <a:t>training and testing accuracies by target value</a:t>
            </a:r>
            <a:r>
              <a:rPr lang="en-US" b="1" dirty="0" smtClean="0"/>
              <a:t> </a:t>
            </a:r>
            <a:endParaRPr lang="en-US" b="1"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1138851" y="1981200"/>
            <a:ext cx="5961424" cy="3760788"/>
          </a:xfrm>
          <a:prstGeom prst="rect">
            <a:avLst/>
          </a:prstGeom>
          <a:noFill/>
          <a:ln w="9525">
            <a:noFill/>
            <a:miter lim="800000"/>
            <a:headEnd/>
            <a:tailEnd/>
          </a:ln>
        </p:spPr>
      </p:pic>
      <p:sp>
        <p:nvSpPr>
          <p:cNvPr id="5" name="TextBox 4"/>
          <p:cNvSpPr txBox="1"/>
          <p:nvPr/>
        </p:nvSpPr>
        <p:spPr>
          <a:xfrm>
            <a:off x="6845300" y="2882900"/>
            <a:ext cx="3530600" cy="2308324"/>
          </a:xfrm>
          <a:prstGeom prst="rect">
            <a:avLst/>
          </a:prstGeom>
          <a:noFill/>
        </p:spPr>
        <p:txBody>
          <a:bodyPr wrap="square" rtlCol="0">
            <a:spAutoFit/>
          </a:bodyPr>
          <a:lstStyle/>
          <a:p>
            <a:pPr>
              <a:buFont typeface="Wingdings" pitchFamily="2" charset="2"/>
              <a:buChar char="q"/>
            </a:pPr>
            <a:r>
              <a:rPr lang="en-US" sz="3600" b="1" dirty="0" smtClean="0"/>
              <a:t>Best results until now though situation of under fitting.</a:t>
            </a: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84775"/>
          </a:xfrm>
          <a:prstGeom prst="rect">
            <a:avLst/>
          </a:prstGeom>
          <a:noFill/>
        </p:spPr>
        <p:txBody>
          <a:bodyPr wrap="square" rtlCol="0">
            <a:spAutoFit/>
          </a:bodyPr>
          <a:lstStyle/>
          <a:p>
            <a:r>
              <a:rPr lang="en-US" sz="3200" b="1" dirty="0" smtClean="0"/>
              <a:t>Data Preprocessing and Univariate analysis</a:t>
            </a:r>
            <a:r>
              <a:rPr lang="en-US" sz="3200" b="1" dirty="0" smtClean="0">
                <a:hlinkClick r:id="rId2"/>
              </a:rPr>
              <a:t>¶</a:t>
            </a:r>
            <a:endParaRPr lang="en-US" sz="3200" b="1" dirty="0" smtClean="0"/>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 xmlns:a16="http://schemas.microsoft.com/office/drawing/2014/main" id="{1C87F021-1C8F-4D3C-B5E8-7798436744F8}"/>
              </a:ext>
            </a:extLst>
          </p:cNvPr>
          <p:cNvSpPr txBox="1"/>
          <p:nvPr/>
        </p:nvSpPr>
        <p:spPr>
          <a:xfrm>
            <a:off x="219075" y="797857"/>
            <a:ext cx="11706225" cy="4339650"/>
          </a:xfrm>
          <a:prstGeom prst="rect">
            <a:avLst/>
          </a:prstGeom>
          <a:noFill/>
        </p:spPr>
        <p:txBody>
          <a:bodyPr wrap="square" rtlCol="0">
            <a:spAutoFit/>
          </a:bodyPr>
          <a:lstStyle/>
          <a:p>
            <a:r>
              <a:rPr lang="en-IN" dirty="0" smtClean="0">
                <a:solidFill>
                  <a:srgbClr val="FF0000"/>
                </a:solidFill>
                <a:latin typeface="Arial" panose="020B0604020202020204" pitchFamily="34" charset="0"/>
                <a:cs typeface="Arial" panose="020B0604020202020204" pitchFamily="34" charset="0"/>
              </a:rPr>
              <a:t>.</a:t>
            </a:r>
          </a:p>
          <a:p>
            <a:pPr>
              <a:lnSpc>
                <a:spcPct val="200000"/>
              </a:lnSpc>
              <a:buFont typeface="Wingdings" pitchFamily="2" charset="2"/>
              <a:buChar char="§"/>
            </a:pPr>
            <a:r>
              <a:rPr lang="en-US" sz="2400" dirty="0" smtClean="0">
                <a:latin typeface="Arial" pitchFamily="34" charset="0"/>
                <a:cs typeface="Arial" pitchFamily="34" charset="0"/>
              </a:rPr>
              <a:t>Check for Null Values</a:t>
            </a:r>
          </a:p>
          <a:p>
            <a:pPr>
              <a:lnSpc>
                <a:spcPct val="200000"/>
              </a:lnSpc>
              <a:buFont typeface="Wingdings" pitchFamily="2" charset="2"/>
              <a:buChar char="§"/>
            </a:pPr>
            <a:r>
              <a:rPr lang="en-US" sz="2400" dirty="0" smtClean="0">
                <a:latin typeface="Arial" pitchFamily="34" charset="0"/>
                <a:cs typeface="Arial" pitchFamily="34" charset="0"/>
              </a:rPr>
              <a:t>Replace Null Values with appropriate values</a:t>
            </a:r>
          </a:p>
          <a:p>
            <a:pPr>
              <a:lnSpc>
                <a:spcPct val="200000"/>
              </a:lnSpc>
              <a:buFont typeface="Wingdings" pitchFamily="2" charset="2"/>
              <a:buChar char="§"/>
            </a:pPr>
            <a:r>
              <a:rPr lang="en-US" sz="2400" dirty="0" smtClean="0">
                <a:latin typeface="Arial" pitchFamily="34" charset="0"/>
                <a:cs typeface="Arial" pitchFamily="34" charset="0"/>
              </a:rPr>
              <a:t>Drop down features that are incomplete and are not too relevant for analysis</a:t>
            </a:r>
          </a:p>
          <a:p>
            <a:pPr>
              <a:lnSpc>
                <a:spcPct val="200000"/>
              </a:lnSpc>
              <a:buFont typeface="Wingdings" pitchFamily="2" charset="2"/>
              <a:buChar char="§"/>
            </a:pPr>
            <a:r>
              <a:rPr lang="en-US" sz="2400" dirty="0" smtClean="0">
                <a:latin typeface="Arial" pitchFamily="34" charset="0"/>
                <a:cs typeface="Arial" pitchFamily="34" charset="0"/>
              </a:rPr>
              <a:t>Create new features that would help improve prediction</a:t>
            </a:r>
          </a:p>
          <a:p>
            <a:pPr>
              <a:lnSpc>
                <a:spcPct val="200000"/>
              </a:lnSpc>
              <a:buFont typeface="Wingdings" pitchFamily="2" charset="2"/>
              <a:buChar char="§"/>
            </a:pPr>
            <a:r>
              <a:rPr lang="en-US" sz="2400" dirty="0" smtClean="0">
                <a:latin typeface="Arial" pitchFamily="34" charset="0"/>
                <a:cs typeface="Arial" pitchFamily="34" charset="0"/>
              </a:rPr>
              <a:t>Outlier treatments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8987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325791"/>
            <a:ext cx="10058400" cy="1450757"/>
          </a:xfrm>
        </p:spPr>
        <p:txBody>
          <a:bodyPr/>
          <a:lstStyle/>
          <a:p>
            <a:r>
              <a:rPr lang="en-US" b="1" dirty="0" smtClean="0"/>
              <a:t>Removing some of the unwanted variables</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Payment plan: </a:t>
            </a:r>
            <a:r>
              <a:rPr lang="en-US" dirty="0" smtClean="0"/>
              <a:t>This variable is 99.99% unbalanced, the payment plan for all the observations was same hence we will remove it. </a:t>
            </a:r>
          </a:p>
          <a:p>
            <a:r>
              <a:rPr lang="en-US" b="1" dirty="0" smtClean="0"/>
              <a:t>Member ID</a:t>
            </a:r>
            <a:r>
              <a:rPr lang="en-US" dirty="0" smtClean="0"/>
              <a:t>: The id of the member is removed as it is not going to contribute any meaningful parameters to the machine learning model. </a:t>
            </a:r>
          </a:p>
          <a:p>
            <a:r>
              <a:rPr lang="en-US" b="1" dirty="0" smtClean="0"/>
              <a:t>Date Variables</a:t>
            </a:r>
            <a:r>
              <a:rPr lang="en-US" dirty="0" smtClean="0"/>
              <a:t>: Most of the data variables were not of use as it does not matter when the payment is going to be due, so we drop them except for the issued date according to which we need to split our data.</a:t>
            </a:r>
          </a:p>
          <a:p>
            <a:r>
              <a:rPr lang="en-US" b="1" dirty="0" smtClean="0"/>
              <a:t>Account </a:t>
            </a:r>
            <a:r>
              <a:rPr lang="en-US" b="1" dirty="0" err="1" smtClean="0"/>
              <a:t>deliquent</a:t>
            </a:r>
            <a:r>
              <a:rPr lang="en-US" dirty="0" smtClean="0"/>
              <a:t>: Since 99% of the values are 0 , that means everyone wants to repay the loan so this variable should be removed.</a:t>
            </a:r>
          </a:p>
          <a:p>
            <a:pPr>
              <a:lnSpc>
                <a:spcPct val="120000"/>
              </a:lnSpc>
            </a:pPr>
            <a:r>
              <a:rPr lang="en-US" b="1" dirty="0" smtClean="0"/>
              <a:t>Variables containing less than </a:t>
            </a:r>
            <a:r>
              <a:rPr lang="en-US" b="1" dirty="0" smtClean="0"/>
              <a:t>51%data </a:t>
            </a:r>
            <a:r>
              <a:rPr lang="en-US" b="1" dirty="0" smtClean="0"/>
              <a:t>:   (</a:t>
            </a:r>
            <a:r>
              <a:rPr lang="en-US" dirty="0" smtClean="0"/>
              <a:t>"desc","mths_since_last_delinq","mths_since_last_record","annual_inc_joint","dti_joint",  "verification_status_joint","open_acc_6m","open_il_6m","open_il_12m","open_il_24m“</a:t>
            </a:r>
            <a:r>
              <a:rPr lang="en-US" b="1" dirty="0" smtClean="0"/>
              <a:t>)		             </a:t>
            </a:r>
            <a:r>
              <a:rPr lang="en-US" dirty="0" smtClean="0"/>
              <a:t>were removed due to lack of data.</a:t>
            </a:r>
          </a:p>
          <a:p>
            <a:pPr>
              <a:lnSpc>
                <a:spcPct val="120000"/>
              </a:lnSpc>
            </a:pPr>
            <a:r>
              <a:rPr lang="en-US" b="1" dirty="0" smtClean="0"/>
              <a:t>A lot of other variables were also removed mainly due to lack of data or inability to contribute to the model</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FD2EEE-C430-4176-88D9-EE478D49B611}"/>
              </a:ext>
            </a:extLst>
          </p:cNvPr>
          <p:cNvSpPr txBox="1"/>
          <p:nvPr/>
        </p:nvSpPr>
        <p:spPr>
          <a:xfrm>
            <a:off x="219075" y="142875"/>
            <a:ext cx="11553825" cy="553998"/>
          </a:xfrm>
          <a:prstGeom prst="rect">
            <a:avLst/>
          </a:prstGeom>
          <a:noFill/>
        </p:spPr>
        <p:txBody>
          <a:bodyPr wrap="square" rtlCol="0">
            <a:spAutoFit/>
          </a:bodyPr>
          <a:lstStyle/>
          <a:p>
            <a:r>
              <a:rPr lang="en-IN" sz="3000" b="1" dirty="0">
                <a:latin typeface="Arial" panose="020B0604020202020204" pitchFamily="34" charset="0"/>
                <a:cs typeface="Arial" panose="020B0604020202020204" pitchFamily="34" charset="0"/>
              </a:rPr>
              <a:t>Missing Value Treatment</a:t>
            </a:r>
          </a:p>
        </p:txBody>
      </p:sp>
      <p:cxnSp>
        <p:nvCxnSpPr>
          <p:cNvPr id="12" name="Straight Connector 11">
            <a:extLst>
              <a:ext uri="{FF2B5EF4-FFF2-40B4-BE49-F238E27FC236}">
                <a16:creationId xmlns="" xmlns:a16="http://schemas.microsoft.com/office/drawing/2014/main" id="{34EEF938-84BC-4A4E-BA12-15B017B9ED7E}"/>
              </a:ext>
            </a:extLst>
          </p:cNvPr>
          <p:cNvCxnSpPr/>
          <p:nvPr/>
        </p:nvCxnSpPr>
        <p:spPr>
          <a:xfrm>
            <a:off x="334963" y="696873"/>
            <a:ext cx="11522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98BA381-4AB2-4BB9-A999-D51328117A18}"/>
              </a:ext>
            </a:extLst>
          </p:cNvPr>
          <p:cNvSpPr txBox="1"/>
          <p:nvPr/>
        </p:nvSpPr>
        <p:spPr>
          <a:xfrm>
            <a:off x="219075" y="1304752"/>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 xmlns:a16="http://schemas.microsoft.com/office/drawing/2014/main" id="{4DC2B9D3-59FD-4045-9F84-CC59148E54FC}"/>
              </a:ext>
            </a:extLst>
          </p:cNvPr>
          <p:cNvSpPr txBox="1"/>
          <p:nvPr/>
        </p:nvSpPr>
        <p:spPr>
          <a:xfrm>
            <a:off x="219075" y="797857"/>
            <a:ext cx="11706225"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this section we will be treating the problem of </a:t>
            </a:r>
            <a:r>
              <a:rPr lang="en-US" b="1" dirty="0">
                <a:latin typeface="Arial" panose="020B0604020202020204" pitchFamily="34" charset="0"/>
                <a:cs typeface="Arial" panose="020B0604020202020204" pitchFamily="34" charset="0"/>
              </a:rPr>
              <a:t>missing values or </a:t>
            </a:r>
            <a:r>
              <a:rPr lang="en-US" b="1" dirty="0" err="1">
                <a:latin typeface="Arial" panose="020B0604020202020204" pitchFamily="34" charset="0"/>
                <a:cs typeface="Arial" panose="020B0604020202020204" pitchFamily="34" charset="0"/>
              </a:rPr>
              <a:t>NaN</a:t>
            </a:r>
            <a:r>
              <a:rPr lang="en-US" b="1" dirty="0">
                <a:latin typeface="Arial" panose="020B0604020202020204" pitchFamily="34" charset="0"/>
                <a:cs typeface="Arial" panose="020B0604020202020204" pitchFamily="34" charset="0"/>
              </a:rPr>
              <a:t> values </a:t>
            </a:r>
            <a:r>
              <a:rPr lang="en-US" dirty="0">
                <a:latin typeface="Arial" panose="020B0604020202020204" pitchFamily="34" charset="0"/>
                <a:cs typeface="Arial" panose="020B0604020202020204" pitchFamily="34" charset="0"/>
              </a:rPr>
              <a:t>as it may lead to a biased model because we have not analyzed the behavior  and relationship with other variables correctly. It can lead to a wrong prediction or classification.</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 xmlns:a16="http://schemas.microsoft.com/office/drawing/2014/main" id="{C9B253ED-1A45-4057-8979-F20AD9D4C572}"/>
              </a:ext>
            </a:extLst>
          </p:cNvPr>
          <p:cNvSpPr txBox="1"/>
          <p:nvPr/>
        </p:nvSpPr>
        <p:spPr>
          <a:xfrm>
            <a:off x="219075" y="1911039"/>
            <a:ext cx="1170622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Firstly, we checked the percentage of missing values for each column.</a:t>
            </a:r>
          </a:p>
        </p:txBody>
      </p:sp>
      <p:pic>
        <p:nvPicPr>
          <p:cNvPr id="3" name="Picture 2">
            <a:extLst>
              <a:ext uri="{FF2B5EF4-FFF2-40B4-BE49-F238E27FC236}">
                <a16:creationId xmlns="" xmlns:a16="http://schemas.microsoft.com/office/drawing/2014/main" id="{FD637C24-6F79-40E3-837F-58E80B2163C4}"/>
              </a:ext>
            </a:extLst>
          </p:cNvPr>
          <p:cNvPicPr>
            <a:picLocks noChangeAspect="1"/>
          </p:cNvPicPr>
          <p:nvPr/>
        </p:nvPicPr>
        <p:blipFill>
          <a:blip r:embed="rId2" cstate="print"/>
          <a:stretch>
            <a:fillRect/>
          </a:stretch>
        </p:blipFill>
        <p:spPr>
          <a:xfrm>
            <a:off x="334963" y="2263664"/>
            <a:ext cx="5300523" cy="4159904"/>
          </a:xfrm>
          <a:prstGeom prst="rect">
            <a:avLst/>
          </a:prstGeom>
        </p:spPr>
      </p:pic>
      <p:pic>
        <p:nvPicPr>
          <p:cNvPr id="9" name="Picture 8" descr="1.PNG"/>
          <p:cNvPicPr>
            <a:picLocks noChangeAspect="1"/>
          </p:cNvPicPr>
          <p:nvPr/>
        </p:nvPicPr>
        <p:blipFill>
          <a:blip r:embed="rId3" cstate="print"/>
          <a:stretch>
            <a:fillRect/>
          </a:stretch>
        </p:blipFill>
        <p:spPr>
          <a:xfrm>
            <a:off x="5943600" y="2286001"/>
            <a:ext cx="5381897" cy="3357153"/>
          </a:xfrm>
          <a:prstGeom prst="rect">
            <a:avLst/>
          </a:prstGeom>
        </p:spPr>
      </p:pic>
    </p:spTree>
    <p:extLst>
      <p:ext uri="{BB962C8B-B14F-4D97-AF65-F5344CB8AC3E}">
        <p14:creationId xmlns="" xmlns:p14="http://schemas.microsoft.com/office/powerpoint/2010/main" val="188444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4" y="679269"/>
            <a:ext cx="10058400" cy="1162594"/>
          </a:xfrm>
        </p:spPr>
        <p:txBody>
          <a:bodyPr>
            <a:normAutofit/>
          </a:bodyPr>
          <a:lstStyle/>
          <a:p>
            <a:r>
              <a:rPr lang="en-US" sz="3200" b="1" dirty="0" smtClean="0"/>
              <a:t>We used the </a:t>
            </a:r>
            <a:r>
              <a:rPr lang="en-US" sz="3200" b="1" dirty="0" err="1" smtClean="0"/>
              <a:t>kde</a:t>
            </a:r>
            <a:r>
              <a:rPr lang="en-US" sz="3200" b="1" dirty="0" smtClean="0"/>
              <a:t> plot to identify the distribution of data in a variable and fill in the missing value with the most suitable one.</a:t>
            </a:r>
            <a:endParaRPr lang="en-US" sz="3200" b="1" dirty="0"/>
          </a:p>
        </p:txBody>
      </p:sp>
      <p:sp>
        <p:nvSpPr>
          <p:cNvPr id="3" name="Content Placeholder 2"/>
          <p:cNvSpPr>
            <a:spLocks noGrp="1"/>
          </p:cNvSpPr>
          <p:nvPr>
            <p:ph idx="1"/>
          </p:nvPr>
        </p:nvSpPr>
        <p:spPr>
          <a:xfrm>
            <a:off x="940525" y="2108201"/>
            <a:ext cx="10058400" cy="4240348"/>
          </a:xfrm>
        </p:spPr>
        <p:txBody>
          <a:bodyPr>
            <a:normAutofit fontScale="85000" lnSpcReduction="20000"/>
          </a:bodyPr>
          <a:lstStyle/>
          <a:p>
            <a:r>
              <a:rPr lang="en-US" dirty="0" smtClean="0"/>
              <a:t>Some examples of the </a:t>
            </a:r>
            <a:r>
              <a:rPr lang="en-US" dirty="0" err="1" smtClean="0"/>
              <a:t>kde</a:t>
            </a:r>
            <a:r>
              <a:rPr lang="en-US" dirty="0" smtClean="0"/>
              <a:t> plot are shown below: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p>
          <a:p>
            <a:r>
              <a:rPr lang="en-US" sz="2400" b="1" dirty="0" smtClean="0"/>
              <a:t>This is a plot of total current balance since the data is skewed we would replace the missing values with median.</a:t>
            </a:r>
            <a:endParaRPr lang="en-US" sz="2400" b="1" dirty="0"/>
          </a:p>
        </p:txBody>
      </p:sp>
      <p:pic>
        <p:nvPicPr>
          <p:cNvPr id="1026" name="Picture 2" descr="C:\Users\cdac\Desktop\Imarticus\Major_Project\major_project snaps\2.PNG"/>
          <p:cNvPicPr>
            <a:picLocks noChangeAspect="1" noChangeArrowheads="1"/>
          </p:cNvPicPr>
          <p:nvPr/>
        </p:nvPicPr>
        <p:blipFill>
          <a:blip r:embed="rId2" cstate="print"/>
          <a:srcRect/>
          <a:stretch>
            <a:fillRect/>
          </a:stretch>
        </p:blipFill>
        <p:spPr bwMode="auto">
          <a:xfrm>
            <a:off x="865379" y="2499786"/>
            <a:ext cx="5848929" cy="2790671"/>
          </a:xfrm>
          <a:prstGeom prst="rect">
            <a:avLst/>
          </a:prstGeom>
          <a:noFill/>
        </p:spPr>
      </p:pic>
    </p:spTree>
  </p:cSld>
  <p:clrMapOvr>
    <a:masterClrMapping/>
  </p:clrMapOvr>
</p:sld>
</file>

<file path=ppt/theme/theme1.xml><?xml version="1.0" encoding="utf-8"?>
<a:theme xmlns:a="http://schemas.openxmlformats.org/drawingml/2006/main" name="RetrospectVTI">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1690</Words>
  <Application>Microsoft Office PowerPoint</Application>
  <PresentationFormat>Custom</PresentationFormat>
  <Paragraphs>198</Paragraphs>
  <Slides>52</Slides>
  <Notes>0</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RetrospectVTI</vt:lpstr>
      <vt:lpstr>Custom Design</vt:lpstr>
      <vt:lpstr>Credit Risk Analysis</vt:lpstr>
      <vt:lpstr>Slide 2</vt:lpstr>
      <vt:lpstr>Data Dimensions</vt:lpstr>
      <vt:lpstr>Slide 4</vt:lpstr>
      <vt:lpstr>Slide 5</vt:lpstr>
      <vt:lpstr>Slide 6</vt:lpstr>
      <vt:lpstr>Removing some of the unwanted variables</vt:lpstr>
      <vt:lpstr>Slide 8</vt:lpstr>
      <vt:lpstr>We used the kde plot to identify the distribution of data in a variable and fill in the missing value with the most suitable one.</vt:lpstr>
      <vt:lpstr>Filling missing values contd..</vt:lpstr>
      <vt:lpstr>Filling missing values contd..</vt:lpstr>
      <vt:lpstr>Slide 12</vt:lpstr>
      <vt:lpstr>We used the Z score method to fill in the outliers  Values having z score grater than 3 were replace by maximum value below z score equal to 3.</vt:lpstr>
      <vt:lpstr>Bivariate Analysis</vt:lpstr>
      <vt:lpstr>Bivariate Analysis contd.. </vt:lpstr>
      <vt:lpstr>Bivariate Analysis contd..</vt:lpstr>
      <vt:lpstr>Bivariate Analysis contd..</vt:lpstr>
      <vt:lpstr>Bivariate Analysis contd..</vt:lpstr>
      <vt:lpstr>Bivariate Analysis contd..</vt:lpstr>
      <vt:lpstr>Bivariate Analysis contd..</vt:lpstr>
      <vt:lpstr>Bivariate Analysis contd..</vt:lpstr>
      <vt:lpstr>Bivariate Analysis contd..</vt:lpstr>
      <vt:lpstr>Bivariate Analysis contd..</vt:lpstr>
      <vt:lpstr>Slide 24</vt:lpstr>
      <vt:lpstr>Slide 25</vt:lpstr>
      <vt:lpstr>Slide 26</vt:lpstr>
      <vt:lpstr>Slide 27</vt:lpstr>
      <vt:lpstr>Slide 28</vt:lpstr>
      <vt:lpstr>Splitting the data in Training and test sets</vt:lpstr>
      <vt:lpstr>Checking balance between dependent and independent variables </vt:lpstr>
      <vt:lpstr>Resampling the data</vt:lpstr>
      <vt:lpstr>Divide the dataset into X_train, X_test, Y_train &amp; Y_test</vt:lpstr>
      <vt:lpstr>Feature Scaling : Standard Scalar</vt:lpstr>
      <vt:lpstr>Models to Evaluate</vt:lpstr>
      <vt:lpstr>Logistic Regression : Accuracy</vt:lpstr>
      <vt:lpstr>Logistic Regression : ROC Curve</vt:lpstr>
      <vt:lpstr>Find the training and testing accuracies by target values</vt:lpstr>
      <vt:lpstr>Decision Tree : Accuracy</vt:lpstr>
      <vt:lpstr>Decision Tree: ROC AREA = 0.63</vt:lpstr>
      <vt:lpstr>Decision Tree: training and testing accuracies by target value </vt:lpstr>
      <vt:lpstr>Decision Tree : Change of Parameter</vt:lpstr>
      <vt:lpstr>Decision Tree: New ROC = 0.63</vt:lpstr>
      <vt:lpstr>Decision Tree: training and testing accuracies by target value</vt:lpstr>
      <vt:lpstr>Random Forest : Accuracy</vt:lpstr>
      <vt:lpstr>Random Forest : Roc = 0.65</vt:lpstr>
      <vt:lpstr>Random Forest : the training and testing accuracies by target value</vt:lpstr>
      <vt:lpstr>Naive Bayes : Accuracy</vt:lpstr>
      <vt:lpstr>Naive Bayes : Roc = 0.62</vt:lpstr>
      <vt:lpstr>Naive Bayes : training and testing accuracies by target value </vt:lpstr>
      <vt:lpstr>Gradient Boosting Classification : Accuracy</vt:lpstr>
      <vt:lpstr>XGBOOST Classification : ROC = 0.65</vt:lpstr>
      <vt:lpstr>XGBOOST CLF: training and testing accuracies by target value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Neha Chitkara</dc:creator>
  <cp:lastModifiedBy>Dreams</cp:lastModifiedBy>
  <cp:revision>131</cp:revision>
  <dcterms:created xsi:type="dcterms:W3CDTF">2019-08-28T06:57:23Z</dcterms:created>
  <dcterms:modified xsi:type="dcterms:W3CDTF">2019-09-07T13:28:58Z</dcterms:modified>
</cp:coreProperties>
</file>