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71" y="1083174"/>
            <a:ext cx="643998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71" y="3562849"/>
            <a:ext cx="643998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A2508D0-CDC7-F740-93F1-3A52080449DF}"/>
              </a:ext>
            </a:extLst>
          </p:cNvPr>
          <p:cNvCxnSpPr/>
          <p:nvPr userDrawn="1"/>
        </p:nvCxnSpPr>
        <p:spPr>
          <a:xfrm>
            <a:off x="4951828" y="868251"/>
            <a:ext cx="0" cy="52050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7" y="417376"/>
            <a:ext cx="1121312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841862"/>
            <a:ext cx="11213123" cy="40384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C5967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C5967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C5967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C59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9877" y="1793631"/>
            <a:ext cx="6846276" cy="703384"/>
          </a:xfrm>
        </p:spPr>
        <p:txBody>
          <a:bodyPr>
            <a:normAutofit/>
          </a:bodyPr>
          <a:lstStyle/>
          <a:p>
            <a:r>
              <a:rPr lang="en-US" sz="2900" dirty="0"/>
              <a:t>Insights from the Airbnb, NYC </a:t>
            </a:r>
            <a:r>
              <a:rPr lang="en-US" sz="2900" dirty="0" smtClean="0"/>
              <a:t>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7852" y="5450265"/>
            <a:ext cx="6439988" cy="399551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Submitted by: Ashish Arora, Suraj Dhamdhere, Abhishek Ranjan</a:t>
            </a:r>
            <a:endParaRPr lang="en-US" sz="1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580185" y="2602523"/>
            <a:ext cx="6025661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09846" y="278266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For </a:t>
            </a:r>
            <a:r>
              <a:rPr lang="en-US" sz="2600" b="1" dirty="0">
                <a:solidFill>
                  <a:schemeClr val="bg1"/>
                </a:solidFill>
              </a:rPr>
              <a:t>Lead Data Analyst &amp; Data Analysis </a:t>
            </a:r>
            <a:r>
              <a:rPr lang="en-US" sz="2600" b="1" dirty="0" smtClean="0">
                <a:solidFill>
                  <a:schemeClr val="bg1"/>
                </a:solidFill>
              </a:rPr>
              <a:t>Manager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814" y="1372939"/>
            <a:ext cx="3607191" cy="3023215"/>
          </a:xfrm>
        </p:spPr>
        <p:txBody>
          <a:bodyPr>
            <a:normAutofit/>
          </a:bodyPr>
          <a:lstStyle/>
          <a:p>
            <a:r>
              <a:rPr lang="en-IN" sz="2200" dirty="0" smtClean="0"/>
              <a:t>Most host have 1 property.</a:t>
            </a:r>
          </a:p>
          <a:p>
            <a:r>
              <a:rPr lang="en-IN" sz="2200" dirty="0" smtClean="0"/>
              <a:t>Considering that, 5 hosts are from Manhattan and 1 from Queens and 4 from Brooklyn.</a:t>
            </a:r>
            <a:endParaRPr lang="en-IN" sz="2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1" y="281352"/>
            <a:ext cx="6523355" cy="5529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4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477" y="1279155"/>
            <a:ext cx="4525108" cy="4038433"/>
          </a:xfrm>
        </p:spPr>
        <p:txBody>
          <a:bodyPr>
            <a:normAutofit/>
          </a:bodyPr>
          <a:lstStyle/>
          <a:p>
            <a:r>
              <a:rPr lang="en-IN" sz="2200" dirty="0" smtClean="0"/>
              <a:t>Neighbourhood which has most number of properties prefers a price range of 0-100 and then followed by 101-200. </a:t>
            </a:r>
          </a:p>
          <a:p>
            <a:r>
              <a:rPr lang="en-IN" sz="2200" dirty="0" smtClean="0"/>
              <a:t>Williamsburg, Belford-</a:t>
            </a:r>
            <a:r>
              <a:rPr lang="en-IN" sz="2200" dirty="0" err="1" smtClean="0"/>
              <a:t>Stuyesant</a:t>
            </a:r>
            <a:r>
              <a:rPr lang="en-IN" sz="2200" dirty="0" smtClean="0"/>
              <a:t> and </a:t>
            </a:r>
            <a:r>
              <a:rPr lang="en-IN" sz="2200" dirty="0"/>
              <a:t>H</a:t>
            </a:r>
            <a:r>
              <a:rPr lang="en-IN" sz="2200" dirty="0" smtClean="0"/>
              <a:t>arlem has the most number of properties in their neighbourhood.</a:t>
            </a:r>
            <a:endParaRPr lang="en-IN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2" y="339969"/>
            <a:ext cx="6920645" cy="539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9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430" y="775062"/>
            <a:ext cx="4216791" cy="52506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On Average, all months share almost same average, except the month of </a:t>
            </a:r>
            <a:r>
              <a:rPr lang="en-IN" sz="2200" dirty="0"/>
              <a:t>J</a:t>
            </a:r>
            <a:r>
              <a:rPr lang="en-IN" sz="2200" dirty="0" smtClean="0"/>
              <a:t>une.</a:t>
            </a:r>
          </a:p>
          <a:p>
            <a:pPr marL="228600" lvl="1">
              <a:spcBef>
                <a:spcPts val="1000"/>
              </a:spcBef>
            </a:pPr>
            <a:r>
              <a:rPr lang="en-IN" sz="2200" dirty="0" smtClean="0"/>
              <a:t>At </a:t>
            </a:r>
            <a:r>
              <a:rPr lang="en-IN" sz="2200" dirty="0"/>
              <a:t>the start of year, average number of reviews are more and as the year proceeds these average reviews are going down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Average Number of reviews for:</a:t>
            </a:r>
          </a:p>
          <a:p>
            <a:pPr lvl="1"/>
            <a:r>
              <a:rPr lang="en-IN" sz="2200" dirty="0" smtClean="0"/>
              <a:t>Private Room – 16-25</a:t>
            </a:r>
          </a:p>
          <a:p>
            <a:pPr lvl="1"/>
            <a:r>
              <a:rPr lang="en-IN" sz="2200" dirty="0" smtClean="0"/>
              <a:t>Entire Home – 12-25</a:t>
            </a:r>
          </a:p>
          <a:p>
            <a:pPr lvl="1"/>
            <a:r>
              <a:rPr lang="en-IN" sz="2200" dirty="0" smtClean="0"/>
              <a:t>Shared Room – </a:t>
            </a:r>
            <a:r>
              <a:rPr lang="en-IN" sz="2200" dirty="0"/>
              <a:t>8-25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9" y="562708"/>
            <a:ext cx="6816432" cy="5044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1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Price review of properties hosted in Manhattan.</a:t>
            </a:r>
          </a:p>
          <a:p>
            <a:r>
              <a:rPr lang="en-US" dirty="0"/>
              <a:t>Entire Home contributes to 44 million of Revenue.</a:t>
            </a:r>
          </a:p>
          <a:p>
            <a:r>
              <a:rPr lang="en-IN" dirty="0"/>
              <a:t>Likelihood of Private room getting booked is twice of hosting once and 5 times for entire home.</a:t>
            </a:r>
          </a:p>
          <a:p>
            <a:r>
              <a:rPr lang="en-IN" dirty="0"/>
              <a:t>Properties which are available for 200+ days are more likely to be profitable. </a:t>
            </a:r>
          </a:p>
          <a:p>
            <a:r>
              <a:rPr lang="en-IN" dirty="0"/>
              <a:t>We should interact with hosts who are hosting more than 50 properties and introduce them in Marketing ads which may help in acquiring more hosts in neighbourhood.</a:t>
            </a:r>
          </a:p>
          <a:p>
            <a:r>
              <a:rPr lang="en-US" dirty="0"/>
              <a:t>Reviews should be through analyzed and sentimental analysis should be done on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2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882" y="1724630"/>
            <a:ext cx="8885088" cy="43948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Treated Missing Values:</a:t>
            </a:r>
          </a:p>
          <a:p>
            <a:r>
              <a:rPr lang="en-IN" dirty="0"/>
              <a:t>For name and host name we filled the missing values with name not known.</a:t>
            </a:r>
          </a:p>
          <a:p>
            <a:r>
              <a:rPr lang="en-IN" dirty="0"/>
              <a:t>For last_review, we filled the null values with DUMMY DATE.</a:t>
            </a:r>
          </a:p>
          <a:p>
            <a:r>
              <a:rPr lang="en-IN" dirty="0"/>
              <a:t>For reviews per month, we filled missing values with mean reviews in their respective neighbourhoods.</a:t>
            </a:r>
          </a:p>
          <a:p>
            <a:pPr marL="0" lvl="0" indent="0">
              <a:buNone/>
            </a:pPr>
            <a:endParaRPr lang="en-IN" b="1" dirty="0" smtClean="0"/>
          </a:p>
          <a:p>
            <a:pPr marL="0" lvl="0" indent="0">
              <a:buNone/>
            </a:pPr>
            <a:r>
              <a:rPr lang="en-IN" b="1" dirty="0" smtClean="0"/>
              <a:t>Outlier </a:t>
            </a:r>
            <a:r>
              <a:rPr lang="en-IN" b="1" dirty="0"/>
              <a:t>Treatment:</a:t>
            </a:r>
            <a:endParaRPr lang="en-IN" dirty="0"/>
          </a:p>
          <a:p>
            <a:r>
              <a:rPr lang="en-IN" dirty="0"/>
              <a:t>Post analysing and treating the missing values accordingly we treated the spread in the data frame i.e. outliers. </a:t>
            </a:r>
          </a:p>
          <a:p>
            <a:r>
              <a:rPr lang="en-IN" dirty="0"/>
              <a:t>Used Z-Score Method to find and capped accordingly.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Data </a:t>
            </a:r>
            <a:r>
              <a:rPr lang="en-IN" b="1" dirty="0"/>
              <a:t>Wrangling:</a:t>
            </a:r>
          </a:p>
          <a:p>
            <a:r>
              <a:rPr lang="en-IN" dirty="0"/>
              <a:t>Binning numeric columns to build a categories column from them.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820" y="405653"/>
            <a:ext cx="8623663" cy="1325563"/>
          </a:xfrm>
        </p:spPr>
        <p:txBody>
          <a:bodyPr/>
          <a:lstStyle/>
          <a:p>
            <a:pPr algn="l"/>
            <a:r>
              <a:rPr lang="en-IN" dirty="0" smtClean="0"/>
              <a:t>Training Methods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3013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APPENDIX -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9650" y="2064600"/>
            <a:ext cx="4617888" cy="4387352"/>
          </a:xfrm>
        </p:spPr>
        <p:txBody>
          <a:bodyPr>
            <a:noAutofit/>
          </a:bodyPr>
          <a:lstStyle/>
          <a:p>
            <a:r>
              <a:rPr lang="en-US" sz="2200" dirty="0"/>
              <a:t>The New York Airbnb Dataset includes information on various Airbnb listings, including their hosts, locations, pricing, and other characteristics. The dataset's columns are </a:t>
            </a:r>
            <a:r>
              <a:rPr lang="en-US" sz="2200" dirty="0" smtClean="0"/>
              <a:t>self-explanatory.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reviewed the dataset description on the right to gain a better understanding of what each column represents.</a:t>
            </a:r>
            <a:endParaRPr lang="en-IN" sz="2200" dirty="0"/>
          </a:p>
        </p:txBody>
      </p:sp>
      <p:pic>
        <p:nvPicPr>
          <p:cNvPr id="2050" name="Picture 2" descr="Dataset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69" y="1632439"/>
            <a:ext cx="4504837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Appendix – Data Methodology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95896" y="417375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C596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mtClean="0"/>
              <a:t>Appendix – Data Methodology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9039" y="1841861"/>
            <a:ext cx="4477204" cy="378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Methodology Approach</a:t>
            </a:r>
          </a:p>
          <a:p>
            <a:r>
              <a:rPr lang="en-US" dirty="0" smtClean="0"/>
              <a:t>Research Problem</a:t>
            </a:r>
          </a:p>
          <a:p>
            <a:r>
              <a:rPr lang="en-US" sz="2400" dirty="0" smtClean="0"/>
              <a:t>Business Understanding</a:t>
            </a:r>
          </a:p>
          <a:p>
            <a:r>
              <a:rPr lang="en-US" sz="2400" dirty="0" smtClean="0"/>
              <a:t>Type of Data Require – Data Source</a:t>
            </a:r>
          </a:p>
          <a:p>
            <a:r>
              <a:rPr lang="en-US" sz="2400" dirty="0" smtClean="0"/>
              <a:t>Whom are we presenting?</a:t>
            </a:r>
          </a:p>
          <a:p>
            <a:r>
              <a:rPr lang="en-US" sz="2400" dirty="0" smtClean="0"/>
              <a:t>Analysis Done</a:t>
            </a:r>
          </a:p>
          <a:p>
            <a:r>
              <a:rPr lang="en-US" sz="2400" dirty="0" smtClean="0"/>
              <a:t>Recommendations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127628" y="1717320"/>
            <a:ext cx="492369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Analysis Methodology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Understanding and Preparation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Variables </a:t>
            </a:r>
            <a:r>
              <a:rPr lang="en-US" sz="2400" dirty="0"/>
              <a:t>overview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Handling </a:t>
            </a:r>
            <a:r>
              <a:rPr lang="en-US" sz="2400" dirty="0"/>
              <a:t>missing values and outliers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Feature </a:t>
            </a:r>
            <a:r>
              <a:rPr lang="en-US" sz="2400" dirty="0"/>
              <a:t>selection / engineering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Analyzing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Evaluation </a:t>
            </a:r>
            <a:r>
              <a:rPr lang="en-US" sz="2400" dirty="0"/>
              <a:t>of </a:t>
            </a:r>
            <a:r>
              <a:rPr lang="en-US" sz="2400" dirty="0" smtClean="0"/>
              <a:t>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Finding </a:t>
            </a:r>
            <a:r>
              <a:rPr lang="en-US" sz="2400" dirty="0"/>
              <a:t>and Insights </a:t>
            </a:r>
            <a:endParaRPr lang="en-IN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78668" y="3178292"/>
            <a:ext cx="9072653" cy="378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731476" y="6166337"/>
            <a:ext cx="5492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FC5967"/>
                </a:solidFill>
              </a:rPr>
              <a:t>**Note: Please Refer Methodology Document for complete details.</a:t>
            </a:r>
            <a:endParaRPr lang="en-IN" sz="1400" dirty="0">
              <a:solidFill>
                <a:srgbClr val="FC59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328" y="2691654"/>
            <a:ext cx="8623663" cy="1325563"/>
          </a:xfrm>
        </p:spPr>
        <p:txBody>
          <a:bodyPr>
            <a:normAutofit/>
          </a:bodyPr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2585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174" y="2029431"/>
            <a:ext cx="8623663" cy="34452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 </a:t>
            </a:r>
            <a:r>
              <a:rPr lang="en-US" dirty="0"/>
              <a:t>Understanding &amp; Assumptions about the Data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Important Findings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 </a:t>
            </a:r>
            <a:r>
              <a:rPr lang="en-US" dirty="0"/>
              <a:t>- Data Methodology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our overall understanding of the impact of Covid-19 on economic and </a:t>
            </a:r>
            <a:r>
              <a:rPr lang="en-US" dirty="0" smtClean="0"/>
              <a:t>market </a:t>
            </a:r>
            <a:r>
              <a:rPr lang="en-US" dirty="0"/>
              <a:t>conditions for the Airbnb Community. </a:t>
            </a:r>
          </a:p>
          <a:p>
            <a:r>
              <a:rPr lang="en-US" dirty="0" smtClean="0"/>
              <a:t>Provide </a:t>
            </a:r>
            <a:r>
              <a:rPr lang="en-US" dirty="0"/>
              <a:t>details and gather insights to our Lead Data Analyst &amp; Data Analysis </a:t>
            </a:r>
            <a:r>
              <a:rPr lang="en-US" dirty="0" smtClean="0"/>
              <a:t>Manager </a:t>
            </a:r>
            <a:r>
              <a:rPr lang="en-US" dirty="0"/>
              <a:t>about the impact. </a:t>
            </a:r>
            <a:endParaRPr lang="en-US" dirty="0" smtClean="0"/>
          </a:p>
          <a:p>
            <a:r>
              <a:rPr lang="en-US" dirty="0" smtClean="0"/>
              <a:t>Improve </a:t>
            </a:r>
            <a:r>
              <a:rPr lang="en-US" dirty="0"/>
              <a:t>our shared understanding about the challenges and gap we faced during </a:t>
            </a:r>
            <a:r>
              <a:rPr lang="en-US" dirty="0" smtClean="0"/>
              <a:t>our </a:t>
            </a:r>
            <a:r>
              <a:rPr lang="en-US" dirty="0"/>
              <a:t>Research phase and Data Preparation.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9" y="211016"/>
            <a:ext cx="9284676" cy="15319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Initial Understanding &amp; Assumptions about the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IN" sz="2200" dirty="0"/>
              <a:t>Assumed that the data prior to the Covid-19 period was achieving the desired goals.</a:t>
            </a:r>
          </a:p>
          <a:p>
            <a:pPr lvl="0"/>
            <a:r>
              <a:rPr lang="en-IN" sz="2200" dirty="0"/>
              <a:t>Currently, Airbnb is particularly looking for New York City — the Bronx, Brooklyn, Manhattan, Queens and Staten Island, followed by their hosts details, prices of the hosted sites and reviews received by the end consumer.</a:t>
            </a:r>
          </a:p>
          <a:p>
            <a:pPr lvl="0"/>
            <a:r>
              <a:rPr lang="en-IN" sz="2200" dirty="0" smtClean="0"/>
              <a:t>It </a:t>
            </a:r>
            <a:r>
              <a:rPr lang="en-IN" sz="2200" dirty="0"/>
              <a:t>is assumed that data for some listed properties is not available and there is no data discrepancy.</a:t>
            </a:r>
          </a:p>
          <a:p>
            <a:pPr lvl="0"/>
            <a:r>
              <a:rPr lang="en-IN" sz="2200" dirty="0"/>
              <a:t>Availability_365 tells that post pandemic, for how many days listed properties are active for hosting.</a:t>
            </a:r>
          </a:p>
          <a:p>
            <a:pPr lvl="0"/>
            <a:r>
              <a:rPr lang="en-IN" sz="2200" dirty="0"/>
              <a:t>We only considered minimum nights and price for a listed property as major source of Revenue for properties.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271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Background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In the last few months, Airbnb has seen a major decline in revenue due to lockdown imposed during pandemic.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Hence provided the information in hand based on previous data captured, we need to analyze the patterns for declining profits and recommend certain suggestions to overcome.</a:t>
            </a:r>
          </a:p>
          <a:p>
            <a:r>
              <a:rPr lang="en-US" sz="2400" dirty="0"/>
              <a:t>Airbnb NYC has 5 Neighborhood groups and 221  Neighborhoods with 3 different room types.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99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38" y="84138"/>
            <a:ext cx="11213123" cy="865431"/>
          </a:xfrm>
        </p:spPr>
        <p:txBody>
          <a:bodyPr/>
          <a:lstStyle/>
          <a:p>
            <a:pPr algn="l"/>
            <a:r>
              <a:rPr lang="en-IN" dirty="0" smtClean="0"/>
              <a:t>Important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4923" y="1701185"/>
            <a:ext cx="4771292" cy="4038433"/>
          </a:xfrm>
        </p:spPr>
        <p:txBody>
          <a:bodyPr>
            <a:normAutofit/>
          </a:bodyPr>
          <a:lstStyle/>
          <a:p>
            <a:r>
              <a:rPr lang="en-IN" sz="2200" dirty="0" smtClean="0"/>
              <a:t>Out of all listed properties, Entire home properties counts for 25,409.</a:t>
            </a:r>
          </a:p>
          <a:p>
            <a:r>
              <a:rPr lang="en-IN" sz="2200" dirty="0" smtClean="0"/>
              <a:t>Followed by that, 47% of Listed properties host Private rooms</a:t>
            </a:r>
          </a:p>
          <a:p>
            <a:r>
              <a:rPr lang="en-IN" sz="2200" dirty="0" smtClean="0"/>
              <a:t>Only 2.37% Shared rooms are there.</a:t>
            </a:r>
            <a:endParaRPr lang="en-IN" sz="2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3" y="1222131"/>
            <a:ext cx="573151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9" y="187569"/>
            <a:ext cx="7009325" cy="5509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73814" y="1312984"/>
            <a:ext cx="4220307" cy="4579034"/>
          </a:xfrm>
        </p:spPr>
        <p:txBody>
          <a:bodyPr>
            <a:normAutofit/>
          </a:bodyPr>
          <a:lstStyle/>
          <a:p>
            <a:r>
              <a:rPr lang="en-IN" sz="2200" dirty="0" smtClean="0"/>
              <a:t>Street Island gets the highest average number of reviews.</a:t>
            </a:r>
          </a:p>
          <a:p>
            <a:r>
              <a:rPr lang="en-IN" sz="2200" dirty="0" smtClean="0"/>
              <a:t>Considering less number of properties are listed there, we can assume that customers are facing more issues and may reviewing as complains.</a:t>
            </a:r>
          </a:p>
          <a:p>
            <a:r>
              <a:rPr lang="en-IN" sz="2200" dirty="0" smtClean="0"/>
              <a:t>Customers at this place should be reviewed or sentimental analysis of these reviews should be done again.</a:t>
            </a:r>
          </a:p>
        </p:txBody>
      </p:sp>
    </p:spTree>
    <p:extLst>
      <p:ext uri="{BB962C8B-B14F-4D97-AF65-F5344CB8AC3E}">
        <p14:creationId xmlns:p14="http://schemas.microsoft.com/office/powerpoint/2010/main" val="2313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046" y="1021247"/>
            <a:ext cx="3783037" cy="4038433"/>
          </a:xfrm>
        </p:spPr>
        <p:txBody>
          <a:bodyPr>
            <a:normAutofit/>
          </a:bodyPr>
          <a:lstStyle/>
          <a:p>
            <a:r>
              <a:rPr lang="en-IN" sz="2200" dirty="0" smtClean="0"/>
              <a:t>Host which host only 1 property mostly has Entire Home followed by private rooms.</a:t>
            </a:r>
          </a:p>
          <a:p>
            <a:r>
              <a:rPr lang="en-IN" sz="2200" dirty="0" smtClean="0"/>
              <a:t>Same trend is seen by the host who holds 2-10 properties.</a:t>
            </a:r>
            <a:endParaRPr lang="en-IN" sz="2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9" y="164124"/>
            <a:ext cx="6669356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1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9" y="152011"/>
            <a:ext cx="11775298" cy="4607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9704" y="4759571"/>
            <a:ext cx="11301047" cy="4038433"/>
          </a:xfrm>
        </p:spPr>
        <p:txBody>
          <a:bodyPr>
            <a:normAutofit/>
          </a:bodyPr>
          <a:lstStyle/>
          <a:p>
            <a:r>
              <a:rPr lang="en-IN" sz="2200" dirty="0" smtClean="0"/>
              <a:t>As the night increases, the average price of listed properties is going down. Except if minimum nights are in range 51-100.</a:t>
            </a:r>
          </a:p>
          <a:p>
            <a:r>
              <a:rPr lang="en-IN" sz="2200" dirty="0" smtClean="0"/>
              <a:t>Average price is very high at Queens if nights are hosted for more than 100 days.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175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bnb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rbnb-PowerPoint-Template" id="{99009EC8-054C-954B-9580-68A904CC7231}" vid="{86CDD1DF-5939-0142-8910-2879711059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Airbnb-PowerPoint-Template</Template>
  <TotalTime>306</TotalTime>
  <Words>866</Words>
  <Application>Microsoft Office PowerPoint</Application>
  <PresentationFormat>Custom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Airbnb-PowerPoint-Template</vt:lpstr>
      <vt:lpstr>Insights from the Airbnb, NYC Analysis</vt:lpstr>
      <vt:lpstr>Agenda</vt:lpstr>
      <vt:lpstr>Objectives</vt:lpstr>
      <vt:lpstr>Initial Understanding &amp; Assumptions about the Data </vt:lpstr>
      <vt:lpstr>Background Summary</vt:lpstr>
      <vt:lpstr>Important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Training Methods</vt:lpstr>
      <vt:lpstr>APPENDIX - DATA SOURCES</vt:lpstr>
      <vt:lpstr>Appendix – Data Methodology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NYC Storytelling Case Study</dc:title>
  <dc:creator>HP</dc:creator>
  <cp:lastModifiedBy>HP</cp:lastModifiedBy>
  <cp:revision>13</cp:revision>
  <dcterms:created xsi:type="dcterms:W3CDTF">2023-04-09T09:32:20Z</dcterms:created>
  <dcterms:modified xsi:type="dcterms:W3CDTF">2023-04-11T15:29:49Z</dcterms:modified>
</cp:coreProperties>
</file>