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71" y="1083174"/>
            <a:ext cx="643998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71" y="3562849"/>
            <a:ext cx="643998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A2508D0-CDC7-F740-93F1-3A52080449DF}"/>
              </a:ext>
            </a:extLst>
          </p:cNvPr>
          <p:cNvCxnSpPr/>
          <p:nvPr userDrawn="1"/>
        </p:nvCxnSpPr>
        <p:spPr>
          <a:xfrm>
            <a:off x="4951828" y="868251"/>
            <a:ext cx="0" cy="52050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37" y="417376"/>
            <a:ext cx="1121312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841862"/>
            <a:ext cx="11213123" cy="40384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C5967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C5967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C5967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C59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4708" y="2133600"/>
            <a:ext cx="6846276" cy="703384"/>
          </a:xfrm>
        </p:spPr>
        <p:txBody>
          <a:bodyPr>
            <a:normAutofit/>
          </a:bodyPr>
          <a:lstStyle/>
          <a:p>
            <a:r>
              <a:rPr lang="en-US" sz="2900" dirty="0"/>
              <a:t>Insights from the Airbnb, NYC </a:t>
            </a:r>
            <a:r>
              <a:rPr lang="en-US" sz="2900" dirty="0" smtClean="0"/>
              <a:t>Analysis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7852" y="5450265"/>
            <a:ext cx="6439988" cy="399551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Submitted by: Ashish Arora, Suraj Dhamdhere, Abhishek Ranjan</a:t>
            </a:r>
            <a:endParaRPr lang="en-US" sz="1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509846" y="3036277"/>
            <a:ext cx="6025661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09846" y="3134361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For Head of Acquisition </a:t>
            </a:r>
            <a:r>
              <a:rPr lang="en-US" sz="2600" b="1" dirty="0" smtClean="0">
                <a:solidFill>
                  <a:schemeClr val="bg1"/>
                </a:solidFill>
              </a:rPr>
              <a:t>&amp; </a:t>
            </a:r>
            <a:r>
              <a:rPr lang="en-US" sz="2600" b="1" dirty="0">
                <a:solidFill>
                  <a:schemeClr val="bg1"/>
                </a:solidFill>
              </a:rPr>
              <a:t>Operations and Head of User Experience 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3" y="5099539"/>
            <a:ext cx="11347939" cy="797169"/>
          </a:xfrm>
        </p:spPr>
        <p:txBody>
          <a:bodyPr>
            <a:normAutofit lnSpcReduction="10000"/>
          </a:bodyPr>
          <a:lstStyle/>
          <a:p>
            <a:r>
              <a:rPr lang="en-IN" sz="2200" dirty="0" smtClean="0"/>
              <a:t>These 20 neighbourhoods hosted most number of nights.</a:t>
            </a:r>
          </a:p>
          <a:p>
            <a:r>
              <a:rPr lang="en-IN" sz="2200" dirty="0" smtClean="0"/>
              <a:t>5 of them are from </a:t>
            </a:r>
            <a:r>
              <a:rPr lang="en-IN" sz="2200" dirty="0"/>
              <a:t>B</a:t>
            </a:r>
            <a:r>
              <a:rPr lang="en-IN" sz="2200" dirty="0" smtClean="0"/>
              <a:t>rooklyn, 14 are from </a:t>
            </a:r>
            <a:r>
              <a:rPr lang="en-IN" sz="2200" dirty="0"/>
              <a:t>M</a:t>
            </a:r>
            <a:r>
              <a:rPr lang="en-IN" sz="2200" dirty="0" smtClean="0"/>
              <a:t>anhattan and 1 from Queens.</a:t>
            </a:r>
            <a:endParaRPr lang="en-IN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778488"/>
            <a:ext cx="11054861" cy="41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26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1" y="902678"/>
            <a:ext cx="6120000" cy="47361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93169" y="2215661"/>
            <a:ext cx="5181600" cy="2627744"/>
          </a:xfrm>
        </p:spPr>
        <p:txBody>
          <a:bodyPr>
            <a:normAutofit fontScale="92500"/>
          </a:bodyPr>
          <a:lstStyle/>
          <a:p>
            <a:r>
              <a:rPr lang="en-IN" sz="2200" dirty="0" smtClean="0"/>
              <a:t>Sonder hosts around 327 properties with us, followed by Blue ground which host 230 properties and so on.</a:t>
            </a:r>
          </a:p>
          <a:p>
            <a:r>
              <a:rPr lang="en-IN" sz="2200" dirty="0" smtClean="0"/>
              <a:t>Kazuya, from Queens, also host 79 properties. We should interact with such hosts and introduce them in Marketing ads which may help in acquiring more hosts in neighbourhood.</a:t>
            </a:r>
          </a:p>
        </p:txBody>
      </p:sp>
    </p:spTree>
    <p:extLst>
      <p:ext uri="{BB962C8B-B14F-4D97-AF65-F5344CB8AC3E}">
        <p14:creationId xmlns:p14="http://schemas.microsoft.com/office/powerpoint/2010/main" val="301734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892" y="1982540"/>
            <a:ext cx="4759569" cy="3257676"/>
          </a:xfrm>
        </p:spPr>
        <p:txBody>
          <a:bodyPr>
            <a:normAutofit lnSpcReduction="10000"/>
          </a:bodyPr>
          <a:lstStyle/>
          <a:p>
            <a:r>
              <a:rPr lang="en-IN" sz="2200" dirty="0" smtClean="0"/>
              <a:t>Customers in these 10 neighbourhoods shared most number of reviews. </a:t>
            </a:r>
          </a:p>
          <a:p>
            <a:r>
              <a:rPr lang="en-IN" sz="2200" dirty="0" smtClean="0"/>
              <a:t>This could be either because customers are getting problem in these neighbourhood or they are extra active in these neighbourhoods.</a:t>
            </a:r>
          </a:p>
          <a:p>
            <a:r>
              <a:rPr lang="en-IN" sz="2200" dirty="0" smtClean="0"/>
              <a:t>Thus we should find a conclusive evidence for them.</a:t>
            </a:r>
            <a:endParaRPr lang="en-IN" sz="2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7" y="876298"/>
            <a:ext cx="6344505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22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354" y="1866555"/>
            <a:ext cx="3536852" cy="3490892"/>
          </a:xfrm>
        </p:spPr>
        <p:txBody>
          <a:bodyPr>
            <a:normAutofit/>
          </a:bodyPr>
          <a:lstStyle/>
          <a:p>
            <a:r>
              <a:rPr lang="en-IN" sz="2200" dirty="0" smtClean="0"/>
              <a:t>Manhattan on average host minimum 10 nights for entire homes.</a:t>
            </a:r>
          </a:p>
          <a:p>
            <a:r>
              <a:rPr lang="en-IN" sz="2200" dirty="0" smtClean="0"/>
              <a:t>Queens, Brooklyn and Manhattan on average host 5 nights for Private Rooms.</a:t>
            </a:r>
          </a:p>
          <a:p>
            <a:r>
              <a:rPr lang="en-IN" sz="2200" dirty="0" smtClean="0"/>
              <a:t>Staten Island and Bronx host less nights as compared to others.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4" y="955356"/>
            <a:ext cx="6120000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1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37" y="1701185"/>
            <a:ext cx="5052647" cy="4038433"/>
          </a:xfrm>
        </p:spPr>
        <p:txBody>
          <a:bodyPr>
            <a:normAutofit/>
          </a:bodyPr>
          <a:lstStyle/>
          <a:p>
            <a:r>
              <a:rPr lang="en-IN" sz="2200" dirty="0" smtClean="0"/>
              <a:t>Entire home as so far earned us a functional revenue of 44 millions dollars followed by private rooms with 10 million revenue. </a:t>
            </a:r>
          </a:p>
          <a:p>
            <a:r>
              <a:rPr lang="en-IN" sz="2200" dirty="0" smtClean="0"/>
              <a:t>Post Covid-19 it is also evident that people would rarely go for shared rooms.</a:t>
            </a:r>
          </a:p>
          <a:p>
            <a:r>
              <a:rPr lang="en-IN" sz="2200" dirty="0" smtClean="0"/>
              <a:t>Better if we keep our focus on acquiring host with Entire home and private rooms. </a:t>
            </a:r>
            <a:endParaRPr lang="en-IN" sz="2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7" y="1007378"/>
            <a:ext cx="5091675" cy="458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80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2455" y="1771523"/>
            <a:ext cx="8920252" cy="4558938"/>
          </a:xfrm>
        </p:spPr>
        <p:txBody>
          <a:bodyPr>
            <a:noAutofit/>
          </a:bodyPr>
          <a:lstStyle/>
          <a:p>
            <a:r>
              <a:rPr lang="en-US" sz="2200" dirty="0" smtClean="0"/>
              <a:t>Price review of properties hosted in Manhattan.</a:t>
            </a:r>
          </a:p>
          <a:p>
            <a:r>
              <a:rPr lang="en-US" sz="2200" dirty="0" smtClean="0"/>
              <a:t>Entire Home contributes to 44 million of Revenue.</a:t>
            </a:r>
          </a:p>
          <a:p>
            <a:r>
              <a:rPr lang="en-IN" sz="2200" dirty="0"/>
              <a:t>Likelihood of Private room getting booked is twice of hosting </a:t>
            </a:r>
            <a:r>
              <a:rPr lang="en-IN" sz="2200" dirty="0" smtClean="0"/>
              <a:t>once</a:t>
            </a:r>
            <a:r>
              <a:rPr lang="en-IN" sz="2200" dirty="0"/>
              <a:t> </a:t>
            </a:r>
            <a:r>
              <a:rPr lang="en-IN" sz="2200" dirty="0" smtClean="0"/>
              <a:t>and 5 times for entire home.</a:t>
            </a:r>
          </a:p>
          <a:p>
            <a:r>
              <a:rPr lang="en-IN" sz="2200" dirty="0" smtClean="0"/>
              <a:t>Properties which are available for 200+ days are more likely to be profitable. </a:t>
            </a:r>
          </a:p>
          <a:p>
            <a:r>
              <a:rPr lang="en-IN" sz="2200" dirty="0"/>
              <a:t>We should interact </a:t>
            </a:r>
            <a:r>
              <a:rPr lang="en-IN" sz="2200" dirty="0" smtClean="0"/>
              <a:t>with hosts who are hosting more than 50 properties </a:t>
            </a:r>
            <a:r>
              <a:rPr lang="en-IN" sz="2200" dirty="0"/>
              <a:t>and introduce them in Marketing ads which may help in acquiring more hosts in neighbourhood</a:t>
            </a:r>
            <a:r>
              <a:rPr lang="en-IN" sz="2200" dirty="0" smtClean="0"/>
              <a:t>.</a:t>
            </a:r>
          </a:p>
          <a:p>
            <a:r>
              <a:rPr lang="en-US" sz="2200" dirty="0" smtClean="0"/>
              <a:t>Reviews should be through analyzed and sentimental analysis should be done on them.</a:t>
            </a:r>
          </a:p>
        </p:txBody>
      </p:sp>
    </p:spTree>
    <p:extLst>
      <p:ext uri="{BB962C8B-B14F-4D97-AF65-F5344CB8AC3E}">
        <p14:creationId xmlns:p14="http://schemas.microsoft.com/office/powerpoint/2010/main" val="18522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Appendix – Data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040" y="1841862"/>
            <a:ext cx="4477204" cy="37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Methodology Approach</a:t>
            </a:r>
            <a:endParaRPr lang="en-US" b="1" dirty="0"/>
          </a:p>
          <a:p>
            <a:r>
              <a:rPr lang="en-US" dirty="0" smtClean="0"/>
              <a:t>Research Problem</a:t>
            </a:r>
          </a:p>
          <a:p>
            <a:r>
              <a:rPr lang="en-US" sz="2400" dirty="0" smtClean="0"/>
              <a:t>Business Understanding</a:t>
            </a:r>
          </a:p>
          <a:p>
            <a:r>
              <a:rPr lang="en-US" sz="2400" dirty="0" smtClean="0"/>
              <a:t>Type </a:t>
            </a:r>
            <a:r>
              <a:rPr lang="en-US" sz="2400" dirty="0"/>
              <a:t>of Data Require – Data </a:t>
            </a:r>
            <a:r>
              <a:rPr lang="en-US" sz="2400" dirty="0" smtClean="0"/>
              <a:t>Source</a:t>
            </a:r>
          </a:p>
          <a:p>
            <a:r>
              <a:rPr lang="en-US" sz="2400" dirty="0" smtClean="0"/>
              <a:t>Whom </a:t>
            </a:r>
            <a:r>
              <a:rPr lang="en-US" sz="2400" dirty="0"/>
              <a:t>are we </a:t>
            </a:r>
            <a:r>
              <a:rPr lang="en-US" sz="2400" dirty="0" smtClean="0"/>
              <a:t>presenting?</a:t>
            </a:r>
          </a:p>
          <a:p>
            <a:r>
              <a:rPr lang="en-US" sz="2400" dirty="0" smtClean="0"/>
              <a:t>Analysis Done</a:t>
            </a:r>
          </a:p>
          <a:p>
            <a:r>
              <a:rPr lang="en-US" sz="2400" dirty="0" smtClean="0"/>
              <a:t>Recommendations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27629" y="1717321"/>
            <a:ext cx="492369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Analysis Methodology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Understanding and Preparation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Variables </a:t>
            </a:r>
            <a:r>
              <a:rPr lang="en-US" sz="2400" dirty="0"/>
              <a:t>overview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Handling </a:t>
            </a:r>
            <a:r>
              <a:rPr lang="en-US" sz="2400" dirty="0"/>
              <a:t>missing values and outliers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Feature </a:t>
            </a:r>
            <a:r>
              <a:rPr lang="en-US" sz="2400" dirty="0"/>
              <a:t>selection / engineering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Analyzing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Evaluation </a:t>
            </a:r>
            <a:r>
              <a:rPr lang="en-US" sz="2400" dirty="0"/>
              <a:t>of </a:t>
            </a:r>
            <a:r>
              <a:rPr lang="en-US" sz="2400" dirty="0" smtClean="0"/>
              <a:t>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Finding </a:t>
            </a:r>
            <a:r>
              <a:rPr lang="en-US" sz="2400" dirty="0"/>
              <a:t>and Insights </a:t>
            </a:r>
            <a:endParaRPr lang="en-IN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8669" y="3178293"/>
            <a:ext cx="9072653" cy="378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31477" y="6166338"/>
            <a:ext cx="5492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FC5967"/>
                </a:solidFill>
              </a:rPr>
              <a:t>**Note: Please Refer Methodology Document for complete details.</a:t>
            </a:r>
            <a:endParaRPr lang="en-IN" sz="1400" dirty="0">
              <a:solidFill>
                <a:srgbClr val="FC59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7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621" y="2339961"/>
            <a:ext cx="8623663" cy="1325563"/>
          </a:xfrm>
        </p:spPr>
        <p:txBody>
          <a:bodyPr>
            <a:normAutofit/>
          </a:bodyPr>
          <a:lstStyle/>
          <a:p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91454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7" y="1912201"/>
            <a:ext cx="8623663" cy="43873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Objectives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Summary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Important </a:t>
            </a:r>
            <a:r>
              <a:rPr lang="en-US" dirty="0" smtClean="0"/>
              <a:t>Findings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Appendix - Data Methodology 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Recommendations: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 smtClean="0"/>
              <a:t>Manhattan and Brooklyn should be the place to target.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 smtClean="0"/>
              <a:t>One to one interaction </a:t>
            </a:r>
            <a:r>
              <a:rPr lang="en-US" dirty="0" smtClean="0"/>
              <a:t>with </a:t>
            </a:r>
            <a:r>
              <a:rPr lang="en-US" dirty="0"/>
              <a:t>some property owners in Staten Island, Queens and </a:t>
            </a:r>
            <a:r>
              <a:rPr lang="en-US" dirty="0" smtClean="0"/>
              <a:t>Bronx should be made </a:t>
            </a:r>
            <a:r>
              <a:rPr lang="en-US" dirty="0"/>
              <a:t>to identify their challenges for being fully </a:t>
            </a:r>
            <a:r>
              <a:rPr lang="en-US" dirty="0" smtClean="0"/>
              <a:t>functional.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 smtClean="0"/>
              <a:t>We could acquire listed properties as entire home/apt and private room.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 smtClean="0"/>
              <a:t>Many properties in Manhattan and Brooklyn is not available now. We can consult these hosts again and can provide monetary assistance in renovation as acquiring new hosts may cost more.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 smtClean="0"/>
              <a:t>Prices in Manhattan should be re-considered.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02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s-Latn-BA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7" y="1841862"/>
            <a:ext cx="8623663" cy="3363184"/>
          </a:xfrm>
        </p:spPr>
        <p:txBody>
          <a:bodyPr>
            <a:normAutofit/>
          </a:bodyPr>
          <a:lstStyle/>
          <a:p>
            <a:r>
              <a:rPr lang="en-US" sz="2400" dirty="0"/>
              <a:t>Improve our shared understanding about our end consumer experience and preferences. </a:t>
            </a:r>
          </a:p>
          <a:p>
            <a:r>
              <a:rPr lang="en-US" sz="2400" dirty="0"/>
              <a:t>Improve our shared understanding about the challenges and gap faced by the customers hosting their personal space on the platform. </a:t>
            </a:r>
          </a:p>
          <a:p>
            <a:r>
              <a:rPr lang="en-US" sz="2400" dirty="0"/>
              <a:t>Provide early recommendations to our Head of Acquisitions and Operations to exemplify the smooth equation between both the customers in Airbnb community.</a:t>
            </a:r>
            <a:endParaRPr lang="bs-Latn-BA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02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Background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In </a:t>
            </a:r>
            <a:r>
              <a:rPr lang="en-US" sz="2400" dirty="0"/>
              <a:t>the last few months, Airbnb has seen a major decline in revenue due to </a:t>
            </a:r>
            <a:r>
              <a:rPr lang="en-US" sz="2400" dirty="0" smtClean="0"/>
              <a:t>lockdown </a:t>
            </a:r>
            <a:r>
              <a:rPr lang="en-US" sz="2400" dirty="0"/>
              <a:t>imposed during pandemic.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Hence </a:t>
            </a:r>
            <a:r>
              <a:rPr lang="en-US" sz="2400" dirty="0"/>
              <a:t>provided the information in hand based on previous data captured, we need </a:t>
            </a:r>
            <a:r>
              <a:rPr lang="en-US" sz="2400" dirty="0" smtClean="0"/>
              <a:t>to analyze </a:t>
            </a:r>
            <a:r>
              <a:rPr lang="en-US" sz="2400" dirty="0"/>
              <a:t>the patterns for declining profits and recommend certain suggestions to </a:t>
            </a:r>
            <a:r>
              <a:rPr lang="en-US" sz="2400" dirty="0" smtClean="0"/>
              <a:t>overcome.</a:t>
            </a:r>
          </a:p>
          <a:p>
            <a:r>
              <a:rPr lang="en-US" sz="2400" dirty="0" smtClean="0"/>
              <a:t>Airbnb NYC has 5 Neighborhood groups and 221  Neighborhoods with 3 different room types.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1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276" y="2362198"/>
            <a:ext cx="4736123" cy="2708032"/>
          </a:xfrm>
        </p:spPr>
        <p:txBody>
          <a:bodyPr>
            <a:normAutofit/>
          </a:bodyPr>
          <a:lstStyle/>
          <a:p>
            <a:r>
              <a:rPr lang="en-US" sz="2200" dirty="0"/>
              <a:t>Manhattan is most </a:t>
            </a:r>
            <a:r>
              <a:rPr lang="en-US" sz="2200" dirty="0" smtClean="0"/>
              <a:t>prominent neighborhood </a:t>
            </a:r>
            <a:r>
              <a:rPr lang="en-US" sz="2200" dirty="0"/>
              <a:t>group in New </a:t>
            </a:r>
            <a:r>
              <a:rPr lang="en-US" sz="2200" dirty="0" smtClean="0"/>
              <a:t>York. </a:t>
            </a:r>
          </a:p>
          <a:p>
            <a:r>
              <a:rPr lang="en-US" sz="2200" dirty="0" smtClean="0"/>
              <a:t>Around </a:t>
            </a:r>
            <a:r>
              <a:rPr lang="en-US" sz="2200" dirty="0"/>
              <a:t>66% of revenue is coming from Manhattan itself followed by Brooklyn which has 23% share in overall revenue.</a:t>
            </a:r>
            <a:endParaRPr lang="bs-Latn-BA" sz="2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7097" y="241531"/>
            <a:ext cx="8623663" cy="790100"/>
          </a:xfrm>
        </p:spPr>
        <p:txBody>
          <a:bodyPr/>
          <a:lstStyle/>
          <a:p>
            <a:r>
              <a:rPr lang="en-US" dirty="0"/>
              <a:t>Important Findings 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0" y="1352915"/>
            <a:ext cx="6120000" cy="404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3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5781"/>
            <a:ext cx="6120000" cy="48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435FBAA-24B1-7E46-8A73-04A103DB9B9D}"/>
              </a:ext>
            </a:extLst>
          </p:cNvPr>
          <p:cNvSpPr txBox="1">
            <a:spLocks/>
          </p:cNvSpPr>
          <p:nvPr/>
        </p:nvSpPr>
        <p:spPr>
          <a:xfrm>
            <a:off x="6611815" y="1600197"/>
            <a:ext cx="5228493" cy="367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 average price range preferred by a customer </a:t>
            </a:r>
            <a:r>
              <a:rPr lang="en-US" sz="2000" dirty="0" smtClean="0"/>
              <a:t>is: 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FC5967"/>
                </a:solidFill>
              </a:rPr>
              <a:t>Entire Home: </a:t>
            </a:r>
            <a:r>
              <a:rPr lang="en-US" sz="2000" dirty="0" smtClean="0"/>
              <a:t>150</a:t>
            </a:r>
            <a:r>
              <a:rPr lang="en-US" sz="2000" dirty="0"/>
              <a:t>$ to </a:t>
            </a:r>
            <a:r>
              <a:rPr lang="en-US" sz="2000" dirty="0" smtClean="0"/>
              <a:t>120</a:t>
            </a:r>
            <a:r>
              <a:rPr lang="en-US" sz="2000" dirty="0"/>
              <a:t>$ 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FC5967"/>
                </a:solidFill>
              </a:rPr>
              <a:t>Private Room: </a:t>
            </a:r>
            <a:r>
              <a:rPr lang="en-US" sz="2000" dirty="0" smtClean="0"/>
              <a:t>70$ </a:t>
            </a:r>
            <a:r>
              <a:rPr lang="en-US" sz="2000" dirty="0"/>
              <a:t>to </a:t>
            </a:r>
            <a:r>
              <a:rPr lang="en-US" sz="2000" dirty="0" smtClean="0"/>
              <a:t>60$ 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FC5967"/>
                </a:solidFill>
              </a:rPr>
              <a:t>Shared Room: </a:t>
            </a:r>
            <a:r>
              <a:rPr lang="en-US" sz="2000" dirty="0" smtClean="0"/>
              <a:t>50$ to 60$</a:t>
            </a:r>
            <a:endParaRPr lang="en-US" sz="2000" dirty="0"/>
          </a:p>
          <a:p>
            <a:r>
              <a:rPr lang="en-US" sz="2000" dirty="0" smtClean="0"/>
              <a:t>Whereas </a:t>
            </a:r>
            <a:r>
              <a:rPr lang="en-US" sz="2000" dirty="0"/>
              <a:t>the most traction generating </a:t>
            </a:r>
            <a:r>
              <a:rPr lang="en-US" sz="2000" dirty="0" smtClean="0"/>
              <a:t>neighborhoods </a:t>
            </a:r>
            <a:r>
              <a:rPr lang="en-US" sz="2000" dirty="0"/>
              <a:t>i.e. Manhattan and Brooklyn offers a higher price range which might demotivate the customer to book.</a:t>
            </a:r>
            <a:endParaRPr lang="bs-Latn-BA" sz="2000" dirty="0"/>
          </a:p>
        </p:txBody>
      </p:sp>
    </p:spTree>
    <p:extLst>
      <p:ext uri="{BB962C8B-B14F-4D97-AF65-F5344CB8AC3E}">
        <p14:creationId xmlns:p14="http://schemas.microsoft.com/office/powerpoint/2010/main" val="3659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169" y="2215661"/>
            <a:ext cx="5181600" cy="2627744"/>
          </a:xfrm>
        </p:spPr>
        <p:txBody>
          <a:bodyPr>
            <a:normAutofit/>
          </a:bodyPr>
          <a:lstStyle/>
          <a:p>
            <a:r>
              <a:rPr lang="en-IN" sz="2200" dirty="0" smtClean="0"/>
              <a:t>Entire homes are hosted twice or more are 5 time more than it is hosted once which shows they are more likely to get booked again.</a:t>
            </a:r>
          </a:p>
          <a:p>
            <a:r>
              <a:rPr lang="en-IN" sz="2200" dirty="0" smtClean="0"/>
              <a:t>Likelihood of Private room getting booked is twice of hosting once. </a:t>
            </a:r>
            <a:endParaRPr lang="en-IN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6" y="1191356"/>
            <a:ext cx="6120000" cy="386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5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092" y="1841863"/>
            <a:ext cx="5119468" cy="3884692"/>
          </a:xfrm>
        </p:spPr>
        <p:txBody>
          <a:bodyPr>
            <a:normAutofit lnSpcReduction="10000"/>
          </a:bodyPr>
          <a:lstStyle/>
          <a:p>
            <a:r>
              <a:rPr lang="en-IN" sz="2200" dirty="0" smtClean="0"/>
              <a:t>Properties which are available for 201 days or more share almost 50% of Revenue.</a:t>
            </a:r>
          </a:p>
          <a:p>
            <a:r>
              <a:rPr lang="en-IN" sz="2200" dirty="0" smtClean="0"/>
              <a:t>Properties which are available for 0 days post Covid-19 contributes 20% to overall revenue. </a:t>
            </a:r>
          </a:p>
          <a:p>
            <a:r>
              <a:rPr lang="en-IN" sz="2200" dirty="0" smtClean="0"/>
              <a:t>These properties should be contacted again.</a:t>
            </a:r>
          </a:p>
          <a:p>
            <a:r>
              <a:rPr lang="en-IN" sz="2200" dirty="0" smtClean="0"/>
              <a:t>We should make a marketing policy such that it push host to keep its property available for most number of days.</a:t>
            </a:r>
            <a:endParaRPr lang="en-IN" sz="2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9872" y="866554"/>
            <a:ext cx="612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rbnb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rbnb-PowerPoint-Template" id="{99009EC8-054C-954B-9580-68A904CC7231}" vid="{86CDD1DF-5939-0142-8910-2879711059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Airbnb-PowerPoint-Template</Template>
  <TotalTime>249</TotalTime>
  <Words>812</Words>
  <Application>Microsoft Office PowerPoint</Application>
  <PresentationFormat>Custom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Airbnb-PowerPoint-Template</vt:lpstr>
      <vt:lpstr>Insights from the Airbnb, NYC Analysis</vt:lpstr>
      <vt:lpstr>Agenda</vt:lpstr>
      <vt:lpstr>Recommendations:</vt:lpstr>
      <vt:lpstr>Objectives</vt:lpstr>
      <vt:lpstr>Background Summary</vt:lpstr>
      <vt:lpstr>Important Findings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Appendix – Data Methodology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NYC Storytelling Case Study</dc:title>
  <dc:creator>HP</dc:creator>
  <cp:lastModifiedBy>HP</cp:lastModifiedBy>
  <cp:revision>19</cp:revision>
  <dcterms:created xsi:type="dcterms:W3CDTF">2023-04-09T09:32:20Z</dcterms:created>
  <dcterms:modified xsi:type="dcterms:W3CDTF">2023-04-11T15:29:52Z</dcterms:modified>
</cp:coreProperties>
</file>