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6C2ED-6D5F-4D5B-8C22-431FEBDA58CB}"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87CEA-AF5B-4C98-9152-6552D79698EF}" type="slidenum">
              <a:rPr lang="en-US" smtClean="0"/>
              <a:t>‹#›</a:t>
            </a:fld>
            <a:endParaRPr lang="en-US"/>
          </a:p>
        </p:txBody>
      </p:sp>
    </p:spTree>
    <p:extLst>
      <p:ext uri="{BB962C8B-B14F-4D97-AF65-F5344CB8AC3E}">
        <p14:creationId xmlns:p14="http://schemas.microsoft.com/office/powerpoint/2010/main" val="65346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087CEA-AF5B-4C98-9152-6552D79698EF}" type="slidenum">
              <a:rPr lang="en-US" smtClean="0"/>
              <a:t>2</a:t>
            </a:fld>
            <a:endParaRPr lang="en-US"/>
          </a:p>
        </p:txBody>
      </p:sp>
    </p:spTree>
    <p:extLst>
      <p:ext uri="{BB962C8B-B14F-4D97-AF65-F5344CB8AC3E}">
        <p14:creationId xmlns:p14="http://schemas.microsoft.com/office/powerpoint/2010/main" val="54289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0058-32E1-4BB0-C443-23408CE13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26274-3F95-8BE8-3035-7326A76E7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5E6672-22CC-692B-4522-31095ED389C6}"/>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5" name="Footer Placeholder 4">
            <a:extLst>
              <a:ext uri="{FF2B5EF4-FFF2-40B4-BE49-F238E27FC236}">
                <a16:creationId xmlns:a16="http://schemas.microsoft.com/office/drawing/2014/main" id="{4154E3E1-E813-DCF2-7C80-8B07CDEBC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A341-97CB-08F3-2E01-7E67759B57A0}"/>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323602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07EF-A01D-4260-D209-109F96E1B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43978-DFE8-2020-6AEE-CACC6526E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AEF7F-F37E-5323-D67C-56D24FCC0583}"/>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5" name="Footer Placeholder 4">
            <a:extLst>
              <a:ext uri="{FF2B5EF4-FFF2-40B4-BE49-F238E27FC236}">
                <a16:creationId xmlns:a16="http://schemas.microsoft.com/office/drawing/2014/main" id="{CB398BD9-30F7-A5F9-3CC2-C557F33C4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7C227-F8F6-11AA-F149-583B3A63F2C6}"/>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251726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F28EA-8F47-8075-F14C-4A7718FF0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363FA-13BD-0278-549C-6F07345508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BC0D7-6F4C-0CF4-D552-1DABC8E383FD}"/>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5" name="Footer Placeholder 4">
            <a:extLst>
              <a:ext uri="{FF2B5EF4-FFF2-40B4-BE49-F238E27FC236}">
                <a16:creationId xmlns:a16="http://schemas.microsoft.com/office/drawing/2014/main" id="{65EDF3B7-0389-B560-874F-85E602C54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68495-33E3-FBB9-EAA7-8D04A1C41C22}"/>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239723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05E3-3B71-78C5-EA88-2A5FD0D52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C58DEB-8ED5-18CD-B345-380F8473A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EBBC1-5451-F584-1EE8-34E6E5099AB3}"/>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5" name="Footer Placeholder 4">
            <a:extLst>
              <a:ext uri="{FF2B5EF4-FFF2-40B4-BE49-F238E27FC236}">
                <a16:creationId xmlns:a16="http://schemas.microsoft.com/office/drawing/2014/main" id="{D770F267-909F-2223-12D0-AF70F4EB3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D6EFD-A872-B3F8-73CD-BDB5F40181F5}"/>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369281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0EC5-E058-8D6B-077E-CB9380283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C7C6C-163A-FE38-BDE1-BEEAA5E1D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22825-D8BA-9E5E-9840-89DCA5E5EACE}"/>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5" name="Footer Placeholder 4">
            <a:extLst>
              <a:ext uri="{FF2B5EF4-FFF2-40B4-BE49-F238E27FC236}">
                <a16:creationId xmlns:a16="http://schemas.microsoft.com/office/drawing/2014/main" id="{4AA5B334-BC01-BDF2-EE52-725014A38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1844B-DE28-75A4-CD5B-1B66F19D3CE8}"/>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91612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62D-35CC-4E01-378B-86A268914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25D96-8051-D83A-3DF3-A1433819E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71108D-C0EA-BD5F-583A-488F71E60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9CE84F-C648-BA06-9C5D-A25AC8A9FD48}"/>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6" name="Footer Placeholder 5">
            <a:extLst>
              <a:ext uri="{FF2B5EF4-FFF2-40B4-BE49-F238E27FC236}">
                <a16:creationId xmlns:a16="http://schemas.microsoft.com/office/drawing/2014/main" id="{804C294D-6DB7-0071-85CC-17AE71199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9D8B8-9684-4C98-960E-5ED7725DD8E4}"/>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429267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5342-7263-3627-B9F2-19B2051FF0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042C2-7A4D-5012-BEBA-56662A894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7C1DB-287E-A71E-F746-9713B64547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ACBE8C-98FF-C273-BC25-E9D86620E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A5B40-A568-F5C7-89FD-577E026C64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14CE8-B489-F81E-11E5-FF10C106921C}"/>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8" name="Footer Placeholder 7">
            <a:extLst>
              <a:ext uri="{FF2B5EF4-FFF2-40B4-BE49-F238E27FC236}">
                <a16:creationId xmlns:a16="http://schemas.microsoft.com/office/drawing/2014/main" id="{2EF239AF-8795-118B-64FB-4BA2B56B55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5F99D-A883-0BEE-6268-345499FFAE0E}"/>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366519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99D0-778D-EF51-C942-1AA077B8CD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6EE0AA-197F-F76C-E86D-07FD73360A0C}"/>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4" name="Footer Placeholder 3">
            <a:extLst>
              <a:ext uri="{FF2B5EF4-FFF2-40B4-BE49-F238E27FC236}">
                <a16:creationId xmlns:a16="http://schemas.microsoft.com/office/drawing/2014/main" id="{2F0B70A8-2059-742B-0981-A2430D73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7309FF-EC06-1630-EC4D-89EFBAF00493}"/>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187595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DA4075-05F9-05A5-4335-9B3E4DF83219}"/>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3" name="Footer Placeholder 2">
            <a:extLst>
              <a:ext uri="{FF2B5EF4-FFF2-40B4-BE49-F238E27FC236}">
                <a16:creationId xmlns:a16="http://schemas.microsoft.com/office/drawing/2014/main" id="{2FC088A5-1713-B46C-C35D-91531AD127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10C48D-55E3-517F-F0AA-10649E741B0B}"/>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175237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FF04-E8B3-C556-337B-EB267BB15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D481F-A4EC-E7B9-5BF8-1E42C059D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541FE1-0029-F096-6936-097F1A70F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C05EA-5537-007D-CB89-368AE5F55266}"/>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6" name="Footer Placeholder 5">
            <a:extLst>
              <a:ext uri="{FF2B5EF4-FFF2-40B4-BE49-F238E27FC236}">
                <a16:creationId xmlns:a16="http://schemas.microsoft.com/office/drawing/2014/main" id="{5A81DC22-98DF-E21B-CB5D-211B01193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306F5-4826-1175-5E26-A848C77A8CBD}"/>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125231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300D-1FBD-E5EA-E774-0E26CB539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D58820-6102-D96F-EA07-468CE80E0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F2AE6D-05CC-C2C6-979B-2C6B6B4CD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36E38-3A76-1004-AC1F-4C2778D18491}"/>
              </a:ext>
            </a:extLst>
          </p:cNvPr>
          <p:cNvSpPr>
            <a:spLocks noGrp="1"/>
          </p:cNvSpPr>
          <p:nvPr>
            <p:ph type="dt" sz="half" idx="10"/>
          </p:nvPr>
        </p:nvSpPr>
        <p:spPr/>
        <p:txBody>
          <a:bodyPr/>
          <a:lstStyle/>
          <a:p>
            <a:fld id="{18A4E9AA-98E3-4312-8E6D-1DAA61B96698}" type="datetimeFigureOut">
              <a:rPr lang="en-US" smtClean="0"/>
              <a:t>11/21/2024</a:t>
            </a:fld>
            <a:endParaRPr lang="en-US"/>
          </a:p>
        </p:txBody>
      </p:sp>
      <p:sp>
        <p:nvSpPr>
          <p:cNvPr id="6" name="Footer Placeholder 5">
            <a:extLst>
              <a:ext uri="{FF2B5EF4-FFF2-40B4-BE49-F238E27FC236}">
                <a16:creationId xmlns:a16="http://schemas.microsoft.com/office/drawing/2014/main" id="{08825CF5-0F87-D94C-3FF3-CD53C1117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FF71F-7AA6-A44E-B06E-A63A82E78C91}"/>
              </a:ext>
            </a:extLst>
          </p:cNvPr>
          <p:cNvSpPr>
            <a:spLocks noGrp="1"/>
          </p:cNvSpPr>
          <p:nvPr>
            <p:ph type="sldNum" sz="quarter" idx="12"/>
          </p:nvPr>
        </p:nvSpPr>
        <p:spPr/>
        <p:txBody>
          <a:bodyPr/>
          <a:lstStyle/>
          <a:p>
            <a:fld id="{23BA7612-690D-4650-B36B-317AAA21DE14}" type="slidenum">
              <a:rPr lang="en-US" smtClean="0"/>
              <a:t>‹#›</a:t>
            </a:fld>
            <a:endParaRPr lang="en-US"/>
          </a:p>
        </p:txBody>
      </p:sp>
    </p:spTree>
    <p:extLst>
      <p:ext uri="{BB962C8B-B14F-4D97-AF65-F5344CB8AC3E}">
        <p14:creationId xmlns:p14="http://schemas.microsoft.com/office/powerpoint/2010/main" val="132553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27BC2-2D14-CFA5-B3AF-4E3B0382F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D86B3B-B8F3-BACB-1FE3-DC71A8E4C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E5DCF-4959-9809-DC1D-104578AE0D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4E9AA-98E3-4312-8E6D-1DAA61B96698}" type="datetimeFigureOut">
              <a:rPr lang="en-US" smtClean="0"/>
              <a:t>11/21/2024</a:t>
            </a:fld>
            <a:endParaRPr lang="en-US"/>
          </a:p>
        </p:txBody>
      </p:sp>
      <p:sp>
        <p:nvSpPr>
          <p:cNvPr id="5" name="Footer Placeholder 4">
            <a:extLst>
              <a:ext uri="{FF2B5EF4-FFF2-40B4-BE49-F238E27FC236}">
                <a16:creationId xmlns:a16="http://schemas.microsoft.com/office/drawing/2014/main" id="{EB4E1133-9684-8A1E-2611-F964958A08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2FB68-C768-FED0-72A4-8F87A134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A7612-690D-4650-B36B-317AAA21DE14}" type="slidenum">
              <a:rPr lang="en-US" smtClean="0"/>
              <a:t>‹#›</a:t>
            </a:fld>
            <a:endParaRPr lang="en-US"/>
          </a:p>
        </p:txBody>
      </p:sp>
    </p:spTree>
    <p:extLst>
      <p:ext uri="{BB962C8B-B14F-4D97-AF65-F5344CB8AC3E}">
        <p14:creationId xmlns:p14="http://schemas.microsoft.com/office/powerpoint/2010/main" val="50785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CC84-A2A0-314D-0F2E-DB149B010D0B}"/>
              </a:ext>
            </a:extLst>
          </p:cNvPr>
          <p:cNvSpPr>
            <a:spLocks noGrp="1"/>
          </p:cNvSpPr>
          <p:nvPr>
            <p:ph type="ctrTitle"/>
          </p:nvPr>
        </p:nvSpPr>
        <p:spPr>
          <a:xfrm>
            <a:off x="1524000" y="1122363"/>
            <a:ext cx="4714568" cy="2387600"/>
          </a:xfrm>
        </p:spPr>
        <p:txBody>
          <a:bodyPr>
            <a:normAutofit/>
          </a:bodyPr>
          <a:lstStyle/>
          <a:p>
            <a:r>
              <a:rPr lang="en-US" dirty="0">
                <a:solidFill>
                  <a:schemeClr val="bg1"/>
                </a:solidFill>
                <a:latin typeface="Franklin Gothic Demi Cond" panose="020B0706030402020204" pitchFamily="34" charset="0"/>
              </a:rPr>
              <a:t>School Grading System</a:t>
            </a:r>
          </a:p>
        </p:txBody>
      </p:sp>
      <p:sp>
        <p:nvSpPr>
          <p:cNvPr id="3" name="Subtitle 2">
            <a:extLst>
              <a:ext uri="{FF2B5EF4-FFF2-40B4-BE49-F238E27FC236}">
                <a16:creationId xmlns:a16="http://schemas.microsoft.com/office/drawing/2014/main" id="{F315CCC5-D4E5-7ACC-8778-34CAB1CD4258}"/>
              </a:ext>
            </a:extLst>
          </p:cNvPr>
          <p:cNvSpPr>
            <a:spLocks noGrp="1"/>
          </p:cNvSpPr>
          <p:nvPr>
            <p:ph type="subTitle" idx="1"/>
          </p:nvPr>
        </p:nvSpPr>
        <p:spPr>
          <a:xfrm>
            <a:off x="1524000" y="3602038"/>
            <a:ext cx="4714568" cy="1655762"/>
          </a:xfrm>
        </p:spPr>
        <p:txBody>
          <a:bodyPr/>
          <a:lstStyle/>
          <a:p>
            <a:r>
              <a:rPr lang="en-US" dirty="0">
                <a:solidFill>
                  <a:schemeClr val="bg1"/>
                </a:solidFill>
              </a:rPr>
              <a:t>Using </a:t>
            </a:r>
            <a:r>
              <a:rPr lang="en-US" dirty="0" err="1">
                <a:solidFill>
                  <a:schemeClr val="bg1"/>
                </a:solidFill>
              </a:rPr>
              <a:t>Sql</a:t>
            </a:r>
            <a:r>
              <a:rPr lang="en-US" dirty="0">
                <a:solidFill>
                  <a:schemeClr val="bg1"/>
                </a:solidFill>
              </a:rPr>
              <a:t> and </a:t>
            </a:r>
            <a:r>
              <a:rPr lang="en-US" dirty="0" err="1">
                <a:solidFill>
                  <a:schemeClr val="bg1"/>
                </a:solidFill>
              </a:rPr>
              <a:t>Ms</a:t>
            </a:r>
            <a:r>
              <a:rPr lang="en-US" dirty="0">
                <a:solidFill>
                  <a:schemeClr val="bg1"/>
                </a:solidFill>
              </a:rPr>
              <a:t> Access</a:t>
            </a:r>
          </a:p>
        </p:txBody>
      </p:sp>
      <p:sp>
        <p:nvSpPr>
          <p:cNvPr id="19" name="Freeform: Shape 18">
            <a:extLst>
              <a:ext uri="{FF2B5EF4-FFF2-40B4-BE49-F238E27FC236}">
                <a16:creationId xmlns:a16="http://schemas.microsoft.com/office/drawing/2014/main" id="{54D7EFC7-7778-3F25-A7DA-3318025401F4}"/>
              </a:ext>
            </a:extLst>
          </p:cNvPr>
          <p:cNvSpPr/>
          <p:nvPr/>
        </p:nvSpPr>
        <p:spPr>
          <a:xfrm>
            <a:off x="7598227" y="-823595"/>
            <a:ext cx="5573482" cy="9537972"/>
          </a:xfrm>
          <a:custGeom>
            <a:avLst/>
            <a:gdLst>
              <a:gd name="connsiteX0" fmla="*/ 2198912 w 5573482"/>
              <a:gd name="connsiteY0" fmla="*/ 7761423 h 9537972"/>
              <a:gd name="connsiteX1" fmla="*/ 3374569 w 5573482"/>
              <a:gd name="connsiteY1" fmla="*/ 7761423 h 9537972"/>
              <a:gd name="connsiteX2" fmla="*/ 3818706 w 5573482"/>
              <a:gd name="connsiteY2" fmla="*/ 8649698 h 9537972"/>
              <a:gd name="connsiteX3" fmla="*/ 3374569 w 5573482"/>
              <a:gd name="connsiteY3" fmla="*/ 9537972 h 9537972"/>
              <a:gd name="connsiteX4" fmla="*/ 2198912 w 5573482"/>
              <a:gd name="connsiteY4" fmla="*/ 9537972 h 9537972"/>
              <a:gd name="connsiteX5" fmla="*/ 1754775 w 5573482"/>
              <a:gd name="connsiteY5" fmla="*/ 8649698 h 9537972"/>
              <a:gd name="connsiteX6" fmla="*/ 3953687 w 5573482"/>
              <a:gd name="connsiteY6" fmla="*/ 6795797 h 9537972"/>
              <a:gd name="connsiteX7" fmla="*/ 5129344 w 5573482"/>
              <a:gd name="connsiteY7" fmla="*/ 6795797 h 9537972"/>
              <a:gd name="connsiteX8" fmla="*/ 5573481 w 5573482"/>
              <a:gd name="connsiteY8" fmla="*/ 7684072 h 9537972"/>
              <a:gd name="connsiteX9" fmla="*/ 5129344 w 5573482"/>
              <a:gd name="connsiteY9" fmla="*/ 8572346 h 9537972"/>
              <a:gd name="connsiteX10" fmla="*/ 3953687 w 5573482"/>
              <a:gd name="connsiteY10" fmla="*/ 8572346 h 9537972"/>
              <a:gd name="connsiteX11" fmla="*/ 3509550 w 5573482"/>
              <a:gd name="connsiteY11" fmla="*/ 7684072 h 9537972"/>
              <a:gd name="connsiteX12" fmla="*/ 444137 w 5573482"/>
              <a:gd name="connsiteY12" fmla="*/ 6795797 h 9537972"/>
              <a:gd name="connsiteX13" fmla="*/ 1619794 w 5573482"/>
              <a:gd name="connsiteY13" fmla="*/ 6795797 h 9537972"/>
              <a:gd name="connsiteX14" fmla="*/ 2063931 w 5573482"/>
              <a:gd name="connsiteY14" fmla="*/ 7684072 h 9537972"/>
              <a:gd name="connsiteX15" fmla="*/ 1619794 w 5573482"/>
              <a:gd name="connsiteY15" fmla="*/ 8572346 h 9537972"/>
              <a:gd name="connsiteX16" fmla="*/ 444137 w 5573482"/>
              <a:gd name="connsiteY16" fmla="*/ 8572346 h 9537972"/>
              <a:gd name="connsiteX17" fmla="*/ 0 w 5573482"/>
              <a:gd name="connsiteY17" fmla="*/ 7684072 h 9537972"/>
              <a:gd name="connsiteX18" fmla="*/ 2198913 w 5573482"/>
              <a:gd name="connsiteY18" fmla="*/ 5830171 h 9537972"/>
              <a:gd name="connsiteX19" fmla="*/ 3374570 w 5573482"/>
              <a:gd name="connsiteY19" fmla="*/ 5830171 h 9537972"/>
              <a:gd name="connsiteX20" fmla="*/ 3818707 w 5573482"/>
              <a:gd name="connsiteY20" fmla="*/ 6718446 h 9537972"/>
              <a:gd name="connsiteX21" fmla="*/ 3374570 w 5573482"/>
              <a:gd name="connsiteY21" fmla="*/ 7606720 h 9537972"/>
              <a:gd name="connsiteX22" fmla="*/ 2198913 w 5573482"/>
              <a:gd name="connsiteY22" fmla="*/ 7606720 h 9537972"/>
              <a:gd name="connsiteX23" fmla="*/ 1754776 w 5573482"/>
              <a:gd name="connsiteY23" fmla="*/ 6718446 h 9537972"/>
              <a:gd name="connsiteX24" fmla="*/ 444138 w 5573482"/>
              <a:gd name="connsiteY24" fmla="*/ 4864545 h 9537972"/>
              <a:gd name="connsiteX25" fmla="*/ 1619795 w 5573482"/>
              <a:gd name="connsiteY25" fmla="*/ 4864545 h 9537972"/>
              <a:gd name="connsiteX26" fmla="*/ 2063932 w 5573482"/>
              <a:gd name="connsiteY26" fmla="*/ 5752820 h 9537972"/>
              <a:gd name="connsiteX27" fmla="*/ 1619795 w 5573482"/>
              <a:gd name="connsiteY27" fmla="*/ 6641094 h 9537972"/>
              <a:gd name="connsiteX28" fmla="*/ 444138 w 5573482"/>
              <a:gd name="connsiteY28" fmla="*/ 6641094 h 9537972"/>
              <a:gd name="connsiteX29" fmla="*/ 1 w 5573482"/>
              <a:gd name="connsiteY29" fmla="*/ 5752820 h 9537972"/>
              <a:gd name="connsiteX30" fmla="*/ 3953688 w 5573482"/>
              <a:gd name="connsiteY30" fmla="*/ 4864545 h 9537972"/>
              <a:gd name="connsiteX31" fmla="*/ 5129345 w 5573482"/>
              <a:gd name="connsiteY31" fmla="*/ 4864545 h 9537972"/>
              <a:gd name="connsiteX32" fmla="*/ 5573482 w 5573482"/>
              <a:gd name="connsiteY32" fmla="*/ 5752820 h 9537972"/>
              <a:gd name="connsiteX33" fmla="*/ 5129345 w 5573482"/>
              <a:gd name="connsiteY33" fmla="*/ 6641094 h 9537972"/>
              <a:gd name="connsiteX34" fmla="*/ 3953688 w 5573482"/>
              <a:gd name="connsiteY34" fmla="*/ 6641094 h 9537972"/>
              <a:gd name="connsiteX35" fmla="*/ 3509551 w 5573482"/>
              <a:gd name="connsiteY35" fmla="*/ 5752820 h 9537972"/>
              <a:gd name="connsiteX36" fmla="*/ 2198914 w 5573482"/>
              <a:gd name="connsiteY36" fmla="*/ 3898920 h 9537972"/>
              <a:gd name="connsiteX37" fmla="*/ 3374571 w 5573482"/>
              <a:gd name="connsiteY37" fmla="*/ 3898920 h 9537972"/>
              <a:gd name="connsiteX38" fmla="*/ 3818708 w 5573482"/>
              <a:gd name="connsiteY38" fmla="*/ 4787194 h 9537972"/>
              <a:gd name="connsiteX39" fmla="*/ 3374571 w 5573482"/>
              <a:gd name="connsiteY39" fmla="*/ 5675468 h 9537972"/>
              <a:gd name="connsiteX40" fmla="*/ 2198914 w 5573482"/>
              <a:gd name="connsiteY40" fmla="*/ 5675468 h 9537972"/>
              <a:gd name="connsiteX41" fmla="*/ 1754777 w 5573482"/>
              <a:gd name="connsiteY41" fmla="*/ 4787194 h 9537972"/>
              <a:gd name="connsiteX42" fmla="*/ 444137 w 5573482"/>
              <a:gd name="connsiteY42" fmla="*/ 2915086 h 9537972"/>
              <a:gd name="connsiteX43" fmla="*/ 1619794 w 5573482"/>
              <a:gd name="connsiteY43" fmla="*/ 2915086 h 9537972"/>
              <a:gd name="connsiteX44" fmla="*/ 2063931 w 5573482"/>
              <a:gd name="connsiteY44" fmla="*/ 3803362 h 9537972"/>
              <a:gd name="connsiteX45" fmla="*/ 1619794 w 5573482"/>
              <a:gd name="connsiteY45" fmla="*/ 4691636 h 9537972"/>
              <a:gd name="connsiteX46" fmla="*/ 444137 w 5573482"/>
              <a:gd name="connsiteY46" fmla="*/ 4691636 h 9537972"/>
              <a:gd name="connsiteX47" fmla="*/ 0 w 5573482"/>
              <a:gd name="connsiteY47" fmla="*/ 3803362 h 9537972"/>
              <a:gd name="connsiteX48" fmla="*/ 3953687 w 5573482"/>
              <a:gd name="connsiteY48" fmla="*/ 2915085 h 9537972"/>
              <a:gd name="connsiteX49" fmla="*/ 5129344 w 5573482"/>
              <a:gd name="connsiteY49" fmla="*/ 2915085 h 9537972"/>
              <a:gd name="connsiteX50" fmla="*/ 5573481 w 5573482"/>
              <a:gd name="connsiteY50" fmla="*/ 3803360 h 9537972"/>
              <a:gd name="connsiteX51" fmla="*/ 5129344 w 5573482"/>
              <a:gd name="connsiteY51" fmla="*/ 4691634 h 9537972"/>
              <a:gd name="connsiteX52" fmla="*/ 3953687 w 5573482"/>
              <a:gd name="connsiteY52" fmla="*/ 4691634 h 9537972"/>
              <a:gd name="connsiteX53" fmla="*/ 3509550 w 5573482"/>
              <a:gd name="connsiteY53" fmla="*/ 3803360 h 9537972"/>
              <a:gd name="connsiteX54" fmla="*/ 2198913 w 5573482"/>
              <a:gd name="connsiteY54" fmla="*/ 1949460 h 9537972"/>
              <a:gd name="connsiteX55" fmla="*/ 3374570 w 5573482"/>
              <a:gd name="connsiteY55" fmla="*/ 1949460 h 9537972"/>
              <a:gd name="connsiteX56" fmla="*/ 3818707 w 5573482"/>
              <a:gd name="connsiteY56" fmla="*/ 2837735 h 9537972"/>
              <a:gd name="connsiteX57" fmla="*/ 3374570 w 5573482"/>
              <a:gd name="connsiteY57" fmla="*/ 3726009 h 9537972"/>
              <a:gd name="connsiteX58" fmla="*/ 2198913 w 5573482"/>
              <a:gd name="connsiteY58" fmla="*/ 3726009 h 9537972"/>
              <a:gd name="connsiteX59" fmla="*/ 1754776 w 5573482"/>
              <a:gd name="connsiteY59" fmla="*/ 2837735 h 9537972"/>
              <a:gd name="connsiteX60" fmla="*/ 444138 w 5573482"/>
              <a:gd name="connsiteY60" fmla="*/ 983835 h 9537972"/>
              <a:gd name="connsiteX61" fmla="*/ 1619795 w 5573482"/>
              <a:gd name="connsiteY61" fmla="*/ 983835 h 9537972"/>
              <a:gd name="connsiteX62" fmla="*/ 2063932 w 5573482"/>
              <a:gd name="connsiteY62" fmla="*/ 1872109 h 9537972"/>
              <a:gd name="connsiteX63" fmla="*/ 1619795 w 5573482"/>
              <a:gd name="connsiteY63" fmla="*/ 2760384 h 9537972"/>
              <a:gd name="connsiteX64" fmla="*/ 444138 w 5573482"/>
              <a:gd name="connsiteY64" fmla="*/ 2760384 h 9537972"/>
              <a:gd name="connsiteX65" fmla="*/ 1 w 5573482"/>
              <a:gd name="connsiteY65" fmla="*/ 1872109 h 9537972"/>
              <a:gd name="connsiteX66" fmla="*/ 3953688 w 5573482"/>
              <a:gd name="connsiteY66" fmla="*/ 983834 h 9537972"/>
              <a:gd name="connsiteX67" fmla="*/ 5129345 w 5573482"/>
              <a:gd name="connsiteY67" fmla="*/ 983834 h 9537972"/>
              <a:gd name="connsiteX68" fmla="*/ 5573482 w 5573482"/>
              <a:gd name="connsiteY68" fmla="*/ 1872109 h 9537972"/>
              <a:gd name="connsiteX69" fmla="*/ 5129345 w 5573482"/>
              <a:gd name="connsiteY69" fmla="*/ 2760383 h 9537972"/>
              <a:gd name="connsiteX70" fmla="*/ 3953688 w 5573482"/>
              <a:gd name="connsiteY70" fmla="*/ 2760383 h 9537972"/>
              <a:gd name="connsiteX71" fmla="*/ 3509551 w 5573482"/>
              <a:gd name="connsiteY71" fmla="*/ 1872109 h 9537972"/>
              <a:gd name="connsiteX72" fmla="*/ 2210362 w 5573482"/>
              <a:gd name="connsiteY72" fmla="*/ 0 h 9537972"/>
              <a:gd name="connsiteX73" fmla="*/ 3386019 w 5573482"/>
              <a:gd name="connsiteY73" fmla="*/ 0 h 9537972"/>
              <a:gd name="connsiteX74" fmla="*/ 3830156 w 5573482"/>
              <a:gd name="connsiteY74" fmla="*/ 888275 h 9537972"/>
              <a:gd name="connsiteX75" fmla="*/ 3386019 w 5573482"/>
              <a:gd name="connsiteY75" fmla="*/ 1776549 h 9537972"/>
              <a:gd name="connsiteX76" fmla="*/ 2210362 w 5573482"/>
              <a:gd name="connsiteY76" fmla="*/ 1776549 h 9537972"/>
              <a:gd name="connsiteX77" fmla="*/ 1766225 w 5573482"/>
              <a:gd name="connsiteY77" fmla="*/ 888275 h 953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573482" h="9537972">
                <a:moveTo>
                  <a:pt x="2198912" y="7761423"/>
                </a:moveTo>
                <a:lnTo>
                  <a:pt x="3374569" y="7761423"/>
                </a:lnTo>
                <a:lnTo>
                  <a:pt x="3818706" y="8649698"/>
                </a:lnTo>
                <a:lnTo>
                  <a:pt x="3374569" y="9537972"/>
                </a:lnTo>
                <a:lnTo>
                  <a:pt x="2198912" y="9537972"/>
                </a:lnTo>
                <a:lnTo>
                  <a:pt x="1754775" y="8649698"/>
                </a:lnTo>
                <a:close/>
                <a:moveTo>
                  <a:pt x="3953687" y="6795797"/>
                </a:moveTo>
                <a:lnTo>
                  <a:pt x="5129344" y="6795797"/>
                </a:lnTo>
                <a:lnTo>
                  <a:pt x="5573481" y="7684072"/>
                </a:lnTo>
                <a:lnTo>
                  <a:pt x="5129344" y="8572346"/>
                </a:lnTo>
                <a:lnTo>
                  <a:pt x="3953687" y="8572346"/>
                </a:lnTo>
                <a:lnTo>
                  <a:pt x="3509550" y="7684072"/>
                </a:lnTo>
                <a:close/>
                <a:moveTo>
                  <a:pt x="444137" y="6795797"/>
                </a:moveTo>
                <a:lnTo>
                  <a:pt x="1619794" y="6795797"/>
                </a:lnTo>
                <a:lnTo>
                  <a:pt x="2063931" y="7684072"/>
                </a:lnTo>
                <a:lnTo>
                  <a:pt x="1619794" y="8572346"/>
                </a:lnTo>
                <a:lnTo>
                  <a:pt x="444137" y="8572346"/>
                </a:lnTo>
                <a:lnTo>
                  <a:pt x="0" y="7684072"/>
                </a:lnTo>
                <a:close/>
                <a:moveTo>
                  <a:pt x="2198913" y="5830171"/>
                </a:moveTo>
                <a:lnTo>
                  <a:pt x="3374570" y="5830171"/>
                </a:lnTo>
                <a:lnTo>
                  <a:pt x="3818707" y="6718446"/>
                </a:lnTo>
                <a:lnTo>
                  <a:pt x="3374570" y="7606720"/>
                </a:lnTo>
                <a:lnTo>
                  <a:pt x="2198913" y="7606720"/>
                </a:lnTo>
                <a:lnTo>
                  <a:pt x="1754776" y="6718446"/>
                </a:lnTo>
                <a:close/>
                <a:moveTo>
                  <a:pt x="444138" y="4864545"/>
                </a:moveTo>
                <a:lnTo>
                  <a:pt x="1619795" y="4864545"/>
                </a:lnTo>
                <a:lnTo>
                  <a:pt x="2063932" y="5752820"/>
                </a:lnTo>
                <a:lnTo>
                  <a:pt x="1619795" y="6641094"/>
                </a:lnTo>
                <a:lnTo>
                  <a:pt x="444138" y="6641094"/>
                </a:lnTo>
                <a:lnTo>
                  <a:pt x="1" y="5752820"/>
                </a:lnTo>
                <a:close/>
                <a:moveTo>
                  <a:pt x="3953688" y="4864545"/>
                </a:moveTo>
                <a:lnTo>
                  <a:pt x="5129345" y="4864545"/>
                </a:lnTo>
                <a:lnTo>
                  <a:pt x="5573482" y="5752820"/>
                </a:lnTo>
                <a:lnTo>
                  <a:pt x="5129345" y="6641094"/>
                </a:lnTo>
                <a:lnTo>
                  <a:pt x="3953688" y="6641094"/>
                </a:lnTo>
                <a:lnTo>
                  <a:pt x="3509551" y="5752820"/>
                </a:lnTo>
                <a:close/>
                <a:moveTo>
                  <a:pt x="2198914" y="3898920"/>
                </a:moveTo>
                <a:lnTo>
                  <a:pt x="3374571" y="3898920"/>
                </a:lnTo>
                <a:lnTo>
                  <a:pt x="3818708" y="4787194"/>
                </a:lnTo>
                <a:lnTo>
                  <a:pt x="3374571" y="5675468"/>
                </a:lnTo>
                <a:lnTo>
                  <a:pt x="2198914" y="5675468"/>
                </a:lnTo>
                <a:lnTo>
                  <a:pt x="1754777" y="4787194"/>
                </a:lnTo>
                <a:close/>
                <a:moveTo>
                  <a:pt x="444137" y="2915086"/>
                </a:moveTo>
                <a:lnTo>
                  <a:pt x="1619794" y="2915086"/>
                </a:lnTo>
                <a:lnTo>
                  <a:pt x="2063931" y="3803362"/>
                </a:lnTo>
                <a:lnTo>
                  <a:pt x="1619794" y="4691636"/>
                </a:lnTo>
                <a:lnTo>
                  <a:pt x="444137" y="4691636"/>
                </a:lnTo>
                <a:lnTo>
                  <a:pt x="0" y="3803362"/>
                </a:lnTo>
                <a:close/>
                <a:moveTo>
                  <a:pt x="3953687" y="2915085"/>
                </a:moveTo>
                <a:lnTo>
                  <a:pt x="5129344" y="2915085"/>
                </a:lnTo>
                <a:lnTo>
                  <a:pt x="5573481" y="3803360"/>
                </a:lnTo>
                <a:lnTo>
                  <a:pt x="5129344" y="4691634"/>
                </a:lnTo>
                <a:lnTo>
                  <a:pt x="3953687" y="4691634"/>
                </a:lnTo>
                <a:lnTo>
                  <a:pt x="3509550" y="3803360"/>
                </a:lnTo>
                <a:close/>
                <a:moveTo>
                  <a:pt x="2198913" y="1949460"/>
                </a:moveTo>
                <a:lnTo>
                  <a:pt x="3374570" y="1949460"/>
                </a:lnTo>
                <a:lnTo>
                  <a:pt x="3818707" y="2837735"/>
                </a:lnTo>
                <a:lnTo>
                  <a:pt x="3374570" y="3726009"/>
                </a:lnTo>
                <a:lnTo>
                  <a:pt x="2198913" y="3726009"/>
                </a:lnTo>
                <a:lnTo>
                  <a:pt x="1754776" y="2837735"/>
                </a:lnTo>
                <a:close/>
                <a:moveTo>
                  <a:pt x="444138" y="983835"/>
                </a:moveTo>
                <a:lnTo>
                  <a:pt x="1619795" y="983835"/>
                </a:lnTo>
                <a:lnTo>
                  <a:pt x="2063932" y="1872109"/>
                </a:lnTo>
                <a:lnTo>
                  <a:pt x="1619795" y="2760384"/>
                </a:lnTo>
                <a:lnTo>
                  <a:pt x="444138" y="2760384"/>
                </a:lnTo>
                <a:lnTo>
                  <a:pt x="1" y="1872109"/>
                </a:lnTo>
                <a:close/>
                <a:moveTo>
                  <a:pt x="3953688" y="983834"/>
                </a:moveTo>
                <a:lnTo>
                  <a:pt x="5129345" y="983834"/>
                </a:lnTo>
                <a:lnTo>
                  <a:pt x="5573482" y="1872109"/>
                </a:lnTo>
                <a:lnTo>
                  <a:pt x="5129345" y="2760383"/>
                </a:lnTo>
                <a:lnTo>
                  <a:pt x="3953688" y="2760383"/>
                </a:lnTo>
                <a:lnTo>
                  <a:pt x="3509551" y="1872109"/>
                </a:lnTo>
                <a:close/>
                <a:moveTo>
                  <a:pt x="2210362" y="0"/>
                </a:moveTo>
                <a:lnTo>
                  <a:pt x="3386019" y="0"/>
                </a:lnTo>
                <a:lnTo>
                  <a:pt x="3830156" y="888275"/>
                </a:lnTo>
                <a:lnTo>
                  <a:pt x="3386019" y="1776549"/>
                </a:lnTo>
                <a:lnTo>
                  <a:pt x="2210362" y="1776549"/>
                </a:lnTo>
                <a:lnTo>
                  <a:pt x="1766225" y="888275"/>
                </a:lnTo>
                <a:close/>
              </a:path>
            </a:pathLst>
          </a:custGeom>
          <a:solidFill>
            <a:srgbClr val="002A7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831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a:extLst>
            <a:ext uri="{FF2B5EF4-FFF2-40B4-BE49-F238E27FC236}">
              <a16:creationId xmlns:a16="http://schemas.microsoft.com/office/drawing/2014/main" id="{E55F2457-956D-9B55-B52B-32E04B919F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5113BE7-09C7-D55C-1996-D64DE1C0CE2A}"/>
              </a:ext>
            </a:extLst>
          </p:cNvPr>
          <p:cNvSpPr>
            <a:spLocks noGrp="1"/>
          </p:cNvSpPr>
          <p:nvPr>
            <p:ph type="subTitle" idx="1"/>
          </p:nvPr>
        </p:nvSpPr>
        <p:spPr>
          <a:xfrm>
            <a:off x="3026229" y="-1027112"/>
            <a:ext cx="3004460" cy="185837"/>
          </a:xfrm>
        </p:spPr>
        <p:txBody>
          <a:bodyPr>
            <a:normAutofit fontScale="32500" lnSpcReduction="20000"/>
          </a:bodyPr>
          <a:lstStyle/>
          <a:p>
            <a:endParaRPr lang="en-US" dirty="0">
              <a:solidFill>
                <a:schemeClr val="bg1"/>
              </a:solidFill>
            </a:endParaRPr>
          </a:p>
        </p:txBody>
      </p:sp>
      <p:sp>
        <p:nvSpPr>
          <p:cNvPr id="19" name="Freeform: Shape 18">
            <a:extLst>
              <a:ext uri="{FF2B5EF4-FFF2-40B4-BE49-F238E27FC236}">
                <a16:creationId xmlns:a16="http://schemas.microsoft.com/office/drawing/2014/main" id="{978FDCC8-8341-2001-4D58-AA0BC2E88DF4}"/>
              </a:ext>
            </a:extLst>
          </p:cNvPr>
          <p:cNvSpPr/>
          <p:nvPr/>
        </p:nvSpPr>
        <p:spPr>
          <a:xfrm>
            <a:off x="7663542" y="-7703366"/>
            <a:ext cx="5573482" cy="9537972"/>
          </a:xfrm>
          <a:custGeom>
            <a:avLst/>
            <a:gdLst>
              <a:gd name="connsiteX0" fmla="*/ 2198912 w 5573482"/>
              <a:gd name="connsiteY0" fmla="*/ 7761423 h 9537972"/>
              <a:gd name="connsiteX1" fmla="*/ 3374569 w 5573482"/>
              <a:gd name="connsiteY1" fmla="*/ 7761423 h 9537972"/>
              <a:gd name="connsiteX2" fmla="*/ 3818706 w 5573482"/>
              <a:gd name="connsiteY2" fmla="*/ 8649698 h 9537972"/>
              <a:gd name="connsiteX3" fmla="*/ 3374569 w 5573482"/>
              <a:gd name="connsiteY3" fmla="*/ 9537972 h 9537972"/>
              <a:gd name="connsiteX4" fmla="*/ 2198912 w 5573482"/>
              <a:gd name="connsiteY4" fmla="*/ 9537972 h 9537972"/>
              <a:gd name="connsiteX5" fmla="*/ 1754775 w 5573482"/>
              <a:gd name="connsiteY5" fmla="*/ 8649698 h 9537972"/>
              <a:gd name="connsiteX6" fmla="*/ 3953687 w 5573482"/>
              <a:gd name="connsiteY6" fmla="*/ 6795797 h 9537972"/>
              <a:gd name="connsiteX7" fmla="*/ 5129344 w 5573482"/>
              <a:gd name="connsiteY7" fmla="*/ 6795797 h 9537972"/>
              <a:gd name="connsiteX8" fmla="*/ 5573481 w 5573482"/>
              <a:gd name="connsiteY8" fmla="*/ 7684072 h 9537972"/>
              <a:gd name="connsiteX9" fmla="*/ 5129344 w 5573482"/>
              <a:gd name="connsiteY9" fmla="*/ 8572346 h 9537972"/>
              <a:gd name="connsiteX10" fmla="*/ 3953687 w 5573482"/>
              <a:gd name="connsiteY10" fmla="*/ 8572346 h 9537972"/>
              <a:gd name="connsiteX11" fmla="*/ 3509550 w 5573482"/>
              <a:gd name="connsiteY11" fmla="*/ 7684072 h 9537972"/>
              <a:gd name="connsiteX12" fmla="*/ 444137 w 5573482"/>
              <a:gd name="connsiteY12" fmla="*/ 6795797 h 9537972"/>
              <a:gd name="connsiteX13" fmla="*/ 1619794 w 5573482"/>
              <a:gd name="connsiteY13" fmla="*/ 6795797 h 9537972"/>
              <a:gd name="connsiteX14" fmla="*/ 2063931 w 5573482"/>
              <a:gd name="connsiteY14" fmla="*/ 7684072 h 9537972"/>
              <a:gd name="connsiteX15" fmla="*/ 1619794 w 5573482"/>
              <a:gd name="connsiteY15" fmla="*/ 8572346 h 9537972"/>
              <a:gd name="connsiteX16" fmla="*/ 444137 w 5573482"/>
              <a:gd name="connsiteY16" fmla="*/ 8572346 h 9537972"/>
              <a:gd name="connsiteX17" fmla="*/ 0 w 5573482"/>
              <a:gd name="connsiteY17" fmla="*/ 7684072 h 9537972"/>
              <a:gd name="connsiteX18" fmla="*/ 2198913 w 5573482"/>
              <a:gd name="connsiteY18" fmla="*/ 5830171 h 9537972"/>
              <a:gd name="connsiteX19" fmla="*/ 3374570 w 5573482"/>
              <a:gd name="connsiteY19" fmla="*/ 5830171 h 9537972"/>
              <a:gd name="connsiteX20" fmla="*/ 3818707 w 5573482"/>
              <a:gd name="connsiteY20" fmla="*/ 6718446 h 9537972"/>
              <a:gd name="connsiteX21" fmla="*/ 3374570 w 5573482"/>
              <a:gd name="connsiteY21" fmla="*/ 7606720 h 9537972"/>
              <a:gd name="connsiteX22" fmla="*/ 2198913 w 5573482"/>
              <a:gd name="connsiteY22" fmla="*/ 7606720 h 9537972"/>
              <a:gd name="connsiteX23" fmla="*/ 1754776 w 5573482"/>
              <a:gd name="connsiteY23" fmla="*/ 6718446 h 9537972"/>
              <a:gd name="connsiteX24" fmla="*/ 444138 w 5573482"/>
              <a:gd name="connsiteY24" fmla="*/ 4864545 h 9537972"/>
              <a:gd name="connsiteX25" fmla="*/ 1619795 w 5573482"/>
              <a:gd name="connsiteY25" fmla="*/ 4864545 h 9537972"/>
              <a:gd name="connsiteX26" fmla="*/ 2063932 w 5573482"/>
              <a:gd name="connsiteY26" fmla="*/ 5752820 h 9537972"/>
              <a:gd name="connsiteX27" fmla="*/ 1619795 w 5573482"/>
              <a:gd name="connsiteY27" fmla="*/ 6641094 h 9537972"/>
              <a:gd name="connsiteX28" fmla="*/ 444138 w 5573482"/>
              <a:gd name="connsiteY28" fmla="*/ 6641094 h 9537972"/>
              <a:gd name="connsiteX29" fmla="*/ 1 w 5573482"/>
              <a:gd name="connsiteY29" fmla="*/ 5752820 h 9537972"/>
              <a:gd name="connsiteX30" fmla="*/ 3953688 w 5573482"/>
              <a:gd name="connsiteY30" fmla="*/ 4864545 h 9537972"/>
              <a:gd name="connsiteX31" fmla="*/ 5129345 w 5573482"/>
              <a:gd name="connsiteY31" fmla="*/ 4864545 h 9537972"/>
              <a:gd name="connsiteX32" fmla="*/ 5573482 w 5573482"/>
              <a:gd name="connsiteY32" fmla="*/ 5752820 h 9537972"/>
              <a:gd name="connsiteX33" fmla="*/ 5129345 w 5573482"/>
              <a:gd name="connsiteY33" fmla="*/ 6641094 h 9537972"/>
              <a:gd name="connsiteX34" fmla="*/ 3953688 w 5573482"/>
              <a:gd name="connsiteY34" fmla="*/ 6641094 h 9537972"/>
              <a:gd name="connsiteX35" fmla="*/ 3509551 w 5573482"/>
              <a:gd name="connsiteY35" fmla="*/ 5752820 h 9537972"/>
              <a:gd name="connsiteX36" fmla="*/ 2198914 w 5573482"/>
              <a:gd name="connsiteY36" fmla="*/ 3898920 h 9537972"/>
              <a:gd name="connsiteX37" fmla="*/ 3374571 w 5573482"/>
              <a:gd name="connsiteY37" fmla="*/ 3898920 h 9537972"/>
              <a:gd name="connsiteX38" fmla="*/ 3818708 w 5573482"/>
              <a:gd name="connsiteY38" fmla="*/ 4787194 h 9537972"/>
              <a:gd name="connsiteX39" fmla="*/ 3374571 w 5573482"/>
              <a:gd name="connsiteY39" fmla="*/ 5675468 h 9537972"/>
              <a:gd name="connsiteX40" fmla="*/ 2198914 w 5573482"/>
              <a:gd name="connsiteY40" fmla="*/ 5675468 h 9537972"/>
              <a:gd name="connsiteX41" fmla="*/ 1754777 w 5573482"/>
              <a:gd name="connsiteY41" fmla="*/ 4787194 h 9537972"/>
              <a:gd name="connsiteX42" fmla="*/ 444137 w 5573482"/>
              <a:gd name="connsiteY42" fmla="*/ 2915086 h 9537972"/>
              <a:gd name="connsiteX43" fmla="*/ 1619794 w 5573482"/>
              <a:gd name="connsiteY43" fmla="*/ 2915086 h 9537972"/>
              <a:gd name="connsiteX44" fmla="*/ 2063931 w 5573482"/>
              <a:gd name="connsiteY44" fmla="*/ 3803362 h 9537972"/>
              <a:gd name="connsiteX45" fmla="*/ 1619794 w 5573482"/>
              <a:gd name="connsiteY45" fmla="*/ 4691636 h 9537972"/>
              <a:gd name="connsiteX46" fmla="*/ 444137 w 5573482"/>
              <a:gd name="connsiteY46" fmla="*/ 4691636 h 9537972"/>
              <a:gd name="connsiteX47" fmla="*/ 0 w 5573482"/>
              <a:gd name="connsiteY47" fmla="*/ 3803362 h 9537972"/>
              <a:gd name="connsiteX48" fmla="*/ 3953687 w 5573482"/>
              <a:gd name="connsiteY48" fmla="*/ 2915085 h 9537972"/>
              <a:gd name="connsiteX49" fmla="*/ 5129344 w 5573482"/>
              <a:gd name="connsiteY49" fmla="*/ 2915085 h 9537972"/>
              <a:gd name="connsiteX50" fmla="*/ 5573481 w 5573482"/>
              <a:gd name="connsiteY50" fmla="*/ 3803360 h 9537972"/>
              <a:gd name="connsiteX51" fmla="*/ 5129344 w 5573482"/>
              <a:gd name="connsiteY51" fmla="*/ 4691634 h 9537972"/>
              <a:gd name="connsiteX52" fmla="*/ 3953687 w 5573482"/>
              <a:gd name="connsiteY52" fmla="*/ 4691634 h 9537972"/>
              <a:gd name="connsiteX53" fmla="*/ 3509550 w 5573482"/>
              <a:gd name="connsiteY53" fmla="*/ 3803360 h 9537972"/>
              <a:gd name="connsiteX54" fmla="*/ 2198913 w 5573482"/>
              <a:gd name="connsiteY54" fmla="*/ 1949460 h 9537972"/>
              <a:gd name="connsiteX55" fmla="*/ 3374570 w 5573482"/>
              <a:gd name="connsiteY55" fmla="*/ 1949460 h 9537972"/>
              <a:gd name="connsiteX56" fmla="*/ 3818707 w 5573482"/>
              <a:gd name="connsiteY56" fmla="*/ 2837735 h 9537972"/>
              <a:gd name="connsiteX57" fmla="*/ 3374570 w 5573482"/>
              <a:gd name="connsiteY57" fmla="*/ 3726009 h 9537972"/>
              <a:gd name="connsiteX58" fmla="*/ 2198913 w 5573482"/>
              <a:gd name="connsiteY58" fmla="*/ 3726009 h 9537972"/>
              <a:gd name="connsiteX59" fmla="*/ 1754776 w 5573482"/>
              <a:gd name="connsiteY59" fmla="*/ 2837735 h 9537972"/>
              <a:gd name="connsiteX60" fmla="*/ 444138 w 5573482"/>
              <a:gd name="connsiteY60" fmla="*/ 983835 h 9537972"/>
              <a:gd name="connsiteX61" fmla="*/ 1619795 w 5573482"/>
              <a:gd name="connsiteY61" fmla="*/ 983835 h 9537972"/>
              <a:gd name="connsiteX62" fmla="*/ 2063932 w 5573482"/>
              <a:gd name="connsiteY62" fmla="*/ 1872109 h 9537972"/>
              <a:gd name="connsiteX63" fmla="*/ 1619795 w 5573482"/>
              <a:gd name="connsiteY63" fmla="*/ 2760384 h 9537972"/>
              <a:gd name="connsiteX64" fmla="*/ 444138 w 5573482"/>
              <a:gd name="connsiteY64" fmla="*/ 2760384 h 9537972"/>
              <a:gd name="connsiteX65" fmla="*/ 1 w 5573482"/>
              <a:gd name="connsiteY65" fmla="*/ 1872109 h 9537972"/>
              <a:gd name="connsiteX66" fmla="*/ 3953688 w 5573482"/>
              <a:gd name="connsiteY66" fmla="*/ 983834 h 9537972"/>
              <a:gd name="connsiteX67" fmla="*/ 5129345 w 5573482"/>
              <a:gd name="connsiteY67" fmla="*/ 983834 h 9537972"/>
              <a:gd name="connsiteX68" fmla="*/ 5573482 w 5573482"/>
              <a:gd name="connsiteY68" fmla="*/ 1872109 h 9537972"/>
              <a:gd name="connsiteX69" fmla="*/ 5129345 w 5573482"/>
              <a:gd name="connsiteY69" fmla="*/ 2760383 h 9537972"/>
              <a:gd name="connsiteX70" fmla="*/ 3953688 w 5573482"/>
              <a:gd name="connsiteY70" fmla="*/ 2760383 h 9537972"/>
              <a:gd name="connsiteX71" fmla="*/ 3509551 w 5573482"/>
              <a:gd name="connsiteY71" fmla="*/ 1872109 h 9537972"/>
              <a:gd name="connsiteX72" fmla="*/ 2210362 w 5573482"/>
              <a:gd name="connsiteY72" fmla="*/ 0 h 9537972"/>
              <a:gd name="connsiteX73" fmla="*/ 3386019 w 5573482"/>
              <a:gd name="connsiteY73" fmla="*/ 0 h 9537972"/>
              <a:gd name="connsiteX74" fmla="*/ 3830156 w 5573482"/>
              <a:gd name="connsiteY74" fmla="*/ 888275 h 9537972"/>
              <a:gd name="connsiteX75" fmla="*/ 3386019 w 5573482"/>
              <a:gd name="connsiteY75" fmla="*/ 1776549 h 9537972"/>
              <a:gd name="connsiteX76" fmla="*/ 2210362 w 5573482"/>
              <a:gd name="connsiteY76" fmla="*/ 1776549 h 9537972"/>
              <a:gd name="connsiteX77" fmla="*/ 1766225 w 5573482"/>
              <a:gd name="connsiteY77" fmla="*/ 888275 h 953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573482" h="9537972">
                <a:moveTo>
                  <a:pt x="2198912" y="7761423"/>
                </a:moveTo>
                <a:lnTo>
                  <a:pt x="3374569" y="7761423"/>
                </a:lnTo>
                <a:lnTo>
                  <a:pt x="3818706" y="8649698"/>
                </a:lnTo>
                <a:lnTo>
                  <a:pt x="3374569" y="9537972"/>
                </a:lnTo>
                <a:lnTo>
                  <a:pt x="2198912" y="9537972"/>
                </a:lnTo>
                <a:lnTo>
                  <a:pt x="1754775" y="8649698"/>
                </a:lnTo>
                <a:close/>
                <a:moveTo>
                  <a:pt x="3953687" y="6795797"/>
                </a:moveTo>
                <a:lnTo>
                  <a:pt x="5129344" y="6795797"/>
                </a:lnTo>
                <a:lnTo>
                  <a:pt x="5573481" y="7684072"/>
                </a:lnTo>
                <a:lnTo>
                  <a:pt x="5129344" y="8572346"/>
                </a:lnTo>
                <a:lnTo>
                  <a:pt x="3953687" y="8572346"/>
                </a:lnTo>
                <a:lnTo>
                  <a:pt x="3509550" y="7684072"/>
                </a:lnTo>
                <a:close/>
                <a:moveTo>
                  <a:pt x="444137" y="6795797"/>
                </a:moveTo>
                <a:lnTo>
                  <a:pt x="1619794" y="6795797"/>
                </a:lnTo>
                <a:lnTo>
                  <a:pt x="2063931" y="7684072"/>
                </a:lnTo>
                <a:lnTo>
                  <a:pt x="1619794" y="8572346"/>
                </a:lnTo>
                <a:lnTo>
                  <a:pt x="444137" y="8572346"/>
                </a:lnTo>
                <a:lnTo>
                  <a:pt x="0" y="7684072"/>
                </a:lnTo>
                <a:close/>
                <a:moveTo>
                  <a:pt x="2198913" y="5830171"/>
                </a:moveTo>
                <a:lnTo>
                  <a:pt x="3374570" y="5830171"/>
                </a:lnTo>
                <a:lnTo>
                  <a:pt x="3818707" y="6718446"/>
                </a:lnTo>
                <a:lnTo>
                  <a:pt x="3374570" y="7606720"/>
                </a:lnTo>
                <a:lnTo>
                  <a:pt x="2198913" y="7606720"/>
                </a:lnTo>
                <a:lnTo>
                  <a:pt x="1754776" y="6718446"/>
                </a:lnTo>
                <a:close/>
                <a:moveTo>
                  <a:pt x="444138" y="4864545"/>
                </a:moveTo>
                <a:lnTo>
                  <a:pt x="1619795" y="4864545"/>
                </a:lnTo>
                <a:lnTo>
                  <a:pt x="2063932" y="5752820"/>
                </a:lnTo>
                <a:lnTo>
                  <a:pt x="1619795" y="6641094"/>
                </a:lnTo>
                <a:lnTo>
                  <a:pt x="444138" y="6641094"/>
                </a:lnTo>
                <a:lnTo>
                  <a:pt x="1" y="5752820"/>
                </a:lnTo>
                <a:close/>
                <a:moveTo>
                  <a:pt x="3953688" y="4864545"/>
                </a:moveTo>
                <a:lnTo>
                  <a:pt x="5129345" y="4864545"/>
                </a:lnTo>
                <a:lnTo>
                  <a:pt x="5573482" y="5752820"/>
                </a:lnTo>
                <a:lnTo>
                  <a:pt x="5129345" y="6641094"/>
                </a:lnTo>
                <a:lnTo>
                  <a:pt x="3953688" y="6641094"/>
                </a:lnTo>
                <a:lnTo>
                  <a:pt x="3509551" y="5752820"/>
                </a:lnTo>
                <a:close/>
                <a:moveTo>
                  <a:pt x="2198914" y="3898920"/>
                </a:moveTo>
                <a:lnTo>
                  <a:pt x="3374571" y="3898920"/>
                </a:lnTo>
                <a:lnTo>
                  <a:pt x="3818708" y="4787194"/>
                </a:lnTo>
                <a:lnTo>
                  <a:pt x="3374571" y="5675468"/>
                </a:lnTo>
                <a:lnTo>
                  <a:pt x="2198914" y="5675468"/>
                </a:lnTo>
                <a:lnTo>
                  <a:pt x="1754777" y="4787194"/>
                </a:lnTo>
                <a:close/>
                <a:moveTo>
                  <a:pt x="444137" y="2915086"/>
                </a:moveTo>
                <a:lnTo>
                  <a:pt x="1619794" y="2915086"/>
                </a:lnTo>
                <a:lnTo>
                  <a:pt x="2063931" y="3803362"/>
                </a:lnTo>
                <a:lnTo>
                  <a:pt x="1619794" y="4691636"/>
                </a:lnTo>
                <a:lnTo>
                  <a:pt x="444137" y="4691636"/>
                </a:lnTo>
                <a:lnTo>
                  <a:pt x="0" y="3803362"/>
                </a:lnTo>
                <a:close/>
                <a:moveTo>
                  <a:pt x="3953687" y="2915085"/>
                </a:moveTo>
                <a:lnTo>
                  <a:pt x="5129344" y="2915085"/>
                </a:lnTo>
                <a:lnTo>
                  <a:pt x="5573481" y="3803360"/>
                </a:lnTo>
                <a:lnTo>
                  <a:pt x="5129344" y="4691634"/>
                </a:lnTo>
                <a:lnTo>
                  <a:pt x="3953687" y="4691634"/>
                </a:lnTo>
                <a:lnTo>
                  <a:pt x="3509550" y="3803360"/>
                </a:lnTo>
                <a:close/>
                <a:moveTo>
                  <a:pt x="2198913" y="1949460"/>
                </a:moveTo>
                <a:lnTo>
                  <a:pt x="3374570" y="1949460"/>
                </a:lnTo>
                <a:lnTo>
                  <a:pt x="3818707" y="2837735"/>
                </a:lnTo>
                <a:lnTo>
                  <a:pt x="3374570" y="3726009"/>
                </a:lnTo>
                <a:lnTo>
                  <a:pt x="2198913" y="3726009"/>
                </a:lnTo>
                <a:lnTo>
                  <a:pt x="1754776" y="2837735"/>
                </a:lnTo>
                <a:close/>
                <a:moveTo>
                  <a:pt x="444138" y="983835"/>
                </a:moveTo>
                <a:lnTo>
                  <a:pt x="1619795" y="983835"/>
                </a:lnTo>
                <a:lnTo>
                  <a:pt x="2063932" y="1872109"/>
                </a:lnTo>
                <a:lnTo>
                  <a:pt x="1619795" y="2760384"/>
                </a:lnTo>
                <a:lnTo>
                  <a:pt x="444138" y="2760384"/>
                </a:lnTo>
                <a:lnTo>
                  <a:pt x="1" y="1872109"/>
                </a:lnTo>
                <a:close/>
                <a:moveTo>
                  <a:pt x="3953688" y="983834"/>
                </a:moveTo>
                <a:lnTo>
                  <a:pt x="5129345" y="983834"/>
                </a:lnTo>
                <a:lnTo>
                  <a:pt x="5573482" y="1872109"/>
                </a:lnTo>
                <a:lnTo>
                  <a:pt x="5129345" y="2760383"/>
                </a:lnTo>
                <a:lnTo>
                  <a:pt x="3953688" y="2760383"/>
                </a:lnTo>
                <a:lnTo>
                  <a:pt x="3509551" y="1872109"/>
                </a:lnTo>
                <a:close/>
                <a:moveTo>
                  <a:pt x="2210362" y="0"/>
                </a:moveTo>
                <a:lnTo>
                  <a:pt x="3386019" y="0"/>
                </a:lnTo>
                <a:lnTo>
                  <a:pt x="3830156" y="888275"/>
                </a:lnTo>
                <a:lnTo>
                  <a:pt x="3386019" y="1776549"/>
                </a:lnTo>
                <a:lnTo>
                  <a:pt x="2210362" y="1776549"/>
                </a:lnTo>
                <a:lnTo>
                  <a:pt x="1766225" y="888275"/>
                </a:lnTo>
                <a:close/>
              </a:path>
            </a:pathLst>
          </a:custGeom>
          <a:solidFill>
            <a:srgbClr val="002A7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exagon 3">
            <a:extLst>
              <a:ext uri="{FF2B5EF4-FFF2-40B4-BE49-F238E27FC236}">
                <a16:creationId xmlns:a16="http://schemas.microsoft.com/office/drawing/2014/main" id="{915EC9F5-3490-CA79-9E8D-68F5F885BF50}"/>
              </a:ext>
            </a:extLst>
          </p:cNvPr>
          <p:cNvSpPr/>
          <p:nvPr/>
        </p:nvSpPr>
        <p:spPr>
          <a:xfrm>
            <a:off x="7663542" y="1062855"/>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1A40FD19-02EE-B301-BF24-C1E3E9B79855}"/>
              </a:ext>
            </a:extLst>
          </p:cNvPr>
          <p:cNvSpPr/>
          <p:nvPr/>
        </p:nvSpPr>
        <p:spPr>
          <a:xfrm>
            <a:off x="7663541" y="2959796"/>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48075E02-92AD-F29C-29A1-283CBA88CA63}"/>
              </a:ext>
            </a:extLst>
          </p:cNvPr>
          <p:cNvSpPr/>
          <p:nvPr/>
        </p:nvSpPr>
        <p:spPr>
          <a:xfrm>
            <a:off x="7663541" y="4856737"/>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B1776A4D-E5DE-2465-B064-B209B002D7E5}"/>
              </a:ext>
            </a:extLst>
          </p:cNvPr>
          <p:cNvSpPr/>
          <p:nvPr/>
        </p:nvSpPr>
        <p:spPr>
          <a:xfrm>
            <a:off x="7663540" y="6753678"/>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1CF32824-FAC2-DC2B-90B7-A1EED0CA4675}"/>
              </a:ext>
            </a:extLst>
          </p:cNvPr>
          <p:cNvSpPr/>
          <p:nvPr/>
        </p:nvSpPr>
        <p:spPr>
          <a:xfrm>
            <a:off x="9418315" y="2011326"/>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B7007B2C-D075-5769-E822-B1A1C094272F}"/>
              </a:ext>
            </a:extLst>
          </p:cNvPr>
          <p:cNvSpPr/>
          <p:nvPr/>
        </p:nvSpPr>
        <p:spPr>
          <a:xfrm>
            <a:off x="9418314" y="3908267"/>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A608B746-10FB-193E-0882-F79625D69F88}"/>
              </a:ext>
            </a:extLst>
          </p:cNvPr>
          <p:cNvSpPr/>
          <p:nvPr/>
        </p:nvSpPr>
        <p:spPr>
          <a:xfrm>
            <a:off x="11173087" y="1034692"/>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0BF7FBFD-29C2-C04E-0E64-C056860A4467}"/>
              </a:ext>
            </a:extLst>
          </p:cNvPr>
          <p:cNvSpPr/>
          <p:nvPr/>
        </p:nvSpPr>
        <p:spPr>
          <a:xfrm>
            <a:off x="11173086" y="2931633"/>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5BCD9F52-DC80-F407-E9BD-8D652795689C}"/>
              </a:ext>
            </a:extLst>
          </p:cNvPr>
          <p:cNvSpPr/>
          <p:nvPr/>
        </p:nvSpPr>
        <p:spPr>
          <a:xfrm>
            <a:off x="9418314" y="5805208"/>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DE8AE259-4AFF-3B16-A9BC-BD2F7C13C813}"/>
              </a:ext>
            </a:extLst>
          </p:cNvPr>
          <p:cNvSpPr/>
          <p:nvPr/>
        </p:nvSpPr>
        <p:spPr>
          <a:xfrm>
            <a:off x="9418313" y="7702149"/>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0AFCE194-0374-2140-D0B9-2096436BA35A}"/>
              </a:ext>
            </a:extLst>
          </p:cNvPr>
          <p:cNvSpPr/>
          <p:nvPr/>
        </p:nvSpPr>
        <p:spPr>
          <a:xfrm>
            <a:off x="11173087" y="4828574"/>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A484209E-0AC9-55A1-8110-AA21AA051DF5}"/>
              </a:ext>
            </a:extLst>
          </p:cNvPr>
          <p:cNvSpPr/>
          <p:nvPr/>
        </p:nvSpPr>
        <p:spPr>
          <a:xfrm>
            <a:off x="11173086" y="6725515"/>
            <a:ext cx="2063931" cy="177654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a16="http://schemas.microsoft.com/office/drawing/2014/main" id="{A332FCFF-9C40-BC06-FAC1-382C1351C4EF}"/>
              </a:ext>
            </a:extLst>
          </p:cNvPr>
          <p:cNvSpPr>
            <a:spLocks noGrp="1"/>
          </p:cNvSpPr>
          <p:nvPr>
            <p:ph type="ctrTitle"/>
          </p:nvPr>
        </p:nvSpPr>
        <p:spPr>
          <a:xfrm>
            <a:off x="-400050" y="-329382"/>
            <a:ext cx="2609850" cy="249237"/>
          </a:xfrm>
        </p:spPr>
        <p:txBody>
          <a:bodyPr>
            <a:normAutofit fontScale="90000"/>
          </a:bodyPr>
          <a:lstStyle/>
          <a:p>
            <a:endParaRPr lang="en-US" dirty="0"/>
          </a:p>
        </p:txBody>
      </p:sp>
      <p:pic>
        <p:nvPicPr>
          <p:cNvPr id="28" name="Picture 27">
            <a:extLst>
              <a:ext uri="{FF2B5EF4-FFF2-40B4-BE49-F238E27FC236}">
                <a16:creationId xmlns:a16="http://schemas.microsoft.com/office/drawing/2014/main" id="{B2C9E702-19B4-D69D-1DF4-F4D81FC9E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635000"/>
            <a:ext cx="3543300" cy="2362200"/>
          </a:xfrm>
          <a:prstGeom prst="rect">
            <a:avLst/>
          </a:prstGeom>
        </p:spPr>
      </p:pic>
      <p:pic>
        <p:nvPicPr>
          <p:cNvPr id="30" name="Picture 29">
            <a:extLst>
              <a:ext uri="{FF2B5EF4-FFF2-40B4-BE49-F238E27FC236}">
                <a16:creationId xmlns:a16="http://schemas.microsoft.com/office/drawing/2014/main" id="{C155251D-C0DF-6C9A-6ABC-A1EC6BCEB1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 y="3751980"/>
            <a:ext cx="3886200" cy="2590800"/>
          </a:xfrm>
          <a:prstGeom prst="rect">
            <a:avLst/>
          </a:prstGeom>
        </p:spPr>
      </p:pic>
      <p:sp>
        <p:nvSpPr>
          <p:cNvPr id="31" name="Arrow: Up-Down 30">
            <a:extLst>
              <a:ext uri="{FF2B5EF4-FFF2-40B4-BE49-F238E27FC236}">
                <a16:creationId xmlns:a16="http://schemas.microsoft.com/office/drawing/2014/main" id="{246AF40D-3A7F-0711-BA68-C255CC477028}"/>
              </a:ext>
            </a:extLst>
          </p:cNvPr>
          <p:cNvSpPr/>
          <p:nvPr/>
        </p:nvSpPr>
        <p:spPr>
          <a:xfrm>
            <a:off x="1543050" y="2748418"/>
            <a:ext cx="484632" cy="1216152"/>
          </a:xfrm>
          <a:prstGeom prst="upDown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742F75A-CEB2-9F13-BC3C-7FC1FBA18EE8}"/>
              </a:ext>
            </a:extLst>
          </p:cNvPr>
          <p:cNvSpPr txBox="1"/>
          <p:nvPr/>
        </p:nvSpPr>
        <p:spPr>
          <a:xfrm>
            <a:off x="3219450" y="1295400"/>
            <a:ext cx="7143750" cy="4524315"/>
          </a:xfrm>
          <a:prstGeom prst="rect">
            <a:avLst/>
          </a:prstGeom>
          <a:solidFill>
            <a:schemeClr val="tx1">
              <a:alpha val="24000"/>
            </a:schemeClr>
          </a:solidFill>
        </p:spPr>
        <p:txBody>
          <a:bodyPr wrap="square" rtlCol="0">
            <a:spAutoFit/>
          </a:bodyPr>
          <a:lstStyle/>
          <a:p>
            <a:r>
              <a:rPr lang="en-US" sz="2400" dirty="0">
                <a:solidFill>
                  <a:schemeClr val="bg1"/>
                </a:solidFill>
                <a:latin typeface="Franklin Gothic Demi" panose="020B0703020102020204" pitchFamily="34" charset="0"/>
              </a:rPr>
              <a:t>This Database Management System is designed to with the help of </a:t>
            </a:r>
          </a:p>
          <a:p>
            <a:r>
              <a:rPr lang="en-US" sz="2400" dirty="0">
                <a:solidFill>
                  <a:schemeClr val="bg1"/>
                </a:solidFill>
                <a:latin typeface="Franklin Gothic Demi" panose="020B0703020102020204" pitchFamily="34" charset="0"/>
              </a:rPr>
              <a:t>Oracle </a:t>
            </a:r>
            <a:r>
              <a:rPr lang="en-US" sz="2400" dirty="0" err="1">
                <a:solidFill>
                  <a:schemeClr val="bg1"/>
                </a:solidFill>
                <a:latin typeface="Franklin Gothic Demi" panose="020B0703020102020204" pitchFamily="34" charset="0"/>
              </a:rPr>
              <a:t>Sql</a:t>
            </a:r>
            <a:r>
              <a:rPr lang="en-US" sz="2400" dirty="0">
                <a:solidFill>
                  <a:schemeClr val="bg1"/>
                </a:solidFill>
                <a:latin typeface="Franklin Gothic Demi" panose="020B0703020102020204" pitchFamily="34" charset="0"/>
              </a:rPr>
              <a:t> Developer and </a:t>
            </a:r>
            <a:r>
              <a:rPr lang="en-US" sz="2400" dirty="0" err="1">
                <a:solidFill>
                  <a:schemeClr val="bg1"/>
                </a:solidFill>
                <a:latin typeface="Franklin Gothic Demi" panose="020B0703020102020204" pitchFamily="34" charset="0"/>
              </a:rPr>
              <a:t>Ms</a:t>
            </a:r>
            <a:r>
              <a:rPr lang="en-US" sz="2400" dirty="0">
                <a:solidFill>
                  <a:schemeClr val="bg1"/>
                </a:solidFill>
                <a:latin typeface="Franklin Gothic Demi" panose="020B0703020102020204" pitchFamily="34" charset="0"/>
              </a:rPr>
              <a:t> Access. </a:t>
            </a:r>
          </a:p>
          <a:p>
            <a:endParaRPr lang="en-US" sz="2400" dirty="0">
              <a:solidFill>
                <a:schemeClr val="bg1"/>
              </a:solidFill>
              <a:latin typeface="Franklin Gothic Demi" panose="020B0703020102020204" pitchFamily="34" charset="0"/>
            </a:endParaRPr>
          </a:p>
          <a:p>
            <a:r>
              <a:rPr lang="en-US" sz="2400" dirty="0">
                <a:solidFill>
                  <a:schemeClr val="bg1"/>
                </a:solidFill>
                <a:latin typeface="Franklin Gothic Demi" panose="020B0703020102020204" pitchFamily="34" charset="0"/>
              </a:rPr>
              <a:t>Oracle </a:t>
            </a:r>
            <a:r>
              <a:rPr lang="en-US" sz="2400" dirty="0" err="1">
                <a:solidFill>
                  <a:schemeClr val="bg1"/>
                </a:solidFill>
                <a:latin typeface="Franklin Gothic Demi" panose="020B0703020102020204" pitchFamily="34" charset="0"/>
              </a:rPr>
              <a:t>Sql</a:t>
            </a:r>
            <a:r>
              <a:rPr lang="en-US" sz="2400" dirty="0">
                <a:solidFill>
                  <a:schemeClr val="bg1"/>
                </a:solidFill>
                <a:latin typeface="Franklin Gothic Demi" panose="020B0703020102020204" pitchFamily="34" charset="0"/>
              </a:rPr>
              <a:t> Developer is used as backend for this database to create tables with complex requirements for each field.</a:t>
            </a:r>
          </a:p>
          <a:p>
            <a:endParaRPr lang="en-US" sz="2400" dirty="0">
              <a:solidFill>
                <a:schemeClr val="bg1"/>
              </a:solidFill>
              <a:latin typeface="Franklin Gothic Demi" panose="020B0703020102020204" pitchFamily="34" charset="0"/>
            </a:endParaRPr>
          </a:p>
          <a:p>
            <a:r>
              <a:rPr lang="en-US" sz="2400" dirty="0" err="1">
                <a:solidFill>
                  <a:schemeClr val="bg1"/>
                </a:solidFill>
                <a:latin typeface="Franklin Gothic Demi" panose="020B0703020102020204" pitchFamily="34" charset="0"/>
              </a:rPr>
              <a:t>Ms</a:t>
            </a:r>
            <a:r>
              <a:rPr lang="en-US" sz="2400" dirty="0">
                <a:solidFill>
                  <a:schemeClr val="bg1"/>
                </a:solidFill>
                <a:latin typeface="Franklin Gothic Demi" panose="020B0703020102020204" pitchFamily="34" charset="0"/>
              </a:rPr>
              <a:t> Access is used as front end of this project. The forms and relationships are designed with an interface that is both easy to understand and can display data with complex queries</a:t>
            </a:r>
          </a:p>
        </p:txBody>
      </p:sp>
    </p:spTree>
    <p:extLst>
      <p:ext uri="{BB962C8B-B14F-4D97-AF65-F5344CB8AC3E}">
        <p14:creationId xmlns:p14="http://schemas.microsoft.com/office/powerpoint/2010/main" val="16316450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002060"/>
            </a:gs>
            <a:gs pos="100000">
              <a:schemeClr val="accent1">
                <a:lumMod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1885EC-53BD-2CF4-89C2-96469EA4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1" y="76200"/>
            <a:ext cx="5676902" cy="3784601"/>
          </a:xfrm>
          <a:prstGeom prst="rect">
            <a:avLst/>
          </a:prstGeom>
        </p:spPr>
      </p:pic>
      <p:pic>
        <p:nvPicPr>
          <p:cNvPr id="3" name="Picture 2">
            <a:extLst>
              <a:ext uri="{FF2B5EF4-FFF2-40B4-BE49-F238E27FC236}">
                <a16:creationId xmlns:a16="http://schemas.microsoft.com/office/drawing/2014/main" id="{B0B7379B-7125-3B30-C737-580A7ED6F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4184651"/>
            <a:ext cx="2181224" cy="1454149"/>
          </a:xfrm>
          <a:prstGeom prst="rect">
            <a:avLst/>
          </a:prstGeom>
        </p:spPr>
      </p:pic>
      <p:sp>
        <p:nvSpPr>
          <p:cNvPr id="4" name="Speech Bubble: Rectangle 3">
            <a:extLst>
              <a:ext uri="{FF2B5EF4-FFF2-40B4-BE49-F238E27FC236}">
                <a16:creationId xmlns:a16="http://schemas.microsoft.com/office/drawing/2014/main" id="{9060B279-7876-348E-C16F-7857510CC758}"/>
              </a:ext>
            </a:extLst>
          </p:cNvPr>
          <p:cNvSpPr/>
          <p:nvPr/>
        </p:nvSpPr>
        <p:spPr>
          <a:xfrm rot="5400000">
            <a:off x="5029201" y="152402"/>
            <a:ext cx="5762625" cy="6543677"/>
          </a:xfrm>
          <a:prstGeom prst="wedgeRectCallout">
            <a:avLst/>
          </a:prstGeom>
          <a:solidFill>
            <a:schemeClr val="tx1">
              <a:lumMod val="75000"/>
              <a:lumOff val="25000"/>
              <a:alpha val="32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7204A38-3BCB-C6B6-E53D-596E1D2852B2}"/>
              </a:ext>
            </a:extLst>
          </p:cNvPr>
          <p:cNvSpPr txBox="1"/>
          <p:nvPr/>
        </p:nvSpPr>
        <p:spPr>
          <a:xfrm>
            <a:off x="5010150" y="838917"/>
            <a:ext cx="5924550" cy="5170646"/>
          </a:xfrm>
          <a:prstGeom prst="rect">
            <a:avLst/>
          </a:prstGeom>
          <a:noFill/>
        </p:spPr>
        <p:txBody>
          <a:bodyPr wrap="square" rtlCol="0">
            <a:spAutoFit/>
          </a:bodyPr>
          <a:lstStyle/>
          <a:p>
            <a:r>
              <a:rPr lang="en-US" sz="2200" dirty="0">
                <a:solidFill>
                  <a:schemeClr val="bg1"/>
                </a:solidFill>
                <a:latin typeface="Franklin Gothic Medium Cond" panose="020B0606030402020204" pitchFamily="34" charset="0"/>
              </a:rPr>
              <a:t>First, the tables were created in Oracle. The table for student information and grades was created using fields such as </a:t>
            </a:r>
            <a:r>
              <a:rPr lang="en-US" sz="2200" dirty="0" err="1">
                <a:solidFill>
                  <a:schemeClr val="bg1"/>
                </a:solidFill>
                <a:latin typeface="Franklin Gothic Medium Cond" panose="020B0606030402020204" pitchFamily="34" charset="0"/>
              </a:rPr>
              <a:t>StudentId</a:t>
            </a:r>
            <a:r>
              <a:rPr lang="en-US" sz="2200" dirty="0">
                <a:solidFill>
                  <a:schemeClr val="bg1"/>
                </a:solidFill>
                <a:latin typeface="Franklin Gothic Medium Cond" panose="020B0606030402020204" pitchFamily="34" charset="0"/>
              </a:rPr>
              <a:t> and date of birth, each defined with their relevant data type.</a:t>
            </a:r>
          </a:p>
          <a:p>
            <a:endParaRPr lang="en-US" sz="2200" dirty="0">
              <a:solidFill>
                <a:schemeClr val="bg1"/>
              </a:solidFill>
              <a:latin typeface="Franklin Gothic Medium Cond" panose="020B0606030402020204" pitchFamily="34" charset="0"/>
            </a:endParaRPr>
          </a:p>
          <a:p>
            <a:endParaRPr lang="en-US" sz="2200" dirty="0">
              <a:solidFill>
                <a:schemeClr val="bg1"/>
              </a:solidFill>
              <a:latin typeface="Franklin Gothic Medium Cond" panose="020B0606030402020204" pitchFamily="34" charset="0"/>
            </a:endParaRPr>
          </a:p>
          <a:p>
            <a:r>
              <a:rPr lang="en-US" sz="2200" dirty="0">
                <a:solidFill>
                  <a:schemeClr val="bg1"/>
                </a:solidFill>
                <a:latin typeface="Franklin Gothic Medium Cond" panose="020B0606030402020204" pitchFamily="34" charset="0"/>
              </a:rPr>
              <a:t>Oracle </a:t>
            </a:r>
            <a:r>
              <a:rPr lang="en-US" sz="2200" dirty="0" err="1">
                <a:solidFill>
                  <a:schemeClr val="bg1"/>
                </a:solidFill>
                <a:latin typeface="Franklin Gothic Medium Cond" panose="020B0606030402020204" pitchFamily="34" charset="0"/>
              </a:rPr>
              <a:t>Sql</a:t>
            </a:r>
            <a:r>
              <a:rPr lang="en-US" sz="2200" dirty="0">
                <a:solidFill>
                  <a:schemeClr val="bg1"/>
                </a:solidFill>
                <a:latin typeface="Franklin Gothic Medium Cond" panose="020B0606030402020204" pitchFamily="34" charset="0"/>
              </a:rPr>
              <a:t> developer is a reliable software to store and run queries on these tables with a vast amount of records.</a:t>
            </a:r>
          </a:p>
          <a:p>
            <a:endParaRPr lang="en-US" sz="2200" dirty="0">
              <a:solidFill>
                <a:schemeClr val="bg1"/>
              </a:solidFill>
              <a:latin typeface="Franklin Gothic Medium Cond" panose="020B0606030402020204" pitchFamily="34" charset="0"/>
            </a:endParaRPr>
          </a:p>
          <a:p>
            <a:r>
              <a:rPr lang="en-US" sz="2200" dirty="0">
                <a:solidFill>
                  <a:schemeClr val="bg1"/>
                </a:solidFill>
                <a:latin typeface="Franklin Gothic Medium Cond" panose="020B0606030402020204" pitchFamily="34" charset="0"/>
              </a:rPr>
              <a:t>The key features of this system include:</a:t>
            </a:r>
          </a:p>
          <a:p>
            <a:pPr marL="285750" indent="-285750">
              <a:buClr>
                <a:schemeClr val="bg1"/>
              </a:buClr>
              <a:buFont typeface="Arial" panose="020B0604020202020204" pitchFamily="34" charset="0"/>
              <a:buChar char="•"/>
            </a:pPr>
            <a:r>
              <a:rPr lang="en-US" sz="2200" dirty="0">
                <a:solidFill>
                  <a:schemeClr val="bg1"/>
                </a:solidFill>
                <a:latin typeface="Franklin Gothic Medium Cond" panose="020B0606030402020204" pitchFamily="34" charset="0"/>
              </a:rPr>
              <a:t>A comprehensive structure</a:t>
            </a:r>
          </a:p>
          <a:p>
            <a:pPr marL="285750" indent="-285750">
              <a:buClr>
                <a:schemeClr val="bg1"/>
              </a:buClr>
              <a:buFont typeface="Arial" panose="020B0604020202020204" pitchFamily="34" charset="0"/>
              <a:buChar char="•"/>
            </a:pPr>
            <a:r>
              <a:rPr lang="en-US" sz="2200" dirty="0">
                <a:solidFill>
                  <a:schemeClr val="bg1"/>
                </a:solidFill>
                <a:latin typeface="Franklin Gothic Medium Cond" panose="020B0606030402020204" pitchFamily="34" charset="0"/>
              </a:rPr>
              <a:t>Relational database structure with referential integrity</a:t>
            </a:r>
          </a:p>
          <a:p>
            <a:pPr marL="285750" indent="-285750">
              <a:buClr>
                <a:schemeClr val="bg1"/>
              </a:buClr>
              <a:buFont typeface="Arial" panose="020B0604020202020204" pitchFamily="34" charset="0"/>
              <a:buChar char="•"/>
            </a:pPr>
            <a:r>
              <a:rPr lang="en-US" sz="2200" dirty="0">
                <a:solidFill>
                  <a:schemeClr val="bg1"/>
                </a:solidFill>
                <a:latin typeface="Franklin Gothic Medium Cond" panose="020B0606030402020204" pitchFamily="34" charset="0"/>
              </a:rPr>
              <a:t>Scalable and high performance model</a:t>
            </a:r>
          </a:p>
        </p:txBody>
      </p:sp>
    </p:spTree>
    <p:extLst>
      <p:ext uri="{BB962C8B-B14F-4D97-AF65-F5344CB8AC3E}">
        <p14:creationId xmlns:p14="http://schemas.microsoft.com/office/powerpoint/2010/main" val="653604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002060"/>
            </a:gs>
            <a:gs pos="100000">
              <a:schemeClr val="accent1">
                <a:lumMod val="70000"/>
              </a:schemeClr>
            </a:gs>
          </a:gsLst>
          <a:lin ang="5400000" scaled="1"/>
          <a:tileRect/>
        </a:gradFill>
        <a:effectLst/>
      </p:bgPr>
    </p:bg>
    <p:spTree>
      <p:nvGrpSpPr>
        <p:cNvPr id="1" name="">
          <a:extLst>
            <a:ext uri="{FF2B5EF4-FFF2-40B4-BE49-F238E27FC236}">
              <a16:creationId xmlns:a16="http://schemas.microsoft.com/office/drawing/2014/main" id="{0456AF27-2E86-0884-0C8C-D6C55079DC6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621D012-7095-A519-5BEA-39F71A3CE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953" y="875586"/>
            <a:ext cx="2181225" cy="1454150"/>
          </a:xfrm>
          <a:prstGeom prst="rect">
            <a:avLst/>
          </a:prstGeom>
        </p:spPr>
      </p:pic>
      <p:pic>
        <p:nvPicPr>
          <p:cNvPr id="3" name="Picture 2">
            <a:extLst>
              <a:ext uri="{FF2B5EF4-FFF2-40B4-BE49-F238E27FC236}">
                <a16:creationId xmlns:a16="http://schemas.microsoft.com/office/drawing/2014/main" id="{67F8FE05-7190-F5E0-2530-550960ECD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891" y="2794715"/>
            <a:ext cx="5609154" cy="3739435"/>
          </a:xfrm>
          <a:prstGeom prst="rect">
            <a:avLst/>
          </a:prstGeom>
        </p:spPr>
      </p:pic>
      <p:sp>
        <p:nvSpPr>
          <p:cNvPr id="4" name="Speech Bubble: Rectangle 3">
            <a:extLst>
              <a:ext uri="{FF2B5EF4-FFF2-40B4-BE49-F238E27FC236}">
                <a16:creationId xmlns:a16="http://schemas.microsoft.com/office/drawing/2014/main" id="{9D13E529-95A7-6899-9E78-62246F29FEBA}"/>
              </a:ext>
            </a:extLst>
          </p:cNvPr>
          <p:cNvSpPr/>
          <p:nvPr/>
        </p:nvSpPr>
        <p:spPr>
          <a:xfrm rot="16200000" flipV="1">
            <a:off x="5024436" y="153113"/>
            <a:ext cx="5762625" cy="6543677"/>
          </a:xfrm>
          <a:prstGeom prst="wedgeRectCallout">
            <a:avLst/>
          </a:prstGeom>
          <a:solidFill>
            <a:schemeClr val="tx1">
              <a:lumMod val="75000"/>
              <a:lumOff val="25000"/>
              <a:alpha val="32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5721DE2-43E1-66F0-BA0D-8D18A46DE1E0}"/>
              </a:ext>
            </a:extLst>
          </p:cNvPr>
          <p:cNvSpPr txBox="1"/>
          <p:nvPr/>
        </p:nvSpPr>
        <p:spPr>
          <a:xfrm>
            <a:off x="5010150" y="1085850"/>
            <a:ext cx="5924550" cy="4893647"/>
          </a:xfrm>
          <a:prstGeom prst="rect">
            <a:avLst/>
          </a:prstGeom>
          <a:noFill/>
        </p:spPr>
        <p:txBody>
          <a:bodyPr wrap="square" rtlCol="0">
            <a:spAutoFit/>
          </a:bodyPr>
          <a:lstStyle/>
          <a:p>
            <a:pPr>
              <a:buClr>
                <a:schemeClr val="bg1"/>
              </a:buClr>
            </a:pPr>
            <a:r>
              <a:rPr lang="en-US" sz="2400" dirty="0">
                <a:solidFill>
                  <a:schemeClr val="bg1"/>
                </a:solidFill>
                <a:latin typeface="Franklin Gothic Medium Cond" panose="020B0606030402020204" pitchFamily="34" charset="0"/>
              </a:rPr>
              <a:t>Next, the </a:t>
            </a:r>
            <a:r>
              <a:rPr lang="en-US" sz="2400" dirty="0" err="1">
                <a:solidFill>
                  <a:schemeClr val="bg1"/>
                </a:solidFill>
                <a:latin typeface="Franklin Gothic Medium Cond" panose="020B0606030402020204" pitchFamily="34" charset="0"/>
              </a:rPr>
              <a:t>Sql</a:t>
            </a:r>
            <a:r>
              <a:rPr lang="en-US" sz="2400" dirty="0">
                <a:solidFill>
                  <a:schemeClr val="bg1"/>
                </a:solidFill>
                <a:latin typeface="Franklin Gothic Medium Cond" panose="020B0606030402020204" pitchFamily="34" charset="0"/>
              </a:rPr>
              <a:t> server is connected with </a:t>
            </a:r>
            <a:r>
              <a:rPr lang="en-US" sz="2400" dirty="0" err="1">
                <a:solidFill>
                  <a:schemeClr val="bg1"/>
                </a:solidFill>
                <a:latin typeface="Franklin Gothic Medium Cond" panose="020B0606030402020204" pitchFamily="34" charset="0"/>
              </a:rPr>
              <a:t>Ms</a:t>
            </a:r>
            <a:r>
              <a:rPr lang="en-US" sz="2400" dirty="0">
                <a:solidFill>
                  <a:schemeClr val="bg1"/>
                </a:solidFill>
                <a:latin typeface="Franklin Gothic Medium Cond" panose="020B0606030402020204" pitchFamily="34" charset="0"/>
              </a:rPr>
              <a:t> Access. This software is an accessible and easy to use database management system with a comprehensive interface.</a:t>
            </a:r>
          </a:p>
          <a:p>
            <a:pPr>
              <a:buClr>
                <a:schemeClr val="bg1"/>
              </a:buClr>
            </a:pPr>
            <a:endParaRPr lang="en-US" sz="2400" dirty="0">
              <a:solidFill>
                <a:schemeClr val="bg1"/>
              </a:solidFill>
              <a:latin typeface="Franklin Gothic Medium Cond" panose="020B0606030402020204" pitchFamily="34" charset="0"/>
            </a:endParaRPr>
          </a:p>
          <a:p>
            <a:pPr>
              <a:buClr>
                <a:schemeClr val="bg1"/>
              </a:buClr>
            </a:pPr>
            <a:r>
              <a:rPr lang="en-US" sz="2400" dirty="0">
                <a:solidFill>
                  <a:schemeClr val="bg1"/>
                </a:solidFill>
                <a:latin typeface="Franklin Gothic Medium Cond" panose="020B0606030402020204" pitchFamily="34" charset="0"/>
              </a:rPr>
              <a:t>Using </a:t>
            </a:r>
            <a:r>
              <a:rPr lang="en-US" sz="2400" dirty="0" err="1">
                <a:solidFill>
                  <a:schemeClr val="bg1"/>
                </a:solidFill>
                <a:latin typeface="Franklin Gothic Medium Cond" panose="020B0606030402020204" pitchFamily="34" charset="0"/>
              </a:rPr>
              <a:t>Ms</a:t>
            </a:r>
            <a:r>
              <a:rPr lang="en-US" sz="2400" dirty="0">
                <a:solidFill>
                  <a:schemeClr val="bg1"/>
                </a:solidFill>
                <a:latin typeface="Franklin Gothic Medium Cond" panose="020B0606030402020204" pitchFamily="34" charset="0"/>
              </a:rPr>
              <a:t> Access, the relationships between each table were defined and referential integrity was maintained.</a:t>
            </a:r>
          </a:p>
          <a:p>
            <a:pPr>
              <a:buClr>
                <a:schemeClr val="bg1"/>
              </a:buClr>
            </a:pPr>
            <a:endParaRPr lang="en-US" sz="2400" dirty="0">
              <a:solidFill>
                <a:schemeClr val="bg1"/>
              </a:solidFill>
              <a:latin typeface="Franklin Gothic Medium Cond" panose="020B0606030402020204" pitchFamily="34" charset="0"/>
            </a:endParaRPr>
          </a:p>
          <a:p>
            <a:pPr>
              <a:buClr>
                <a:schemeClr val="bg1"/>
              </a:buClr>
            </a:pPr>
            <a:r>
              <a:rPr lang="en-US" sz="2400" dirty="0">
                <a:solidFill>
                  <a:schemeClr val="bg1"/>
                </a:solidFill>
                <a:latin typeface="Franklin Gothic Medium Cond" panose="020B0606030402020204" pitchFamily="34" charset="0"/>
              </a:rPr>
              <a:t>The key features of this system include:</a:t>
            </a:r>
          </a:p>
          <a:p>
            <a:pPr marL="285750" indent="-285750">
              <a:buClr>
                <a:schemeClr val="bg1"/>
              </a:buClr>
              <a:buFont typeface="Arial" panose="020B0604020202020204" pitchFamily="34" charset="0"/>
              <a:buChar char="•"/>
            </a:pPr>
            <a:r>
              <a:rPr lang="en-US" sz="2400" dirty="0">
                <a:solidFill>
                  <a:schemeClr val="bg1"/>
                </a:solidFill>
                <a:latin typeface="Franklin Gothic Medium Cond" panose="020B0606030402020204" pitchFamily="34" charset="0"/>
              </a:rPr>
              <a:t>Course enrollment and management</a:t>
            </a:r>
          </a:p>
          <a:p>
            <a:pPr marL="285750" indent="-285750">
              <a:buClr>
                <a:schemeClr val="bg1"/>
              </a:buClr>
              <a:buFont typeface="Arial" panose="020B0604020202020204" pitchFamily="34" charset="0"/>
              <a:buChar char="•"/>
            </a:pPr>
            <a:r>
              <a:rPr lang="en-US" sz="2400" dirty="0">
                <a:solidFill>
                  <a:schemeClr val="bg1"/>
                </a:solidFill>
                <a:latin typeface="Franklin Gothic Medium Cond" panose="020B0606030402020204" pitchFamily="34" charset="0"/>
              </a:rPr>
              <a:t> Automated GPA calculation</a:t>
            </a:r>
          </a:p>
          <a:p>
            <a:pPr marL="285750" indent="-285750">
              <a:buClr>
                <a:schemeClr val="bg1"/>
              </a:buClr>
              <a:buFont typeface="Arial" panose="020B0604020202020204" pitchFamily="34" charset="0"/>
              <a:buChar char="•"/>
            </a:pPr>
            <a:r>
              <a:rPr lang="en-US" sz="2400" dirty="0">
                <a:solidFill>
                  <a:schemeClr val="bg1"/>
                </a:solidFill>
                <a:latin typeface="Franklin Gothic Medium Cond" panose="020B0606030402020204" pitchFamily="34" charset="0"/>
              </a:rPr>
              <a:t>Forms and reports for storing and retrieving data</a:t>
            </a:r>
          </a:p>
        </p:txBody>
      </p:sp>
    </p:spTree>
    <p:extLst>
      <p:ext uri="{BB962C8B-B14F-4D97-AF65-F5344CB8AC3E}">
        <p14:creationId xmlns:p14="http://schemas.microsoft.com/office/powerpoint/2010/main" val="4075467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002060"/>
            </a:gs>
            <a:gs pos="100000">
              <a:schemeClr val="accent1">
                <a:lumMod val="70000"/>
              </a:schemeClr>
            </a:gs>
          </a:gsLst>
          <a:lin ang="5400000" scaled="1"/>
          <a:tileRect/>
        </a:gradFill>
        <a:effectLst/>
      </p:bgPr>
    </p:bg>
    <p:spTree>
      <p:nvGrpSpPr>
        <p:cNvPr id="1" name="">
          <a:extLst>
            <a:ext uri="{FF2B5EF4-FFF2-40B4-BE49-F238E27FC236}">
              <a16:creationId xmlns:a16="http://schemas.microsoft.com/office/drawing/2014/main" id="{7EA85F5F-A3CC-0B6F-64C2-7E44270AEEF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9FC99E0-5531-D944-2C7E-88CFA64FD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3" y="473797"/>
            <a:ext cx="4062410" cy="2708273"/>
          </a:xfrm>
          <a:prstGeom prst="rect">
            <a:avLst/>
          </a:prstGeom>
        </p:spPr>
      </p:pic>
      <p:pic>
        <p:nvPicPr>
          <p:cNvPr id="3" name="Picture 2">
            <a:extLst>
              <a:ext uri="{FF2B5EF4-FFF2-40B4-BE49-F238E27FC236}">
                <a16:creationId xmlns:a16="http://schemas.microsoft.com/office/drawing/2014/main" id="{CD4F6AFB-E0DA-2CB5-2272-DB94AF0C7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4593"/>
            <a:ext cx="4062410" cy="2708272"/>
          </a:xfrm>
          <a:prstGeom prst="rect">
            <a:avLst/>
          </a:prstGeom>
        </p:spPr>
      </p:pic>
      <p:sp>
        <p:nvSpPr>
          <p:cNvPr id="6" name="Rectangle: Rounded Corners 5">
            <a:extLst>
              <a:ext uri="{FF2B5EF4-FFF2-40B4-BE49-F238E27FC236}">
                <a16:creationId xmlns:a16="http://schemas.microsoft.com/office/drawing/2014/main" id="{34A4F06D-691F-3732-BCD0-99E84981C567}"/>
              </a:ext>
            </a:extLst>
          </p:cNvPr>
          <p:cNvSpPr/>
          <p:nvPr/>
        </p:nvSpPr>
        <p:spPr>
          <a:xfrm>
            <a:off x="4763728" y="725135"/>
            <a:ext cx="6371303" cy="1811588"/>
          </a:xfrm>
          <a:prstGeom prst="roundRect">
            <a:avLst/>
          </a:prstGeom>
          <a:no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Franklin Gothic Medium Cond" panose="020B0606030402020204" pitchFamily="34" charset="0"/>
              </a:rPr>
              <a:t>Both projects were linked using ODBC driver which ensures real-time connection between the two. This allows users to enter and append records simply </a:t>
            </a:r>
            <a:r>
              <a:rPr lang="en-US" sz="2000" dirty="0" err="1">
                <a:solidFill>
                  <a:schemeClr val="bg1"/>
                </a:solidFill>
                <a:latin typeface="Franklin Gothic Medium Cond" panose="020B0606030402020204" pitchFamily="34" charset="0"/>
              </a:rPr>
              <a:t>usng</a:t>
            </a:r>
            <a:r>
              <a:rPr lang="en-US" sz="2000" dirty="0">
                <a:solidFill>
                  <a:schemeClr val="bg1"/>
                </a:solidFill>
                <a:latin typeface="Franklin Gothic Medium Cond" panose="020B0606030402020204" pitchFamily="34" charset="0"/>
              </a:rPr>
              <a:t> </a:t>
            </a:r>
            <a:r>
              <a:rPr lang="en-US" sz="2000" dirty="0" err="1">
                <a:solidFill>
                  <a:schemeClr val="bg1"/>
                </a:solidFill>
                <a:latin typeface="Franklin Gothic Medium Cond" panose="020B0606030402020204" pitchFamily="34" charset="0"/>
              </a:rPr>
              <a:t>Ms</a:t>
            </a:r>
            <a:r>
              <a:rPr lang="en-US" sz="2000" dirty="0">
                <a:solidFill>
                  <a:schemeClr val="bg1"/>
                </a:solidFill>
                <a:latin typeface="Franklin Gothic Medium Cond" panose="020B0606030402020204" pitchFamily="34" charset="0"/>
              </a:rPr>
              <a:t> Access and without using complex </a:t>
            </a:r>
            <a:r>
              <a:rPr lang="en-US" sz="2000" dirty="0" err="1">
                <a:solidFill>
                  <a:schemeClr val="bg1"/>
                </a:solidFill>
                <a:latin typeface="Franklin Gothic Medium Cond" panose="020B0606030402020204" pitchFamily="34" charset="0"/>
              </a:rPr>
              <a:t>Sql</a:t>
            </a:r>
            <a:r>
              <a:rPr lang="en-US" sz="2000" dirty="0">
                <a:solidFill>
                  <a:schemeClr val="bg1"/>
                </a:solidFill>
                <a:latin typeface="Franklin Gothic Medium Cond" panose="020B0606030402020204" pitchFamily="34" charset="0"/>
              </a:rPr>
              <a:t> queries.</a:t>
            </a:r>
            <a:endParaRPr lang="en-US" sz="2000" dirty="0">
              <a:noFill/>
              <a:latin typeface="Franklin Gothic Medium Cond" panose="020B0606030402020204" pitchFamily="34" charset="0"/>
            </a:endParaRPr>
          </a:p>
        </p:txBody>
      </p:sp>
      <p:sp>
        <p:nvSpPr>
          <p:cNvPr id="7" name="Rectangle: Rounded Corners 6">
            <a:extLst>
              <a:ext uri="{FF2B5EF4-FFF2-40B4-BE49-F238E27FC236}">
                <a16:creationId xmlns:a16="http://schemas.microsoft.com/office/drawing/2014/main" id="{6D878050-7A2D-3E6F-A8C1-0440CC8EEAFB}"/>
              </a:ext>
            </a:extLst>
          </p:cNvPr>
          <p:cNvSpPr/>
          <p:nvPr/>
        </p:nvSpPr>
        <p:spPr>
          <a:xfrm>
            <a:off x="4763727" y="2913064"/>
            <a:ext cx="6371303" cy="1408214"/>
          </a:xfrm>
          <a:prstGeom prst="roundRect">
            <a:avLst/>
          </a:prstGeom>
          <a:no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Franklin Gothic Medium Cond" panose="020B0606030402020204" pitchFamily="34" charset="0"/>
              </a:rPr>
              <a:t>This also ensures that the data is backed up and cannot be accidentally deleted or appended by the user. An efficient and integral transfer of data is maintained.</a:t>
            </a:r>
          </a:p>
        </p:txBody>
      </p:sp>
      <p:sp>
        <p:nvSpPr>
          <p:cNvPr id="8" name="Rectangle: Rounded Corners 7">
            <a:extLst>
              <a:ext uri="{FF2B5EF4-FFF2-40B4-BE49-F238E27FC236}">
                <a16:creationId xmlns:a16="http://schemas.microsoft.com/office/drawing/2014/main" id="{4314F054-745E-0AA8-0919-A562ADD5A2E8}"/>
              </a:ext>
            </a:extLst>
          </p:cNvPr>
          <p:cNvSpPr/>
          <p:nvPr/>
        </p:nvSpPr>
        <p:spPr>
          <a:xfrm>
            <a:off x="4763727" y="4697619"/>
            <a:ext cx="6371303" cy="1496704"/>
          </a:xfrm>
          <a:prstGeom prst="roundRect">
            <a:avLst/>
          </a:prstGeom>
          <a:no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Franklin Gothic Medium Cond" panose="020B0606030402020204" pitchFamily="34" charset="0"/>
              </a:rPr>
              <a:t>This Oracle-based system provides a professional-grade solution for managing grading and academic data, offering the reliability, scalability, and features necessary for institutions of all sizes </a:t>
            </a:r>
          </a:p>
        </p:txBody>
      </p:sp>
    </p:spTree>
    <p:extLst>
      <p:ext uri="{BB962C8B-B14F-4D97-AF65-F5344CB8AC3E}">
        <p14:creationId xmlns:p14="http://schemas.microsoft.com/office/powerpoint/2010/main" val="1107335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002060"/>
            </a:gs>
            <a:gs pos="100000">
              <a:schemeClr val="accent1">
                <a:lumMod val="70000"/>
              </a:schemeClr>
            </a:gs>
          </a:gsLst>
          <a:lin ang="5400000" scaled="1"/>
          <a:tileRect/>
        </a:gradFill>
        <a:effectLst/>
      </p:bgPr>
    </p:bg>
    <p:spTree>
      <p:nvGrpSpPr>
        <p:cNvPr id="1" name="">
          <a:extLst>
            <a:ext uri="{FF2B5EF4-FFF2-40B4-BE49-F238E27FC236}">
              <a16:creationId xmlns:a16="http://schemas.microsoft.com/office/drawing/2014/main" id="{06CCEF63-9EA9-9A9C-53C1-935454B5B7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D3AABB0-13F6-2C7F-3F4E-4BF901D3C672}"/>
              </a:ext>
            </a:extLst>
          </p:cNvPr>
          <p:cNvSpPr txBox="1"/>
          <p:nvPr/>
        </p:nvSpPr>
        <p:spPr>
          <a:xfrm>
            <a:off x="1543050" y="2151727"/>
            <a:ext cx="9105900" cy="2554545"/>
          </a:xfrm>
          <a:prstGeom prst="rect">
            <a:avLst/>
          </a:prstGeom>
          <a:noFill/>
        </p:spPr>
        <p:txBody>
          <a:bodyPr wrap="square" rtlCol="0">
            <a:spAutoFit/>
          </a:bodyPr>
          <a:lstStyle/>
          <a:p>
            <a:pPr algn="ctr"/>
            <a:r>
              <a:rPr lang="en-US" sz="8000" dirty="0">
                <a:solidFill>
                  <a:schemeClr val="bg1"/>
                </a:solidFill>
                <a:latin typeface="Franklin Gothic Demi" panose="020B0703020102020204" pitchFamily="34" charset="0"/>
              </a:rPr>
              <a:t>THANK YOU FOR</a:t>
            </a:r>
          </a:p>
          <a:p>
            <a:pPr algn="ctr"/>
            <a:r>
              <a:rPr lang="en-US" sz="8000" dirty="0">
                <a:solidFill>
                  <a:schemeClr val="bg1"/>
                </a:solidFill>
                <a:latin typeface="Franklin Gothic Demi" panose="020B0703020102020204" pitchFamily="34" charset="0"/>
              </a:rPr>
              <a:t>WATCHING</a:t>
            </a:r>
          </a:p>
        </p:txBody>
      </p:sp>
    </p:spTree>
    <p:extLst>
      <p:ext uri="{BB962C8B-B14F-4D97-AF65-F5344CB8AC3E}">
        <p14:creationId xmlns:p14="http://schemas.microsoft.com/office/powerpoint/2010/main" val="399041266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325</Words>
  <Application>Microsoft Office PowerPoint</Application>
  <PresentationFormat>Widescreen</PresentationFormat>
  <Paragraphs>31</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Franklin Gothic Demi</vt:lpstr>
      <vt:lpstr>Franklin Gothic Demi Cond</vt:lpstr>
      <vt:lpstr>Franklin Gothic Medium Cond</vt:lpstr>
      <vt:lpstr>Office Theme</vt:lpstr>
      <vt:lpstr>School Grading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Haniya Adnan</dc:creator>
  <cp:lastModifiedBy>Haniya Adnan</cp:lastModifiedBy>
  <cp:revision>3</cp:revision>
  <dcterms:created xsi:type="dcterms:W3CDTF">2024-11-20T10:29:54Z</dcterms:created>
  <dcterms:modified xsi:type="dcterms:W3CDTF">2024-11-20T23:14:06Z</dcterms:modified>
</cp:coreProperties>
</file>