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726180"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Harshavardhini</a:t>
            </a:r>
            <a:r>
              <a:rPr lang="en-US" sz="3200" dirty="0" smtClean="0">
                <a:latin typeface="Trebuchet MS"/>
                <a:cs typeface="Trebuchet MS"/>
              </a:rPr>
              <a:t> A S </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6" name="Picture 5"/>
          <p:cNvPicPr>
            <a:picLocks noChangeAspect="1"/>
          </p:cNvPicPr>
          <p:nvPr/>
        </p:nvPicPr>
        <p:blipFill>
          <a:blip r:embed="rId2"/>
          <a:stretch>
            <a:fillRect/>
          </a:stretch>
        </p:blipFill>
        <p:spPr>
          <a:xfrm>
            <a:off x="680969" y="2039630"/>
            <a:ext cx="4424431" cy="3420780"/>
          </a:xfrm>
          <a:prstGeom prst="rect">
            <a:avLst/>
          </a:prstGeom>
        </p:spPr>
      </p:pic>
      <p:pic>
        <p:nvPicPr>
          <p:cNvPr id="8" name="Picture 7"/>
          <p:cNvPicPr>
            <a:picLocks noChangeAspect="1"/>
          </p:cNvPicPr>
          <p:nvPr/>
        </p:nvPicPr>
        <p:blipFill>
          <a:blip r:embed="rId3"/>
          <a:stretch>
            <a:fillRect/>
          </a:stretch>
        </p:blipFill>
        <p:spPr>
          <a:xfrm>
            <a:off x="5486400" y="304800"/>
            <a:ext cx="3305636" cy="2514600"/>
          </a:xfrm>
          <a:prstGeom prst="rect">
            <a:avLst/>
          </a:prstGeom>
        </p:spPr>
      </p:pic>
      <p:pic>
        <p:nvPicPr>
          <p:cNvPr id="11" name="Picture 10"/>
          <p:cNvPicPr>
            <a:picLocks noChangeAspect="1"/>
          </p:cNvPicPr>
          <p:nvPr/>
        </p:nvPicPr>
        <p:blipFill>
          <a:blip r:embed="rId4"/>
          <a:stretch>
            <a:fillRect/>
          </a:stretch>
        </p:blipFill>
        <p:spPr>
          <a:xfrm>
            <a:off x="992665" y="5640714"/>
            <a:ext cx="3801038" cy="609600"/>
          </a:xfrm>
          <a:prstGeom prst="rect">
            <a:avLst/>
          </a:prstGeom>
        </p:spPr>
      </p:pic>
      <p:pic>
        <p:nvPicPr>
          <p:cNvPr id="12" name="Picture 11"/>
          <p:cNvPicPr>
            <a:picLocks noChangeAspect="1"/>
          </p:cNvPicPr>
          <p:nvPr/>
        </p:nvPicPr>
        <p:blipFill>
          <a:blip r:embed="rId5"/>
          <a:stretch>
            <a:fillRect/>
          </a:stretch>
        </p:blipFill>
        <p:spPr>
          <a:xfrm>
            <a:off x="5692689" y="3256494"/>
            <a:ext cx="3318838" cy="261090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7217651" cy="830997"/>
          </a:xfrm>
          <a:prstGeom prst="rect">
            <a:avLst/>
          </a:prstGeom>
          <a:noFill/>
        </p:spPr>
        <p:txBody>
          <a:bodyPr wrap="square" rtlCol="0">
            <a:spAutoFit/>
          </a:bodyPr>
          <a:lstStyle/>
          <a:p>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troke Prediction</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15400" y="12463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39775" y="1898964"/>
            <a:ext cx="7776528"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aim of this project is to develop a predictive model using Long Short-Term Memory (LSTM) neural networks to identify individuals at risk of experiencing a stroke based on their demographic and health-related attributes. Stroke is a critical medical condition that requires timely intervention to prevent severe consequences. Early identification of individuals susceptible to stroke can facilitate proactive healthcare interventions and improve patient outcomes.</a:t>
            </a:r>
          </a:p>
          <a:p>
            <a:r>
              <a:rPr lang="en-US" dirty="0">
                <a:latin typeface="Times New Roman" panose="02020603050405020304" pitchFamily="18" charset="0"/>
                <a:cs typeface="Times New Roman" panose="02020603050405020304" pitchFamily="18" charset="0"/>
              </a:rPr>
              <a:t>The dataset used for model development contains various attributes such as age, hypertension status, heart disease status, average glucose level, and body mass index (BMI) of individuals, along with a binary indicator of whether they have experienced a stroke or not.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185130" y="10572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1784639"/>
            <a:ext cx="8680206"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Objective</a:t>
            </a:r>
            <a:r>
              <a:rPr lang="en-US" dirty="0"/>
              <a:t>: Develop a predictive model using demographic and health-related attributes to accurately classify individuals into stroke or non-stroke categories.</a:t>
            </a:r>
          </a:p>
          <a:p>
            <a:pPr marL="285750" indent="-285750">
              <a:buFont typeface="Arial" panose="020B0604020202020204" pitchFamily="34" charset="0"/>
              <a:buChar char="•"/>
            </a:pPr>
            <a:r>
              <a:rPr lang="en-US" b="1" dirty="0"/>
              <a:t>Classification Task</a:t>
            </a:r>
            <a:r>
              <a:rPr lang="en-US" dirty="0"/>
              <a:t>: The model will classify individuals based on their risk of experiencing a stroke, leveraging features such as age, hypertension, heart disease status, average glucose level, and body mass index (BMI).</a:t>
            </a:r>
          </a:p>
          <a:p>
            <a:pPr marL="285750" indent="-285750">
              <a:buFont typeface="Arial" panose="020B0604020202020204" pitchFamily="34" charset="0"/>
              <a:buChar char="•"/>
            </a:pPr>
            <a:r>
              <a:rPr lang="en-US" b="1" dirty="0"/>
              <a:t>Multiclass Classification</a:t>
            </a:r>
            <a:r>
              <a:rPr lang="en-US" dirty="0"/>
              <a:t>: The model will distinguish between different stroke categories, considering various risk factors and severity levels associated with each case.</a:t>
            </a:r>
          </a:p>
          <a:p>
            <a:pPr marL="285750" indent="-285750">
              <a:buFont typeface="Arial" panose="020B0604020202020204" pitchFamily="34" charset="0"/>
              <a:buChar char="•"/>
            </a:pPr>
            <a:r>
              <a:rPr lang="en-US" b="1" dirty="0"/>
              <a:t>Handling Rare Cases</a:t>
            </a:r>
            <a:r>
              <a:rPr lang="en-US" dirty="0"/>
              <a:t>: Special attention will be given to rare stroke occurrences and novel symptoms, ensuring that the model is capable of identifying and accurately classifying such cases.</a:t>
            </a:r>
          </a:p>
          <a:p>
            <a:pPr marL="285750" indent="-285750">
              <a:buFont typeface="Arial" panose="020B0604020202020204" pitchFamily="34" charset="0"/>
              <a:buChar char="•"/>
            </a:pPr>
            <a:r>
              <a:rPr lang="en-US" b="1" dirty="0"/>
              <a:t>Incorporating Medical Expertise</a:t>
            </a:r>
            <a:r>
              <a:rPr lang="en-US" dirty="0"/>
              <a:t>: Expert knowledge in stroke identification, risk assessment, and symptom quantification will be incorporated into the model development process, guiding the selection of relevant features and enhancing the model's predictive capabilities.</a:t>
            </a:r>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458200" y="18134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682579" y="1843639"/>
            <a:ext cx="8826256" cy="3970318"/>
          </a:xfrm>
          <a:prstGeom prst="rect">
            <a:avLst/>
          </a:prstGeom>
          <a:noFill/>
        </p:spPr>
        <p:txBody>
          <a:bodyPr wrap="square" rtlCol="0">
            <a:spAutoFit/>
          </a:bodyPr>
          <a:lstStyle/>
          <a:p>
            <a:r>
              <a:rPr lang="en-US" dirty="0"/>
              <a:t>End Users for Stroke Prediction Model:</a:t>
            </a:r>
          </a:p>
          <a:p>
            <a:pPr marL="285750" indent="-285750">
              <a:buFont typeface="Arial" panose="020B0604020202020204" pitchFamily="34" charset="0"/>
              <a:buChar char="•"/>
            </a:pPr>
            <a:r>
              <a:rPr lang="en-US" b="1" dirty="0"/>
              <a:t>Healthcare Professionals: </a:t>
            </a:r>
            <a:r>
              <a:rPr lang="en-US" dirty="0"/>
              <a:t>Physicians, nurses, and other healthcare providers involved in patient care will utilize the stroke prediction model to assess the risk of stroke among their patients. This information will aid in early intervention, treatment planning, and monitoring of high-risk individuals.</a:t>
            </a:r>
          </a:p>
          <a:p>
            <a:pPr marL="285750" indent="-285750">
              <a:buFont typeface="Arial" panose="020B0604020202020204" pitchFamily="34" charset="0"/>
              <a:buChar char="•"/>
            </a:pPr>
            <a:r>
              <a:rPr lang="en-US" b="1" dirty="0"/>
              <a:t>Medical Researchers: </a:t>
            </a:r>
            <a:r>
              <a:rPr lang="en-US" dirty="0"/>
              <a:t>Researchers in the field of epidemiology, neurology, and public health may use the stroke prediction model to analyze trends, risk factors, and outcomes associated with stroke. The model's insights can contribute to the development of preventive strategies and medical interventions.</a:t>
            </a:r>
          </a:p>
          <a:p>
            <a:pPr marL="285750" indent="-285750">
              <a:buFont typeface="Arial" panose="020B0604020202020204" pitchFamily="34" charset="0"/>
              <a:buChar char="•"/>
            </a:pPr>
            <a:r>
              <a:rPr lang="en-US" b="1" dirty="0"/>
              <a:t>Healthcare Institutions: </a:t>
            </a:r>
            <a:r>
              <a:rPr lang="en-US" dirty="0"/>
              <a:t>Hospitals, clinics, and healthcare facilities can integrate the stroke prediction model into their healthcare systems to enhance clinical decision-making processes. This integration may lead to more efficient resource allocation, improved patient outcomes, and reduced healthcare costs associated with stroke management.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020762" y="1713266"/>
            <a:ext cx="8839200" cy="646331"/>
          </a:xfrm>
          <a:prstGeom prst="rect">
            <a:avLst/>
          </a:prstGeom>
          <a:noFill/>
        </p:spPr>
        <p:txBody>
          <a:bodyPr wrap="square" rtlCol="0">
            <a:spAutoFit/>
          </a:bodyPr>
          <a:lstStyle/>
          <a:p>
            <a:r>
              <a:rPr lang="en-US" dirty="0" smtClean="0"/>
              <a:t>My </a:t>
            </a:r>
            <a:r>
              <a:rPr lang="en-US" dirty="0"/>
              <a:t>solution offers a comprehensive predictive model for identifying individuals at risk of experiencing a stroke based on their demographic and health-related attributes.</a:t>
            </a:r>
            <a:endParaRPr lang="en-IN" dirty="0"/>
          </a:p>
        </p:txBody>
      </p:sp>
      <p:sp>
        <p:nvSpPr>
          <p:cNvPr id="14" name="Rectangle 4"/>
          <p:cNvSpPr>
            <a:spLocks noChangeArrowheads="1"/>
          </p:cNvSpPr>
          <p:nvPr/>
        </p:nvSpPr>
        <p:spPr bwMode="auto">
          <a:xfrm>
            <a:off x="0" y="0"/>
            <a:ext cx="5738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5"/>
          <p:cNvSpPr>
            <a:spLocks noChangeArrowheads="1"/>
          </p:cNvSpPr>
          <p:nvPr/>
        </p:nvSpPr>
        <p:spPr bwMode="auto">
          <a:xfrm>
            <a:off x="1143000" y="2846493"/>
            <a:ext cx="89916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1</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1" i="0" u="none" strike="noStrike" cap="none" normalizeH="0" baseline="0" dirty="0" smtClean="0">
                <a:ln>
                  <a:noFill/>
                </a:ln>
                <a:solidFill>
                  <a:schemeClr val="tx1"/>
                </a:solidFill>
                <a:effectLst/>
                <a:latin typeface="Arial" panose="020B0604020202020204" pitchFamily="34" charset="0"/>
              </a:rPr>
              <a:t>Early Risk Identification: </a:t>
            </a:r>
            <a:r>
              <a:rPr kumimoji="0" lang="en-US" altLang="en-US" sz="1400" b="0" i="0" u="none" strike="noStrike" cap="none" normalizeH="0" baseline="0" dirty="0" smtClean="0">
                <a:ln>
                  <a:noFill/>
                </a:ln>
                <a:solidFill>
                  <a:schemeClr val="tx1"/>
                </a:solidFill>
                <a:effectLst/>
                <a:latin typeface="Arial" panose="020B0604020202020204" pitchFamily="34" charset="0"/>
              </a:rPr>
              <a:t>Our model accurately assesses stroke risk using demographic and health factors, enabling timely interventions, reducing stroke-related morbidity and mortality.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2. Personalized Risk Assessment: </a:t>
            </a:r>
            <a:r>
              <a:rPr kumimoji="0" lang="en-US" altLang="en-US" sz="1400" b="0" i="0" u="none" strike="noStrike" cap="none" normalizeH="0" baseline="0" dirty="0" smtClean="0">
                <a:ln>
                  <a:noFill/>
                </a:ln>
                <a:solidFill>
                  <a:schemeClr val="tx1"/>
                </a:solidFill>
                <a:effectLst/>
                <a:latin typeface="Arial" panose="020B0604020202020204" pitchFamily="34" charset="0"/>
              </a:rPr>
              <a:t>Tailoring preventive strategies based on individual health profiles enhances intervention efficacy and patient outcomes, optimizing stroke management.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Efficient identification of high-risk individuals optimizes resource allocation, 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3. Resource Optimization: </a:t>
            </a:r>
            <a:r>
              <a:rPr kumimoji="0" lang="en-US" altLang="en-US" sz="1400" b="0" i="0" u="none" strike="noStrike" cap="none" normalizeH="0" baseline="0" dirty="0" err="1" smtClean="0">
                <a:ln>
                  <a:noFill/>
                </a:ln>
                <a:solidFill>
                  <a:schemeClr val="tx1"/>
                </a:solidFill>
                <a:effectLst/>
                <a:latin typeface="Arial" panose="020B0604020202020204" pitchFamily="34" charset="0"/>
              </a:rPr>
              <a:t>ximizing</a:t>
            </a:r>
            <a:r>
              <a:rPr kumimoji="0" lang="en-US" altLang="en-US" sz="1400" b="0" i="0" u="none" strike="noStrike" cap="none" normalizeH="0" baseline="0" dirty="0" smtClean="0">
                <a:ln>
                  <a:noFill/>
                </a:ln>
                <a:solidFill>
                  <a:schemeClr val="tx1"/>
                </a:solidFill>
                <a:effectLst/>
                <a:latin typeface="Arial" panose="020B0604020202020204" pitchFamily="34" charset="0"/>
              </a:rPr>
              <a:t> healthcare effectiveness and reducing unnecessary costs.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4. Public Health Impact</a:t>
            </a:r>
            <a:r>
              <a:rPr kumimoji="0" lang="en-US" altLang="en-US" sz="1400" b="0" i="0" u="none" strike="noStrike" cap="none" normalizeH="0" baseline="0" dirty="0" smtClean="0">
                <a:ln>
                  <a:noFill/>
                </a:ln>
                <a:solidFill>
                  <a:schemeClr val="tx1"/>
                </a:solidFill>
                <a:effectLst/>
                <a:latin typeface="Arial" panose="020B0604020202020204" pitchFamily="34" charset="0"/>
              </a:rPr>
              <a:t>: Informing population-level stroke prevention strategies guides targeted interventions and policies, reducing the community burden of stroke.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5. Empowering Patients: </a:t>
            </a:r>
            <a:r>
              <a:rPr kumimoji="0" lang="en-US" altLang="en-US" sz="1400" b="0" i="0" u="none" strike="noStrike" cap="none" normalizeH="0" baseline="0" dirty="0" smtClean="0">
                <a:ln>
                  <a:noFill/>
                </a:ln>
                <a:solidFill>
                  <a:schemeClr val="tx1"/>
                </a:solidFill>
                <a:effectLst/>
                <a:latin typeface="Arial" panose="020B0604020202020204" pitchFamily="34" charset="0"/>
              </a:rPr>
              <a:t>Providing personalized risk assessments empowers individuals to make informed decisions, leading to proactive lifestyle changes and improved overall health.</a:t>
            </a:r>
          </a:p>
        </p:txBody>
      </p:sp>
      <p:sp>
        <p:nvSpPr>
          <p:cNvPr id="17" name="Rectangle 6"/>
          <p:cNvSpPr>
            <a:spLocks noChangeArrowheads="1"/>
          </p:cNvSpPr>
          <p:nvPr/>
        </p:nvSpPr>
        <p:spPr bwMode="auto">
          <a:xfrm>
            <a:off x="152400" y="152400"/>
            <a:ext cx="5738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0318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9764396" cy="2893100"/>
          </a:xfrm>
          <a:prstGeom prst="rect">
            <a:avLst/>
          </a:prstGeom>
          <a:noFill/>
        </p:spPr>
        <p:txBody>
          <a:bodyPr wrap="square" rtlCol="0">
            <a:spAutoFit/>
          </a:bodyPr>
          <a:lstStyle/>
          <a:p>
            <a:r>
              <a:rPr lang="en-US" sz="1400" dirty="0" smtClean="0"/>
              <a:t>My </a:t>
            </a:r>
            <a:r>
              <a:rPr lang="en-US" sz="1400" dirty="0"/>
              <a:t>solution harnesses the power of advanced data analytics and machine learning to revolutionize stroke prediction, offering:</a:t>
            </a:r>
          </a:p>
          <a:p>
            <a:pPr marL="285750" indent="-285750">
              <a:buFont typeface="Arial" panose="020B0604020202020204" pitchFamily="34" charset="0"/>
              <a:buChar char="•"/>
            </a:pPr>
            <a:r>
              <a:rPr lang="en-US" sz="1400" b="1" dirty="0"/>
              <a:t>Precision: </a:t>
            </a:r>
            <a:r>
              <a:rPr lang="en-US" sz="1400" dirty="0"/>
              <a:t>By leveraging a rich dataset and sophisticated algorithms, our model delivers highly accurate and personalized risk assessments, ensuring targeted interventions and superior patient outcomes.</a:t>
            </a:r>
          </a:p>
          <a:p>
            <a:pPr marL="285750" indent="-285750">
              <a:buFont typeface="Arial" panose="020B0604020202020204" pitchFamily="34" charset="0"/>
              <a:buChar char="•"/>
            </a:pPr>
            <a:r>
              <a:rPr lang="en-US" sz="1400" b="1" dirty="0"/>
              <a:t>Proactivity: </a:t>
            </a:r>
            <a:r>
              <a:rPr lang="en-US" sz="1400" dirty="0"/>
              <a:t>Through early risk identification and personalized insights, our solution empowers healthcare professionals and individuals to take proactive measures, potentially preventing strokes before they occur.</a:t>
            </a:r>
          </a:p>
          <a:p>
            <a:pPr marL="285750" indent="-285750">
              <a:buFont typeface="Arial" panose="020B0604020202020204" pitchFamily="34" charset="0"/>
              <a:buChar char="•"/>
            </a:pPr>
            <a:r>
              <a:rPr lang="en-US" sz="1400" b="1" dirty="0"/>
              <a:t>Efficiency</a:t>
            </a:r>
            <a:r>
              <a:rPr lang="en-US" sz="1400" dirty="0"/>
              <a:t>: With streamlined resource allocation and optimized healthcare delivery, our solution maximizes the efficiency of healthcare systems, reducing costs and improving overall patient care.</a:t>
            </a:r>
          </a:p>
          <a:p>
            <a:pPr marL="285750" indent="-285750">
              <a:buFont typeface="Arial" panose="020B0604020202020204" pitchFamily="34" charset="0"/>
              <a:buChar char="•"/>
            </a:pPr>
            <a:r>
              <a:rPr lang="en-US" sz="1400" b="1" dirty="0"/>
              <a:t>Impact: </a:t>
            </a:r>
            <a:r>
              <a:rPr lang="en-US" sz="1400" dirty="0"/>
              <a:t>By influencing public health strategies and empowering communities, our solution has the potential to significantly reduce the societal burden of stroke, saving lives and enhancing quality of life on a global scale.</a:t>
            </a:r>
          </a:p>
          <a:p>
            <a:pPr marL="285750" indent="-285750">
              <a:buFont typeface="Arial" panose="020B0604020202020204" pitchFamily="34" charset="0"/>
              <a:buChar char="•"/>
            </a:pPr>
            <a:r>
              <a:rPr lang="en-US" sz="1400" b="1" dirty="0"/>
              <a:t>Empowerment: </a:t>
            </a:r>
            <a:r>
              <a:rPr lang="en-US" sz="1400" dirty="0"/>
              <a:t>Beyond clinical efficacy, our solution empowers individuals to take control of their health, fostering a culture of proactive wellness and personalized healthcare engagement.</a:t>
            </a:r>
          </a:p>
          <a:p>
            <a:pPr marL="285750" indent="-285750">
              <a:buFont typeface="Arial" panose="020B0604020202020204" pitchFamily="34" charset="0"/>
              <a:buChar char="•"/>
            </a:pPr>
            <a:endParaRPr lang="en-IN"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7" name="object 7"/>
          <p:cNvSpPr txBox="1"/>
          <p:nvPr/>
        </p:nvSpPr>
        <p:spPr>
          <a:xfrm>
            <a:off x="1639252" y="1560672"/>
            <a:ext cx="8472488" cy="4414029"/>
          </a:xfrm>
          <a:prstGeom prst="rect">
            <a:avLst/>
          </a:prstGeom>
        </p:spPr>
        <p:txBody>
          <a:bodyPr vert="horz" wrap="square" lIns="0" tIns="12700" rIns="0" bIns="0" rtlCol="0">
            <a:spAutoFit/>
          </a:bodyPr>
          <a:lstStyle/>
          <a:p>
            <a:r>
              <a:rPr lang="en-US" sz="1300" b="1" dirty="0" smtClean="0"/>
              <a:t>Data </a:t>
            </a:r>
            <a:r>
              <a:rPr lang="en-US" sz="1300" b="1" dirty="0"/>
              <a:t>Preprocessing:</a:t>
            </a:r>
          </a:p>
          <a:p>
            <a:pPr marL="285750" lvl="1" indent="-285750">
              <a:buFont typeface="Wingdings" panose="05000000000000000000" pitchFamily="2" charset="2"/>
              <a:buChar char="ü"/>
            </a:pPr>
            <a:r>
              <a:rPr lang="en-US" sz="1300" dirty="0" smtClean="0"/>
              <a:t> Data </a:t>
            </a:r>
            <a:r>
              <a:rPr lang="en-US" sz="1300" dirty="0"/>
              <a:t>cleaning: Handle missing values, outliers, and inconsistencies in the dataset to ensure data quality.</a:t>
            </a:r>
          </a:p>
          <a:p>
            <a:pPr marL="285750" lvl="1" indent="-285750">
              <a:buFont typeface="Wingdings" panose="05000000000000000000" pitchFamily="2" charset="2"/>
              <a:buChar char="ü"/>
            </a:pPr>
            <a:r>
              <a:rPr lang="en-US" sz="1300" dirty="0"/>
              <a:t>Feature selection: Identify relevant features (e.g., age, hypertension, heart disease status) that contribute significantly to stroke prediction.</a:t>
            </a:r>
          </a:p>
          <a:p>
            <a:pPr marL="285750" lvl="1" indent="-285750">
              <a:buFont typeface="Wingdings" panose="05000000000000000000" pitchFamily="2" charset="2"/>
              <a:buChar char="ü"/>
            </a:pPr>
            <a:r>
              <a:rPr lang="en-US" sz="1300" dirty="0"/>
              <a:t>Feature scaling: Normalize numerical features to ensure uniformity in scale and improve model performance.</a:t>
            </a:r>
          </a:p>
          <a:p>
            <a:r>
              <a:rPr lang="en-US" sz="1300" b="1" dirty="0"/>
              <a:t>Model Selection:</a:t>
            </a:r>
          </a:p>
          <a:p>
            <a:pPr marL="285750" lvl="1" indent="-285750">
              <a:buFont typeface="Wingdings" panose="05000000000000000000" pitchFamily="2" charset="2"/>
              <a:buChar char="ü"/>
            </a:pPr>
            <a:r>
              <a:rPr lang="en-US" sz="1300" dirty="0"/>
              <a:t>Choose appropriate machine learning algorithms for stroke prediction, considering the nature of the problem (binary classification) and the dataset characteristics.</a:t>
            </a:r>
          </a:p>
          <a:p>
            <a:pPr marL="285750" lvl="1" indent="-285750">
              <a:buFont typeface="Wingdings" panose="05000000000000000000" pitchFamily="2" charset="2"/>
              <a:buChar char="ü"/>
            </a:pPr>
            <a:r>
              <a:rPr lang="en-US" sz="1300" dirty="0"/>
              <a:t>Experiment with various models such as logistic regression, decision trees, random forests, support vector machines (SVM), and neural networks to identify the best-performing model.</a:t>
            </a:r>
          </a:p>
          <a:p>
            <a:r>
              <a:rPr lang="en-US" sz="1300" b="1" dirty="0"/>
              <a:t>Model Training:</a:t>
            </a:r>
          </a:p>
          <a:p>
            <a:pPr marL="285750" lvl="1" indent="-285750">
              <a:buFont typeface="Wingdings" panose="05000000000000000000" pitchFamily="2" charset="2"/>
              <a:buChar char="ü"/>
            </a:pPr>
            <a:r>
              <a:rPr lang="en-US" sz="1300" dirty="0"/>
              <a:t>Split the dataset into training and testing sets to train and evaluate the </a:t>
            </a:r>
            <a:r>
              <a:rPr lang="en-US" sz="1300" dirty="0" smtClean="0"/>
              <a:t>models.</a:t>
            </a:r>
          </a:p>
          <a:p>
            <a:pPr marL="285750" lvl="1" indent="-285750">
              <a:buFont typeface="Wingdings" panose="05000000000000000000" pitchFamily="2" charset="2"/>
              <a:buChar char="ü"/>
            </a:pPr>
            <a:r>
              <a:rPr lang="en-US" sz="1300" dirty="0" smtClean="0"/>
              <a:t>Utilize techniques like cross-validation to assess model performance and mitigate overfitting.</a:t>
            </a:r>
          </a:p>
          <a:p>
            <a:pPr marL="285750" lvl="1" indent="-285750">
              <a:buFont typeface="Wingdings" panose="05000000000000000000" pitchFamily="2" charset="2"/>
              <a:buChar char="ü"/>
            </a:pPr>
            <a:r>
              <a:rPr lang="en-US" sz="1300" dirty="0" smtClean="0"/>
              <a:t>Train </a:t>
            </a:r>
            <a:r>
              <a:rPr lang="en-US" sz="1300" dirty="0"/>
              <a:t>the selected models on the training data, adjusting </a:t>
            </a:r>
            <a:r>
              <a:rPr lang="en-US" sz="1300" dirty="0" err="1"/>
              <a:t>hyperparameters</a:t>
            </a:r>
            <a:r>
              <a:rPr lang="en-US" sz="1300" dirty="0"/>
              <a:t> as needed to optimize </a:t>
            </a:r>
            <a:r>
              <a:rPr lang="en-US" sz="1300" dirty="0" smtClean="0"/>
              <a:t>performance.</a:t>
            </a:r>
          </a:p>
          <a:p>
            <a:r>
              <a:rPr lang="en-US" sz="1300" b="1" dirty="0" smtClean="0"/>
              <a:t>Model Evaluation</a:t>
            </a:r>
            <a:r>
              <a:rPr lang="en-US" sz="1300" dirty="0" smtClean="0"/>
              <a:t>:</a:t>
            </a:r>
          </a:p>
          <a:p>
            <a:pPr marL="285750" lvl="1" indent="-285750">
              <a:buFont typeface="Wingdings" panose="05000000000000000000" pitchFamily="2" charset="2"/>
              <a:buChar char="ü"/>
            </a:pPr>
            <a:r>
              <a:rPr lang="en-US" sz="1300" dirty="0" smtClean="0"/>
              <a:t>Evaluate </a:t>
            </a:r>
            <a:r>
              <a:rPr lang="en-US" sz="1300" dirty="0"/>
              <a:t>the trained models using appropriate metrics such as accuracy, precision, recall, F1-score, and area under the ROC curve (AUC-ROC).</a:t>
            </a:r>
          </a:p>
          <a:p>
            <a:pPr marL="285750" lvl="1" indent="-285750">
              <a:buFont typeface="Wingdings" panose="05000000000000000000" pitchFamily="2" charset="2"/>
              <a:buChar char="ü"/>
            </a:pPr>
            <a:r>
              <a:rPr lang="en-US" sz="1300" dirty="0"/>
              <a:t>Compare the performance of different models to identify the most effective one for stroke prediction.</a:t>
            </a:r>
          </a:p>
          <a:p>
            <a:r>
              <a:rPr lang="en-US" sz="1300" b="1" dirty="0"/>
              <a:t>Model Interpretation and Validation:</a:t>
            </a:r>
          </a:p>
          <a:p>
            <a:pPr marL="285750" lvl="1" indent="-285750">
              <a:buFont typeface="Wingdings" panose="05000000000000000000" pitchFamily="2" charset="2"/>
              <a:buChar char="ü"/>
            </a:pPr>
            <a:r>
              <a:rPr lang="en-US" sz="1300" dirty="0"/>
              <a:t>Interpret the trained models to understand the importance of individual features in stroke prediction.</a:t>
            </a:r>
          </a:p>
          <a:p>
            <a:pPr marL="285750" lvl="1" indent="-285750">
              <a:buFont typeface="Wingdings" panose="05000000000000000000" pitchFamily="2" charset="2"/>
              <a:buChar char="ü"/>
            </a:pPr>
            <a:r>
              <a:rPr lang="en-US" sz="1300" dirty="0"/>
              <a:t>Validate the final model using unseen data or through external validation to ensure its generalizability and reliability in real-world scenarios.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TextBox 5"/>
          <p:cNvSpPr txBox="1"/>
          <p:nvPr/>
        </p:nvSpPr>
        <p:spPr>
          <a:xfrm>
            <a:off x="752475" y="1237506"/>
            <a:ext cx="4390946" cy="646331"/>
          </a:xfrm>
          <a:prstGeom prst="rect">
            <a:avLst/>
          </a:prstGeom>
          <a:noFill/>
        </p:spPr>
        <p:txBody>
          <a:bodyPr wrap="none" rtlCol="0">
            <a:spAutoFit/>
          </a:bodyPr>
          <a:lstStyle/>
          <a:p>
            <a:r>
              <a:rPr lang="en-US" sz="1800" dirty="0" smtClean="0"/>
              <a:t>Modeling Approach for Stroke Prediction:</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979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DELL</cp:lastModifiedBy>
  <cp:revision>9</cp:revision>
  <dcterms:created xsi:type="dcterms:W3CDTF">2024-04-04T10:20:03Z</dcterms:created>
  <dcterms:modified xsi:type="dcterms:W3CDTF">2024-04-04T16:36:03Z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