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8" r:id="rId23"/>
    <p:sldId id="279" r:id="rId24"/>
    <p:sldId id="28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6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558F9-F3E8-A7DF-C028-CDBD1DEDF2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66A1A9-2ACA-50B9-A8D0-556AEBC930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BA513-F1A1-03B6-DFFF-69771E82A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B4899-C248-4553-9DFA-D3FD3738C48C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3A8D5D-0CA7-26AC-4DEE-805FED799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51F48-2C4E-E43B-C6E1-CE0112836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7B96-0BFB-4293-9EC9-C3C1E754D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544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6D4F9-4E22-2474-1250-F8B1AAF9F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96A838-C5BA-FCE4-26C2-15321A2347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50218B-82F3-BE34-197C-DEFABB75D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B4899-C248-4553-9DFA-D3FD3738C48C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F7E747-96E3-3DFE-AEC3-711E77775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88199-B926-662C-4CA3-9CCDD3A58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7B96-0BFB-4293-9EC9-C3C1E754D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926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9EC62C-2B7E-EBD4-27AC-84F212894B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5D0156-82EC-35DB-2CC3-85AEB135A3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3BEAC-0711-C5D3-0104-07B58C724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B4899-C248-4553-9DFA-D3FD3738C48C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6C3FD-FDAD-0BB8-8BD5-100EADF3D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CF60A-D378-4F57-2B8F-1A9524D6B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7B96-0BFB-4293-9EC9-C3C1E754D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3002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3A4B7-864F-D1D8-5B37-D20ECA6B5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CBF567-EEF4-6183-2BB1-C7ECFF2E15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FA5E0-2FCC-49A6-15BD-4913CD048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B4899-C248-4553-9DFA-D3FD3738C48C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DBC983-9D04-BFD6-8137-7CE4158E0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28C184-E6FE-ABA4-35CB-FA27EB29F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7B96-0BFB-4293-9EC9-C3C1E754D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004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1321C-1FF5-343A-6FBF-FC745ABC2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11D52-85F0-72A6-92E0-B339E6025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5CFB69-5281-8A41-3CBB-CBAC29855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B4899-C248-4553-9DFA-D3FD3738C48C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EE777-C1C2-B50C-B8FF-4843D0D27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FC754-75B0-3067-1075-BB7A59254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7B96-0BFB-4293-9EC9-C3C1E754D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509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D3517-4CDE-9A88-4245-939F7A35E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BF554E-2D8F-CFB8-54E7-D0416119EF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9690AD-27E2-CA6E-91A2-789B6C6A6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B4899-C248-4553-9DFA-D3FD3738C48C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EF744-3613-7397-F9FE-7918E1025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98EF6-84BE-9886-6136-04D89F135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7B96-0BFB-4293-9EC9-C3C1E754D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42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7ADE9-D9D4-A3AF-0E76-3797337EC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99AC2-A27E-5F15-B7A7-CDDCDB7EC1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FB9082-6ACD-A800-4F0C-77A4663B05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2D5040-469C-2811-DA4A-36462E8C6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B4899-C248-4553-9DFA-D3FD3738C48C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97163C-DC60-20C9-1C4F-7A5490E65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1026DB-B975-4C21-AE7B-390FCFB34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7B96-0BFB-4293-9EC9-C3C1E754D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977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2E712-4C2D-9BE4-8FB9-9D877E4F7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7005EF-F4DC-6DCB-F09B-EE473A7EB5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1A1BF8-B46A-5A15-BFEF-56527777C6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7B745D-4EC1-D8E2-73A4-E0516340AA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D9AEC2-5142-E61B-A98D-6AFD086636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422D26-8149-99D0-9F9C-345E7CF9C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B4899-C248-4553-9DFA-D3FD3738C48C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F7C1B1-0321-D4BF-244D-A88F7BA29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E18A29-65A8-A176-AB6D-CF892C2F6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7B96-0BFB-4293-9EC9-C3C1E754D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260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9BA36-DDA2-03F1-D0F0-CFCE60606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F6FCFB-6D5E-28EB-D693-88C82604C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B4899-C248-4553-9DFA-D3FD3738C48C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B4C7D0-0CE2-C44E-A84B-DD9E591FA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0CD3F6-D112-1305-19FC-84CA8AB05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7B96-0BFB-4293-9EC9-C3C1E754D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181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55F138-05B9-80C7-3DA0-2EBC4B4F9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B4899-C248-4553-9DFA-D3FD3738C48C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68B6B9-E80B-263F-615F-E23DB6AA1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85464B-FE29-6E74-9B7F-0434E6F81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7B96-0BFB-4293-9EC9-C3C1E754D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001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6671D-CF06-2A9D-7B14-7010525D9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87B11-0704-3BB3-217D-2CA94E6A1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64C6C7-57D0-A418-3626-B9B309DC4A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8A7273-DA29-6E35-8459-2DD4A8C2E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B4899-C248-4553-9DFA-D3FD3738C48C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5F9FE0-D935-A97C-01E4-5F7BBE214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6EAAEC-1DD8-4460-16EC-842EEA76F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7B96-0BFB-4293-9EC9-C3C1E754D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392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45724-0110-21BF-3B1F-48981AA9D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40EDF5-EAD6-D1B2-8849-7E0803EF84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03CB81-9ED1-7981-C6CD-F5965A7E54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4FB037-4812-8D50-C05A-1B9302FDF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B4899-C248-4553-9DFA-D3FD3738C48C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FCE967-6717-9974-A930-319912C9D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0FB1D4-2BB3-EF3C-8A2D-50770F287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67B96-0BFB-4293-9EC9-C3C1E754D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16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801298-B9E4-ECDD-5453-D0FEF88F2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C27186-9475-FA1D-953E-F967D01ED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53AA86-7630-9AEB-F5DB-E3C6F8ECE8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1B4899-C248-4553-9DFA-D3FD3738C48C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6E4465-A7B0-C64D-EF66-9443CF8261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AD4076-7DCC-3BE3-17E4-47E2D7AD38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B67B96-0BFB-4293-9EC9-C3C1E754D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862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79EECFE-814E-4B68-96A7-86A795BD2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AF180F00-B4B2-4196-BB1C-ECD21B03F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79438F-CA44-31CD-9BE2-1C44827990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0" y="1383527"/>
            <a:ext cx="6117158" cy="4175166"/>
          </a:xfrm>
        </p:spPr>
        <p:txBody>
          <a:bodyPr anchor="ctr">
            <a:normAutofit/>
          </a:bodyPr>
          <a:lstStyle/>
          <a:p>
            <a:pPr algn="r"/>
            <a:r>
              <a:rPr lang="en-US" sz="5300"/>
              <a:t>Advanced Biometric Identification Using U-Net for Iris Segmentation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C989B5-BF64-85B6-E683-FF1FB0249F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86953" y="2255298"/>
            <a:ext cx="3148383" cy="2161138"/>
          </a:xfrm>
        </p:spPr>
        <p:txBody>
          <a:bodyPr anchor="ctr">
            <a:normAutofit/>
          </a:bodyPr>
          <a:lstStyle/>
          <a:p>
            <a:pPr algn="l"/>
            <a:r>
              <a:rPr lang="en-US" sz="2000" dirty="0"/>
              <a:t>Syed M. Ali Ashar (f2022376084)</a:t>
            </a:r>
          </a:p>
          <a:p>
            <a:pPr algn="l"/>
            <a:r>
              <a:rPr lang="en-US" sz="2000" dirty="0"/>
              <a:t>Alisha Saleem (f2022376100)</a:t>
            </a:r>
          </a:p>
          <a:p>
            <a:pPr algn="l"/>
            <a:r>
              <a:rPr lang="en-US" sz="2000" dirty="0"/>
              <a:t>University of Management and Technology, Lahore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DF0D3DE-EC74-4C9F-AFA1-DC5CE5236B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1189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71393E-6639-8DC6-A4CC-A8EF54C2A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675" y="1953763"/>
            <a:ext cx="5474323" cy="2946905"/>
          </a:xfrm>
          <a:prstGeom prst="rect">
            <a:avLst/>
          </a:prstGeom>
        </p:spPr>
      </p:pic>
      <p:sp>
        <p:nvSpPr>
          <p:cNvPr id="17" name="Right Triangle 16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6A5A31-B10A-4793-84D4-D785959AE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5201" y="623275"/>
            <a:ext cx="5141626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A22E1E-B284-F544-9D6B-F596921D9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9833" y="1188637"/>
            <a:ext cx="4218138" cy="15972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Preprocessing Techniques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6D0FB8-8CF5-FE59-32EC-5BD98CCCE4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89832" y="2998278"/>
            <a:ext cx="4114773" cy="1893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/>
              <a:t>Preprocessing included resizing images to 128x128 pixels, normalizing pixel intensities, and applying data augmentation techniques such as rotation and noise addition.</a:t>
            </a:r>
          </a:p>
        </p:txBody>
      </p:sp>
    </p:spTree>
    <p:extLst>
      <p:ext uri="{BB962C8B-B14F-4D97-AF65-F5344CB8AC3E}">
        <p14:creationId xmlns:p14="http://schemas.microsoft.com/office/powerpoint/2010/main" val="591076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9084FF-4C30-3849-BDBB-A4E5487AE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675" y="1825977"/>
            <a:ext cx="5474323" cy="3202478"/>
          </a:xfrm>
          <a:prstGeom prst="rect">
            <a:avLst/>
          </a:prstGeom>
        </p:spPr>
      </p:pic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6A5A31-B10A-4793-84D4-D785959AE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5201" y="623275"/>
            <a:ext cx="5141626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1AC9B6-30FB-FAA4-2D65-F26EA4358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9833" y="1188637"/>
            <a:ext cx="4218138" cy="15972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U-Net Architecture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CD45EB-E1A3-EECC-C42E-DB2B3770B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89832" y="2998278"/>
            <a:ext cx="4114773" cy="1893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700" dirty="0"/>
              <a:t>U-Net consists of an encoder-decoder structure with skip connections to retain spatial information. Enhancements include additional convolutional layers and dropout to mitigate overfitting.</a:t>
            </a:r>
          </a:p>
        </p:txBody>
      </p:sp>
    </p:spTree>
    <p:extLst>
      <p:ext uri="{BB962C8B-B14F-4D97-AF65-F5344CB8AC3E}">
        <p14:creationId xmlns:p14="http://schemas.microsoft.com/office/powerpoint/2010/main" val="2673706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0A4186-BCD2-A4A0-06C6-E9135E1CE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356" y="1188637"/>
            <a:ext cx="9984615" cy="15972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Training Parameters</a:t>
            </a:r>
          </a:p>
        </p:txBody>
      </p:sp>
      <p:pic>
        <p:nvPicPr>
          <p:cNvPr id="7" name="Graphic 6" descr="Dice">
            <a:extLst>
              <a:ext uri="{FF2B5EF4-FFF2-40B4-BE49-F238E27FC236}">
                <a16:creationId xmlns:a16="http://schemas.microsoft.com/office/drawing/2014/main" id="{7A74D091-B239-CF1A-0D57-B5FE2215D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49841" y="2918258"/>
            <a:ext cx="2728198" cy="2728198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5761E4-9D86-DBD5-B19C-D2B28E4664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5260" y="2998278"/>
            <a:ext cx="4250247" cy="267108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The model was trained using a learning rate of 0.001, batch size of 32, and 30 epochs. The Dice coefficient loss function and Adam optimizer were employed for optimization.</a:t>
            </a:r>
          </a:p>
        </p:txBody>
      </p:sp>
    </p:spTree>
    <p:extLst>
      <p:ext uri="{BB962C8B-B14F-4D97-AF65-F5344CB8AC3E}">
        <p14:creationId xmlns:p14="http://schemas.microsoft.com/office/powerpoint/2010/main" val="43024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5" name="Rectangle 4104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7" name="Right Triangle 4106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09" name="Rectangle 4108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D3808A-5875-7D9A-3114-6A3F07F85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356" y="1188637"/>
            <a:ext cx="9984615" cy="15972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Validation Metrics</a:t>
            </a:r>
          </a:p>
        </p:txBody>
      </p:sp>
      <p:pic>
        <p:nvPicPr>
          <p:cNvPr id="4100" name="Picture 4" descr="Deep Learning in Medical Imaging V | by Nigel M. Parsad | DataDrivenInvestor">
            <a:extLst>
              <a:ext uri="{FF2B5EF4-FFF2-40B4-BE49-F238E27FC236}">
                <a16:creationId xmlns:a16="http://schemas.microsoft.com/office/drawing/2014/main" id="{9B9A776F-26DF-8DCB-A3A2-89EA31B3E8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34131" y="2785865"/>
            <a:ext cx="3497689" cy="2728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871BEC-D5B0-0D23-6EDE-F4E47392A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5260" y="2998278"/>
            <a:ext cx="4238257" cy="272819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Metrics such as Dice Coefficient and Intersection over Union (</a:t>
            </a:r>
            <a:r>
              <a:rPr lang="en-US" sz="2400" dirty="0" err="1"/>
              <a:t>IoU</a:t>
            </a:r>
            <a:r>
              <a:rPr lang="en-US" sz="2400" dirty="0"/>
              <a:t>) were used to evaluate the accuracy and robustness of the segmentation model.</a:t>
            </a:r>
          </a:p>
        </p:txBody>
      </p:sp>
    </p:spTree>
    <p:extLst>
      <p:ext uri="{BB962C8B-B14F-4D97-AF65-F5344CB8AC3E}">
        <p14:creationId xmlns:p14="http://schemas.microsoft.com/office/powerpoint/2010/main" val="2633846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8437EE-A8A6-8227-CEFE-1696B0807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305" y="3415754"/>
            <a:ext cx="9471956" cy="113711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Results: Quantitative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E06EB1-8220-61F6-F03D-9A364F285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303" y="1750174"/>
            <a:ext cx="7745969" cy="1280583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081083-ACAC-C5E3-1FA2-74E83F018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89304" y="4612943"/>
            <a:ext cx="7745969" cy="140822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/>
              <a:t>The model achieved a Dice Coefficient of 0.92 and IoU of 0.87, indicating a high degree of segmentation accuracy under diverse conditions.</a:t>
            </a:r>
          </a:p>
        </p:txBody>
      </p:sp>
    </p:spTree>
    <p:extLst>
      <p:ext uri="{BB962C8B-B14F-4D97-AF65-F5344CB8AC3E}">
        <p14:creationId xmlns:p14="http://schemas.microsoft.com/office/powerpoint/2010/main" val="20071254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DF13BC-6CF8-E895-6FAA-06EA08D52D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657" y="414561"/>
            <a:ext cx="2999366" cy="6028877"/>
          </a:xfrm>
          <a:prstGeom prst="rect">
            <a:avLst/>
          </a:prstGeom>
        </p:spPr>
      </p:pic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029" y="623275"/>
            <a:ext cx="6570797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D2C12F-A453-D946-AB30-ECEBE25E3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5659" y="1188637"/>
            <a:ext cx="5642312" cy="15972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Results: Visualizations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3E60DF-C4A9-FA0E-367E-2DA98218F2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65660" y="2998278"/>
            <a:ext cx="4370103" cy="272819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/>
              <a:t>Visual comparisons between original images, ground truth masks, and predicted masks confirm the effectiveness of the U-Net architecture in iris segmentation.</a:t>
            </a:r>
          </a:p>
        </p:txBody>
      </p:sp>
    </p:spTree>
    <p:extLst>
      <p:ext uri="{BB962C8B-B14F-4D97-AF65-F5344CB8AC3E}">
        <p14:creationId xmlns:p14="http://schemas.microsoft.com/office/powerpoint/2010/main" val="35271206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Right Triangle 22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F856E3-48B1-A947-38C1-DC0D46413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900" y="1188637"/>
            <a:ext cx="3141430" cy="44807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Comparison with Baseline Approaches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04C9A3-5432-73C9-AE87-3CCAFE1C07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38928" y="1338729"/>
            <a:ext cx="4795584" cy="418054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/>
              <a:t>The proposed model outperforms traditional methods in both accuracy and computational efficiency, demonstrating robust performance under non-ideal conditions.</a:t>
            </a:r>
          </a:p>
        </p:txBody>
      </p:sp>
    </p:spTree>
    <p:extLst>
      <p:ext uri="{BB962C8B-B14F-4D97-AF65-F5344CB8AC3E}">
        <p14:creationId xmlns:p14="http://schemas.microsoft.com/office/powerpoint/2010/main" val="16558331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7" name="Rectangle 5126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9" name="Right Triangle 5128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31" name="Rectangle 5130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5F811A-0801-FFBE-2E3D-08A747CB3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356" y="1188637"/>
            <a:ext cx="9984615" cy="15972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Discussion: Challenges</a:t>
            </a:r>
          </a:p>
        </p:txBody>
      </p:sp>
      <p:pic>
        <p:nvPicPr>
          <p:cNvPr id="5122" name="Picture 2" descr="Outer iris contour with severe occlusion from eyelashes for S1066R01... |  Download Scientific Diagram">
            <a:extLst>
              <a:ext uri="{FF2B5EF4-FFF2-40B4-BE49-F238E27FC236}">
                <a16:creationId xmlns:a16="http://schemas.microsoft.com/office/drawing/2014/main" id="{75675765-B1EB-6C2E-3020-B54D2F241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413" y="2844853"/>
            <a:ext cx="4541158" cy="2191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C7A15D-6122-C95A-9027-03774A1083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54295" y="3014134"/>
            <a:ext cx="4797969" cy="193125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400" dirty="0"/>
              <a:t>Challenges include handling occlusion, noise, and varying illumination. The integration of advanced deep learning techniques addresses these issues effectively.</a:t>
            </a:r>
          </a:p>
        </p:txBody>
      </p:sp>
    </p:spTree>
    <p:extLst>
      <p:ext uri="{BB962C8B-B14F-4D97-AF65-F5344CB8AC3E}">
        <p14:creationId xmlns:p14="http://schemas.microsoft.com/office/powerpoint/2010/main" val="5184968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1" name="Rectangle 6150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53" name="Right Triangle 6152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55" name="Rectangle 6154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0F98D2-4F3C-6A33-ACC2-5BAAC8DEC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356" y="1188637"/>
            <a:ext cx="9984615" cy="15972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/>
              <a:t>Discussion: Implications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5EF09B-9483-B2E8-719C-F8E8C567B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65353" y="3079125"/>
            <a:ext cx="4428236" cy="272819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/>
              <a:t>The study highlights the potential of U-Net in real-world biometric applications, offering scalable solutions for secure and efficient identification systems.</a:t>
            </a:r>
          </a:p>
        </p:txBody>
      </p:sp>
      <p:pic>
        <p:nvPicPr>
          <p:cNvPr id="6148" name="Picture 4" descr="Biometric Iris Recognition and Its Application">
            <a:extLst>
              <a:ext uri="{FF2B5EF4-FFF2-40B4-BE49-F238E27FC236}">
                <a16:creationId xmlns:a16="http://schemas.microsoft.com/office/drawing/2014/main" id="{81956CB9-9014-5AF5-9B20-EB36A9A7E2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067" y="2462655"/>
            <a:ext cx="4960313" cy="3344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34201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FCCD0A-0383-91F5-78FD-15B07C5CA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356" y="1188637"/>
            <a:ext cx="9984615" cy="15972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Future Work: Hybrid Systems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563581-7625-8C42-0982-03A06C3E2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955" y="2476066"/>
            <a:ext cx="3757514" cy="3413201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E7CA9-0ECC-E221-DBB7-45F5A9789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5260" y="2998278"/>
            <a:ext cx="4238257" cy="272819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/>
              <a:t>Future efforts include combining iris and face recognition for enhanced accuracy and security, enabling multifactor authentication in high-stakes environments.</a:t>
            </a:r>
          </a:p>
        </p:txBody>
      </p:sp>
    </p:spTree>
    <p:extLst>
      <p:ext uri="{BB962C8B-B14F-4D97-AF65-F5344CB8AC3E}">
        <p14:creationId xmlns:p14="http://schemas.microsoft.com/office/powerpoint/2010/main" val="3833422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ight Triangle 1034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DB655C-1D8E-E3DA-2DFB-1E6A0C5A3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356" y="1188637"/>
            <a:ext cx="9984615" cy="15972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/>
              <a:t>Introduction</a:t>
            </a:r>
          </a:p>
        </p:txBody>
      </p:sp>
      <p:pic>
        <p:nvPicPr>
          <p:cNvPr id="1028" name="Picture 4" descr="Iris Recognition - Iris Recognition Biometrics - NEC NZ">
            <a:extLst>
              <a:ext uri="{FF2B5EF4-FFF2-40B4-BE49-F238E27FC236}">
                <a16:creationId xmlns:a16="http://schemas.microsoft.com/office/drawing/2014/main" id="{06BE7C59-80BC-AE68-A3C9-B821F63C19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94" r="1" b="1"/>
          <a:stretch/>
        </p:blipFill>
        <p:spPr bwMode="auto">
          <a:xfrm>
            <a:off x="1123357" y="2556741"/>
            <a:ext cx="4131903" cy="3189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7C8B9C-68A3-5758-945F-A2E6DDE00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0513" y="2787534"/>
            <a:ext cx="4428236" cy="272819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/>
              <a:t>Biometric systems leverage physiological traits for identification. Iris recognition is a highly accurate modality due to the stability and distinctiveness of iris patterns. This study aims to address challenges in iris segmentation using U-Net architecture.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874469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99" name="Rectangle 8198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01" name="Right Triangle 8200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03" name="Rectangle 8202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C8567E-9AF5-B0BF-7361-DF2CDED59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356" y="1188637"/>
            <a:ext cx="9984615" cy="15972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100"/>
              <a:t>Future Work: Real-Time Applications</a:t>
            </a:r>
          </a:p>
        </p:txBody>
      </p:sp>
      <p:pic>
        <p:nvPicPr>
          <p:cNvPr id="8194" name="Picture 2" descr="83 Iris Scanner Stock Videos, Footage, &amp; 4K Video Clips - Getty Images |  Eye scan, Biometrics, Retinal scan">
            <a:extLst>
              <a:ext uri="{FF2B5EF4-FFF2-40B4-BE49-F238E27FC236}">
                <a16:creationId xmlns:a16="http://schemas.microsoft.com/office/drawing/2014/main" id="{506C5C20-B7A7-8227-C0D7-F713002A8F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3" r="23561" b="-3"/>
          <a:stretch/>
        </p:blipFill>
        <p:spPr bwMode="auto">
          <a:xfrm>
            <a:off x="1186495" y="2458415"/>
            <a:ext cx="4549301" cy="3512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29E671-E95A-C4C6-7C3C-68F1907527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80969" y="2870791"/>
            <a:ext cx="4549301" cy="230026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Optimizing the model for real-time deployment on resource-constrained devices like smartphones and embedded systems.</a:t>
            </a:r>
          </a:p>
        </p:txBody>
      </p:sp>
    </p:spTree>
    <p:extLst>
      <p:ext uri="{BB962C8B-B14F-4D97-AF65-F5344CB8AC3E}">
        <p14:creationId xmlns:p14="http://schemas.microsoft.com/office/powerpoint/2010/main" val="37700311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Right Triangle 22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2A30CB-892F-1BA4-52CC-04EC6D13F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900" y="1188637"/>
            <a:ext cx="3141430" cy="44807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Future Work: Dataset Diversity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DD7430-8EFF-08BD-A667-6348B24E5B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38928" y="1338729"/>
            <a:ext cx="4795584" cy="418054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/>
              <a:t>Expanding datasets to include more diverse demographics and real-world scenarios to improve robustness and fairness across global populations.</a:t>
            </a:r>
          </a:p>
        </p:txBody>
      </p:sp>
    </p:spTree>
    <p:extLst>
      <p:ext uri="{BB962C8B-B14F-4D97-AF65-F5344CB8AC3E}">
        <p14:creationId xmlns:p14="http://schemas.microsoft.com/office/powerpoint/2010/main" val="27217367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23" name="Rectangle 9222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25" name="Right Triangle 9224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27" name="Rectangle 9226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02A9AF-4C39-1D55-BAD4-3A21E17F9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356" y="1188637"/>
            <a:ext cx="9984615" cy="15972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/>
              <a:t>Future Work: AR/VR Integration</a:t>
            </a:r>
          </a:p>
        </p:txBody>
      </p:sp>
      <p:pic>
        <p:nvPicPr>
          <p:cNvPr id="9218" name="Picture 2" descr="Are AR and VR Technologies with NFT Integration the Game-Changer Your  Business Needs?">
            <a:extLst>
              <a:ext uri="{FF2B5EF4-FFF2-40B4-BE49-F238E27FC236}">
                <a16:creationId xmlns:a16="http://schemas.microsoft.com/office/drawing/2014/main" id="{12DBAD05-4866-25E8-BA23-791707808B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53" r="22879"/>
          <a:stretch/>
        </p:blipFill>
        <p:spPr bwMode="auto">
          <a:xfrm>
            <a:off x="1680563" y="2627148"/>
            <a:ext cx="4288615" cy="3310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C89938-C9A4-FB74-D02A-C9B4E03FBE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10952" y="3132260"/>
            <a:ext cx="4372481" cy="187975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Leveraging iris recognition for augmented and virtual reality applications, ensuring secure and personalized user experiences.</a:t>
            </a:r>
          </a:p>
        </p:txBody>
      </p:sp>
    </p:spTree>
    <p:extLst>
      <p:ext uri="{BB962C8B-B14F-4D97-AF65-F5344CB8AC3E}">
        <p14:creationId xmlns:p14="http://schemas.microsoft.com/office/powerpoint/2010/main" val="18215043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Right Triangle 22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A838FB-A6AB-D589-0DAF-3C3E08AB2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900" y="1188637"/>
            <a:ext cx="3141430" cy="44807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Acknowledgment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9168C7-C162-E394-E35D-308968F93D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38928" y="1338729"/>
            <a:ext cx="4795584" cy="418054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/>
              <a:t>We express gratitude to Professor </a:t>
            </a:r>
            <a:r>
              <a:rPr lang="en-US" sz="2400"/>
              <a:t>Zunnurain</a:t>
            </a:r>
            <a:r>
              <a:rPr lang="en-US" sz="2400" dirty="0"/>
              <a:t> Hussain and the University of Management and Technology for their guidance and resources in conducting this research.</a:t>
            </a:r>
          </a:p>
        </p:txBody>
      </p:sp>
    </p:spTree>
    <p:extLst>
      <p:ext uri="{BB962C8B-B14F-4D97-AF65-F5344CB8AC3E}">
        <p14:creationId xmlns:p14="http://schemas.microsoft.com/office/powerpoint/2010/main" val="29806720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74B352-0C7D-BCBB-9B75-E69887C5C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900" y="1188637"/>
            <a:ext cx="3141430" cy="44807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B61100-6A2E-B44A-627D-2EB172F600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38928" y="1338729"/>
            <a:ext cx="4795584" cy="418054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/>
              <a:t>The proposed U-Net-based system offers a scalable and accurate solution for biometric identification, emphasizing robustness and adaptability under real-world conditions.</a:t>
            </a:r>
          </a:p>
        </p:txBody>
      </p:sp>
    </p:spTree>
    <p:extLst>
      <p:ext uri="{BB962C8B-B14F-4D97-AF65-F5344CB8AC3E}">
        <p14:creationId xmlns:p14="http://schemas.microsoft.com/office/powerpoint/2010/main" val="651201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0B4AED-9D99-8DDF-D8CE-55CDD5722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356" y="1188637"/>
            <a:ext cx="9984615" cy="15972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dirty="0"/>
              <a:t>Problem Identification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084245-FB67-5878-7599-F62328491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1336" y="2918258"/>
            <a:ext cx="4428236" cy="272819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/>
              <a:t>Existing methods face challenges such as varying lighting, occlusions, and motion blur. Traditional algorithms lack robustness, and basic deep learning approaches often fail in edge cases.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6F40AB-F0F7-A661-15C5-500B15842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44" y="2511040"/>
            <a:ext cx="6118169" cy="313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237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A088A7-36B7-B5BF-E4CD-C7670881E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356" y="1188637"/>
            <a:ext cx="9984615" cy="15972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/>
              <a:t>Objective and Approach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E59A1E-E864-12EF-FE64-9F3C6BF453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62237" y="2785865"/>
            <a:ext cx="3321465" cy="24559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/>
              <a:t>This research develops an advanced iris segmentation system using U-Net, focusing on accuracy, efficiency, and adaptability under diverse conditions.</a:t>
            </a:r>
          </a:p>
        </p:txBody>
      </p:sp>
      <p:pic>
        <p:nvPicPr>
          <p:cNvPr id="5" name="Picture 2" descr="iris recognition system - an overview | ScienceDirect Topics">
            <a:extLst>
              <a:ext uri="{FF2B5EF4-FFF2-40B4-BE49-F238E27FC236}">
                <a16:creationId xmlns:a16="http://schemas.microsoft.com/office/drawing/2014/main" id="{50EC9E3F-CBF9-F463-9B73-587D91FB16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500" y="2572442"/>
            <a:ext cx="6256788" cy="2999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6182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24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Right Triangle 33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EF7F86-D437-2146-49D1-DB8371C25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900" y="1188637"/>
            <a:ext cx="3141430" cy="44807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Literature Review: Overview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90C126-78FF-7B85-105D-90BBBE690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38928" y="1338729"/>
            <a:ext cx="4795584" cy="418054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/>
              <a:t>Past studies explored traditional and deep learning approaches for iris segmentation. Challenges remain in handling non-ideal conditions and ensuring computational efficiency.</a:t>
            </a:r>
          </a:p>
        </p:txBody>
      </p:sp>
    </p:spTree>
    <p:extLst>
      <p:ext uri="{BB962C8B-B14F-4D97-AF65-F5344CB8AC3E}">
        <p14:creationId xmlns:p14="http://schemas.microsoft.com/office/powerpoint/2010/main" val="2849672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Triangle 24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3DBCCC-699A-A7DD-0918-C25F0D554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356" y="1188637"/>
            <a:ext cx="9984615" cy="15972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Literature Review: Traditional Methods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90486F-5796-0106-7B06-1FD923D0452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719" b="2631"/>
          <a:stretch/>
        </p:blipFill>
        <p:spPr>
          <a:xfrm>
            <a:off x="1715863" y="2700804"/>
            <a:ext cx="4745844" cy="3349121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E0621-9796-B5F8-21F5-A947757D64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02498" y="3123216"/>
            <a:ext cx="3324003" cy="208085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 dirty="0"/>
              <a:t>Traditional segmentation techniques like </a:t>
            </a:r>
            <a:r>
              <a:rPr lang="en-US" sz="2000" dirty="0" err="1"/>
              <a:t>Daugman’s</a:t>
            </a:r>
            <a:r>
              <a:rPr lang="en-US" sz="2000" dirty="0"/>
              <a:t> </a:t>
            </a:r>
            <a:r>
              <a:rPr lang="en-US" sz="2000" dirty="0" err="1"/>
              <a:t>Integro</a:t>
            </a:r>
            <a:r>
              <a:rPr lang="en-US" sz="2000" dirty="0"/>
              <a:t>-Differential Operator were effective but struggled under occlusion and varying lighting.</a:t>
            </a:r>
          </a:p>
        </p:txBody>
      </p:sp>
    </p:spTree>
    <p:extLst>
      <p:ext uri="{BB962C8B-B14F-4D97-AF65-F5344CB8AC3E}">
        <p14:creationId xmlns:p14="http://schemas.microsoft.com/office/powerpoint/2010/main" val="3996286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8" name="Rectangle 3087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0" name="Right Triangle 3089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92" name="Rectangle 3091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31EB4-DC88-57E1-7C92-43CAE5061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356" y="1188637"/>
            <a:ext cx="9984615" cy="15972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Literature Review: Deep Learning 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94E338-ABCF-7DA1-7285-CB8DFF13B8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1622" y="3042121"/>
            <a:ext cx="3568255" cy="218294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000" dirty="0"/>
              <a:t>Deep learning methods, such as CNNs, have improved accuracy but are computationally intensive. U-Net addresses these limitations by maintaining spatial fidelity through skip connections.</a:t>
            </a: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F8E01BD1-0052-4CF9-82CE-77123188A3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738"/>
          <a:stretch/>
        </p:blipFill>
        <p:spPr bwMode="auto">
          <a:xfrm>
            <a:off x="1042408" y="2980666"/>
            <a:ext cx="6119796" cy="2927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5988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A588130-B16A-EEB9-0DAE-D1A555FD136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26" r="4282" b="2"/>
          <a:stretch/>
        </p:blipFill>
        <p:spPr>
          <a:xfrm>
            <a:off x="483452" y="623275"/>
            <a:ext cx="4252025" cy="5912992"/>
          </a:xfrm>
          <a:prstGeom prst="rect">
            <a:avLst/>
          </a:prstGeom>
        </p:spPr>
      </p:pic>
      <p:sp>
        <p:nvSpPr>
          <p:cNvPr id="23" name="Right Triangle 22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029" y="623275"/>
            <a:ext cx="6570797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5BA6A5-28F6-FB06-B848-87E4551D5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5659" y="1188637"/>
            <a:ext cx="5642312" cy="15972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/>
              <a:t>Methodology: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0B2D0E-358A-FC93-FDAF-C3F5CA70B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65660" y="2998278"/>
            <a:ext cx="4390722" cy="217977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200" dirty="0"/>
              <a:t>The study employs U-Net architecture on the MMU1 dataset, emphasizing preprocessing, data augmentation, and robust training to enhance segmentation accuracy.</a:t>
            </a:r>
          </a:p>
        </p:txBody>
      </p:sp>
    </p:spTree>
    <p:extLst>
      <p:ext uri="{BB962C8B-B14F-4D97-AF65-F5344CB8AC3E}">
        <p14:creationId xmlns:p14="http://schemas.microsoft.com/office/powerpoint/2010/main" val="1671024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8200AC-B2AE-6268-C8D6-DBB4AABC5CF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302" r="-3" b="1096"/>
          <a:stretch/>
        </p:blipFill>
        <p:spPr>
          <a:xfrm>
            <a:off x="621675" y="623282"/>
            <a:ext cx="4030914" cy="27645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2A245F6-3121-97FF-FA4C-8021A972FEC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4" b="6732"/>
          <a:stretch/>
        </p:blipFill>
        <p:spPr>
          <a:xfrm>
            <a:off x="621675" y="3466572"/>
            <a:ext cx="4032621" cy="2764578"/>
          </a:xfrm>
          <a:prstGeom prst="rect">
            <a:avLst/>
          </a:prstGeom>
        </p:spPr>
      </p:pic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029" y="623275"/>
            <a:ext cx="6570797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69AAD3-F79B-E580-E49C-B89158E06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5659" y="1188637"/>
            <a:ext cx="5642312" cy="15972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Dataset Description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F4E096-81BD-FE35-6C6E-47B275BE34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65660" y="2998278"/>
            <a:ext cx="4617454" cy="253447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The MMU1 Iris Dataset contains 920 images, with diverse imaging conditions. Images were preprocessed to standardize input dimensions and improve model training.</a:t>
            </a:r>
          </a:p>
        </p:txBody>
      </p:sp>
    </p:spTree>
    <p:extLst>
      <p:ext uri="{BB962C8B-B14F-4D97-AF65-F5344CB8AC3E}">
        <p14:creationId xmlns:p14="http://schemas.microsoft.com/office/powerpoint/2010/main" val="650850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649</Words>
  <Application>Microsoft Office PowerPoint</Application>
  <PresentationFormat>Widescreen</PresentationFormat>
  <Paragraphs>50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Aptos</vt:lpstr>
      <vt:lpstr>Aptos Display</vt:lpstr>
      <vt:lpstr>Arial</vt:lpstr>
      <vt:lpstr>Office Theme</vt:lpstr>
      <vt:lpstr>Advanced Biometric Identification Using U-Net for Iris Segmentation</vt:lpstr>
      <vt:lpstr>Introduction</vt:lpstr>
      <vt:lpstr>Problem Identification</vt:lpstr>
      <vt:lpstr>Objective and Approach</vt:lpstr>
      <vt:lpstr>Literature Review: Overview</vt:lpstr>
      <vt:lpstr>Literature Review: Traditional Methods</vt:lpstr>
      <vt:lpstr>Literature Review: Deep Learning Methods</vt:lpstr>
      <vt:lpstr>Methodology: Overview</vt:lpstr>
      <vt:lpstr>Dataset Description</vt:lpstr>
      <vt:lpstr>Preprocessing Techniques</vt:lpstr>
      <vt:lpstr>U-Net Architecture</vt:lpstr>
      <vt:lpstr>Training Parameters</vt:lpstr>
      <vt:lpstr>Validation Metrics</vt:lpstr>
      <vt:lpstr>Results: Quantitative</vt:lpstr>
      <vt:lpstr>Results: Visualizations</vt:lpstr>
      <vt:lpstr>Comparison with Baseline Approaches</vt:lpstr>
      <vt:lpstr>Discussion: Challenges</vt:lpstr>
      <vt:lpstr>Discussion: Implications</vt:lpstr>
      <vt:lpstr>Future Work: Hybrid Systems</vt:lpstr>
      <vt:lpstr>Future Work: Real-Time Applications</vt:lpstr>
      <vt:lpstr>Future Work: Dataset Diversity</vt:lpstr>
      <vt:lpstr>Future Work: AR/VR Integration</vt:lpstr>
      <vt:lpstr>Acknowledgment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Syed Ali</dc:creator>
  <cp:lastModifiedBy>Syed Ali</cp:lastModifiedBy>
  <cp:revision>4</cp:revision>
  <dcterms:created xsi:type="dcterms:W3CDTF">2025-01-24T06:28:46Z</dcterms:created>
  <dcterms:modified xsi:type="dcterms:W3CDTF">2025-01-24T14:06:03Z</dcterms:modified>
</cp:coreProperties>
</file>