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5:30:23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5:30:24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5:29:59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bdMDdSuCzFa7A6W8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5CEC-87C7-FEE4-4539-FD09D2044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K-Means Clustering of Individuals From A Loneliness Scale survey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FF2D9-2B37-4609-6086-4BAB6A804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Name: Shameek Bhowmick</a:t>
            </a:r>
          </a:p>
          <a:p>
            <a:r>
              <a:rPr lang="en-US" dirty="0"/>
              <a:t>Roll no.: 226524</a:t>
            </a:r>
          </a:p>
          <a:p>
            <a:r>
              <a:rPr lang="en-US" dirty="0"/>
              <a:t>Class: M.Sc. Data Science Sem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6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BB8B36-9651-30A7-7C73-89EDB6C33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274"/>
            <a:ext cx="8453535" cy="51971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E9722-6A90-FA32-4A86-6AEAEACBBAE5}"/>
              </a:ext>
            </a:extLst>
          </p:cNvPr>
          <p:cNvSpPr txBox="1">
            <a:spLocks/>
          </p:cNvSpPr>
          <p:nvPr/>
        </p:nvSpPr>
        <p:spPr>
          <a:xfrm>
            <a:off x="1371600" y="186611"/>
            <a:ext cx="9601200" cy="646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 code for the cluster plot is given below :-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3E3423-FC06-552A-C457-94BC686012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5" t="44898" r="72986" b="49864"/>
          <a:stretch/>
        </p:blipFill>
        <p:spPr>
          <a:xfrm>
            <a:off x="1371600" y="5934269"/>
            <a:ext cx="6951306" cy="5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3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B0BE-118A-9260-7D4E-F250D01F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6591"/>
            <a:ext cx="9601200" cy="648478"/>
          </a:xfrm>
        </p:spPr>
        <p:txBody>
          <a:bodyPr>
            <a:noAutofit/>
          </a:bodyPr>
          <a:lstStyle/>
          <a:p>
            <a:pPr algn="ctr"/>
            <a:r>
              <a:rPr lang="en-US" b="1" u="sng" dirty="0"/>
              <a:t>CONCLUSION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3FE57-3D3C-F2B2-94A5-71892F929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849085"/>
            <a:ext cx="10384971" cy="5631025"/>
          </a:xfrm>
        </p:spPr>
        <p:txBody>
          <a:bodyPr>
            <a:noAutofit/>
          </a:bodyPr>
          <a:lstStyle/>
          <a:p>
            <a:r>
              <a:rPr lang="en-US" sz="2200" dirty="0"/>
              <a:t>We also see from the plotted graph that k=5 is a viable cluster number but the decrease in total within sum of squares isn’t significant enough.</a:t>
            </a:r>
          </a:p>
          <a:p>
            <a:r>
              <a:rPr lang="en-US" sz="2200" b="1" dirty="0"/>
              <a:t>Cluster 1 (C1) </a:t>
            </a:r>
            <a:r>
              <a:rPr lang="en-US" sz="2200" dirty="0"/>
              <a:t>contains the vectors {(1,1,1,1),(2,1,2,1),…….} which are pretty low scores in the Likert scale which depicts that these individuals feel that they aren’t so lonely. </a:t>
            </a:r>
          </a:p>
          <a:p>
            <a:r>
              <a:rPr lang="en-US" sz="2200" dirty="0"/>
              <a:t>Hence, </a:t>
            </a:r>
            <a:r>
              <a:rPr lang="en-US" sz="2200" b="1" dirty="0"/>
              <a:t>individuals in Cluster 1 feel that they have a low level of Loneliness</a:t>
            </a:r>
            <a:r>
              <a:rPr lang="en-US" sz="2200" dirty="0"/>
              <a:t>.</a:t>
            </a:r>
          </a:p>
          <a:p>
            <a:r>
              <a:rPr lang="en-US" sz="2200" b="1" dirty="0"/>
              <a:t>Cluster 2 (C2) </a:t>
            </a:r>
            <a:r>
              <a:rPr lang="en-US" sz="2200" dirty="0"/>
              <a:t>contains the vectors {(2,2,3,3),(3,2,3,4),…….} which are more or less neutral scores in the Likert scale which depicts that these individuals feel that their loneliness is fairly moderate. </a:t>
            </a:r>
          </a:p>
          <a:p>
            <a:r>
              <a:rPr lang="en-US" sz="2200" dirty="0"/>
              <a:t>Hence, </a:t>
            </a:r>
            <a:r>
              <a:rPr lang="en-US" sz="2200" b="1" dirty="0"/>
              <a:t>individuals in Cluster 2 feel that they have a moderate level of Loneliness</a:t>
            </a:r>
            <a:r>
              <a:rPr lang="en-US" sz="2200" dirty="0"/>
              <a:t>.</a:t>
            </a:r>
          </a:p>
          <a:p>
            <a:r>
              <a:rPr lang="en-US" sz="2200" b="1" dirty="0"/>
              <a:t>Cluster 3 (C3) </a:t>
            </a:r>
            <a:r>
              <a:rPr lang="en-US" sz="2200" dirty="0"/>
              <a:t>contains the vectors {(4,4,4,2),(5,5,5,5),…….} which are pretty high scores in the Likert scale which depicts that these individuals feel that they are quite lonely. </a:t>
            </a:r>
          </a:p>
          <a:p>
            <a:r>
              <a:rPr lang="en-US" sz="2200" dirty="0"/>
              <a:t>Hence, </a:t>
            </a:r>
            <a:r>
              <a:rPr lang="en-US" sz="2200" b="1" dirty="0"/>
              <a:t>individuals in Cluster 3 feel that they have a high level of Loneliness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5408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D2C1-1912-F99F-9BDB-58CF1F71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0824"/>
            <a:ext cx="9601200" cy="769776"/>
          </a:xfrm>
        </p:spPr>
        <p:txBody>
          <a:bodyPr/>
          <a:lstStyle/>
          <a:p>
            <a:pPr algn="ctr"/>
            <a:r>
              <a:rPr lang="en-US" b="1" u="sng" dirty="0"/>
              <a:t>REFERENCES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3D4D4-DA97-E265-ED18-488A4F947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19673"/>
            <a:ext cx="9601200" cy="544907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Rubenstein, C., and Shaver, P. R. (1982). “The experience of loneliness,” in  Loneliness: A Sourcebook of Current Theory, Research, and Therapy, eds L. A. Peplau and  D. Perlman (New York, NY: Wiley-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Interscience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), 206–223. 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Link for the questionnaire :- </a:t>
            </a:r>
            <a:r>
              <a:rPr lang="en-IN" sz="2800" b="0" i="0" u="sng" dirty="0">
                <a:solidFill>
                  <a:srgbClr val="0000FF"/>
                </a:solidFill>
                <a:effectLst/>
                <a:latin typeface="Times" panose="02020603050405020304" pitchFamily="18" charset="0"/>
                <a:hlinkClick r:id="rId2"/>
              </a:rPr>
              <a:t>https://forms.gle/bdMDdSuCzFa7A6W89</a:t>
            </a:r>
            <a:endParaRPr lang="en-IN" sz="2800" b="0" i="0" u="sng" dirty="0">
              <a:solidFill>
                <a:srgbClr val="0000FF"/>
              </a:solidFill>
              <a:effectLst/>
              <a:latin typeface="Times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Kalyani Ma’ams Notes.</a:t>
            </a:r>
          </a:p>
        </p:txBody>
      </p:sp>
    </p:spTree>
    <p:extLst>
      <p:ext uri="{BB962C8B-B14F-4D97-AF65-F5344CB8AC3E}">
        <p14:creationId xmlns:p14="http://schemas.microsoft.com/office/powerpoint/2010/main" val="165578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F75E-C513-CEF4-6DF0-40492B4B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4841"/>
            <a:ext cx="9601200" cy="825759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DATA COLLECTION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69D5-5B1F-91FC-48FE-EA069DFAA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23732"/>
            <a:ext cx="9601200" cy="2603240"/>
          </a:xfrm>
        </p:spPr>
        <p:txBody>
          <a:bodyPr>
            <a:normAutofit/>
          </a:bodyPr>
          <a:lstStyle/>
          <a:p>
            <a:r>
              <a:rPr lang="en-US" dirty="0"/>
              <a:t>Information about the feeling of ‘loneliness’ was gathered through a google form distributed among peers and relatives.(Survey conducted during December, 2021)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NYU Loneliness Scale (</a:t>
            </a:r>
            <a:r>
              <a:rPr lang="en-IN" sz="1800" b="1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Rubenstein and Shaver, 1982</a:t>
            </a: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was administered to assess the loneliness of the participants. </a:t>
            </a:r>
            <a:endParaRPr lang="en-US" dirty="0">
              <a:latin typeface="+mj-lt"/>
            </a:endParaRPr>
          </a:p>
          <a:p>
            <a:r>
              <a:rPr lang="en-US" dirty="0"/>
              <a:t>The dataset consisted of many such scales as data was gathered for a bigger study but we only require the data from the questions related to the Loneliness Scale.</a:t>
            </a:r>
          </a:p>
          <a:p>
            <a:r>
              <a:rPr lang="en-US" dirty="0"/>
              <a:t>The questions and the respective numerical coding of the responses is given below:-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52AB1-FCD4-D5D2-AC10-265FCF26B2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3" t="24296" r="25274" b="26387"/>
          <a:stretch/>
        </p:blipFill>
        <p:spPr bwMode="auto">
          <a:xfrm>
            <a:off x="1371600" y="3603015"/>
            <a:ext cx="10496939" cy="32549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166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82BADA-892B-B74C-3925-73D5B5841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142" t="25777" r="25208" b="6013"/>
          <a:stretch/>
        </p:blipFill>
        <p:spPr bwMode="auto">
          <a:xfrm>
            <a:off x="1483568" y="205273"/>
            <a:ext cx="10497600" cy="55130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7E744FB-84DF-69BB-CE39-4C3DFF9015D1}"/>
              </a:ext>
            </a:extLst>
          </p:cNvPr>
          <p:cNvSpPr txBox="1">
            <a:spLocks/>
          </p:cNvSpPr>
          <p:nvPr/>
        </p:nvSpPr>
        <p:spPr>
          <a:xfrm>
            <a:off x="1548882" y="5876990"/>
            <a:ext cx="9601200" cy="690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A total of N=118 individuals (80 males, 38 females) participated in the study.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1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4AD5C6-B9AD-3DE3-E92B-8FD31BB91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779334"/>
              </p:ext>
            </p:extLst>
          </p:nvPr>
        </p:nvGraphicFramePr>
        <p:xfrm>
          <a:off x="1371605" y="1106507"/>
          <a:ext cx="9601195" cy="46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39">
                  <a:extLst>
                    <a:ext uri="{9D8B030D-6E8A-4147-A177-3AD203B41FA5}">
                      <a16:colId xmlns:a16="http://schemas.microsoft.com/office/drawing/2014/main" val="2584715721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1291392061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3780871767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3512794863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2396568782"/>
                    </a:ext>
                  </a:extLst>
                </a:gridCol>
              </a:tblGrid>
              <a:tr h="703631">
                <a:tc>
                  <a:txBody>
                    <a:bodyPr/>
                    <a:lstStyle/>
                    <a:p>
                      <a:r>
                        <a:rPr lang="en-IN" dirty="0"/>
                        <a:t>Observation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Question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Question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Question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Question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944882"/>
                  </a:ext>
                </a:extLst>
              </a:tr>
              <a:tr h="7036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028556"/>
                  </a:ext>
                </a:extLst>
              </a:tr>
              <a:tr h="7036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402669"/>
                  </a:ext>
                </a:extLst>
              </a:tr>
              <a:tr h="11268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‘</a:t>
                      </a:r>
                    </a:p>
                    <a:p>
                      <a:pPr algn="ctr"/>
                      <a:r>
                        <a:rPr lang="en-IN" dirty="0"/>
                        <a:t>‘</a:t>
                      </a:r>
                    </a:p>
                    <a:p>
                      <a:pPr algn="ctr"/>
                      <a:r>
                        <a:rPr lang="en-IN" dirty="0"/>
                        <a:t>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</a:t>
                      </a:r>
                    </a:p>
                    <a:p>
                      <a:pPr algn="ctr"/>
                      <a:r>
                        <a:rPr lang="en-IN" dirty="0"/>
                        <a:t>.</a:t>
                      </a:r>
                    </a:p>
                    <a:p>
                      <a:pPr algn="ctr"/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</a:t>
                      </a:r>
                    </a:p>
                    <a:p>
                      <a:pPr algn="ctr"/>
                      <a:r>
                        <a:rPr lang="en-IN" dirty="0"/>
                        <a:t>.</a:t>
                      </a:r>
                    </a:p>
                    <a:p>
                      <a:pPr algn="ctr"/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</a:t>
                      </a:r>
                    </a:p>
                    <a:p>
                      <a:pPr algn="ctr"/>
                      <a:r>
                        <a:rPr lang="en-IN" dirty="0"/>
                        <a:t>.</a:t>
                      </a:r>
                    </a:p>
                    <a:p>
                      <a:pPr algn="ctr"/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</a:t>
                      </a:r>
                    </a:p>
                    <a:p>
                      <a:pPr algn="ctr"/>
                      <a:r>
                        <a:rPr lang="en-IN" dirty="0"/>
                        <a:t>.</a:t>
                      </a:r>
                    </a:p>
                    <a:p>
                      <a:pPr algn="ctr"/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94734"/>
                  </a:ext>
                </a:extLst>
              </a:tr>
              <a:tr h="7036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593564"/>
                  </a:ext>
                </a:extLst>
              </a:tr>
              <a:tr h="7036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611589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F47D1D-0AE0-CADC-E336-E9B10AD3FF29}"/>
              </a:ext>
            </a:extLst>
          </p:cNvPr>
          <p:cNvSpPr txBox="1">
            <a:spLocks/>
          </p:cNvSpPr>
          <p:nvPr/>
        </p:nvSpPr>
        <p:spPr>
          <a:xfrm>
            <a:off x="1371600" y="186611"/>
            <a:ext cx="9601200" cy="646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few data points from the responses is given below (To keep the identity of the individuals anonymous we take the vectors only as “observation no.”) :-</a:t>
            </a:r>
          </a:p>
        </p:txBody>
      </p:sp>
    </p:spTree>
    <p:extLst>
      <p:ext uri="{BB962C8B-B14F-4D97-AF65-F5344CB8AC3E}">
        <p14:creationId xmlns:p14="http://schemas.microsoft.com/office/powerpoint/2010/main" val="360370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2F3AE9-6DB2-90C6-427A-A10E5B02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7951"/>
            <a:ext cx="9601200" cy="92373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K-MEANS ALGORITHM AND THE CLUSTERS</a:t>
            </a:r>
            <a:endParaRPr lang="en-IN" b="1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F454CE-F728-A248-511E-212767836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91682"/>
            <a:ext cx="9601200" cy="545840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We perform the K-Means Algorithm to form k groups/clusters of the data where vectors in each group are similar to each other.</a:t>
            </a:r>
          </a:p>
          <a:p>
            <a:r>
              <a:rPr lang="en-US" sz="2800" dirty="0"/>
              <a:t>Since there are 4 questions in the scale, the responses by each individual is a 4-vector.</a:t>
            </a:r>
          </a:p>
          <a:p>
            <a:r>
              <a:rPr lang="en-US" sz="2800" dirty="0"/>
              <a:t>There are 118 observations/individuals hence there are N=118 such 4-vectors.</a:t>
            </a:r>
          </a:p>
          <a:p>
            <a:r>
              <a:rPr lang="en-US" sz="2800" dirty="0"/>
              <a:t>To get the optimum value of k for our data we plot a graph of Total within sum of squares for each k vs k values.</a:t>
            </a:r>
          </a:p>
          <a:p>
            <a:r>
              <a:rPr lang="en-US" sz="2800" dirty="0"/>
              <a:t>The middle corner of the elbow shaped curve is picked and the corresponding k value is selected.</a:t>
            </a:r>
          </a:p>
          <a:p>
            <a:r>
              <a:rPr lang="en-US" sz="2800" dirty="0"/>
              <a:t>From the graph given below we select k=3 :-</a:t>
            </a:r>
          </a:p>
          <a:p>
            <a:endParaRPr lang="en-I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65314A7-27C9-41F2-5B51-3BC95B7DB129}"/>
                  </a:ext>
                </a:extLst>
              </p14:cNvPr>
              <p14:cNvContentPartPr/>
              <p14:nvPr/>
            </p14:nvContentPartPr>
            <p14:xfrm>
              <a:off x="8108368" y="595271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65314A7-27C9-41F2-5B51-3BC95B7DB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9368" y="5944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EE79A98-CA6D-0589-81B3-855238F7EB97}"/>
                  </a:ext>
                </a:extLst>
              </p14:cNvPr>
              <p14:cNvContentPartPr/>
              <p14:nvPr/>
            </p14:nvContentPartPr>
            <p14:xfrm>
              <a:off x="8267128" y="606467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EE79A98-CA6D-0589-81B3-855238F7EB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58128" y="605603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652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5401A87-488C-6403-CA93-582D3C60592A}"/>
              </a:ext>
            </a:extLst>
          </p:cNvPr>
          <p:cNvSpPr/>
          <p:nvPr/>
        </p:nvSpPr>
        <p:spPr>
          <a:xfrm>
            <a:off x="5850294" y="3844212"/>
            <a:ext cx="494522" cy="80243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60C7B4-0A58-B7E2-4FE4-0AC000283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94" y="415212"/>
            <a:ext cx="9993085" cy="602757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E0F9889-77CF-E658-4A4F-DCCEE0DF3D80}"/>
              </a:ext>
            </a:extLst>
          </p:cNvPr>
          <p:cNvSpPr/>
          <p:nvPr/>
        </p:nvSpPr>
        <p:spPr>
          <a:xfrm>
            <a:off x="5804640" y="3904560"/>
            <a:ext cx="540000" cy="54000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868453D-A797-0305-5C1A-B870C7E6B65C}"/>
                  </a:ext>
                </a:extLst>
              </p14:cNvPr>
              <p14:cNvContentPartPr/>
              <p14:nvPr/>
            </p14:nvContentPartPr>
            <p14:xfrm>
              <a:off x="12820048" y="257519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868453D-A797-0305-5C1A-B870C7E6B6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11408" y="256655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705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371-234A-52E6-F214-663D26ECA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611"/>
            <a:ext cx="9601200" cy="6466115"/>
          </a:xfrm>
        </p:spPr>
        <p:txBody>
          <a:bodyPr/>
          <a:lstStyle/>
          <a:p>
            <a:r>
              <a:rPr lang="en-US" dirty="0"/>
              <a:t>The R code for the plotting the graph is given below :-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Having found the suitable k value for the algorithm, we perform the K-Means Algorithm.</a:t>
            </a:r>
          </a:p>
          <a:p>
            <a:r>
              <a:rPr lang="en-US" dirty="0"/>
              <a:t>We use R software to perform the algorithm. The code is as follows :-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7CD38-161D-07C8-78BD-5195ECC3A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1" t="32926" r="46352" b="59728"/>
          <a:stretch/>
        </p:blipFill>
        <p:spPr>
          <a:xfrm>
            <a:off x="1371600" y="615820"/>
            <a:ext cx="10142376" cy="8584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BEB79E-0C03-2C7C-4BB2-315918D204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8" t="19727" r="54936" b="33904"/>
          <a:stretch/>
        </p:blipFill>
        <p:spPr>
          <a:xfrm>
            <a:off x="1371600" y="2631233"/>
            <a:ext cx="10142376" cy="395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5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0C4E-BA5A-E1D6-A9F2-75581EBD8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4645"/>
            <a:ext cx="9601200" cy="6634065"/>
          </a:xfrm>
        </p:spPr>
        <p:txBody>
          <a:bodyPr>
            <a:noAutofit/>
          </a:bodyPr>
          <a:lstStyle/>
          <a:p>
            <a:r>
              <a:rPr lang="en-US" sz="2400" dirty="0"/>
              <a:t>The output of the R code is given as :-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Note that in the clustering vector section, the top values are the vector numbers and right below that are the respective clusters they are placed in.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41830-F5DC-6B82-2817-E8F120EF8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" t="29387" r="34567" b="7484"/>
          <a:stretch/>
        </p:blipFill>
        <p:spPr>
          <a:xfrm>
            <a:off x="1371600" y="587830"/>
            <a:ext cx="10300996" cy="475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8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2C5C0B-BF3D-445D-E582-94A4116B74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942757"/>
              </p:ext>
            </p:extLst>
          </p:nvPr>
        </p:nvGraphicFramePr>
        <p:xfrm>
          <a:off x="1371600" y="807217"/>
          <a:ext cx="9601200" cy="5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376">
                  <a:extLst>
                    <a:ext uri="{9D8B030D-6E8A-4147-A177-3AD203B41FA5}">
                      <a16:colId xmlns:a16="http://schemas.microsoft.com/office/drawing/2014/main" val="543671643"/>
                    </a:ext>
                  </a:extLst>
                </a:gridCol>
                <a:gridCol w="8602824">
                  <a:extLst>
                    <a:ext uri="{9D8B030D-6E8A-4147-A177-3AD203B41FA5}">
                      <a16:colId xmlns:a16="http://schemas.microsoft.com/office/drawing/2014/main" val="3024590210"/>
                    </a:ext>
                  </a:extLst>
                </a:gridCol>
              </a:tblGrid>
              <a:tr h="629379">
                <a:tc>
                  <a:txBody>
                    <a:bodyPr/>
                    <a:lstStyle/>
                    <a:p>
                      <a:r>
                        <a:rPr lang="en-US" dirty="0"/>
                        <a:t>Cluster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Vectors/Observations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061189"/>
                  </a:ext>
                </a:extLst>
              </a:tr>
              <a:tr h="1589410">
                <a:tc>
                  <a:txBody>
                    <a:bodyPr/>
                    <a:lstStyle/>
                    <a:p>
                      <a:r>
                        <a:rPr lang="en-US" dirty="0"/>
                        <a:t>1 (C</a:t>
                      </a:r>
                      <a:r>
                        <a:rPr lang="en-US" sz="1100" dirty="0"/>
                        <a:t>1</a:t>
                      </a:r>
                      <a:r>
                        <a:rPr lang="en-US" sz="1800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(1,1,1,1),(1,1,1,1),(2,1,2,1),(1,1,1,1),(1,1,1,1),(1,1,1,1),(1,1,1,1),(1,1,1,1),(3,2,1,1),</a:t>
                      </a:r>
                    </a:p>
                    <a:p>
                      <a:r>
                        <a:rPr lang="en-US" dirty="0"/>
                        <a:t>(1,2,2,1),(2,1,1,1),(1,1,1,1),(1,1,3,2),(1,1,1,1),(1,1,1,1),(1,1,1,2),(1,1,1,1),(1,1,1,1),</a:t>
                      </a:r>
                    </a:p>
                    <a:p>
                      <a:r>
                        <a:rPr lang="en-IN" dirty="0"/>
                        <a:t>(1,1,1,1),(1,1,3,1),(1,1,1,1),(1,1,1,1),(1,1,1,3),(1,1,2,1),(3,1,2,1),(1,1,1,1),(1,1,1,1),</a:t>
                      </a:r>
                    </a:p>
                    <a:p>
                      <a:r>
                        <a:rPr lang="en-IN" dirty="0"/>
                        <a:t>(2,2,1,1),(2,1,1,3),(1,1,1,1),(1,1,1,1),(1,2,1,1),(2,1,2,1),(2,1,2,1),(1,1,1,1),(1,1,2,1),</a:t>
                      </a:r>
                    </a:p>
                    <a:p>
                      <a:r>
                        <a:rPr lang="en-IN" dirty="0"/>
                        <a:t>(2,1,1,1),(2,2,1,2),(1,1,1,1),(2,1,1,1),(1,1,4,1),(2,1,1,1),(1,1,1,1)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24483"/>
                  </a:ext>
                </a:extLst>
              </a:tr>
              <a:tr h="1631549">
                <a:tc>
                  <a:txBody>
                    <a:bodyPr/>
                    <a:lstStyle/>
                    <a:p>
                      <a:r>
                        <a:rPr lang="en-US" dirty="0"/>
                        <a:t>2 (C</a:t>
                      </a:r>
                      <a:r>
                        <a:rPr lang="en-US" sz="1100" dirty="0"/>
                        <a:t>2</a:t>
                      </a:r>
                      <a:r>
                        <a:rPr lang="en-US" sz="1800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(2,2,3,3),(3,2,3,4), (3,1,1,5),(2,2,2,2),(3,3,3,3),(3,3,4,3),(4,2,2,3),(2,1,1,4),</a:t>
                      </a:r>
                      <a:r>
                        <a:rPr lang="en-IN" dirty="0"/>
                        <a:t>(4,4,1,2),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(3,2,2,4),(4,3,3,2),(3,3,2,1),(4,2,2,2),(3,1,3,1),(2,2,4,2),(3,3,4,3),(2,2,2,2),(3,2,2,1),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(2,2,2,2),(2,2,3,2),(4,4,1,1),(4,3,3,2),(2,2,3,2),(2,2,3,3),(2,1,4,1),(2,2,2,2),(3,3,5,2),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(3,2,1,2),(2,3,2,2),(2,1,4,1),(3,2,2,2),(3,3,5,1),(3,2,2,2),(3,2,4,2),(3,3,2,4),(2,2,2,2),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(3,1,3,1),(3,2,1,2),(3,3,3,3),(2,2,4,3),(4,3,3,2),(3,2,2,2),(4,3,3,2),(3,3,3,3),(1,3,1,3)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056"/>
                  </a:ext>
                </a:extLst>
              </a:tr>
              <a:tr h="1589410">
                <a:tc>
                  <a:txBody>
                    <a:bodyPr/>
                    <a:lstStyle/>
                    <a:p>
                      <a:r>
                        <a:rPr lang="en-US" dirty="0"/>
                        <a:t>3 (C</a:t>
                      </a:r>
                      <a:r>
                        <a:rPr lang="en-US" sz="1100" dirty="0"/>
                        <a:t>3</a:t>
                      </a:r>
                      <a:r>
                        <a:rPr lang="en-US" sz="1800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(4,4,4,2),(5,5,5,5),(4,3,4,4),(5,5,5,5),(4,3,2,4),(5,5,5,1),(4,4,2,4),(5,4,3,2),(4,3,5,4),</a:t>
                      </a:r>
                    </a:p>
                    <a:p>
                      <a:r>
                        <a:rPr lang="en-US" dirty="0"/>
                        <a:t>(3,4,2,4),(3,3,2,5),(4,3,2,4),(3,5,2,5),(1,3,5,5),(5,5,2,4),(4,4,4,4),(4,4,2,3),(5,5,2,5),</a:t>
                      </a:r>
                    </a:p>
                    <a:p>
                      <a:r>
                        <a:rPr lang="en-US" dirty="0"/>
                        <a:t>(5,5,5,2),(4,4,3,4),(5,5,5,5),(4,3,3,3),(4,5,4,4),(4,4,3,4),(5,5,5,5),(3,4,3,3),(3,3,3,4),</a:t>
                      </a:r>
                    </a:p>
                    <a:p>
                      <a:r>
                        <a:rPr lang="en-IN" dirty="0"/>
                        <a:t>(4,2,5,4),(4,5,3,4),(5,5,3,5)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23948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106925-5627-D6DC-C1BC-1961794335DF}"/>
              </a:ext>
            </a:extLst>
          </p:cNvPr>
          <p:cNvSpPr txBox="1">
            <a:spLocks/>
          </p:cNvSpPr>
          <p:nvPr/>
        </p:nvSpPr>
        <p:spPr>
          <a:xfrm>
            <a:off x="1371600" y="186611"/>
            <a:ext cx="9601200" cy="646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vectors grouped according to their clusters are given below:-</a:t>
            </a:r>
          </a:p>
        </p:txBody>
      </p:sp>
    </p:spTree>
    <p:extLst>
      <p:ext uri="{BB962C8B-B14F-4D97-AF65-F5344CB8AC3E}">
        <p14:creationId xmlns:p14="http://schemas.microsoft.com/office/powerpoint/2010/main" val="15511337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{9AB38EE6-B238-458D-B1DD-10E4348FF080}tf10001105</Template>
  <TotalTime>250</TotalTime>
  <Words>961</Words>
  <Application>Microsoft Office PowerPoint</Application>
  <PresentationFormat>Widescreen</PresentationFormat>
  <Paragraphs>120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Franklin Gothic Book</vt:lpstr>
      <vt:lpstr>Times</vt:lpstr>
      <vt:lpstr>Wingdings</vt:lpstr>
      <vt:lpstr>Crop</vt:lpstr>
      <vt:lpstr>K-Means Clustering of Individuals From A Loneliness Scale survey</vt:lpstr>
      <vt:lpstr>DATA COLLECTION</vt:lpstr>
      <vt:lpstr>PowerPoint Presentation</vt:lpstr>
      <vt:lpstr>PowerPoint Presentation</vt:lpstr>
      <vt:lpstr>K-MEANS ALGORITHM AND THE CLUSTERS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of Data From Loneliness Scale survey</dc:title>
  <dc:creator>Shameek Bhowmick</dc:creator>
  <cp:lastModifiedBy>Shameek Bhowmick</cp:lastModifiedBy>
  <cp:revision>6</cp:revision>
  <dcterms:created xsi:type="dcterms:W3CDTF">2022-11-30T14:47:29Z</dcterms:created>
  <dcterms:modified xsi:type="dcterms:W3CDTF">2022-12-02T05:04:27Z</dcterms:modified>
</cp:coreProperties>
</file>