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6" r:id="rId5"/>
    <p:sldId id="264" r:id="rId6"/>
    <p:sldId id="265" r:id="rId7"/>
    <p:sldId id="257" r:id="rId8"/>
    <p:sldId id="258" r:id="rId9"/>
    <p:sldId id="268" r:id="rId10"/>
    <p:sldId id="260" r:id="rId11"/>
    <p:sldId id="267" r:id="rId12"/>
    <p:sldId id="261" r:id="rId13"/>
    <p:sldId id="271"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60058F5-D0A1-4683-B136-6BE9A45ABEA4}">
          <p14:sldIdLst>
            <p14:sldId id="256"/>
            <p14:sldId id="262"/>
            <p14:sldId id="263"/>
            <p14:sldId id="266"/>
            <p14:sldId id="264"/>
            <p14:sldId id="265"/>
            <p14:sldId id="257"/>
            <p14:sldId id="258"/>
            <p14:sldId id="268"/>
            <p14:sldId id="260"/>
            <p14:sldId id="267"/>
            <p14:sldId id="261"/>
            <p14:sldId id="271"/>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5/31/2023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5/31/2023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5/31/2023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5/31/2023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5/31/2023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5/31/2023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5/31/2023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5/31/2023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5/31/2023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5/31/2023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5/31/2023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5/31/2023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5" name="Rectangle 1064">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Rectangle 1066">
            <a:extLst>
              <a:ext uri="{FF2B5EF4-FFF2-40B4-BE49-F238E27FC236}">
                <a16:creationId xmlns:a16="http://schemas.microsoft.com/office/drawing/2014/main" id="{0BCD8C04-CC7B-40EF-82EB-E9821F79B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 y="2458"/>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ata Group - Wikipedia">
            <a:extLst>
              <a:ext uri="{FF2B5EF4-FFF2-40B4-BE49-F238E27FC236}">
                <a16:creationId xmlns:a16="http://schemas.microsoft.com/office/drawing/2014/main" id="{7CBD80C2-5343-3F7A-C2C4-887818D94E45}"/>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7501" r="1" b="4045"/>
          <a:stretch/>
        </p:blipFill>
        <p:spPr bwMode="auto">
          <a:xfrm>
            <a:off x="-170" y="10"/>
            <a:ext cx="8450317"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slide1">
            <a:extLst>
              <a:ext uri="{FF2B5EF4-FFF2-40B4-BE49-F238E27FC236}">
                <a16:creationId xmlns:a16="http://schemas.microsoft.com/office/drawing/2014/main" id="{055D9F64-B6AB-4582-A8D4-5BC57E56E542}"/>
              </a:ext>
            </a:extLst>
          </p:cNvPr>
          <p:cNvSpPr>
            <a:spLocks noGrp="1"/>
          </p:cNvSpPr>
          <p:nvPr>
            <p:ph type="ctrTitle"/>
          </p:nvPr>
        </p:nvSpPr>
        <p:spPr>
          <a:xfrm>
            <a:off x="643468" y="643467"/>
            <a:ext cx="4620584" cy="4567137"/>
          </a:xfrm>
        </p:spPr>
        <p:txBody>
          <a:bodyPr>
            <a:normAutofit/>
          </a:bodyPr>
          <a:lstStyle/>
          <a:p>
            <a:pPr algn="l"/>
            <a:r>
              <a:rPr lang="en-IN" sz="4400">
                <a:solidFill>
                  <a:srgbClr val="FFFFFF"/>
                </a:solidFill>
              </a:rPr>
              <a:t>Data Visualisation: Empowering Business with Effective Insights </a:t>
            </a:r>
          </a:p>
        </p:txBody>
      </p:sp>
      <p:sp>
        <p:nvSpPr>
          <p:cNvPr id="5" name="Subtitle 4">
            <a:extLst>
              <a:ext uri="{FF2B5EF4-FFF2-40B4-BE49-F238E27FC236}">
                <a16:creationId xmlns:a16="http://schemas.microsoft.com/office/drawing/2014/main" id="{71C72E30-277B-DD72-AEA3-89A6AAAF0A3E}"/>
              </a:ext>
            </a:extLst>
          </p:cNvPr>
          <p:cNvSpPr>
            <a:spLocks noGrp="1"/>
          </p:cNvSpPr>
          <p:nvPr>
            <p:ph type="subTitle" idx="1"/>
          </p:nvPr>
        </p:nvSpPr>
        <p:spPr>
          <a:xfrm>
            <a:off x="643467" y="5277684"/>
            <a:ext cx="4620584" cy="775494"/>
          </a:xfrm>
        </p:spPr>
        <p:txBody>
          <a:bodyPr>
            <a:normAutofit/>
          </a:bodyPr>
          <a:lstStyle/>
          <a:p>
            <a:pPr algn="l"/>
            <a:r>
              <a:rPr lang="en-IN" sz="1500" b="0" i="0">
                <a:solidFill>
                  <a:srgbClr val="FFFFFF"/>
                </a:solidFill>
                <a:effectLst/>
                <a:latin typeface="Open Sans" panose="020B0606030504020204" pitchFamily="34" charset="0"/>
              </a:rPr>
              <a:t>Gain insights into leveraging data visualisations as a tool for making informed business decisions.</a:t>
            </a:r>
            <a:endParaRPr lang="en-IN" sz="1500" dirty="0">
              <a:solidFill>
                <a:srgbClr val="FFFFFF"/>
              </a:solidFill>
            </a:endParaRPr>
          </a:p>
        </p:txBody>
      </p:sp>
      <p:pic>
        <p:nvPicPr>
          <p:cNvPr id="1028" name="Picture 4" descr="Investing in Forage, a Platform Changing the Way Organizations Train and  Recruit Talent">
            <a:extLst>
              <a:ext uri="{FF2B5EF4-FFF2-40B4-BE49-F238E27FC236}">
                <a16:creationId xmlns:a16="http://schemas.microsoft.com/office/drawing/2014/main" id="{DA61A63B-7EC2-B5D9-0DC0-A15898A265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870" r="25917" b="-1"/>
          <a:stretch/>
        </p:blipFill>
        <p:spPr bwMode="auto">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6FF18FC-1DD5-1263-E1DF-EABBE66D5C8E}"/>
              </a:ext>
            </a:extLst>
          </p:cNvPr>
          <p:cNvSpPr txBox="1"/>
          <p:nvPr/>
        </p:nvSpPr>
        <p:spPr>
          <a:xfrm>
            <a:off x="7812504" y="6169742"/>
            <a:ext cx="4376277" cy="685800"/>
          </a:xfrm>
          <a:prstGeom prst="rect">
            <a:avLst/>
          </a:prstGeom>
          <a:solidFill>
            <a:schemeClr val="bg1">
              <a:alpha val="50000"/>
            </a:schemeClr>
          </a:solidFill>
          <a:ln>
            <a:noFill/>
          </a:ln>
        </p:spPr>
        <p:txBody>
          <a:bodyPr wrap="square" rtlCol="0">
            <a:noAutofit/>
          </a:bodyPr>
          <a:lstStyle/>
          <a:p>
            <a:pPr algn="ctr">
              <a:spcAft>
                <a:spcPts val="600"/>
              </a:spcAft>
            </a:pPr>
            <a:r>
              <a:rPr lang="en-IN" dirty="0"/>
              <a:t>Software used: Excel, Tableau</a:t>
            </a: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lide5" descr="Question 4">
            <a:extLst>
              <a:ext uri="{FF2B5EF4-FFF2-40B4-BE49-F238E27FC236}">
                <a16:creationId xmlns:a16="http://schemas.microsoft.com/office/drawing/2014/main" id="{61B3DB53-FCC3-4A18-A6D3-696AD3D60AE4}"/>
              </a:ext>
            </a:extLst>
          </p:cNvPr>
          <p:cNvPicPr>
            <a:picLocks noChangeAspect="1"/>
          </p:cNvPicPr>
          <p:nvPr/>
        </p:nvPicPr>
        <p:blipFill rotWithShape="1">
          <a:blip r:embed="rId2">
            <a:extLst>
              <a:ext uri="{28A0092B-C50C-407E-A947-70E740481C1C}">
                <a14:useLocalDpi xmlns:a14="http://schemas.microsoft.com/office/drawing/2010/main" val="0"/>
              </a:ext>
            </a:extLst>
          </a:blip>
          <a:srcRect t="6952" r="13438"/>
          <a:stretch/>
        </p:blipFill>
        <p:spPr>
          <a:xfrm>
            <a:off x="217715" y="193965"/>
            <a:ext cx="11808030" cy="6468092"/>
          </a:xfrm>
          <a:prstGeom prst="rect">
            <a:avLst/>
          </a:prstGeom>
        </p:spPr>
      </p:pic>
      <p:pic>
        <p:nvPicPr>
          <p:cNvPr id="4" name="slide5" descr="Question 4">
            <a:extLst>
              <a:ext uri="{FF2B5EF4-FFF2-40B4-BE49-F238E27FC236}">
                <a16:creationId xmlns:a16="http://schemas.microsoft.com/office/drawing/2014/main" id="{C67B8283-8E22-0C65-4414-4FDC0C847C86}"/>
              </a:ext>
            </a:extLst>
          </p:cNvPr>
          <p:cNvPicPr>
            <a:picLocks noChangeAspect="1"/>
          </p:cNvPicPr>
          <p:nvPr/>
        </p:nvPicPr>
        <p:blipFill rotWithShape="1">
          <a:blip r:embed="rId2">
            <a:extLst>
              <a:ext uri="{28A0092B-C50C-407E-A947-70E740481C1C}">
                <a14:useLocalDpi xmlns:a14="http://schemas.microsoft.com/office/drawing/2010/main" val="0"/>
              </a:ext>
            </a:extLst>
          </a:blip>
          <a:srcRect l="86174" t="6960" r="167" b="79465"/>
          <a:stretch/>
        </p:blipFill>
        <p:spPr>
          <a:xfrm>
            <a:off x="242527" y="4585855"/>
            <a:ext cx="2292855" cy="969818"/>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19B55-5927-1CE1-E72F-CD8975076568}"/>
              </a:ext>
            </a:extLst>
          </p:cNvPr>
          <p:cNvSpPr>
            <a:spLocks noGrp="1"/>
          </p:cNvSpPr>
          <p:nvPr>
            <p:ph type="title"/>
          </p:nvPr>
        </p:nvSpPr>
        <p:spPr>
          <a:xfrm>
            <a:off x="1371599" y="294538"/>
            <a:ext cx="9895951" cy="1033669"/>
          </a:xfrm>
        </p:spPr>
        <p:txBody>
          <a:bodyPr>
            <a:normAutofit/>
          </a:bodyPr>
          <a:lstStyle/>
          <a:p>
            <a:r>
              <a:rPr lang="en-IN" sz="2200" dirty="0">
                <a:solidFill>
                  <a:srgbClr val="FFFFFF"/>
                </a:solidFill>
              </a:rPr>
              <a:t>The CEO is looking to gain insights on the demand for their products. He wants to look at all countries and see which regions have the greatest demand for their products. </a:t>
            </a:r>
          </a:p>
        </p:txBody>
      </p:sp>
      <p:sp>
        <p:nvSpPr>
          <p:cNvPr id="3" name="Content Placeholder 2">
            <a:extLst>
              <a:ext uri="{FF2B5EF4-FFF2-40B4-BE49-F238E27FC236}">
                <a16:creationId xmlns:a16="http://schemas.microsoft.com/office/drawing/2014/main" id="{AE80A503-E82F-B281-0832-2FC91CA748DE}"/>
              </a:ext>
            </a:extLst>
          </p:cNvPr>
          <p:cNvSpPr>
            <a:spLocks noGrp="1"/>
          </p:cNvSpPr>
          <p:nvPr>
            <p:ph idx="1"/>
          </p:nvPr>
        </p:nvSpPr>
        <p:spPr>
          <a:xfrm>
            <a:off x="1371599" y="2318197"/>
            <a:ext cx="9724031" cy="3683358"/>
          </a:xfrm>
        </p:spPr>
        <p:txBody>
          <a:bodyPr anchor="ctr">
            <a:normAutofit/>
          </a:bodyPr>
          <a:lstStyle/>
          <a:p>
            <a:r>
              <a:rPr lang="en-IN" sz="2000" dirty="0"/>
              <a:t>The map graphic concludes by comparing the places that have produced the greatest money to those that have not. Apart from the UK, it is clear that nations like the Netherlands, Ireland, Germany, France, and Australia generate significant income, and the business should invest more in these nations to boost product demand. The map also reveals that just a small percentage of sales occur in the American region and that the majority occur in the European zone. Along with Russia, there is no market for the items in Africa or Asia. Sales revenues and profitability might increase with the implementation of a fresh strategy focused on these areas.</a:t>
            </a:r>
          </a:p>
        </p:txBody>
      </p:sp>
    </p:spTree>
    <p:extLst>
      <p:ext uri="{BB962C8B-B14F-4D97-AF65-F5344CB8AC3E}">
        <p14:creationId xmlns:p14="http://schemas.microsoft.com/office/powerpoint/2010/main" val="215384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lide6" descr="Task 3">
            <a:extLst>
              <a:ext uri="{FF2B5EF4-FFF2-40B4-BE49-F238E27FC236}">
                <a16:creationId xmlns:a16="http://schemas.microsoft.com/office/drawing/2014/main" id="{400FA7A2-E85F-4E1C-80B1-279482FE5B0E}"/>
              </a:ext>
            </a:extLst>
          </p:cNvPr>
          <p:cNvPicPr>
            <a:picLocks noChangeAspect="1"/>
          </p:cNvPicPr>
          <p:nvPr/>
        </p:nvPicPr>
        <p:blipFill rotWithShape="1">
          <a:blip r:embed="rId2">
            <a:extLst>
              <a:ext uri="{28A0092B-C50C-407E-A947-70E740481C1C}">
                <a14:useLocalDpi xmlns:a14="http://schemas.microsoft.com/office/drawing/2010/main" val="0"/>
              </a:ext>
            </a:extLst>
          </a:blip>
          <a:srcRect r="1072"/>
          <a:stretch/>
        </p:blipFill>
        <p:spPr>
          <a:xfrm>
            <a:off x="193965" y="263236"/>
            <a:ext cx="11845636" cy="64008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screenshot, font&#10;&#10;Description automatically generated">
            <a:extLst>
              <a:ext uri="{FF2B5EF4-FFF2-40B4-BE49-F238E27FC236}">
                <a16:creationId xmlns:a16="http://schemas.microsoft.com/office/drawing/2014/main" id="{56A916D4-E263-3803-3BD7-CE5D53789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028" y="261257"/>
            <a:ext cx="11234057" cy="6429829"/>
          </a:xfrm>
          <a:prstGeom prst="rect">
            <a:avLst/>
          </a:prstGeom>
        </p:spPr>
      </p:pic>
    </p:spTree>
    <p:extLst>
      <p:ext uri="{BB962C8B-B14F-4D97-AF65-F5344CB8AC3E}">
        <p14:creationId xmlns:p14="http://schemas.microsoft.com/office/powerpoint/2010/main" val="1337997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5A86A6-AF1A-8D67-17CF-3EE9D23D25FB}"/>
              </a:ext>
            </a:extLst>
          </p:cNvPr>
          <p:cNvSpPr>
            <a:spLocks noGrp="1"/>
          </p:cNvSpPr>
          <p:nvPr>
            <p:ph type="ctrTitle"/>
          </p:nvPr>
        </p:nvSpPr>
        <p:spPr>
          <a:xfrm>
            <a:off x="1386865" y="818983"/>
            <a:ext cx="6987878" cy="3404673"/>
          </a:xfrm>
        </p:spPr>
        <p:txBody>
          <a:bodyPr>
            <a:normAutofit/>
          </a:bodyPr>
          <a:lstStyle/>
          <a:p>
            <a:pPr algn="r"/>
            <a:r>
              <a:rPr lang="en-IN" sz="3400">
                <a:solidFill>
                  <a:srgbClr val="FFFFFF"/>
                </a:solidFill>
              </a:rPr>
              <a:t>Thanks so much for your time. If you have any questions about the analysis or would like to see anything additional after you’ve had time to digest this information, I’d be happy to develop that for you.</a:t>
            </a: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336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55BF00-9E1A-1822-061A-04189F2BAE19}"/>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Questions of interest to the CEO </a:t>
            </a:r>
          </a:p>
        </p:txBody>
      </p:sp>
      <p:sp>
        <p:nvSpPr>
          <p:cNvPr id="3" name="Content Placeholder 2">
            <a:extLst>
              <a:ext uri="{FF2B5EF4-FFF2-40B4-BE49-F238E27FC236}">
                <a16:creationId xmlns:a16="http://schemas.microsoft.com/office/drawing/2014/main" id="{570257D5-8BD0-9001-587A-B96731D34B58}"/>
              </a:ext>
            </a:extLst>
          </p:cNvPr>
          <p:cNvSpPr>
            <a:spLocks noGrp="1"/>
          </p:cNvSpPr>
          <p:nvPr>
            <p:ph idx="1"/>
          </p:nvPr>
        </p:nvSpPr>
        <p:spPr>
          <a:xfrm>
            <a:off x="4810259" y="649480"/>
            <a:ext cx="6555347" cy="5546047"/>
          </a:xfrm>
        </p:spPr>
        <p:txBody>
          <a:bodyPr anchor="ctr">
            <a:normAutofit/>
          </a:bodyPr>
          <a:lstStyle/>
          <a:p>
            <a:r>
              <a:rPr lang="en-IN" sz="2000"/>
              <a:t>Which region is generating the highest revenue, and which region is generating the lowest?</a:t>
            </a:r>
          </a:p>
          <a:p>
            <a:r>
              <a:rPr lang="en-IN" sz="2000"/>
              <a:t>What is the monthly trend of revenue, which months have faced the biggest increase/decrease?</a:t>
            </a:r>
          </a:p>
          <a:p>
            <a:r>
              <a:rPr lang="en-IN" sz="2000"/>
              <a:t>Which months generated the most revenue? Is there a seasonality in sales? </a:t>
            </a:r>
          </a:p>
          <a:p>
            <a:r>
              <a:rPr lang="en-IN" sz="2000"/>
              <a:t>Who are the top customers and how much do they contribute to the total revenue? Is the business dependent on these customers or is the customer base diversified?</a:t>
            </a:r>
          </a:p>
        </p:txBody>
      </p:sp>
    </p:spTree>
    <p:extLst>
      <p:ext uri="{BB962C8B-B14F-4D97-AF65-F5344CB8AC3E}">
        <p14:creationId xmlns:p14="http://schemas.microsoft.com/office/powerpoint/2010/main" val="1499417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DF801-7154-8E07-F0A9-3E157B418A60}"/>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Questions of interest to the CMO</a:t>
            </a:r>
          </a:p>
        </p:txBody>
      </p:sp>
      <p:sp>
        <p:nvSpPr>
          <p:cNvPr id="3" name="Content Placeholder 2">
            <a:extLst>
              <a:ext uri="{FF2B5EF4-FFF2-40B4-BE49-F238E27FC236}">
                <a16:creationId xmlns:a16="http://schemas.microsoft.com/office/drawing/2014/main" id="{BF159580-557A-7654-0F0B-F1188E6DF60D}"/>
              </a:ext>
            </a:extLst>
          </p:cNvPr>
          <p:cNvSpPr>
            <a:spLocks noGrp="1"/>
          </p:cNvSpPr>
          <p:nvPr>
            <p:ph idx="1"/>
          </p:nvPr>
        </p:nvSpPr>
        <p:spPr>
          <a:xfrm>
            <a:off x="4810259" y="649480"/>
            <a:ext cx="6555347" cy="5546047"/>
          </a:xfrm>
        </p:spPr>
        <p:txBody>
          <a:bodyPr anchor="ctr">
            <a:normAutofit/>
          </a:bodyPr>
          <a:lstStyle/>
          <a:p>
            <a:r>
              <a:rPr lang="en-IN" sz="2000"/>
              <a:t>What is the percentage of customers who are repeating their orders? Are they ordering the same products or different?</a:t>
            </a:r>
          </a:p>
          <a:p>
            <a:r>
              <a:rPr lang="en-IN" sz="2000"/>
              <a:t>For the repeat customers, how long does it take for them to place the next order after being delivered the previous one?</a:t>
            </a:r>
          </a:p>
          <a:p>
            <a:r>
              <a:rPr lang="en-IN" sz="2000"/>
              <a:t>What revenue is being generated from the customers who have ordered more than once?</a:t>
            </a:r>
          </a:p>
          <a:p>
            <a:r>
              <a:rPr lang="en-IN" sz="2000"/>
              <a:t>Who are the customers that have repeated the most? How much are they contributing to revenue?</a:t>
            </a:r>
          </a:p>
        </p:txBody>
      </p:sp>
    </p:spTree>
    <p:extLst>
      <p:ext uri="{BB962C8B-B14F-4D97-AF65-F5344CB8AC3E}">
        <p14:creationId xmlns:p14="http://schemas.microsoft.com/office/powerpoint/2010/main" val="1160833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screenshot, diagram, font&#10;&#10;Description automatically generated">
            <a:extLst>
              <a:ext uri="{FF2B5EF4-FFF2-40B4-BE49-F238E27FC236}">
                <a16:creationId xmlns:a16="http://schemas.microsoft.com/office/drawing/2014/main" id="{635FE9F4-FDB1-DA91-CF71-28AC63FE9199}"/>
              </a:ext>
            </a:extLst>
          </p:cNvPr>
          <p:cNvPicPr>
            <a:picLocks noChangeAspect="1"/>
          </p:cNvPicPr>
          <p:nvPr/>
        </p:nvPicPr>
        <p:blipFill rotWithShape="1">
          <a:blip r:embed="rId2">
            <a:extLst>
              <a:ext uri="{28A0092B-C50C-407E-A947-70E740481C1C}">
                <a14:useLocalDpi xmlns:a14="http://schemas.microsoft.com/office/drawing/2010/main" val="0"/>
              </a:ext>
            </a:extLst>
          </a:blip>
          <a:srcRect t="530" b="15208"/>
          <a:stretch/>
        </p:blipFill>
        <p:spPr>
          <a:xfrm>
            <a:off x="4038599" y="-32074"/>
            <a:ext cx="8160026" cy="6875809"/>
          </a:xfrm>
          <a:prstGeom prst="rect">
            <a:avLst/>
          </a:prstGeom>
        </p:spPr>
      </p:pic>
      <p:sp>
        <p:nvSpPr>
          <p:cNvPr id="16" name="Freeform: Shape 15">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8995625-2863-05DF-E5BD-D36C256F9C53}"/>
              </a:ext>
            </a:extLst>
          </p:cNvPr>
          <p:cNvSpPr>
            <a:spLocks noGrp="1"/>
          </p:cNvSpPr>
          <p:nvPr>
            <p:ph type="ctrTitle"/>
          </p:nvPr>
        </p:nvSpPr>
        <p:spPr>
          <a:xfrm>
            <a:off x="534473" y="2950387"/>
            <a:ext cx="3052293" cy="3531403"/>
          </a:xfrm>
        </p:spPr>
        <p:txBody>
          <a:bodyPr anchor="t">
            <a:normAutofit/>
          </a:bodyPr>
          <a:lstStyle/>
          <a:p>
            <a:pPr algn="r"/>
            <a:r>
              <a:rPr lang="en-IN" sz="4000">
                <a:solidFill>
                  <a:srgbClr val="FFFFFF"/>
                </a:solidFill>
              </a:rPr>
              <a:t>Choosing the Right Visuals</a:t>
            </a:r>
          </a:p>
        </p:txBody>
      </p:sp>
    </p:spTree>
    <p:extLst>
      <p:ext uri="{BB962C8B-B14F-4D97-AF65-F5344CB8AC3E}">
        <p14:creationId xmlns:p14="http://schemas.microsoft.com/office/powerpoint/2010/main" val="262088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45A02C-D8F8-29E0-D24D-8860D140120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Glimpse of Data</a:t>
            </a:r>
          </a:p>
        </p:txBody>
      </p:sp>
      <p:pic>
        <p:nvPicPr>
          <p:cNvPr id="8" name="Content Placeholder 7">
            <a:extLst>
              <a:ext uri="{FF2B5EF4-FFF2-40B4-BE49-F238E27FC236}">
                <a16:creationId xmlns:a16="http://schemas.microsoft.com/office/drawing/2014/main" id="{4CE3F649-8762-CF19-6573-889E20E0E145}"/>
              </a:ext>
            </a:extLst>
          </p:cNvPr>
          <p:cNvPicPr>
            <a:picLocks noGrp="1" noChangeAspect="1"/>
          </p:cNvPicPr>
          <p:nvPr>
            <p:ph idx="1"/>
          </p:nvPr>
        </p:nvPicPr>
        <p:blipFill rotWithShape="1">
          <a:blip r:embed="rId2"/>
          <a:srcRect t="10027" r="18494" b="10340"/>
          <a:stretch/>
        </p:blipFill>
        <p:spPr>
          <a:xfrm>
            <a:off x="1187115" y="1655276"/>
            <a:ext cx="9865896" cy="4954685"/>
          </a:xfrm>
          <a:prstGeom prst="rect">
            <a:avLst/>
          </a:prstGeom>
        </p:spPr>
      </p:pic>
    </p:spTree>
    <p:extLst>
      <p:ext uri="{BB962C8B-B14F-4D97-AF65-F5344CB8AC3E}">
        <p14:creationId xmlns:p14="http://schemas.microsoft.com/office/powerpoint/2010/main" val="304758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61B208-CD3A-DAA6-801E-21D5E7EEA110}"/>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Data processing</a:t>
            </a:r>
          </a:p>
        </p:txBody>
      </p:sp>
      <p:sp>
        <p:nvSpPr>
          <p:cNvPr id="3" name="Content Placeholder 2">
            <a:extLst>
              <a:ext uri="{FF2B5EF4-FFF2-40B4-BE49-F238E27FC236}">
                <a16:creationId xmlns:a16="http://schemas.microsoft.com/office/drawing/2014/main" id="{18EA767B-012F-C15A-9F43-148ED9893E77}"/>
              </a:ext>
            </a:extLst>
          </p:cNvPr>
          <p:cNvSpPr>
            <a:spLocks noGrp="1"/>
          </p:cNvSpPr>
          <p:nvPr>
            <p:ph idx="1"/>
          </p:nvPr>
        </p:nvSpPr>
        <p:spPr>
          <a:xfrm>
            <a:off x="4810259" y="649480"/>
            <a:ext cx="6555347" cy="5546047"/>
          </a:xfrm>
        </p:spPr>
        <p:txBody>
          <a:bodyPr anchor="ctr">
            <a:normAutofit/>
          </a:bodyPr>
          <a:lstStyle/>
          <a:p>
            <a:r>
              <a:rPr lang="en-IN" sz="2000" dirty="0"/>
              <a:t>After loading the data, I removed the records having quantities less than 1</a:t>
            </a:r>
          </a:p>
          <a:p>
            <a:r>
              <a:rPr lang="en-IN" sz="2000" dirty="0"/>
              <a:t>Removed records having unit price less than 0</a:t>
            </a:r>
          </a:p>
          <a:p>
            <a:r>
              <a:rPr lang="en-IN" sz="2000" dirty="0"/>
              <a:t>Showing visualization of Sales for year 2011</a:t>
            </a:r>
          </a:p>
          <a:p>
            <a:endParaRPr lang="en-IN" sz="2000" dirty="0"/>
          </a:p>
        </p:txBody>
      </p:sp>
    </p:spTree>
    <p:extLst>
      <p:ext uri="{BB962C8B-B14F-4D97-AF65-F5344CB8AC3E}">
        <p14:creationId xmlns:p14="http://schemas.microsoft.com/office/powerpoint/2010/main" val="3611534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20">
            <a:extLst>
              <a:ext uri="{FF2B5EF4-FFF2-40B4-BE49-F238E27FC236}">
                <a16:creationId xmlns:a16="http://schemas.microsoft.com/office/drawing/2014/main" id="{A76A89AA-0DF3-C406-0B9B-3D21727AABC2}"/>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en-US" sz="3400" kern="1200">
                <a:solidFill>
                  <a:srgbClr val="FFFFFF"/>
                </a:solidFill>
                <a:latin typeface="+mj-lt"/>
                <a:ea typeface="+mj-ea"/>
                <a:cs typeface="+mj-cs"/>
              </a:rPr>
              <a:t>The CEO of the retail store is interested to view the time series of the revenue data for the year 2011 only.</a:t>
            </a:r>
          </a:p>
        </p:txBody>
      </p:sp>
      <p:pic>
        <p:nvPicPr>
          <p:cNvPr id="27" name="Picture Placeholder 26">
            <a:extLst>
              <a:ext uri="{FF2B5EF4-FFF2-40B4-BE49-F238E27FC236}">
                <a16:creationId xmlns:a16="http://schemas.microsoft.com/office/drawing/2014/main" id="{C61D9BA4-E0A3-959B-EAB0-8124D862DFF8}"/>
              </a:ext>
            </a:extLst>
          </p:cNvPr>
          <p:cNvPicPr>
            <a:picLocks noGrp="1" noChangeAspect="1"/>
          </p:cNvPicPr>
          <p:nvPr>
            <p:ph type="pic" idx="1"/>
          </p:nvPr>
        </p:nvPicPr>
        <p:blipFill>
          <a:blip r:embed="rId3"/>
          <a:stretch>
            <a:fillRect/>
          </a:stretch>
        </p:blipFill>
        <p:spPr>
          <a:xfrm>
            <a:off x="737936" y="402570"/>
            <a:ext cx="10529613" cy="3215273"/>
          </a:xfrm>
          <a:prstGeom prst="rect">
            <a:avLst/>
          </a:prstGeom>
        </p:spPr>
      </p:pic>
      <p:sp>
        <p:nvSpPr>
          <p:cNvPr id="23" name="Text Placeholder 22">
            <a:extLst>
              <a:ext uri="{FF2B5EF4-FFF2-40B4-BE49-F238E27FC236}">
                <a16:creationId xmlns:a16="http://schemas.microsoft.com/office/drawing/2014/main" id="{0DAA6805-D1AA-EE3A-B2D3-DC4D67EE3D86}"/>
              </a:ext>
            </a:extLst>
          </p:cNvPr>
          <p:cNvSpPr>
            <a:spLocks noGrp="1"/>
          </p:cNvSpPr>
          <p:nvPr>
            <p:ph type="body" sz="half" idx="2"/>
          </p:nvPr>
        </p:nvSpPr>
        <p:spPr>
          <a:xfrm>
            <a:off x="737935" y="3830279"/>
            <a:ext cx="10529613" cy="1119982"/>
          </a:xfrm>
        </p:spPr>
        <p:txBody>
          <a:bodyPr vert="horz" lIns="91440" tIns="45720" rIns="91440" bIns="45720" rtlCol="0" anchor="ctr">
            <a:normAutofit/>
          </a:bodyPr>
          <a:lstStyle/>
          <a:p>
            <a:r>
              <a:rPr lang="en-US" sz="1300" dirty="0"/>
              <a:t>The first visual demonstrates that the first eight months' sales were quite stable, with an average of $685k in earnings each month. The revenue rises by 40% over the prior month in September, marking the beginning of the revenue boom. This pattern persisted up until November, when it rose to 1.5 million USD, the greatest amount of the whole year. Unfortunately, since the data for December is lacking, no inferences can be made from it. This data demonstrates how seasonality, which typically occurs in the last four months of the year, has an influence on retail store sales.</a:t>
            </a:r>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BF668-288A-4EDC-2185-BA4055EBD35C}"/>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en-US" sz="2200" kern="1200">
                <a:solidFill>
                  <a:srgbClr val="FFFFFF"/>
                </a:solidFill>
                <a:latin typeface="+mj-lt"/>
                <a:ea typeface="+mj-ea"/>
                <a:cs typeface="+mj-cs"/>
              </a:rPr>
              <a:t>The CMO is interested in viewing the top 10 countries which are generating the highest revenue. Also show quantity sold along with the revenue generated.</a:t>
            </a:r>
          </a:p>
        </p:txBody>
      </p:sp>
      <p:pic>
        <p:nvPicPr>
          <p:cNvPr id="7" name="Picture Placeholder 6">
            <a:extLst>
              <a:ext uri="{FF2B5EF4-FFF2-40B4-BE49-F238E27FC236}">
                <a16:creationId xmlns:a16="http://schemas.microsoft.com/office/drawing/2014/main" id="{452FA7A1-16AD-62C0-511F-FBE4BA1271A5}"/>
              </a:ext>
            </a:extLst>
          </p:cNvPr>
          <p:cNvPicPr>
            <a:picLocks noGrp="1" noChangeAspect="1"/>
          </p:cNvPicPr>
          <p:nvPr>
            <p:ph type="pic" idx="1"/>
          </p:nvPr>
        </p:nvPicPr>
        <p:blipFill rotWithShape="1">
          <a:blip r:embed="rId2"/>
          <a:srcRect r="12723"/>
          <a:stretch/>
        </p:blipFill>
        <p:spPr>
          <a:xfrm>
            <a:off x="796895" y="402570"/>
            <a:ext cx="10682915" cy="3215273"/>
          </a:xfrm>
          <a:prstGeom prst="rect">
            <a:avLst/>
          </a:prstGeom>
        </p:spPr>
      </p:pic>
      <p:sp>
        <p:nvSpPr>
          <p:cNvPr id="5" name="Text Placeholder 4">
            <a:extLst>
              <a:ext uri="{FF2B5EF4-FFF2-40B4-BE49-F238E27FC236}">
                <a16:creationId xmlns:a16="http://schemas.microsoft.com/office/drawing/2014/main" id="{A1E2E6EF-5067-05AA-15EF-7624C2B92D4F}"/>
              </a:ext>
            </a:extLst>
          </p:cNvPr>
          <p:cNvSpPr>
            <a:spLocks noGrp="1"/>
          </p:cNvSpPr>
          <p:nvPr>
            <p:ph type="body" sz="half" idx="2"/>
          </p:nvPr>
        </p:nvSpPr>
        <p:spPr>
          <a:xfrm>
            <a:off x="796896" y="3916488"/>
            <a:ext cx="8332826" cy="1119982"/>
          </a:xfrm>
        </p:spPr>
        <p:txBody>
          <a:bodyPr vert="horz" lIns="91440" tIns="45720" rIns="91440" bIns="45720" rtlCol="0" anchor="ctr">
            <a:normAutofit/>
          </a:bodyPr>
          <a:lstStyle/>
          <a:p>
            <a:pPr indent="-228600">
              <a:buFont typeface="Arial" panose="020B0604020202020204" pitchFamily="34" charset="0"/>
              <a:buChar char="•"/>
            </a:pPr>
            <a:r>
              <a:rPr lang="en-US" sz="1400" dirty="0"/>
              <a:t>The second graph shows the top ten nations in terms of growth potential. The UK is not included in these figures since it already has a high demand and I believe that CMO is more interested in countries where demand may increase. The Netherlands, Ireland, Germany, France, and Sweden are among the countries with the greatest levels of unit sales and income, according to the statistics. Belgium and Japan should also receive greater attention because the disparity between quantity and revenue is not very great.</a:t>
            </a:r>
          </a:p>
        </p:txBody>
      </p:sp>
      <p:pic>
        <p:nvPicPr>
          <p:cNvPr id="9" name="Picture 8">
            <a:extLst>
              <a:ext uri="{FF2B5EF4-FFF2-40B4-BE49-F238E27FC236}">
                <a16:creationId xmlns:a16="http://schemas.microsoft.com/office/drawing/2014/main" id="{349CA05D-F541-4581-B895-69E7E36B397E}"/>
              </a:ext>
            </a:extLst>
          </p:cNvPr>
          <p:cNvPicPr>
            <a:picLocks noChangeAspect="1"/>
          </p:cNvPicPr>
          <p:nvPr/>
        </p:nvPicPr>
        <p:blipFill rotWithShape="1">
          <a:blip r:embed="rId2"/>
          <a:srcRect l="87108" b="84294"/>
          <a:stretch/>
        </p:blipFill>
        <p:spPr>
          <a:xfrm>
            <a:off x="9830436" y="3976380"/>
            <a:ext cx="1649375" cy="973881"/>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BF668-288A-4EDC-2185-BA4055EBD35C}"/>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en-US" sz="2400" kern="1200" dirty="0">
                <a:solidFill>
                  <a:srgbClr val="FFFFFF"/>
                </a:solidFill>
                <a:latin typeface="+mj-lt"/>
                <a:ea typeface="+mj-ea"/>
                <a:cs typeface="+mj-cs"/>
              </a:rPr>
              <a:t>The CMO of the online retail store wants to view the information on the top 10 customers by revenue.</a:t>
            </a:r>
            <a:endParaRPr lang="en-US" sz="2200" kern="1200" dirty="0">
              <a:solidFill>
                <a:srgbClr val="FFFFFF"/>
              </a:solidFill>
              <a:latin typeface="+mj-lt"/>
              <a:ea typeface="+mj-ea"/>
              <a:cs typeface="+mj-cs"/>
            </a:endParaRPr>
          </a:p>
        </p:txBody>
      </p:sp>
      <p:sp>
        <p:nvSpPr>
          <p:cNvPr id="5" name="Text Placeholder 4">
            <a:extLst>
              <a:ext uri="{FF2B5EF4-FFF2-40B4-BE49-F238E27FC236}">
                <a16:creationId xmlns:a16="http://schemas.microsoft.com/office/drawing/2014/main" id="{A1E2E6EF-5067-05AA-15EF-7624C2B92D4F}"/>
              </a:ext>
            </a:extLst>
          </p:cNvPr>
          <p:cNvSpPr>
            <a:spLocks noGrp="1"/>
          </p:cNvSpPr>
          <p:nvPr>
            <p:ph type="body" sz="half" idx="2"/>
          </p:nvPr>
        </p:nvSpPr>
        <p:spPr>
          <a:xfrm>
            <a:off x="796896" y="4387354"/>
            <a:ext cx="10682914" cy="809677"/>
          </a:xfrm>
        </p:spPr>
        <p:txBody>
          <a:bodyPr vert="horz" lIns="91440" tIns="45720" rIns="91440" bIns="45720" rtlCol="0" anchor="ctr">
            <a:normAutofit/>
          </a:bodyPr>
          <a:lstStyle/>
          <a:p>
            <a:r>
              <a:rPr lang="en-US" sz="1400" dirty="0"/>
              <a:t>The top 10 consumers who have made the most purchases from the business have been the subject of the third study. According to the statistics, there is little variation in the purchases made by the top 10 clients. The fact that the highest revenue-producing client only spent 17% more than the second-highest demonstrates that the company does not rely solely on a small number of consumers to generate income. </a:t>
            </a:r>
          </a:p>
        </p:txBody>
      </p:sp>
      <p:pic>
        <p:nvPicPr>
          <p:cNvPr id="6" name="slide4" descr="Question 3">
            <a:extLst>
              <a:ext uri="{FF2B5EF4-FFF2-40B4-BE49-F238E27FC236}">
                <a16:creationId xmlns:a16="http://schemas.microsoft.com/office/drawing/2014/main" id="{820EC01F-B113-661A-B312-E875EDFB0973}"/>
              </a:ext>
            </a:extLst>
          </p:cNvPr>
          <p:cNvPicPr>
            <a:picLocks noChangeAspect="1"/>
          </p:cNvPicPr>
          <p:nvPr/>
        </p:nvPicPr>
        <p:blipFill rotWithShape="1">
          <a:blip r:embed="rId2">
            <a:extLst>
              <a:ext uri="{28A0092B-C50C-407E-A947-70E740481C1C}">
                <a14:useLocalDpi xmlns:a14="http://schemas.microsoft.com/office/drawing/2010/main" val="0"/>
              </a:ext>
            </a:extLst>
          </a:blip>
          <a:srcRect t="9905" b="11687"/>
          <a:stretch/>
        </p:blipFill>
        <p:spPr>
          <a:xfrm>
            <a:off x="796896" y="314078"/>
            <a:ext cx="10470654" cy="4006824"/>
          </a:xfrm>
          <a:prstGeom prst="rect">
            <a:avLst/>
          </a:prstGeom>
        </p:spPr>
      </p:pic>
    </p:spTree>
    <p:extLst>
      <p:ext uri="{BB962C8B-B14F-4D97-AF65-F5344CB8AC3E}">
        <p14:creationId xmlns:p14="http://schemas.microsoft.com/office/powerpoint/2010/main" val="1417579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216</TotalTime>
  <Words>780</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Open Sans</vt:lpstr>
      <vt:lpstr>Office Theme</vt:lpstr>
      <vt:lpstr>Data Visualisation: Empowering Business with Effective Insights </vt:lpstr>
      <vt:lpstr>Questions of interest to the CEO </vt:lpstr>
      <vt:lpstr>Questions of interest to the CMO</vt:lpstr>
      <vt:lpstr>Choosing the Right Visuals</vt:lpstr>
      <vt:lpstr>Glimpse of Data</vt:lpstr>
      <vt:lpstr>Data processing</vt:lpstr>
      <vt:lpstr>The CEO of the retail store is interested to view the time series of the revenue data for the year 2011 only.</vt:lpstr>
      <vt:lpstr>The CMO is interested in viewing the top 10 countries which are generating the highest revenue. Also show quantity sold along with the revenue generated.</vt:lpstr>
      <vt:lpstr>The CMO of the online retail store wants to view the information on the top 10 customers by revenue.</vt:lpstr>
      <vt:lpstr>PowerPoint Presentation</vt:lpstr>
      <vt:lpstr>The CEO is looking to gain insights on the demand for their products. He wants to look at all countries and see which regions have the greatest demand for their products. </vt:lpstr>
      <vt:lpstr>PowerPoint Presentation</vt:lpstr>
      <vt:lpstr>PowerPoint Presentation</vt:lpstr>
      <vt:lpstr>Thanks so much for your time. If you have any questions about the analysis or would like to see anything additional after you’ve had time to digest this information, I’d be happy to develop that for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Visualisation: Empowering Business with Effective Insights </dc:title>
  <dc:creator/>
  <cp:lastModifiedBy>Pritesh Singh</cp:lastModifiedBy>
  <cp:revision>33</cp:revision>
  <dcterms:created xsi:type="dcterms:W3CDTF">2023-05-30T10:46:25Z</dcterms:created>
  <dcterms:modified xsi:type="dcterms:W3CDTF">2023-05-31T05:33:20Z</dcterms:modified>
</cp:coreProperties>
</file>