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6" r:id="rId3"/>
    <p:sldId id="284" r:id="rId4"/>
    <p:sldId id="285" r:id="rId5"/>
    <p:sldId id="283" r:id="rId6"/>
    <p:sldId id="258" r:id="rId7"/>
    <p:sldId id="267" r:id="rId8"/>
    <p:sldId id="278" r:id="rId9"/>
    <p:sldId id="279" r:id="rId10"/>
    <p:sldId id="269" r:id="rId11"/>
    <p:sldId id="275" r:id="rId12"/>
    <p:sldId id="276" r:id="rId13"/>
    <p:sldId id="277" r:id="rId14"/>
    <p:sldId id="270" r:id="rId15"/>
    <p:sldId id="273" r:id="rId16"/>
    <p:sldId id="281" r:id="rId17"/>
    <p:sldId id="280" r:id="rId18"/>
    <p:sldId id="28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3270" autoAdjust="0"/>
  </p:normalViewPr>
  <p:slideViewPr>
    <p:cSldViewPr snapToGrid="0">
      <p:cViewPr varScale="1">
        <p:scale>
          <a:sx n="75" d="100"/>
          <a:sy n="75" d="100"/>
        </p:scale>
        <p:origin x="17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0DAB5-F964-4686-9119-290D494F6DE7}" type="doc">
      <dgm:prSet loTypeId="urn:microsoft.com/office/officeart/2008/layout/LinedList" loCatId="list" qsTypeId="urn:microsoft.com/office/officeart/2005/8/quickstyle/simple2" qsCatId="simple" csTypeId="urn:microsoft.com/office/officeart/2005/8/colors/accent4_1" csCatId="accent4" phldr="1"/>
      <dgm:spPr/>
      <dgm:t>
        <a:bodyPr/>
        <a:lstStyle/>
        <a:p>
          <a:endParaRPr lang="en-US"/>
        </a:p>
      </dgm:t>
    </dgm:pt>
    <dgm:pt modelId="{56956BEE-068A-4737-A23A-7B98E85E533A}">
      <dgm:prSet/>
      <dgm:spPr/>
      <dgm:t>
        <a:bodyPr/>
        <a:lstStyle/>
        <a:p>
          <a:r>
            <a:rPr lang="en-US" dirty="0"/>
            <a:t>The original data is encoded to protect user data and privacy. Each variable was represented by a number/ID. It is hard to make sense of data in the form of Device 345, OS 32 etc. </a:t>
          </a:r>
        </a:p>
      </dgm:t>
    </dgm:pt>
    <dgm:pt modelId="{C2CA8AC4-7704-4B4B-ABD0-94E52030A38D}" type="parTrans" cxnId="{9B4047FE-C953-4C17-8345-AB2BF4BAEC40}">
      <dgm:prSet/>
      <dgm:spPr/>
      <dgm:t>
        <a:bodyPr/>
        <a:lstStyle/>
        <a:p>
          <a:endParaRPr lang="en-US"/>
        </a:p>
      </dgm:t>
    </dgm:pt>
    <dgm:pt modelId="{87E4B937-B1D0-445F-8F42-FF71A9AD39F3}" type="sibTrans" cxnId="{9B4047FE-C953-4C17-8345-AB2BF4BAEC40}">
      <dgm:prSet/>
      <dgm:spPr/>
      <dgm:t>
        <a:bodyPr/>
        <a:lstStyle/>
        <a:p>
          <a:endParaRPr lang="en-US"/>
        </a:p>
      </dgm:t>
    </dgm:pt>
    <dgm:pt modelId="{8655BA70-77E3-4B54-9660-DE42908551E1}">
      <dgm:prSet/>
      <dgm:spPr/>
      <dgm:t>
        <a:bodyPr/>
        <a:lstStyle/>
        <a:p>
          <a:r>
            <a:rPr lang="en-US" dirty="0"/>
            <a:t>As there are over 300 devices, 250 OS and 300 channels, it is hard to convert these to meaningful names. </a:t>
          </a:r>
        </a:p>
      </dgm:t>
    </dgm:pt>
    <dgm:pt modelId="{2FDFBE06-4BFA-4381-BB44-E62D6C849508}" type="parTrans" cxnId="{CE8DCCF4-C3AF-499C-A5A1-9F535EBFF8F2}">
      <dgm:prSet/>
      <dgm:spPr/>
      <dgm:t>
        <a:bodyPr/>
        <a:lstStyle/>
        <a:p>
          <a:endParaRPr lang="en-US"/>
        </a:p>
      </dgm:t>
    </dgm:pt>
    <dgm:pt modelId="{75766BC3-3EF6-49A9-803C-8C4075B3A373}" type="sibTrans" cxnId="{CE8DCCF4-C3AF-499C-A5A1-9F535EBFF8F2}">
      <dgm:prSet/>
      <dgm:spPr/>
      <dgm:t>
        <a:bodyPr/>
        <a:lstStyle/>
        <a:p>
          <a:endParaRPr lang="en-US"/>
        </a:p>
      </dgm:t>
    </dgm:pt>
    <dgm:pt modelId="{D6AA5545-1A7F-46E7-9F69-567CB19FD5C8}">
      <dgm:prSet/>
      <dgm:spPr/>
      <dgm:t>
        <a:bodyPr/>
        <a:lstStyle/>
        <a:p>
          <a:r>
            <a:rPr lang="en-US" dirty="0"/>
            <a:t>On the other hand, encoded data makes it easy to apply this analysis to another company/ad business, specially those who are not willing to share protected data.</a:t>
          </a:r>
        </a:p>
      </dgm:t>
    </dgm:pt>
    <dgm:pt modelId="{0F3D4E6E-F716-451F-A1F7-D3E1999CEC6B}" type="parTrans" cxnId="{3FCE886B-EF65-4376-A730-CEBEB86C5ADA}">
      <dgm:prSet/>
      <dgm:spPr/>
      <dgm:t>
        <a:bodyPr/>
        <a:lstStyle/>
        <a:p>
          <a:endParaRPr lang="en-US"/>
        </a:p>
      </dgm:t>
    </dgm:pt>
    <dgm:pt modelId="{D120B15D-6BC8-4C88-8477-4E161385F0E1}" type="sibTrans" cxnId="{3FCE886B-EF65-4376-A730-CEBEB86C5ADA}">
      <dgm:prSet/>
      <dgm:spPr/>
      <dgm:t>
        <a:bodyPr/>
        <a:lstStyle/>
        <a:p>
          <a:endParaRPr lang="en-US"/>
        </a:p>
      </dgm:t>
    </dgm:pt>
    <dgm:pt modelId="{1AFD1EF3-CFF0-4EA2-B754-5631B117E015}">
      <dgm:prSet/>
      <dgm:spPr/>
      <dgm:t>
        <a:bodyPr/>
        <a:lstStyle/>
        <a:p>
          <a:r>
            <a:rPr lang="en-US" dirty="0"/>
            <a:t>Care must also be taken to not misrepresent a company/device just to make the data meaningful. For e.g.: if I convert all Device 1 to iPhone 8, we may be conveying wrong information or incorrectly conclude all iPhone 8 are making fraudulent clicks. </a:t>
          </a:r>
        </a:p>
      </dgm:t>
    </dgm:pt>
    <dgm:pt modelId="{67C0E286-DF97-448A-A545-518AB6A38D4C}" type="parTrans" cxnId="{783E584D-7E36-40B3-84C0-66F555CB7A86}">
      <dgm:prSet/>
      <dgm:spPr/>
      <dgm:t>
        <a:bodyPr/>
        <a:lstStyle/>
        <a:p>
          <a:endParaRPr lang="en-US"/>
        </a:p>
      </dgm:t>
    </dgm:pt>
    <dgm:pt modelId="{3651D35E-CB01-4823-BAF9-5A0AC4FB0FD3}" type="sibTrans" cxnId="{783E584D-7E36-40B3-84C0-66F555CB7A86}">
      <dgm:prSet/>
      <dgm:spPr/>
      <dgm:t>
        <a:bodyPr/>
        <a:lstStyle/>
        <a:p>
          <a:endParaRPr lang="en-US"/>
        </a:p>
      </dgm:t>
    </dgm:pt>
    <dgm:pt modelId="{A59992D9-939B-49AA-8E9A-97C86B8CD664}" type="pres">
      <dgm:prSet presAssocID="{D810DAB5-F964-4686-9119-290D494F6DE7}" presName="vert0" presStyleCnt="0">
        <dgm:presLayoutVars>
          <dgm:dir/>
          <dgm:animOne val="branch"/>
          <dgm:animLvl val="lvl"/>
        </dgm:presLayoutVars>
      </dgm:prSet>
      <dgm:spPr/>
    </dgm:pt>
    <dgm:pt modelId="{A1F0383D-AF26-442A-A1A1-D55147271ABE}" type="pres">
      <dgm:prSet presAssocID="{56956BEE-068A-4737-A23A-7B98E85E533A}" presName="thickLine" presStyleLbl="alignNode1" presStyleIdx="0" presStyleCnt="4"/>
      <dgm:spPr/>
    </dgm:pt>
    <dgm:pt modelId="{8A20BBE7-E2C9-40B4-A9E8-C4785C005D5C}" type="pres">
      <dgm:prSet presAssocID="{56956BEE-068A-4737-A23A-7B98E85E533A}" presName="horz1" presStyleCnt="0"/>
      <dgm:spPr/>
    </dgm:pt>
    <dgm:pt modelId="{B221E1E4-298F-480B-B35D-B8AAFF864746}" type="pres">
      <dgm:prSet presAssocID="{56956BEE-068A-4737-A23A-7B98E85E533A}" presName="tx1" presStyleLbl="revTx" presStyleIdx="0" presStyleCnt="4"/>
      <dgm:spPr/>
    </dgm:pt>
    <dgm:pt modelId="{3102340A-27F0-4D65-8D8F-4E0B242F485E}" type="pres">
      <dgm:prSet presAssocID="{56956BEE-068A-4737-A23A-7B98E85E533A}" presName="vert1" presStyleCnt="0"/>
      <dgm:spPr/>
    </dgm:pt>
    <dgm:pt modelId="{FD343915-4063-47D6-80FF-A580C658A533}" type="pres">
      <dgm:prSet presAssocID="{8655BA70-77E3-4B54-9660-DE42908551E1}" presName="thickLine" presStyleLbl="alignNode1" presStyleIdx="1" presStyleCnt="4"/>
      <dgm:spPr/>
    </dgm:pt>
    <dgm:pt modelId="{9C130A88-B8BA-4C33-A331-687458028308}" type="pres">
      <dgm:prSet presAssocID="{8655BA70-77E3-4B54-9660-DE42908551E1}" presName="horz1" presStyleCnt="0"/>
      <dgm:spPr/>
    </dgm:pt>
    <dgm:pt modelId="{00F13197-E8CB-4997-A1DF-A3FD5C245669}" type="pres">
      <dgm:prSet presAssocID="{8655BA70-77E3-4B54-9660-DE42908551E1}" presName="tx1" presStyleLbl="revTx" presStyleIdx="1" presStyleCnt="4"/>
      <dgm:spPr/>
    </dgm:pt>
    <dgm:pt modelId="{6E5647EB-399E-42DD-806C-845D2461C16F}" type="pres">
      <dgm:prSet presAssocID="{8655BA70-77E3-4B54-9660-DE42908551E1}" presName="vert1" presStyleCnt="0"/>
      <dgm:spPr/>
    </dgm:pt>
    <dgm:pt modelId="{8665C7C0-F75D-4A33-85D4-7D719F8B472B}" type="pres">
      <dgm:prSet presAssocID="{1AFD1EF3-CFF0-4EA2-B754-5631B117E015}" presName="thickLine" presStyleLbl="alignNode1" presStyleIdx="2" presStyleCnt="4"/>
      <dgm:spPr/>
    </dgm:pt>
    <dgm:pt modelId="{61951AE9-2E86-4BEB-8BCC-49E3CA77BEC5}" type="pres">
      <dgm:prSet presAssocID="{1AFD1EF3-CFF0-4EA2-B754-5631B117E015}" presName="horz1" presStyleCnt="0"/>
      <dgm:spPr/>
    </dgm:pt>
    <dgm:pt modelId="{D6B34339-EC49-4F78-9BB4-EA18D8FC47B5}" type="pres">
      <dgm:prSet presAssocID="{1AFD1EF3-CFF0-4EA2-B754-5631B117E015}" presName="tx1" presStyleLbl="revTx" presStyleIdx="2" presStyleCnt="4"/>
      <dgm:spPr/>
    </dgm:pt>
    <dgm:pt modelId="{D7273454-F72D-4673-8FCF-CF32165048F3}" type="pres">
      <dgm:prSet presAssocID="{1AFD1EF3-CFF0-4EA2-B754-5631B117E015}" presName="vert1" presStyleCnt="0"/>
      <dgm:spPr/>
    </dgm:pt>
    <dgm:pt modelId="{9758AFD8-D7D0-4DBE-B78B-D3A640CAAAE5}" type="pres">
      <dgm:prSet presAssocID="{D6AA5545-1A7F-46E7-9F69-567CB19FD5C8}" presName="thickLine" presStyleLbl="alignNode1" presStyleIdx="3" presStyleCnt="4"/>
      <dgm:spPr/>
    </dgm:pt>
    <dgm:pt modelId="{80F93096-CB32-4055-8AD5-51C84D78F2C8}" type="pres">
      <dgm:prSet presAssocID="{D6AA5545-1A7F-46E7-9F69-567CB19FD5C8}" presName="horz1" presStyleCnt="0"/>
      <dgm:spPr/>
    </dgm:pt>
    <dgm:pt modelId="{C16F6EBF-D0EC-4946-BC4C-3E43768E5F3F}" type="pres">
      <dgm:prSet presAssocID="{D6AA5545-1A7F-46E7-9F69-567CB19FD5C8}" presName="tx1" presStyleLbl="revTx" presStyleIdx="3" presStyleCnt="4"/>
      <dgm:spPr/>
    </dgm:pt>
    <dgm:pt modelId="{995BACA0-F5A4-491D-9435-73AA38897AAA}" type="pres">
      <dgm:prSet presAssocID="{D6AA5545-1A7F-46E7-9F69-567CB19FD5C8}" presName="vert1" presStyleCnt="0"/>
      <dgm:spPr/>
    </dgm:pt>
  </dgm:ptLst>
  <dgm:cxnLst>
    <dgm:cxn modelId="{FBBEFB29-1D1F-48C8-9EFB-876FBF41B787}" type="presOf" srcId="{56956BEE-068A-4737-A23A-7B98E85E533A}" destId="{B221E1E4-298F-480B-B35D-B8AAFF864746}" srcOrd="0" destOrd="0" presId="urn:microsoft.com/office/officeart/2008/layout/LinedList"/>
    <dgm:cxn modelId="{3DA8215F-6BFB-4A57-8B96-BD6EEFD691AD}" type="presOf" srcId="{8655BA70-77E3-4B54-9660-DE42908551E1}" destId="{00F13197-E8CB-4997-A1DF-A3FD5C245669}" srcOrd="0" destOrd="0" presId="urn:microsoft.com/office/officeart/2008/layout/LinedList"/>
    <dgm:cxn modelId="{3FCE886B-EF65-4376-A730-CEBEB86C5ADA}" srcId="{D810DAB5-F964-4686-9119-290D494F6DE7}" destId="{D6AA5545-1A7F-46E7-9F69-567CB19FD5C8}" srcOrd="3" destOrd="0" parTransId="{0F3D4E6E-F716-451F-A1F7-D3E1999CEC6B}" sibTransId="{D120B15D-6BC8-4C88-8477-4E161385F0E1}"/>
    <dgm:cxn modelId="{783E584D-7E36-40B3-84C0-66F555CB7A86}" srcId="{D810DAB5-F964-4686-9119-290D494F6DE7}" destId="{1AFD1EF3-CFF0-4EA2-B754-5631B117E015}" srcOrd="2" destOrd="0" parTransId="{67C0E286-DF97-448A-A545-518AB6A38D4C}" sibTransId="{3651D35E-CB01-4823-BAF9-5A0AC4FB0FD3}"/>
    <dgm:cxn modelId="{6943A27B-0FC5-4333-A157-6F889F05CD99}" type="presOf" srcId="{D6AA5545-1A7F-46E7-9F69-567CB19FD5C8}" destId="{C16F6EBF-D0EC-4946-BC4C-3E43768E5F3F}" srcOrd="0" destOrd="0" presId="urn:microsoft.com/office/officeart/2008/layout/LinedList"/>
    <dgm:cxn modelId="{30F0C67B-9B2F-45C1-8A45-FE01A3FAD11D}" type="presOf" srcId="{D810DAB5-F964-4686-9119-290D494F6DE7}" destId="{A59992D9-939B-49AA-8E9A-97C86B8CD664}" srcOrd="0" destOrd="0" presId="urn:microsoft.com/office/officeart/2008/layout/LinedList"/>
    <dgm:cxn modelId="{E5C93291-5F06-4E95-AF62-6B3136662A72}" type="presOf" srcId="{1AFD1EF3-CFF0-4EA2-B754-5631B117E015}" destId="{D6B34339-EC49-4F78-9BB4-EA18D8FC47B5}" srcOrd="0" destOrd="0" presId="urn:microsoft.com/office/officeart/2008/layout/LinedList"/>
    <dgm:cxn modelId="{CE8DCCF4-C3AF-499C-A5A1-9F535EBFF8F2}" srcId="{D810DAB5-F964-4686-9119-290D494F6DE7}" destId="{8655BA70-77E3-4B54-9660-DE42908551E1}" srcOrd="1" destOrd="0" parTransId="{2FDFBE06-4BFA-4381-BB44-E62D6C849508}" sibTransId="{75766BC3-3EF6-49A9-803C-8C4075B3A373}"/>
    <dgm:cxn modelId="{9B4047FE-C953-4C17-8345-AB2BF4BAEC40}" srcId="{D810DAB5-F964-4686-9119-290D494F6DE7}" destId="{56956BEE-068A-4737-A23A-7B98E85E533A}" srcOrd="0" destOrd="0" parTransId="{C2CA8AC4-7704-4B4B-ABD0-94E52030A38D}" sibTransId="{87E4B937-B1D0-445F-8F42-FF71A9AD39F3}"/>
    <dgm:cxn modelId="{74747964-B396-4755-9C54-B26ACDF4C302}" type="presParOf" srcId="{A59992D9-939B-49AA-8E9A-97C86B8CD664}" destId="{A1F0383D-AF26-442A-A1A1-D55147271ABE}" srcOrd="0" destOrd="0" presId="urn:microsoft.com/office/officeart/2008/layout/LinedList"/>
    <dgm:cxn modelId="{82691D08-658D-45CD-89FB-6A08A4383573}" type="presParOf" srcId="{A59992D9-939B-49AA-8E9A-97C86B8CD664}" destId="{8A20BBE7-E2C9-40B4-A9E8-C4785C005D5C}" srcOrd="1" destOrd="0" presId="urn:microsoft.com/office/officeart/2008/layout/LinedList"/>
    <dgm:cxn modelId="{17A816C1-E534-4B99-9765-B211822D301B}" type="presParOf" srcId="{8A20BBE7-E2C9-40B4-A9E8-C4785C005D5C}" destId="{B221E1E4-298F-480B-B35D-B8AAFF864746}" srcOrd="0" destOrd="0" presId="urn:microsoft.com/office/officeart/2008/layout/LinedList"/>
    <dgm:cxn modelId="{4DDA7502-63A8-43CE-88CC-CEE62CCB4F20}" type="presParOf" srcId="{8A20BBE7-E2C9-40B4-A9E8-C4785C005D5C}" destId="{3102340A-27F0-4D65-8D8F-4E0B242F485E}" srcOrd="1" destOrd="0" presId="urn:microsoft.com/office/officeart/2008/layout/LinedList"/>
    <dgm:cxn modelId="{DAA797E1-1000-4D2E-8BD0-7EA1696B3D32}" type="presParOf" srcId="{A59992D9-939B-49AA-8E9A-97C86B8CD664}" destId="{FD343915-4063-47D6-80FF-A580C658A533}" srcOrd="2" destOrd="0" presId="urn:microsoft.com/office/officeart/2008/layout/LinedList"/>
    <dgm:cxn modelId="{703EC538-C750-4C75-827D-539C082B0B94}" type="presParOf" srcId="{A59992D9-939B-49AA-8E9A-97C86B8CD664}" destId="{9C130A88-B8BA-4C33-A331-687458028308}" srcOrd="3" destOrd="0" presId="urn:microsoft.com/office/officeart/2008/layout/LinedList"/>
    <dgm:cxn modelId="{209B60E5-F839-4B89-8957-C761984150EC}" type="presParOf" srcId="{9C130A88-B8BA-4C33-A331-687458028308}" destId="{00F13197-E8CB-4997-A1DF-A3FD5C245669}" srcOrd="0" destOrd="0" presId="urn:microsoft.com/office/officeart/2008/layout/LinedList"/>
    <dgm:cxn modelId="{C63C0B2F-32CB-4F57-A517-195E4003D8C4}" type="presParOf" srcId="{9C130A88-B8BA-4C33-A331-687458028308}" destId="{6E5647EB-399E-42DD-806C-845D2461C16F}" srcOrd="1" destOrd="0" presId="urn:microsoft.com/office/officeart/2008/layout/LinedList"/>
    <dgm:cxn modelId="{1263B2D0-3CEC-4F56-8695-52F1DCDC039F}" type="presParOf" srcId="{A59992D9-939B-49AA-8E9A-97C86B8CD664}" destId="{8665C7C0-F75D-4A33-85D4-7D719F8B472B}" srcOrd="4" destOrd="0" presId="urn:microsoft.com/office/officeart/2008/layout/LinedList"/>
    <dgm:cxn modelId="{81318EA2-C8A1-43E6-BC2C-BB400DBB807A}" type="presParOf" srcId="{A59992D9-939B-49AA-8E9A-97C86B8CD664}" destId="{61951AE9-2E86-4BEB-8BCC-49E3CA77BEC5}" srcOrd="5" destOrd="0" presId="urn:microsoft.com/office/officeart/2008/layout/LinedList"/>
    <dgm:cxn modelId="{14C48351-F259-4A68-A396-58D7C5CE185B}" type="presParOf" srcId="{61951AE9-2E86-4BEB-8BCC-49E3CA77BEC5}" destId="{D6B34339-EC49-4F78-9BB4-EA18D8FC47B5}" srcOrd="0" destOrd="0" presId="urn:microsoft.com/office/officeart/2008/layout/LinedList"/>
    <dgm:cxn modelId="{27C2C283-39FD-4220-B6F3-B99E497CAEDD}" type="presParOf" srcId="{61951AE9-2E86-4BEB-8BCC-49E3CA77BEC5}" destId="{D7273454-F72D-4673-8FCF-CF32165048F3}" srcOrd="1" destOrd="0" presId="urn:microsoft.com/office/officeart/2008/layout/LinedList"/>
    <dgm:cxn modelId="{AAB4BBB0-2944-44FE-A6BD-A4EE78090BE9}" type="presParOf" srcId="{A59992D9-939B-49AA-8E9A-97C86B8CD664}" destId="{9758AFD8-D7D0-4DBE-B78B-D3A640CAAAE5}" srcOrd="6" destOrd="0" presId="urn:microsoft.com/office/officeart/2008/layout/LinedList"/>
    <dgm:cxn modelId="{EB1FBE35-0F93-41DD-A3B7-3D0261DA8320}" type="presParOf" srcId="{A59992D9-939B-49AA-8E9A-97C86B8CD664}" destId="{80F93096-CB32-4055-8AD5-51C84D78F2C8}" srcOrd="7" destOrd="0" presId="urn:microsoft.com/office/officeart/2008/layout/LinedList"/>
    <dgm:cxn modelId="{AA0B5216-FB16-4567-B590-5ABC4578C38C}" type="presParOf" srcId="{80F93096-CB32-4055-8AD5-51C84D78F2C8}" destId="{C16F6EBF-D0EC-4946-BC4C-3E43768E5F3F}" srcOrd="0" destOrd="0" presId="urn:microsoft.com/office/officeart/2008/layout/LinedList"/>
    <dgm:cxn modelId="{36BCE163-2264-4D21-894A-16F98A9AA493}" type="presParOf" srcId="{80F93096-CB32-4055-8AD5-51C84D78F2C8}" destId="{995BACA0-F5A4-491D-9435-73AA38897A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0383D-AF26-442A-A1A1-D55147271ABE}">
      <dsp:nvSpPr>
        <dsp:cNvPr id="0" name=""/>
        <dsp:cNvSpPr/>
      </dsp:nvSpPr>
      <dsp:spPr>
        <a:xfrm>
          <a:off x="0" y="0"/>
          <a:ext cx="10515600"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221E1E4-298F-480B-B35D-B8AAFF864746}">
      <dsp:nvSpPr>
        <dsp:cNvPr id="0" name=""/>
        <dsp:cNvSpPr/>
      </dsp:nvSpPr>
      <dsp:spPr>
        <a:xfrm>
          <a:off x="0" y="0"/>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original data is encoded to protect user data and privacy. Each variable was represented by a number/ID. It is hard to make sense of data in the form of Device 345, OS 32 etc. </a:t>
          </a:r>
        </a:p>
      </dsp:txBody>
      <dsp:txXfrm>
        <a:off x="0" y="0"/>
        <a:ext cx="10515600" cy="1038622"/>
      </dsp:txXfrm>
    </dsp:sp>
    <dsp:sp modelId="{FD343915-4063-47D6-80FF-A580C658A533}">
      <dsp:nvSpPr>
        <dsp:cNvPr id="0" name=""/>
        <dsp:cNvSpPr/>
      </dsp:nvSpPr>
      <dsp:spPr>
        <a:xfrm>
          <a:off x="0" y="1038621"/>
          <a:ext cx="10515600"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F13197-E8CB-4997-A1DF-A3FD5C245669}">
      <dsp:nvSpPr>
        <dsp:cNvPr id="0" name=""/>
        <dsp:cNvSpPr/>
      </dsp:nvSpPr>
      <dsp:spPr>
        <a:xfrm>
          <a:off x="0" y="1038622"/>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As there are over 300 devices, 250 OS and 300 channels, it is hard to convert these to meaningful names. </a:t>
          </a:r>
        </a:p>
      </dsp:txBody>
      <dsp:txXfrm>
        <a:off x="0" y="1038622"/>
        <a:ext cx="10515600" cy="1038622"/>
      </dsp:txXfrm>
    </dsp:sp>
    <dsp:sp modelId="{8665C7C0-F75D-4A33-85D4-7D719F8B472B}">
      <dsp:nvSpPr>
        <dsp:cNvPr id="0" name=""/>
        <dsp:cNvSpPr/>
      </dsp:nvSpPr>
      <dsp:spPr>
        <a:xfrm>
          <a:off x="0" y="2077243"/>
          <a:ext cx="10515600"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B34339-EC49-4F78-9BB4-EA18D8FC47B5}">
      <dsp:nvSpPr>
        <dsp:cNvPr id="0" name=""/>
        <dsp:cNvSpPr/>
      </dsp:nvSpPr>
      <dsp:spPr>
        <a:xfrm>
          <a:off x="0" y="2077244"/>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Care must also be taken to not misrepresent a company/device just to make the data meaningful. For e.g.: if I convert all Device 1 to iPhone 8, we may be conveying wrong information or incorrectly conclude all iPhone 8 are making fraudulent clicks. </a:t>
          </a:r>
        </a:p>
      </dsp:txBody>
      <dsp:txXfrm>
        <a:off x="0" y="2077244"/>
        <a:ext cx="10515600" cy="1038622"/>
      </dsp:txXfrm>
    </dsp:sp>
    <dsp:sp modelId="{9758AFD8-D7D0-4DBE-B78B-D3A640CAAAE5}">
      <dsp:nvSpPr>
        <dsp:cNvPr id="0" name=""/>
        <dsp:cNvSpPr/>
      </dsp:nvSpPr>
      <dsp:spPr>
        <a:xfrm>
          <a:off x="0" y="3115865"/>
          <a:ext cx="10515600"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16F6EBF-D0EC-4946-BC4C-3E43768E5F3F}">
      <dsp:nvSpPr>
        <dsp:cNvPr id="0" name=""/>
        <dsp:cNvSpPr/>
      </dsp:nvSpPr>
      <dsp:spPr>
        <a:xfrm>
          <a:off x="0" y="3115866"/>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On the other hand, encoded data makes it easy to apply this analysis to another company/ad business, specially those who are not willing to share protected data.</a:t>
          </a:r>
        </a:p>
      </dsp:txBody>
      <dsp:txXfrm>
        <a:off x="0" y="3115866"/>
        <a:ext cx="10515600" cy="10386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2B331-BC51-4AD5-A83C-35F7A2C3E7E5}"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BDFFD-036F-4DED-BFCB-BC954817DA42}" type="slidenum">
              <a:rPr lang="en-US" smtClean="0"/>
              <a:t>‹#›</a:t>
            </a:fld>
            <a:endParaRPr lang="en-US"/>
          </a:p>
        </p:txBody>
      </p:sp>
    </p:spTree>
    <p:extLst>
      <p:ext uri="{BB962C8B-B14F-4D97-AF65-F5344CB8AC3E}">
        <p14:creationId xmlns:p14="http://schemas.microsoft.com/office/powerpoint/2010/main" val="13942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alkingdata.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https://www.kaggle.com/c/talkingdata-adtracking-fraud-detection</a:t>
            </a:r>
          </a:p>
          <a:p>
            <a:endParaRPr lang="en-US" dirty="0"/>
          </a:p>
          <a:p>
            <a:pPr fontAlgn="base"/>
            <a:r>
              <a:rPr lang="en-US" sz="1200" b="0" i="0" kern="1200" dirty="0">
                <a:solidFill>
                  <a:schemeClr val="tx1"/>
                </a:solidFill>
                <a:effectLst/>
                <a:latin typeface="+mn-lt"/>
                <a:ea typeface="+mn-ea"/>
                <a:cs typeface="+mn-cs"/>
              </a:rPr>
              <a:t>Fraud risk is everywhere, but for companies that advertise online, click fraud can happen at an overwhelming volume, resulting in misleading click data and wasted money. Ad channels can drive up costs by simply clicking on the ad at a large scale. With over 1 billion smart mobile devices in active use every month, China is the largest mobile market in the world and therefore suffers from huge volumes of fraudulent traffic.</a:t>
            </a:r>
          </a:p>
          <a:p>
            <a:pPr fontAlgn="base"/>
            <a:r>
              <a:rPr lang="en-US" sz="1200" b="0" i="0" u="none" strike="noStrike" kern="1200" dirty="0">
                <a:solidFill>
                  <a:schemeClr val="tx1"/>
                </a:solidFill>
                <a:effectLst/>
                <a:latin typeface="+mn-lt"/>
                <a:ea typeface="+mn-ea"/>
                <a:cs typeface="+mn-cs"/>
                <a:hlinkClick r:id="rId3"/>
              </a:rPr>
              <a:t>TalkingData</a:t>
            </a:r>
            <a:r>
              <a:rPr lang="en-US" sz="1200" b="0" i="0" kern="1200" dirty="0">
                <a:solidFill>
                  <a:schemeClr val="tx1"/>
                </a:solidFill>
                <a:effectLst/>
                <a:latin typeface="+mn-lt"/>
                <a:ea typeface="+mn-ea"/>
                <a:cs typeface="+mn-cs"/>
              </a:rPr>
              <a:t>, China’s largest independent big data service platform, covers over 70% of active mobile devices nationwide. They handle 3 billion clicks per day, of which 90% are potentially fraudulent. Their current approach to prevent click fraud for app developers is to measure the journey of a user’s click across their portfolio, and flag IP addresses who produce lots of clicks, but never end up installing apps. With this information, they've built an IP blacklist and device blacklist.</a:t>
            </a:r>
          </a:p>
          <a:p>
            <a:pPr fontAlgn="base"/>
            <a:r>
              <a:rPr lang="en-US" sz="1200" b="0" i="0" kern="1200" dirty="0">
                <a:solidFill>
                  <a:schemeClr val="tx1"/>
                </a:solidFill>
                <a:effectLst/>
                <a:latin typeface="+mn-lt"/>
                <a:ea typeface="+mn-ea"/>
                <a:cs typeface="+mn-cs"/>
              </a:rPr>
              <a:t>While successful, they want to always be one step ahead of fraudsters and have turned to the Kaggle community for help in further developing their solution. In their 2nd competition with Kaggle, you’re challenged to build an algorithm that predicts whether a user will download an app after clicking a mobile app ad. To support your modeling, they have provided a generous dataset covering approximately 200 million clicks over 4 days!</a:t>
            </a:r>
          </a:p>
          <a:p>
            <a:endParaRPr lang="en-US" dirty="0"/>
          </a:p>
          <a:p>
            <a:r>
              <a:rPr lang="en-US" dirty="0"/>
              <a:t>Researched from forums and other discussions on Kaggle perform analysis and to create this presentation</a:t>
            </a:r>
          </a:p>
          <a:p>
            <a:endParaRPr lang="en-US" dirty="0"/>
          </a:p>
          <a:p>
            <a:r>
              <a:rPr lang="en-US" dirty="0"/>
              <a:t>Click farms may also be used by app developers to inflate their user metrics to fool investors and shareholders. </a:t>
            </a:r>
          </a:p>
          <a:p>
            <a:endParaRPr lang="en-US" dirty="0"/>
          </a:p>
          <a:p>
            <a:r>
              <a:rPr lang="en-US" dirty="0"/>
              <a:t>https://kotaku.com/inside-chinese-click-farms-1795287821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44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types of patterns/users in fraudulent clicks but the frequent data values is similar (e.g.: OS18 in both groups) but with different distribution ratios.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88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115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ratio of download-no download</a:t>
            </a:r>
          </a:p>
          <a:p>
            <a:r>
              <a:rPr lang="en-US" dirty="0"/>
              <a:t>In TalkingData intro they specified 90% fraud rate is it true in our sample?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6682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21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cannot eliminate any single IP or device as fraud without looking at rest of the data. The comparison above shows important features in predicting a real vs fraudulent click and the weights assigned to each of them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652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will perform extremely well at classifying ‘No’ but poorly in ‘Yes’ as the training data is not sufficient to learn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54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will perform extremely well at classifying ‘No’ but poorly in ‘Yes’ as the training data is not sufficient to learn </a:t>
            </a:r>
          </a:p>
          <a:p>
            <a:endParaRPr lang="en-US" dirty="0"/>
          </a:p>
          <a:p>
            <a:r>
              <a:rPr lang="en-US" dirty="0"/>
              <a:t>I used caret package to train the models – NB (Model 1) and DT (Model 2). I performed various samplings on both NB and DT to see which one performs better. Some of the samplings used – down sampling, over sampling and synthesized over sampling (SMOTE)</a:t>
            </a:r>
          </a:p>
          <a:p>
            <a:endParaRPr lang="en-US" dirty="0"/>
          </a:p>
          <a:p>
            <a:r>
              <a:rPr lang="en-US" dirty="0"/>
              <a:t>The proportion of green vs red in the image is confusing as 56 is higher than 12, but it is based on total no of observations and % correct in each type – real/fraud. I couldn’t find any detailed explanation on how the </a:t>
            </a:r>
            <a:r>
              <a:rPr lang="en-US" dirty="0" err="1"/>
              <a:t>fourfoldplot</a:t>
            </a:r>
            <a:r>
              <a:rPr lang="en-US" dirty="0"/>
              <a:t> decides on the size of each section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575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will perform extremely well at classifying ‘No’ but poorly in ‘Yes’ as the training data is not sufficient to learn </a:t>
            </a:r>
          </a:p>
          <a:p>
            <a:endParaRPr lang="en-US" dirty="0"/>
          </a:p>
          <a:p>
            <a:r>
              <a:rPr lang="en-US" dirty="0"/>
              <a:t>I used caret package to train the models – NB and DT. I performed various samplings on both NB and DT to see which one performs better. Some of the samplings used – down sampling, over sampling and synthesized over sampling (SMOTE)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984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1 has higher no. of Yes, so better ROC/AUC</a:t>
            </a:r>
          </a:p>
          <a:p>
            <a:r>
              <a:rPr lang="en-US" dirty="0"/>
              <a:t>Model 2 overall accuracy is better, but relatively smaller AUC</a:t>
            </a:r>
          </a:p>
          <a:p>
            <a:endParaRPr lang="en-US" dirty="0"/>
          </a:p>
          <a:p>
            <a:r>
              <a:rPr lang="en-US" dirty="0"/>
              <a:t>While model 1 is less accurate than model 2, it is doing a better job at identifying the real users, so this is a better model for our business problem</a:t>
            </a:r>
          </a:p>
          <a:p>
            <a:endParaRPr lang="en-US" dirty="0"/>
          </a:p>
          <a:p>
            <a:r>
              <a:rPr lang="en-US" dirty="0"/>
              <a:t>Final selection of models -- NB performed well in oversampling and DT performed well in down sampling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354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DBDFFD-036F-4DED-BFCB-BC954817DA42}" type="slidenum">
              <a:rPr lang="en-US" smtClean="0"/>
              <a:t>19</a:t>
            </a:fld>
            <a:endParaRPr lang="en-US"/>
          </a:p>
        </p:txBody>
      </p:sp>
    </p:spTree>
    <p:extLst>
      <p:ext uri="{BB962C8B-B14F-4D97-AF65-F5344CB8AC3E}">
        <p14:creationId xmlns:p14="http://schemas.microsoft.com/office/powerpoint/2010/main" val="12886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click behavior, we have collected information like – IP, device, channel, OS, app, </a:t>
            </a:r>
          </a:p>
          <a:p>
            <a:r>
              <a:rPr lang="en-US" dirty="0"/>
              <a:t>click time – when the user clicked on an ad, </a:t>
            </a:r>
          </a:p>
          <a:p>
            <a:r>
              <a:rPr lang="en-US" dirty="0"/>
              <a:t>attribution time – when the user downloaded/purchased and </a:t>
            </a:r>
          </a:p>
          <a:p>
            <a:r>
              <a:rPr lang="en-US" dirty="0"/>
              <a:t>is attributed – attribution time expressed as yes/no. </a:t>
            </a:r>
          </a:p>
          <a:p>
            <a:endParaRPr lang="en-US" dirty="0"/>
          </a:p>
          <a:p>
            <a:r>
              <a:rPr lang="en-US" dirty="0"/>
              <a:t>Many companies use online advertising and spend a lot of money to promote targeted ads across a variety of channels, devices and vendors. </a:t>
            </a:r>
          </a:p>
          <a:p>
            <a:r>
              <a:rPr lang="en-US" dirty="0"/>
              <a:t>When a certain channel or vendor generates more clicks than other, we need performance measures to ensure we are spending money on the right thing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47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81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049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TalkingData has provided over 200 million clicks for us to help predict whether a click will result in a download/purchase. Due to the limitation in computer processing power, I limited the dataset to a sample of 100K clicks. TalkingData provided these 100K click sample as a training sample data. I’ll try to find ways to test on the entire dataset by using parallel processing to see how well my model performed compared to other users in the </a:t>
            </a:r>
            <a:r>
              <a:rPr lang="en-US"/>
              <a:t>Kaggle competition</a:t>
            </a:r>
            <a:endParaRPr lang="en-US" dirty="0"/>
          </a:p>
          <a:p>
            <a:endParaRPr lang="en-US" dirty="0"/>
          </a:p>
          <a:p>
            <a:r>
              <a:rPr lang="en-US" dirty="0"/>
              <a:t>In the presentation feedback there was a question if the size of the data influenced me to pick this project. </a:t>
            </a:r>
          </a:p>
          <a:p>
            <a:r>
              <a:rPr lang="en-US" dirty="0"/>
              <a:t>The recent Facebook senate hearing had more influence than the size of the dataset. I mainly picked this project as we can apply the models taught in class to this dataset and its an interesting problem that general public may not be aware of. This problem can be slightly modified to answer many questions:</a:t>
            </a:r>
          </a:p>
          <a:p>
            <a:pPr marL="228600" indent="-228600">
              <a:buAutoNum type="arabicPeriod"/>
            </a:pPr>
            <a:r>
              <a:rPr lang="en-US" dirty="0"/>
              <a:t>are your social media followers real?</a:t>
            </a:r>
          </a:p>
          <a:p>
            <a:pPr marL="228600" indent="-228600">
              <a:buAutoNum type="arabicPeriod"/>
            </a:pPr>
            <a:r>
              <a:rPr lang="en-US" dirty="0"/>
              <a:t>If you are an investor, how do you tell if a company is truly worthy of investment or is artificially boosting its client rate by hiring click farms? If you have watched Silicon Valley TV show, they use click farms to increase their user KPIs</a:t>
            </a:r>
          </a:p>
          <a:p>
            <a:pPr marL="228600" indent="-228600">
              <a:buAutoNum type="arabicPeriod"/>
            </a:pPr>
            <a:r>
              <a:rPr lang="en-US" dirty="0"/>
              <a:t>Can be applied to a multitude of apps or companies</a:t>
            </a:r>
          </a:p>
          <a:p>
            <a:pPr marL="0" indent="0">
              <a:buNone/>
            </a:pPr>
            <a:endParaRPr lang="en-US" dirty="0"/>
          </a:p>
          <a:p>
            <a:pPr marL="0" indent="0">
              <a:buNone/>
            </a:pPr>
            <a:r>
              <a:rPr lang="en-US" dirty="0"/>
              <a:t>There was another interesting observation in the feedback – if ad selling platforms would use this tactics to charge their customer more?</a:t>
            </a:r>
          </a:p>
          <a:p>
            <a:pPr marL="0" indent="0">
              <a:buNone/>
            </a:pPr>
            <a:r>
              <a:rPr lang="en-US" dirty="0"/>
              <a:t>Absolutely. This is one of the real problems in digital ad business. There have been multiple arrests of click framing companies in developing countries, some of them being paid by ad selling platforms. Silicon Valley TV show in #2 above is a good example</a:t>
            </a:r>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85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ratio of download-no download</a:t>
            </a:r>
          </a:p>
          <a:p>
            <a:r>
              <a:rPr lang="en-US" dirty="0"/>
              <a:t>In TalkingData intro they specified 90% fraud rate is it true in our sample? Yes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47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was performed using cluster analysis and association rules (ignored for brevity). </a:t>
            </a:r>
          </a:p>
          <a:p>
            <a:endParaRPr lang="en-US" dirty="0"/>
          </a:p>
          <a:p>
            <a:r>
              <a:rPr lang="en-US" dirty="0"/>
              <a:t>I used PCA to find the no. of K for cluster analysis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36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types of patterns/users in real clicks but the frequent data values is similar (e.g.: Device 0 in all groups) but with different distribution ratios.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76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was performed using cluster analysis and association rules (skipped in presentation)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PCA to find the no. of K for cluster analysis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DBDFFD-036F-4DED-BFCB-BC954817DA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05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36AD-C0E8-45B7-8AA3-435B81792F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FC77D-0241-4A7B-B819-A6DF37CCB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CBACF-92A1-4263-88F0-9B665096F83C}"/>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5" name="Footer Placeholder 4">
            <a:extLst>
              <a:ext uri="{FF2B5EF4-FFF2-40B4-BE49-F238E27FC236}">
                <a16:creationId xmlns:a16="http://schemas.microsoft.com/office/drawing/2014/main" id="{8BFA0B95-93BF-4FA8-9F7D-9B785783B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12CD4-FB5A-427C-A089-822C45F17515}"/>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310985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0E82-B721-4620-8311-EA4622103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36C68-2D4C-42BB-A9F0-6E29A5D5F1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4DA16-3EB7-4992-B950-5677BE002F7D}"/>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5" name="Footer Placeholder 4">
            <a:extLst>
              <a:ext uri="{FF2B5EF4-FFF2-40B4-BE49-F238E27FC236}">
                <a16:creationId xmlns:a16="http://schemas.microsoft.com/office/drawing/2014/main" id="{1CE9FC52-6743-414D-8BD7-D41AB2EDC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2273F-586F-4B79-857D-36A41E769234}"/>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58815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9B176-7D19-4B2C-A97E-1C1AA2A7DC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290464-1B86-4F67-BDE5-8373833F27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DAE1A-F093-4E21-904C-A3394F681ED0}"/>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5" name="Footer Placeholder 4">
            <a:extLst>
              <a:ext uri="{FF2B5EF4-FFF2-40B4-BE49-F238E27FC236}">
                <a16:creationId xmlns:a16="http://schemas.microsoft.com/office/drawing/2014/main" id="{75581746-F302-40FC-AF0C-5E18A98C7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B639F-D39E-45C4-84DB-FD163C05AC8D}"/>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238882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40C8-F4EA-46A9-AFE9-F6C2FFC77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61B9A-331E-45F3-8E26-54B1878305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3B610-6937-41AF-8FEC-11953656A6EE}"/>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5" name="Footer Placeholder 4">
            <a:extLst>
              <a:ext uri="{FF2B5EF4-FFF2-40B4-BE49-F238E27FC236}">
                <a16:creationId xmlns:a16="http://schemas.microsoft.com/office/drawing/2014/main" id="{2BB52CAF-F43F-4ECA-9ACB-F04633B03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B5463-14DA-4D29-9FD2-B0A12DB88EE1}"/>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15543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592B-9AF2-4A7A-B214-BE74490BD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3E2A13-73CA-4DD2-A812-711764928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7CD443-30C5-4090-AE2F-1E1DCB38FDDE}"/>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5" name="Footer Placeholder 4">
            <a:extLst>
              <a:ext uri="{FF2B5EF4-FFF2-40B4-BE49-F238E27FC236}">
                <a16:creationId xmlns:a16="http://schemas.microsoft.com/office/drawing/2014/main" id="{0BA26096-2FE9-4362-8993-4A4B4FA76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A6FCB-27A3-4859-BFA7-0679EEED78BF}"/>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311420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69F6-F72C-401E-9E5D-0194A567B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70BD0F-67C9-41C4-ACFB-B748BB88D4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96B19-EC65-42C3-A549-7CA2BB6F42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82D31E-7232-4362-973F-FC21EB782C86}"/>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6" name="Footer Placeholder 5">
            <a:extLst>
              <a:ext uri="{FF2B5EF4-FFF2-40B4-BE49-F238E27FC236}">
                <a16:creationId xmlns:a16="http://schemas.microsoft.com/office/drawing/2014/main" id="{D9709B79-2DDD-4E48-9330-E8A385CFA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237FD-A76F-48F2-AE36-9FA1753E25F7}"/>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260906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7FAA-2CC0-4884-AC20-35DF7B33F3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B2F1E-FC21-4E34-B430-923C52E45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88801-B543-4A0E-B7EB-C6B2268446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F38BB0-2F81-4AD6-8A86-B5E0110D2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F6ACE6-9395-421A-8342-8DC3BE985D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0DEF-BA5D-468A-85DB-A3A2D8A9AC09}"/>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8" name="Footer Placeholder 7">
            <a:extLst>
              <a:ext uri="{FF2B5EF4-FFF2-40B4-BE49-F238E27FC236}">
                <a16:creationId xmlns:a16="http://schemas.microsoft.com/office/drawing/2014/main" id="{455C23F3-44FC-41B8-B23C-C231C0EA7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7C7D6-6D00-47E4-97A6-6FB065F143BB}"/>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19309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2585-BDFD-4964-B391-1F21C8F61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790943-EA9F-409A-AE3E-7891D525DF0A}"/>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4" name="Footer Placeholder 3">
            <a:extLst>
              <a:ext uri="{FF2B5EF4-FFF2-40B4-BE49-F238E27FC236}">
                <a16:creationId xmlns:a16="http://schemas.microsoft.com/office/drawing/2014/main" id="{25E0D84E-9E02-453B-953D-622694E5F4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10CF3-0994-480B-A03B-72350F1887E1}"/>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36436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54F09-60BB-46AB-8C7A-A7D2AA17CA15}"/>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3" name="Footer Placeholder 2">
            <a:extLst>
              <a:ext uri="{FF2B5EF4-FFF2-40B4-BE49-F238E27FC236}">
                <a16:creationId xmlns:a16="http://schemas.microsoft.com/office/drawing/2014/main" id="{1037F61B-2418-4D23-8F3B-A6D523F1DC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3CF03-36B0-4075-A33A-B5FBB128E26A}"/>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338297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B333-18F8-4CF2-91BB-1093F6F7C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03D022-2F7C-48C2-A4FC-3191B7BF7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0BA49-5570-49E5-90CC-4C9D10966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35B691-B911-4C74-A2F9-85AB4A553B60}"/>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6" name="Footer Placeholder 5">
            <a:extLst>
              <a:ext uri="{FF2B5EF4-FFF2-40B4-BE49-F238E27FC236}">
                <a16:creationId xmlns:a16="http://schemas.microsoft.com/office/drawing/2014/main" id="{3F0733F4-E035-4E84-8611-2910367B0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33CF4-CEC1-4D28-ACF6-4FA6E2D6E690}"/>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76993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4FC5-046D-48FC-8E2A-710875DE9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65423C-FE94-4F0D-B2AC-C2B72FE98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B7D50-9AC1-4257-9ABB-1E83D20E3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172378-717E-4414-B988-60D7A36C5856}"/>
              </a:ext>
            </a:extLst>
          </p:cNvPr>
          <p:cNvSpPr>
            <a:spLocks noGrp="1"/>
          </p:cNvSpPr>
          <p:nvPr>
            <p:ph type="dt" sz="half" idx="10"/>
          </p:nvPr>
        </p:nvSpPr>
        <p:spPr/>
        <p:txBody>
          <a:bodyPr/>
          <a:lstStyle/>
          <a:p>
            <a:fld id="{89ED0EF7-E3D3-4515-94F0-599F8D6D8232}" type="datetimeFigureOut">
              <a:rPr lang="en-US" smtClean="0"/>
              <a:t>5/4/2018</a:t>
            </a:fld>
            <a:endParaRPr lang="en-US"/>
          </a:p>
        </p:txBody>
      </p:sp>
      <p:sp>
        <p:nvSpPr>
          <p:cNvPr id="6" name="Footer Placeholder 5">
            <a:extLst>
              <a:ext uri="{FF2B5EF4-FFF2-40B4-BE49-F238E27FC236}">
                <a16:creationId xmlns:a16="http://schemas.microsoft.com/office/drawing/2014/main" id="{67CFAF10-D674-43B1-8C85-016D989CC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6BA0B-EB3F-4675-A202-7A8085468BAF}"/>
              </a:ext>
            </a:extLst>
          </p:cNvPr>
          <p:cNvSpPr>
            <a:spLocks noGrp="1"/>
          </p:cNvSpPr>
          <p:nvPr>
            <p:ph type="sldNum" sz="quarter" idx="12"/>
          </p:nvPr>
        </p:nvSpPr>
        <p:spPr/>
        <p:txBody>
          <a:bodyPr/>
          <a:lstStyle/>
          <a:p>
            <a:fld id="{5AD2F337-A53C-49CF-8D3B-0A8F179062BE}" type="slidenum">
              <a:rPr lang="en-US" smtClean="0"/>
              <a:t>‹#›</a:t>
            </a:fld>
            <a:endParaRPr lang="en-US"/>
          </a:p>
        </p:txBody>
      </p:sp>
    </p:spTree>
    <p:extLst>
      <p:ext uri="{BB962C8B-B14F-4D97-AF65-F5344CB8AC3E}">
        <p14:creationId xmlns:p14="http://schemas.microsoft.com/office/powerpoint/2010/main" val="184553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FE0E5-09A3-4CB3-B880-326D0025F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235F62-CCB9-4BC3-88E5-46AEA7460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2EB52-B3B2-41A5-92B9-C2E8F29A6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0EF7-E3D3-4515-94F0-599F8D6D8232}" type="datetimeFigureOut">
              <a:rPr lang="en-US" smtClean="0"/>
              <a:t>5/4/2018</a:t>
            </a:fld>
            <a:endParaRPr lang="en-US"/>
          </a:p>
        </p:txBody>
      </p:sp>
      <p:sp>
        <p:nvSpPr>
          <p:cNvPr id="5" name="Footer Placeholder 4">
            <a:extLst>
              <a:ext uri="{FF2B5EF4-FFF2-40B4-BE49-F238E27FC236}">
                <a16:creationId xmlns:a16="http://schemas.microsoft.com/office/drawing/2014/main" id="{0714DF7E-E491-4674-901F-165CAE224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6DB2C0-2195-4845-9B8A-D99BACF13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2F337-A53C-49CF-8D3B-0A8F179062BE}" type="slidenum">
              <a:rPr lang="en-US" smtClean="0"/>
              <a:t>‹#›</a:t>
            </a:fld>
            <a:endParaRPr lang="en-US"/>
          </a:p>
        </p:txBody>
      </p:sp>
    </p:spTree>
    <p:extLst>
      <p:ext uri="{BB962C8B-B14F-4D97-AF65-F5344CB8AC3E}">
        <p14:creationId xmlns:p14="http://schemas.microsoft.com/office/powerpoint/2010/main" val="211831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alkingdata.com/product-AdTracking.jsp?languagetype=en_u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www.sellerdeck.co.uk/2017/08/25/buying-social-media-followers-think/" TargetMode="Externa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shata"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297180" y="292100"/>
            <a:ext cx="4183379" cy="1948683"/>
          </a:xfrm>
          <a:noFill/>
          <a:ln w="19050">
            <a:solidFill>
              <a:schemeClr val="bg1"/>
            </a:solidFill>
          </a:ln>
        </p:spPr>
        <p:txBody>
          <a:bodyPr vert="horz" wrap="square" lIns="91440" tIns="45720" rIns="91440" bIns="45720" rtlCol="0" anchor="ctr">
            <a:noAutofit/>
          </a:bodyPr>
          <a:lstStyle/>
          <a:p>
            <a:pPr algn="ctr"/>
            <a:r>
              <a:rPr lang="en-US" b="1" dirty="0">
                <a:solidFill>
                  <a:schemeClr val="bg1"/>
                </a:solidFill>
                <a:hlinkClick r:id="rId3"/>
              </a:rPr>
              <a:t>TalkingData</a:t>
            </a:r>
            <a:r>
              <a:rPr lang="en-US" b="1" dirty="0">
                <a:solidFill>
                  <a:schemeClr val="bg1"/>
                </a:solidFill>
              </a:rPr>
              <a:t> Ad Tracking and Fraud Detection</a:t>
            </a:r>
            <a:endParaRPr lang="en-US" b="1" kern="1200" dirty="0">
              <a:solidFill>
                <a:schemeClr val="bg1"/>
              </a:solidFill>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235458" y="2841580"/>
            <a:ext cx="4183380" cy="3415622"/>
          </a:xfrm>
        </p:spPr>
        <p:txBody>
          <a:bodyPr vert="horz" lIns="91440" tIns="45720" rIns="91440" bIns="45720" rtlCol="0">
            <a:normAutofit/>
          </a:bodyPr>
          <a:lstStyle/>
          <a:p>
            <a:pPr marL="0" indent="0">
              <a:buNone/>
            </a:pPr>
            <a:r>
              <a:rPr lang="en-US" sz="3600" dirty="0">
                <a:solidFill>
                  <a:schemeClr val="bg1"/>
                </a:solidFill>
              </a:rPr>
              <a:t>Is your digital advertising money spent on real users or click farms?</a:t>
            </a:r>
          </a:p>
        </p:txBody>
      </p:sp>
      <p:pic>
        <p:nvPicPr>
          <p:cNvPr id="13" name="Content Placeholder 12">
            <a:extLst>
              <a:ext uri="{FF2B5EF4-FFF2-40B4-BE49-F238E27FC236}">
                <a16:creationId xmlns:a16="http://schemas.microsoft.com/office/drawing/2014/main" id="{81BB93A1-1062-48A8-B762-375EAAFCBDD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124027" y="422910"/>
            <a:ext cx="6534573" cy="6023609"/>
          </a:xfrm>
        </p:spPr>
      </p:pic>
      <p:sp>
        <p:nvSpPr>
          <p:cNvPr id="14" name="Rectangle 13">
            <a:extLst>
              <a:ext uri="{FF2B5EF4-FFF2-40B4-BE49-F238E27FC236}">
                <a16:creationId xmlns:a16="http://schemas.microsoft.com/office/drawing/2014/main" id="{85F6DA4F-EAD5-49FF-92A6-26CF20A968A2}"/>
              </a:ext>
            </a:extLst>
          </p:cNvPr>
          <p:cNvSpPr/>
          <p:nvPr/>
        </p:nvSpPr>
        <p:spPr>
          <a:xfrm>
            <a:off x="5029200" y="6446519"/>
            <a:ext cx="7357110" cy="338554"/>
          </a:xfrm>
          <a:prstGeom prst="rect">
            <a:avLst/>
          </a:prstGeom>
        </p:spPr>
        <p:txBody>
          <a:bodyPr wrap="square">
            <a:spAutoFit/>
          </a:bodyPr>
          <a:lstStyle/>
          <a:p>
            <a:r>
              <a:rPr lang="en-US" sz="1600" dirty="0">
                <a:hlinkClick r:id="rId5"/>
              </a:rPr>
              <a:t>http://www.sellerdeck.co.uk/2017/08/25/buying-social-media-followers-think/</a:t>
            </a:r>
            <a:endParaRPr lang="en-US" sz="1600" dirty="0"/>
          </a:p>
        </p:txBody>
      </p:sp>
    </p:spTree>
    <p:extLst>
      <p:ext uri="{BB962C8B-B14F-4D97-AF65-F5344CB8AC3E}">
        <p14:creationId xmlns:p14="http://schemas.microsoft.com/office/powerpoint/2010/main" val="5880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3600" b="1" dirty="0">
                <a:solidFill>
                  <a:schemeClr val="bg1"/>
                </a:solidFill>
              </a:rPr>
              <a:t>Story of a fraudulent click</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dirty="0">
                <a:solidFill>
                  <a:schemeClr val="bg1"/>
                </a:solidFill>
              </a:rPr>
              <a:t>Many of the fraudulent clicks are coming from Device 0, OS 138, OS 18 etc.</a:t>
            </a:r>
          </a:p>
          <a:p>
            <a:pPr marL="0" indent="0">
              <a:buNone/>
            </a:pPr>
            <a:r>
              <a:rPr lang="en-US" sz="1400" dirty="0">
                <a:solidFill>
                  <a:schemeClr val="bg1"/>
                </a:solidFill>
              </a:rPr>
              <a:t>Edited per feedback, split moving image to separate slides</a:t>
            </a:r>
          </a:p>
          <a:p>
            <a:endParaRPr lang="en-US" dirty="0">
              <a:solidFill>
                <a:schemeClr val="bg1"/>
              </a:solidFill>
            </a:endParaRPr>
          </a:p>
          <a:p>
            <a:pPr marL="0" indent="0">
              <a:buNone/>
            </a:pPr>
            <a:endParaRPr lang="en-US" sz="2000" dirty="0">
              <a:solidFill>
                <a:schemeClr val="bg1"/>
              </a:solidFill>
            </a:endParaRPr>
          </a:p>
        </p:txBody>
      </p:sp>
      <p:pic>
        <p:nvPicPr>
          <p:cNvPr id="7" name="Content Placeholder 6">
            <a:extLst>
              <a:ext uri="{FF2B5EF4-FFF2-40B4-BE49-F238E27FC236}">
                <a16:creationId xmlns:a16="http://schemas.microsoft.com/office/drawing/2014/main" id="{091EF18D-C570-48E9-A7AA-DD9502AF01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49900" y="0"/>
            <a:ext cx="5549900" cy="3543300"/>
          </a:xfrm>
        </p:spPr>
      </p:pic>
      <p:pic>
        <p:nvPicPr>
          <p:cNvPr id="10" name="Picture 9">
            <a:extLst>
              <a:ext uri="{FF2B5EF4-FFF2-40B4-BE49-F238E27FC236}">
                <a16:creationId xmlns:a16="http://schemas.microsoft.com/office/drawing/2014/main" id="{C43B8034-828E-4D7A-80E0-64A2A10DE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300" y="3543300"/>
            <a:ext cx="5715000" cy="3314700"/>
          </a:xfrm>
          <a:prstGeom prst="rect">
            <a:avLst/>
          </a:prstGeom>
        </p:spPr>
      </p:pic>
    </p:spTree>
    <p:extLst>
      <p:ext uri="{BB962C8B-B14F-4D97-AF65-F5344CB8AC3E}">
        <p14:creationId xmlns:p14="http://schemas.microsoft.com/office/powerpoint/2010/main" val="203024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165100" y="165101"/>
            <a:ext cx="4343400" cy="1028699"/>
          </a:xfrm>
          <a:noFill/>
          <a:ln w="19050">
            <a:solidFill>
              <a:schemeClr val="bg1"/>
            </a:solidFill>
          </a:ln>
        </p:spPr>
        <p:txBody>
          <a:bodyPr vert="horz" wrap="square" lIns="91440" tIns="45720" rIns="91440" bIns="45720" rtlCol="0" anchor="ctr">
            <a:normAutofit fontScale="90000"/>
          </a:bodyPr>
          <a:lstStyle/>
          <a:p>
            <a:pPr algn="ctr"/>
            <a:r>
              <a:rPr lang="en-US" sz="3600" b="1" dirty="0">
                <a:solidFill>
                  <a:schemeClr val="bg1"/>
                </a:solidFill>
              </a:rPr>
              <a:t>Is it really fraud or your app/ad sucks?</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165100" y="1358901"/>
            <a:ext cx="4343400" cy="4927599"/>
          </a:xfrm>
        </p:spPr>
        <p:txBody>
          <a:bodyPr vert="horz" lIns="91440" tIns="45720" rIns="91440" bIns="45720" rtlCol="0">
            <a:normAutofit fontScale="40000" lnSpcReduction="20000"/>
          </a:bodyPr>
          <a:lstStyle/>
          <a:p>
            <a:r>
              <a:rPr lang="en-US" sz="6000" dirty="0">
                <a:solidFill>
                  <a:schemeClr val="bg1"/>
                </a:solidFill>
              </a:rPr>
              <a:t>Today, TalkingData blacklists any IP generating too many fraud clicks</a:t>
            </a:r>
          </a:p>
          <a:p>
            <a:r>
              <a:rPr lang="en-US" sz="6000" dirty="0">
                <a:solidFill>
                  <a:schemeClr val="bg1"/>
                </a:solidFill>
              </a:rPr>
              <a:t>Top IPs considered as fraudulent click also have some real downloads, so is it correct to blacklist the IP?</a:t>
            </a:r>
          </a:p>
          <a:p>
            <a:r>
              <a:rPr lang="en-US" sz="6000" dirty="0">
                <a:solidFill>
                  <a:schemeClr val="bg1"/>
                </a:solidFill>
              </a:rPr>
              <a:t>A user may look at an ad many no. of times before actually downloading the app/making the purchase. As we only need to buy/download once (or a couple more), the frequency of real clicks is way lower than fraudulent clicks</a:t>
            </a:r>
          </a:p>
          <a:p>
            <a:pPr marL="0" indent="0">
              <a:buNone/>
            </a:pPr>
            <a:endParaRPr lang="en-US" dirty="0">
              <a:solidFill>
                <a:schemeClr val="bg1"/>
              </a:solidFill>
            </a:endParaRPr>
          </a:p>
          <a:p>
            <a:pPr marL="0" indent="0">
              <a:buNone/>
            </a:pPr>
            <a:r>
              <a:rPr lang="en-US" sz="3500" dirty="0">
                <a:solidFill>
                  <a:schemeClr val="bg1"/>
                </a:solidFill>
              </a:rPr>
              <a:t>Edited per feedback, split moving image to separate slides</a:t>
            </a:r>
          </a:p>
          <a:p>
            <a:endParaRPr lang="en-US" dirty="0">
              <a:solidFill>
                <a:schemeClr val="bg1"/>
              </a:solidFill>
            </a:endParaRPr>
          </a:p>
        </p:txBody>
      </p:sp>
      <p:pic>
        <p:nvPicPr>
          <p:cNvPr id="7" name="Content Placeholder 6">
            <a:extLst>
              <a:ext uri="{FF2B5EF4-FFF2-40B4-BE49-F238E27FC236}">
                <a16:creationId xmlns:a16="http://schemas.microsoft.com/office/drawing/2014/main" id="{00A241CD-36DC-47B5-B0D2-7DD369C3FC5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23978" y="739036"/>
            <a:ext cx="5829822" cy="5174669"/>
          </a:xfrm>
        </p:spPr>
      </p:pic>
    </p:spTree>
    <p:extLst>
      <p:ext uri="{BB962C8B-B14F-4D97-AF65-F5344CB8AC3E}">
        <p14:creationId xmlns:p14="http://schemas.microsoft.com/office/powerpoint/2010/main" val="8938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368300" y="241301"/>
            <a:ext cx="4013199" cy="1592409"/>
          </a:xfrm>
          <a:noFill/>
          <a:ln w="19050">
            <a:solidFill>
              <a:schemeClr val="bg1"/>
            </a:solidFill>
          </a:ln>
        </p:spPr>
        <p:txBody>
          <a:bodyPr vert="horz" wrap="square" lIns="91440" tIns="45720" rIns="91440" bIns="45720" rtlCol="0" anchor="ctr">
            <a:normAutofit/>
          </a:bodyPr>
          <a:lstStyle/>
          <a:p>
            <a:pPr algn="ctr"/>
            <a:r>
              <a:rPr lang="en-US" sz="3600" b="1" dirty="0">
                <a:solidFill>
                  <a:schemeClr val="bg1"/>
                </a:solidFill>
              </a:rPr>
              <a:t>Is it really fraud or your app/ad sucks?</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368299" y="2075011"/>
            <a:ext cx="4013199" cy="4211489"/>
          </a:xfrm>
        </p:spPr>
        <p:txBody>
          <a:bodyPr vert="horz" lIns="91440" tIns="45720" rIns="91440" bIns="45720" rtlCol="0">
            <a:normAutofit lnSpcReduction="10000"/>
          </a:bodyPr>
          <a:lstStyle/>
          <a:p>
            <a:r>
              <a:rPr lang="en-US" dirty="0">
                <a:solidFill>
                  <a:schemeClr val="bg1"/>
                </a:solidFill>
              </a:rPr>
              <a:t>Today, TalkingData blacklists any </a:t>
            </a:r>
            <a:r>
              <a:rPr lang="en-US">
                <a:solidFill>
                  <a:schemeClr val="bg1"/>
                </a:solidFill>
              </a:rPr>
              <a:t>device type that generates </a:t>
            </a:r>
            <a:r>
              <a:rPr lang="en-US" dirty="0">
                <a:solidFill>
                  <a:schemeClr val="bg1"/>
                </a:solidFill>
              </a:rPr>
              <a:t>too many fraudulent clicks</a:t>
            </a:r>
          </a:p>
          <a:p>
            <a:r>
              <a:rPr lang="en-US" dirty="0">
                <a:solidFill>
                  <a:schemeClr val="bg1"/>
                </a:solidFill>
              </a:rPr>
              <a:t>Top Devices considered as fraudulent click also have some real downloads, so is it correct to blacklist the Device?</a:t>
            </a:r>
          </a:p>
          <a:p>
            <a:pPr marL="0" indent="0">
              <a:buNone/>
            </a:pPr>
            <a:r>
              <a:rPr lang="en-US" sz="1400" dirty="0">
                <a:solidFill>
                  <a:schemeClr val="bg1"/>
                </a:solidFill>
              </a:rPr>
              <a:t>Edited per feedback, split moving image to separate slides</a:t>
            </a:r>
          </a:p>
          <a:p>
            <a:endParaRPr lang="en-US" dirty="0">
              <a:solidFill>
                <a:schemeClr val="bg1"/>
              </a:solidFill>
            </a:endParaRPr>
          </a:p>
        </p:txBody>
      </p:sp>
      <p:pic>
        <p:nvPicPr>
          <p:cNvPr id="8" name="Content Placeholder 7">
            <a:extLst>
              <a:ext uri="{FF2B5EF4-FFF2-40B4-BE49-F238E27FC236}">
                <a16:creationId xmlns:a16="http://schemas.microsoft.com/office/drawing/2014/main" id="{BA57DDC9-BC2E-4FDB-A104-93027D8E99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99341" y="643466"/>
            <a:ext cx="5761973" cy="5410199"/>
          </a:xfrm>
        </p:spPr>
      </p:pic>
    </p:spTree>
    <p:extLst>
      <p:ext uri="{BB962C8B-B14F-4D97-AF65-F5344CB8AC3E}">
        <p14:creationId xmlns:p14="http://schemas.microsoft.com/office/powerpoint/2010/main" val="351376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342900" y="99799"/>
            <a:ext cx="4013200" cy="928901"/>
          </a:xfrm>
          <a:noFill/>
          <a:ln w="19050">
            <a:solidFill>
              <a:schemeClr val="bg1"/>
            </a:solidFill>
          </a:ln>
        </p:spPr>
        <p:txBody>
          <a:bodyPr vert="horz" wrap="square" lIns="91440" tIns="45720" rIns="91440" bIns="45720" rtlCol="0" anchor="ctr">
            <a:normAutofit fontScale="90000"/>
          </a:bodyPr>
          <a:lstStyle/>
          <a:p>
            <a:pPr algn="ctr"/>
            <a:r>
              <a:rPr lang="en-US" sz="3600" b="1" dirty="0">
                <a:solidFill>
                  <a:schemeClr val="bg1"/>
                </a:solidFill>
              </a:rPr>
              <a:t>Is it really fraud or your app/ad sucks?</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342900" y="1440550"/>
            <a:ext cx="4013200" cy="5151972"/>
          </a:xfrm>
        </p:spPr>
        <p:txBody>
          <a:bodyPr vert="horz" lIns="91440" tIns="45720" rIns="91440" bIns="45720" rtlCol="0">
            <a:noAutofit/>
          </a:bodyPr>
          <a:lstStyle/>
          <a:p>
            <a:r>
              <a:rPr lang="en-US" sz="2400" dirty="0">
                <a:solidFill>
                  <a:schemeClr val="bg1"/>
                </a:solidFill>
              </a:rPr>
              <a:t>IP addresses 5348 and 5314 may belong to a university or corporation where there are a large no. of users.</a:t>
            </a:r>
          </a:p>
          <a:p>
            <a:r>
              <a:rPr lang="en-US" sz="2400" dirty="0">
                <a:solidFill>
                  <a:schemeClr val="bg1"/>
                </a:solidFill>
              </a:rPr>
              <a:t>Device 1 may be an iPhone version that millions of people in the world use. </a:t>
            </a:r>
            <a:r>
              <a:rPr lang="en-US" sz="1200" dirty="0">
                <a:solidFill>
                  <a:schemeClr val="bg1"/>
                </a:solidFill>
              </a:rPr>
              <a:t>(image in previous slide)</a:t>
            </a:r>
          </a:p>
          <a:p>
            <a:r>
              <a:rPr lang="en-US" sz="2400" dirty="0">
                <a:solidFill>
                  <a:schemeClr val="bg1"/>
                </a:solidFill>
              </a:rPr>
              <a:t>Based on these observations, how do we decide if a click is really fraudulent or your app/ad is failing in client conversion</a:t>
            </a:r>
          </a:p>
          <a:p>
            <a:pPr marL="0" indent="0">
              <a:buNone/>
            </a:pPr>
            <a:r>
              <a:rPr lang="en-US" sz="1400" dirty="0">
                <a:solidFill>
                  <a:schemeClr val="bg1"/>
                </a:solidFill>
              </a:rPr>
              <a:t>Edited per feedback, split moving image to separate slides, explained difference b/w real and fake clicks with same device no. or IP address</a:t>
            </a:r>
          </a:p>
        </p:txBody>
      </p:sp>
      <p:pic>
        <p:nvPicPr>
          <p:cNvPr id="7" name="Content Placeholder 6">
            <a:extLst>
              <a:ext uri="{FF2B5EF4-FFF2-40B4-BE49-F238E27FC236}">
                <a16:creationId xmlns:a16="http://schemas.microsoft.com/office/drawing/2014/main" id="{00A241CD-36DC-47B5-B0D2-7DD369C3FC5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23978" y="739036"/>
            <a:ext cx="5829822" cy="5174669"/>
          </a:xfrm>
        </p:spPr>
      </p:pic>
    </p:spTree>
    <p:extLst>
      <p:ext uri="{BB962C8B-B14F-4D97-AF65-F5344CB8AC3E}">
        <p14:creationId xmlns:p14="http://schemas.microsoft.com/office/powerpoint/2010/main" val="3513392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1">
            <a:extLst>
              <a:ext uri="{FF2B5EF4-FFF2-40B4-BE49-F238E27FC236}">
                <a16:creationId xmlns:a16="http://schemas.microsoft.com/office/drawing/2014/main" id="{3D83F26F-C55B-4A92-9AFF-4894D14E27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a:extLst>
              <a:ext uri="{FF2B5EF4-FFF2-40B4-BE49-F238E27FC236}">
                <a16:creationId xmlns:a16="http://schemas.microsoft.com/office/drawing/2014/main" id="{809584AE-57A7-42A1-9F56-09A9B99F242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97180" y="160020"/>
            <a:ext cx="5543550" cy="4082796"/>
          </a:xfrm>
          <a:prstGeom prst="rect">
            <a:avLst/>
          </a:prstGeom>
        </p:spPr>
      </p:pic>
      <p:pic>
        <p:nvPicPr>
          <p:cNvPr id="35" name="Content Placeholder 34">
            <a:extLst>
              <a:ext uri="{FF2B5EF4-FFF2-40B4-BE49-F238E27FC236}">
                <a16:creationId xmlns:a16="http://schemas.microsoft.com/office/drawing/2014/main" id="{60DFF5A8-6580-4C11-BA15-651E70CD4E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98500" y="160020"/>
            <a:ext cx="5345849" cy="4082796"/>
          </a:xfrm>
          <a:prstGeom prst="rect">
            <a:avLst/>
          </a:prstGeom>
        </p:spPr>
      </p:pic>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713295" y="4566843"/>
            <a:ext cx="10765410" cy="1967129"/>
          </a:xfrm>
        </p:spPr>
        <p:txBody>
          <a:bodyPr vert="horz" lIns="91440" tIns="45720" rIns="91440" bIns="45720" rtlCol="0" anchor="b">
            <a:normAutofit fontScale="90000"/>
          </a:bodyPr>
          <a:lstStyle/>
          <a:p>
            <a:pPr algn="ctr"/>
            <a:r>
              <a:rPr lang="en-US" sz="3600" dirty="0">
                <a:solidFill>
                  <a:schemeClr val="bg1"/>
                </a:solidFill>
              </a:rPr>
              <a:t>Predict attribution and spend your money better</a:t>
            </a:r>
            <a:br>
              <a:rPr lang="en-US" sz="2400" dirty="0">
                <a:solidFill>
                  <a:schemeClr val="bg1"/>
                </a:solidFill>
              </a:rPr>
            </a:br>
            <a:br>
              <a:rPr lang="en-US" sz="2400" dirty="0">
                <a:solidFill>
                  <a:schemeClr val="bg1"/>
                </a:solidFill>
              </a:rPr>
            </a:br>
            <a:r>
              <a:rPr lang="en-US" sz="2000" dirty="0">
                <a:solidFill>
                  <a:schemeClr val="bg1"/>
                </a:solidFill>
              </a:rPr>
              <a:t>Statistically significant variables for each model – notice how the time of click is not important in both models. We have data from only 3 days and it doesn’t significantly influence whether it is a real/fake click</a:t>
            </a:r>
            <a:br>
              <a:rPr lang="en-US" sz="2000" dirty="0">
                <a:solidFill>
                  <a:schemeClr val="bg1"/>
                </a:solidFill>
              </a:rPr>
            </a:br>
            <a:br>
              <a:rPr lang="en-US" sz="2000" dirty="0">
                <a:solidFill>
                  <a:schemeClr val="bg1"/>
                </a:solidFill>
              </a:rPr>
            </a:br>
            <a:r>
              <a:rPr lang="en-US" sz="1600" dirty="0">
                <a:solidFill>
                  <a:schemeClr val="bg1"/>
                </a:solidFill>
              </a:rPr>
              <a:t>Edited added text that I explained in class but was not part of the slide</a:t>
            </a:r>
            <a:br>
              <a:rPr lang="en-US" sz="1600" dirty="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401370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419100" y="135467"/>
            <a:ext cx="3987800" cy="1096433"/>
          </a:xfrm>
          <a:noFill/>
          <a:ln w="19050">
            <a:solidFill>
              <a:schemeClr val="bg1"/>
            </a:solidFill>
          </a:ln>
        </p:spPr>
        <p:txBody>
          <a:bodyPr vert="horz" wrap="square" lIns="91440" tIns="45720" rIns="91440" bIns="45720" rtlCol="0" anchor="ctr">
            <a:normAutofit/>
          </a:bodyPr>
          <a:lstStyle/>
          <a:p>
            <a:pPr algn="ctr"/>
            <a:r>
              <a:rPr lang="en-US" sz="3600" b="1" dirty="0">
                <a:solidFill>
                  <a:schemeClr val="bg1"/>
                </a:solidFill>
              </a:rPr>
              <a:t>Unbalanced predictor</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317500" y="1625600"/>
            <a:ext cx="4089400" cy="4660899"/>
          </a:xfrm>
        </p:spPr>
        <p:txBody>
          <a:bodyPr vert="horz" lIns="91440" tIns="45720" rIns="91440" bIns="45720" rtlCol="0">
            <a:normAutofit lnSpcReduction="10000"/>
          </a:bodyPr>
          <a:lstStyle/>
          <a:p>
            <a:r>
              <a:rPr lang="en-US" dirty="0">
                <a:solidFill>
                  <a:schemeClr val="bg1"/>
                </a:solidFill>
              </a:rPr>
              <a:t>Over 90% of clicks are fraudulent, only 10% of clicks resulted in download/purchase</a:t>
            </a:r>
          </a:p>
          <a:p>
            <a:r>
              <a:rPr lang="en-US" dirty="0">
                <a:solidFill>
                  <a:schemeClr val="bg1"/>
                </a:solidFill>
              </a:rPr>
              <a:t>Models learn from the data available and therefore can predict ‘No’ with high accuracy as there is a lot of fraudulent clicks</a:t>
            </a:r>
          </a:p>
          <a:p>
            <a:r>
              <a:rPr lang="en-US" dirty="0">
                <a:solidFill>
                  <a:schemeClr val="bg1"/>
                </a:solidFill>
              </a:rPr>
              <a:t>How to improve accuracy in predicting real clicks?</a:t>
            </a: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pPr marL="0" indent="0">
              <a:buNone/>
            </a:pPr>
            <a:endParaRPr lang="en-US" sz="2000" dirty="0">
              <a:solidFill>
                <a:schemeClr val="bg1"/>
              </a:solidFill>
            </a:endParaRPr>
          </a:p>
          <a:p>
            <a:pPr marL="0"/>
            <a:endParaRPr lang="en-US" sz="2000" dirty="0">
              <a:solidFill>
                <a:schemeClr val="bg1"/>
              </a:solidFill>
            </a:endParaRPr>
          </a:p>
        </p:txBody>
      </p:sp>
      <p:pic>
        <p:nvPicPr>
          <p:cNvPr id="8" name="Content Placeholder 7">
            <a:extLst>
              <a:ext uri="{FF2B5EF4-FFF2-40B4-BE49-F238E27FC236}">
                <a16:creationId xmlns:a16="http://schemas.microsoft.com/office/drawing/2014/main" id="{931CFB72-87A0-4E6B-9EFF-FE2D1AFB98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7763" y="643468"/>
            <a:ext cx="6315117" cy="5410198"/>
          </a:xfrm>
        </p:spPr>
      </p:pic>
    </p:spTree>
    <p:extLst>
      <p:ext uri="{BB962C8B-B14F-4D97-AF65-F5344CB8AC3E}">
        <p14:creationId xmlns:p14="http://schemas.microsoft.com/office/powerpoint/2010/main" val="36267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CF62D2A7-8207-488C-9F46-316BA81A16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2AC6D7F-F068-4E11-BB06-F601D89BB9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292101" y="126999"/>
            <a:ext cx="6458040" cy="1013089"/>
          </a:xfrm>
        </p:spPr>
        <p:txBody>
          <a:bodyPr vert="horz" lIns="91440" tIns="45720" rIns="91440" bIns="45720" rtlCol="0" anchor="ctr">
            <a:normAutofit fontScale="90000"/>
          </a:bodyPr>
          <a:lstStyle/>
          <a:p>
            <a:r>
              <a:rPr lang="en-US" kern="1200" dirty="0">
                <a:solidFill>
                  <a:schemeClr val="tx1"/>
                </a:solidFill>
                <a:latin typeface="+mj-lt"/>
                <a:ea typeface="+mj-ea"/>
                <a:cs typeface="+mj-cs"/>
              </a:rPr>
              <a:t>Model tuning to improve accuracy</a:t>
            </a:r>
            <a:endParaRPr lang="en-US"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292100" y="1409700"/>
            <a:ext cx="6458041" cy="4978400"/>
          </a:xfrm>
        </p:spPr>
        <p:txBody>
          <a:bodyPr vert="horz" lIns="91440" tIns="45720" rIns="91440" bIns="45720" rtlCol="0" anchor="t">
            <a:normAutofit fontScale="92500" lnSpcReduction="10000"/>
          </a:bodyPr>
          <a:lstStyle/>
          <a:p>
            <a:r>
              <a:rPr lang="en-US" sz="2600" dirty="0"/>
              <a:t>The image shows the predictions of our original model, we are comparing how many clicks are correctly classified as real/fraudulent</a:t>
            </a:r>
          </a:p>
          <a:p>
            <a:r>
              <a:rPr lang="en-US" sz="2600" dirty="0"/>
              <a:t>Green indicates the no. of clicks that are correctly predicted. The click was real and we identified it as real or the click was fraudulent and we identified it as fraudulent</a:t>
            </a:r>
          </a:p>
          <a:p>
            <a:r>
              <a:rPr lang="en-US" sz="2600" dirty="0"/>
              <a:t>Red indicates the no. of clicks that we predicted wrong. The click was misclassified – real as fraudulent or vice versa</a:t>
            </a:r>
          </a:p>
          <a:p>
            <a:r>
              <a:rPr lang="en-US" sz="2600" dirty="0"/>
              <a:t>Our goal in this exercise is to get better at identifying the real users – bottom right corner, while not losing too much </a:t>
            </a:r>
            <a:r>
              <a:rPr lang="en-US" sz="2400" dirty="0"/>
              <a:t>accuracy in the top left corner – fraudulent users</a:t>
            </a:r>
          </a:p>
          <a:p>
            <a:pPr marL="0"/>
            <a:r>
              <a:rPr lang="en-US" sz="1500" dirty="0"/>
              <a:t>New slide per feedback,  explain red and green circle chart</a:t>
            </a:r>
          </a:p>
          <a:p>
            <a:pPr marL="0"/>
            <a:endParaRPr lang="en-US" sz="1500" dirty="0"/>
          </a:p>
        </p:txBody>
      </p:sp>
      <p:pic>
        <p:nvPicPr>
          <p:cNvPr id="10" name="Picture 9">
            <a:extLst>
              <a:ext uri="{FF2B5EF4-FFF2-40B4-BE49-F238E27FC236}">
                <a16:creationId xmlns:a16="http://schemas.microsoft.com/office/drawing/2014/main" id="{663A8CAA-E4BF-4B2F-909E-667A8EAC7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900" y="190363"/>
            <a:ext cx="4356100" cy="4629823"/>
          </a:xfrm>
          <a:prstGeom prst="rect">
            <a:avLst/>
          </a:prstGeom>
        </p:spPr>
      </p:pic>
    </p:spTree>
    <p:extLst>
      <p:ext uri="{BB962C8B-B14F-4D97-AF65-F5344CB8AC3E}">
        <p14:creationId xmlns:p14="http://schemas.microsoft.com/office/powerpoint/2010/main" val="171480119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304800" y="127001"/>
            <a:ext cx="4013200" cy="1295400"/>
          </a:xfrm>
          <a:noFill/>
          <a:ln w="19050">
            <a:solidFill>
              <a:schemeClr val="bg1"/>
            </a:solidFill>
          </a:ln>
        </p:spPr>
        <p:txBody>
          <a:bodyPr vert="horz" wrap="square" lIns="91440" tIns="45720" rIns="91440" bIns="45720" rtlCol="0" anchor="ctr">
            <a:normAutofit/>
          </a:bodyPr>
          <a:lstStyle/>
          <a:p>
            <a:pPr algn="ctr"/>
            <a:r>
              <a:rPr lang="en-US" sz="3600" dirty="0">
                <a:solidFill>
                  <a:schemeClr val="bg1"/>
                </a:solidFill>
              </a:rPr>
              <a:t>Model tuning to improve accuracy</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304800" y="1701800"/>
            <a:ext cx="4013200" cy="4825999"/>
          </a:xfrm>
        </p:spPr>
        <p:txBody>
          <a:bodyPr vert="horz" lIns="91440" tIns="45720" rIns="91440" bIns="45720" rtlCol="0">
            <a:normAutofit fontScale="85000" lnSpcReduction="20000"/>
          </a:bodyPr>
          <a:lstStyle/>
          <a:p>
            <a:r>
              <a:rPr lang="en-US" dirty="0">
                <a:solidFill>
                  <a:schemeClr val="bg1"/>
                </a:solidFill>
              </a:rPr>
              <a:t>Help the model by increasing the no. of Yes/real clicks - oversampling</a:t>
            </a:r>
          </a:p>
          <a:p>
            <a:r>
              <a:rPr lang="en-US" dirty="0">
                <a:solidFill>
                  <a:schemeClr val="bg1"/>
                </a:solidFill>
              </a:rPr>
              <a:t>Help the model by decreasing the no. of No/fraudulent clicks – down sampling</a:t>
            </a:r>
          </a:p>
          <a:p>
            <a:r>
              <a:rPr lang="en-US" dirty="0">
                <a:solidFill>
                  <a:schemeClr val="bg1"/>
                </a:solidFill>
              </a:rPr>
              <a:t>Train the models with repeated validation to find one with best accuracy</a:t>
            </a:r>
          </a:p>
          <a:p>
            <a:pPr marL="0" indent="0">
              <a:buNone/>
            </a:pPr>
            <a:r>
              <a:rPr lang="en-US" sz="1800" dirty="0">
                <a:solidFill>
                  <a:schemeClr val="bg1"/>
                </a:solidFill>
              </a:rPr>
              <a:t>Edited per feedback, how I dealt with unbalanced panels, I decided to keep the moving image in just this slide as I’m not explaining each sample in detail but these are the results of various sampling/tuning applied. The results of the sampling vary in each run, the final knit document is different from what is presented here</a:t>
            </a:r>
          </a:p>
          <a:p>
            <a:pPr marL="0" indent="0">
              <a:buNone/>
            </a:pPr>
            <a:endParaRPr lang="en-US" dirty="0">
              <a:solidFill>
                <a:schemeClr val="bg1"/>
              </a:solidFill>
            </a:endParaRPr>
          </a:p>
          <a:p>
            <a:pPr marL="0" indent="0">
              <a:buNone/>
            </a:pPr>
            <a:endParaRPr lang="en-US" sz="2000" dirty="0">
              <a:solidFill>
                <a:schemeClr val="bg1"/>
              </a:solidFill>
            </a:endParaRPr>
          </a:p>
          <a:p>
            <a:pPr marL="0"/>
            <a:endParaRPr lang="en-US" sz="2000" dirty="0">
              <a:solidFill>
                <a:schemeClr val="bg1"/>
              </a:solidFill>
            </a:endParaRPr>
          </a:p>
        </p:txBody>
      </p:sp>
      <p:pic>
        <p:nvPicPr>
          <p:cNvPr id="9" name="Content Placeholder 5">
            <a:extLst>
              <a:ext uri="{FF2B5EF4-FFF2-40B4-BE49-F238E27FC236}">
                <a16:creationId xmlns:a16="http://schemas.microsoft.com/office/drawing/2014/main" id="{43C13F99-2EE0-472B-B45D-09AB305F4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711200"/>
            <a:ext cx="6449737" cy="5283200"/>
          </a:xfrm>
          <a:prstGeom prst="rect">
            <a:avLst/>
          </a:prstGeom>
        </p:spPr>
      </p:pic>
    </p:spTree>
    <p:extLst>
      <p:ext uri="{BB962C8B-B14F-4D97-AF65-F5344CB8AC3E}">
        <p14:creationId xmlns:p14="http://schemas.microsoft.com/office/powerpoint/2010/main" val="1219748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1">
            <a:extLst>
              <a:ext uri="{FF2B5EF4-FFF2-40B4-BE49-F238E27FC236}">
                <a16:creationId xmlns:a16="http://schemas.microsoft.com/office/drawing/2014/main" id="{3D83F26F-C55B-4A92-9AFF-4894D14E27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713295" y="4358130"/>
            <a:ext cx="10765410" cy="2233170"/>
          </a:xfrm>
        </p:spPr>
        <p:txBody>
          <a:bodyPr vert="horz" lIns="91440" tIns="45720" rIns="91440" bIns="45720" rtlCol="0" anchor="b">
            <a:normAutofit/>
          </a:bodyPr>
          <a:lstStyle/>
          <a:p>
            <a:pPr algn="ctr"/>
            <a:r>
              <a:rPr lang="en-US" sz="2800" b="1" dirty="0">
                <a:solidFill>
                  <a:schemeClr val="bg1"/>
                </a:solidFill>
              </a:rPr>
              <a:t>Comparing predictive accuracy of the selected approaches</a:t>
            </a:r>
            <a:br>
              <a:rPr lang="en-US" sz="2800" b="1" dirty="0">
                <a:solidFill>
                  <a:schemeClr val="bg1"/>
                </a:solidFill>
              </a:rPr>
            </a:br>
            <a:r>
              <a:rPr lang="en-US" sz="2800" b="1" dirty="0">
                <a:solidFill>
                  <a:schemeClr val="bg1"/>
                </a:solidFill>
              </a:rPr>
              <a:t>86% or 92%?</a:t>
            </a:r>
            <a:br>
              <a:rPr lang="en-US" sz="2800" b="1" dirty="0">
                <a:solidFill>
                  <a:schemeClr val="bg1"/>
                </a:solidFill>
              </a:rPr>
            </a:br>
            <a:r>
              <a:rPr lang="en-US" sz="2000" b="1" dirty="0">
                <a:solidFill>
                  <a:schemeClr val="bg1"/>
                </a:solidFill>
              </a:rPr>
              <a:t>Model 1 misclassified many fraudulent clicks as real and therefore has less overall accuracy than Model 2.</a:t>
            </a:r>
            <a:br>
              <a:rPr lang="en-US" sz="2800" b="1" dirty="0">
                <a:solidFill>
                  <a:schemeClr val="bg1"/>
                </a:solidFill>
              </a:rPr>
            </a:br>
            <a:r>
              <a:rPr lang="en-US" sz="2000" b="1" dirty="0">
                <a:solidFill>
                  <a:schemeClr val="bg1"/>
                </a:solidFill>
              </a:rPr>
              <a:t>Even though model 1 is less accurate, it is doing a better job at classifying real clicks. Therefore, this fits our business problem.</a:t>
            </a:r>
            <a:br>
              <a:rPr lang="en-US" sz="2000" b="1" dirty="0">
                <a:solidFill>
                  <a:schemeClr val="bg1"/>
                </a:solidFill>
              </a:rPr>
            </a:br>
            <a:r>
              <a:rPr lang="en-US" sz="1600" dirty="0">
                <a:solidFill>
                  <a:schemeClr val="bg1"/>
                </a:solidFill>
              </a:rPr>
              <a:t>Edited per feedback explain difference in model 1 and 2 in final slide</a:t>
            </a:r>
            <a:br>
              <a:rPr lang="en-US" sz="1600" dirty="0">
                <a:solidFill>
                  <a:schemeClr val="bg1"/>
                </a:solidFill>
              </a:rPr>
            </a:br>
            <a:endParaRPr lang="en-US" sz="1600" dirty="0">
              <a:solidFill>
                <a:schemeClr val="bg1"/>
              </a:solidFill>
            </a:endParaRPr>
          </a:p>
        </p:txBody>
      </p:sp>
      <p:pic>
        <p:nvPicPr>
          <p:cNvPr id="6" name="Picture 5">
            <a:extLst>
              <a:ext uri="{FF2B5EF4-FFF2-40B4-BE49-F238E27FC236}">
                <a16:creationId xmlns:a16="http://schemas.microsoft.com/office/drawing/2014/main" id="{5AE84B70-5B70-4F57-835A-4FE445668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99" y="279400"/>
            <a:ext cx="4857039" cy="3963415"/>
          </a:xfrm>
          <a:prstGeom prst="rect">
            <a:avLst/>
          </a:prstGeom>
        </p:spPr>
      </p:pic>
      <p:pic>
        <p:nvPicPr>
          <p:cNvPr id="11" name="Content Placeholder 10">
            <a:extLst>
              <a:ext uri="{FF2B5EF4-FFF2-40B4-BE49-F238E27FC236}">
                <a16:creationId xmlns:a16="http://schemas.microsoft.com/office/drawing/2014/main" id="{E067DA2F-7600-44AB-8B14-C41F7B7A972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71363" y="279401"/>
            <a:ext cx="4701058" cy="3848100"/>
          </a:xfrm>
        </p:spPr>
      </p:pic>
    </p:spTree>
    <p:extLst>
      <p:ext uri="{BB962C8B-B14F-4D97-AF65-F5344CB8AC3E}">
        <p14:creationId xmlns:p14="http://schemas.microsoft.com/office/powerpoint/2010/main" val="227324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5">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17">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19">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ED6079E9-FF81-488A-AE90-23B7A71AFC4D}"/>
              </a:ext>
            </a:extLst>
          </p:cNvPr>
          <p:cNvSpPr>
            <a:spLocks noGrp="1"/>
          </p:cNvSpPr>
          <p:nvPr>
            <p:ph type="ctrTitle"/>
          </p:nvPr>
        </p:nvSpPr>
        <p:spPr>
          <a:xfrm>
            <a:off x="838199" y="4525347"/>
            <a:ext cx="6801321" cy="1737360"/>
          </a:xfrm>
        </p:spPr>
        <p:txBody>
          <a:bodyPr anchor="ctr">
            <a:normAutofit/>
          </a:bodyPr>
          <a:lstStyle/>
          <a:p>
            <a:pPr algn="r"/>
            <a:r>
              <a:rPr lang="en-US"/>
              <a:t>Questions?</a:t>
            </a:r>
          </a:p>
        </p:txBody>
      </p:sp>
      <p:sp>
        <p:nvSpPr>
          <p:cNvPr id="9" name="Subtitle 8">
            <a:extLst>
              <a:ext uri="{FF2B5EF4-FFF2-40B4-BE49-F238E27FC236}">
                <a16:creationId xmlns:a16="http://schemas.microsoft.com/office/drawing/2014/main" id="{95B878F3-AF3F-45DF-960F-B9321BF74E63}"/>
              </a:ext>
            </a:extLst>
          </p:cNvPr>
          <p:cNvSpPr>
            <a:spLocks noGrp="1"/>
          </p:cNvSpPr>
          <p:nvPr>
            <p:ph type="subTitle" idx="1"/>
          </p:nvPr>
        </p:nvSpPr>
        <p:spPr>
          <a:xfrm>
            <a:off x="7961258" y="4525347"/>
            <a:ext cx="3605902" cy="1737360"/>
          </a:xfrm>
        </p:spPr>
        <p:txBody>
          <a:bodyPr anchor="ctr">
            <a:normAutofit/>
          </a:bodyPr>
          <a:lstStyle/>
          <a:p>
            <a:pPr algn="l"/>
            <a:r>
              <a:rPr lang="en-US" dirty="0"/>
              <a:t>For technical details and code sample please visit </a:t>
            </a:r>
            <a:r>
              <a:rPr lang="en-US" dirty="0">
                <a:hlinkClick r:id="rId3"/>
              </a:rPr>
              <a:t>https://github.com/ashata</a:t>
            </a:r>
            <a:endParaRPr lang="en-US" dirty="0"/>
          </a:p>
          <a:p>
            <a:pPr algn="l"/>
            <a:r>
              <a:rPr lang="en-US" dirty="0"/>
              <a:t>(after May 5)</a:t>
            </a:r>
          </a:p>
        </p:txBody>
      </p:sp>
    </p:spTree>
    <p:extLst>
      <p:ext uri="{BB962C8B-B14F-4D97-AF65-F5344CB8AC3E}">
        <p14:creationId xmlns:p14="http://schemas.microsoft.com/office/powerpoint/2010/main" val="366095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114300" y="130563"/>
            <a:ext cx="4419600" cy="847337"/>
          </a:xfrm>
          <a:noFill/>
          <a:ln w="19050">
            <a:solidFill>
              <a:schemeClr val="bg1"/>
            </a:solidFill>
          </a:ln>
        </p:spPr>
        <p:txBody>
          <a:bodyPr vert="horz" wrap="square" lIns="91440" tIns="45720" rIns="91440" bIns="45720" rtlCol="0" anchor="ctr">
            <a:normAutofit/>
          </a:bodyPr>
          <a:lstStyle/>
          <a:p>
            <a:pPr algn="ctr"/>
            <a:r>
              <a:rPr lang="en-US" sz="3600" b="1" kern="1200" dirty="0">
                <a:solidFill>
                  <a:schemeClr val="bg1"/>
                </a:solidFill>
                <a:latin typeface="+mj-lt"/>
                <a:ea typeface="+mj-ea"/>
                <a:cs typeface="+mj-cs"/>
              </a:rPr>
              <a:t>Story of clicks</a:t>
            </a: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114300" y="1371600"/>
            <a:ext cx="4419600" cy="5308600"/>
          </a:xfrm>
        </p:spPr>
        <p:txBody>
          <a:bodyPr vert="horz" lIns="91440" tIns="45720" rIns="91440" bIns="45720" rtlCol="0">
            <a:normAutofit fontScale="92500" lnSpcReduction="10000"/>
          </a:bodyPr>
          <a:lstStyle/>
          <a:p>
            <a:r>
              <a:rPr lang="en-US" sz="2600" dirty="0">
                <a:solidFill>
                  <a:schemeClr val="bg1"/>
                </a:solidFill>
              </a:rPr>
              <a:t>Characteristics of a click – IP, device, channel, OS, app, click time, attribution time, is attributed</a:t>
            </a:r>
          </a:p>
          <a:p>
            <a:r>
              <a:rPr lang="en-US" sz="2600" dirty="0">
                <a:solidFill>
                  <a:schemeClr val="bg1"/>
                </a:solidFill>
              </a:rPr>
              <a:t>Frequently occurring data values in the set of 100K clicks</a:t>
            </a:r>
          </a:p>
          <a:p>
            <a:r>
              <a:rPr lang="en-US" sz="2600" dirty="0">
                <a:solidFill>
                  <a:schemeClr val="bg1"/>
                </a:solidFill>
              </a:rPr>
              <a:t>The original data is encoded and each variable was represented by a number/ID. It is hard to visualize/differentiate what each numbers mean, so I appended the feature name to the ID so we can tell between OS 19 and Device 19 as an example</a:t>
            </a:r>
          </a:p>
          <a:p>
            <a:pPr marL="0" indent="0">
              <a:buNone/>
            </a:pPr>
            <a:r>
              <a:rPr lang="en-US" sz="1600" dirty="0">
                <a:solidFill>
                  <a:schemeClr val="bg1"/>
                </a:solidFill>
              </a:rPr>
              <a:t>Edited per feedback, split moving image to separate slides</a:t>
            </a:r>
          </a:p>
        </p:txBody>
      </p:sp>
      <p:pic>
        <p:nvPicPr>
          <p:cNvPr id="13" name="Content Placeholder 12">
            <a:extLst>
              <a:ext uri="{FF2B5EF4-FFF2-40B4-BE49-F238E27FC236}">
                <a16:creationId xmlns:a16="http://schemas.microsoft.com/office/drawing/2014/main" id="{4BCF12CB-E47E-4963-BDCF-2F4200B5834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75300" y="711200"/>
            <a:ext cx="6007100" cy="5410200"/>
          </a:xfrm>
        </p:spPr>
      </p:pic>
    </p:spTree>
    <p:extLst>
      <p:ext uri="{BB962C8B-B14F-4D97-AF65-F5344CB8AC3E}">
        <p14:creationId xmlns:p14="http://schemas.microsoft.com/office/powerpoint/2010/main" val="322690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114300" y="513345"/>
            <a:ext cx="4419600" cy="1063238"/>
          </a:xfrm>
          <a:noFill/>
          <a:ln w="19050">
            <a:solidFill>
              <a:schemeClr val="bg1"/>
            </a:solidFill>
          </a:ln>
        </p:spPr>
        <p:txBody>
          <a:bodyPr vert="horz" wrap="square" lIns="91440" tIns="45720" rIns="91440" bIns="45720" rtlCol="0" anchor="ctr">
            <a:normAutofit/>
          </a:bodyPr>
          <a:lstStyle/>
          <a:p>
            <a:pPr algn="ctr"/>
            <a:r>
              <a:rPr lang="en-US" sz="3600" b="1" kern="1200" dirty="0">
                <a:solidFill>
                  <a:schemeClr val="bg1"/>
                </a:solidFill>
                <a:latin typeface="+mj-lt"/>
                <a:ea typeface="+mj-ea"/>
                <a:cs typeface="+mj-cs"/>
              </a:rPr>
              <a:t>Story of clicks</a:t>
            </a: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114300" y="2226064"/>
            <a:ext cx="4419600" cy="3996936"/>
          </a:xfrm>
        </p:spPr>
        <p:txBody>
          <a:bodyPr vert="horz" lIns="91440" tIns="45720" rIns="91440" bIns="45720" rtlCol="0">
            <a:normAutofit/>
          </a:bodyPr>
          <a:lstStyle/>
          <a:p>
            <a:r>
              <a:rPr lang="en-US" sz="2600" dirty="0">
                <a:solidFill>
                  <a:schemeClr val="bg1"/>
                </a:solidFill>
              </a:rPr>
              <a:t>Top 10 IP addresses where the clicks are coming from</a:t>
            </a:r>
          </a:p>
          <a:p>
            <a:r>
              <a:rPr lang="en-US" sz="2600" dirty="0">
                <a:solidFill>
                  <a:schemeClr val="bg1"/>
                </a:solidFill>
              </a:rPr>
              <a:t>IP 5348 and 5314 each have over 600 clicks and they are mostly fraudulent</a:t>
            </a:r>
          </a:p>
          <a:p>
            <a:pPr marL="0" indent="0">
              <a:buNone/>
            </a:pPr>
            <a:r>
              <a:rPr lang="en-US" sz="1400" dirty="0">
                <a:solidFill>
                  <a:schemeClr val="bg1"/>
                </a:solidFill>
              </a:rPr>
              <a:t>Edited per feedback, split moving image to separate slides</a:t>
            </a:r>
          </a:p>
        </p:txBody>
      </p:sp>
      <p:pic>
        <p:nvPicPr>
          <p:cNvPr id="8" name="Content Placeholder 7">
            <a:extLst>
              <a:ext uri="{FF2B5EF4-FFF2-40B4-BE49-F238E27FC236}">
                <a16:creationId xmlns:a16="http://schemas.microsoft.com/office/drawing/2014/main" id="{93D73A85-B6DA-4206-B7DC-FAC5ADEB93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86400" y="679110"/>
            <a:ext cx="6299200" cy="5543890"/>
          </a:xfrm>
        </p:spPr>
      </p:pic>
    </p:spTree>
    <p:extLst>
      <p:ext uri="{BB962C8B-B14F-4D97-AF65-F5344CB8AC3E}">
        <p14:creationId xmlns:p14="http://schemas.microsoft.com/office/powerpoint/2010/main" val="363359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114300" y="513345"/>
            <a:ext cx="4419600" cy="1063238"/>
          </a:xfrm>
          <a:noFill/>
          <a:ln w="19050">
            <a:solidFill>
              <a:schemeClr val="bg1"/>
            </a:solidFill>
          </a:ln>
        </p:spPr>
        <p:txBody>
          <a:bodyPr vert="horz" wrap="square" lIns="91440" tIns="45720" rIns="91440" bIns="45720" rtlCol="0" anchor="ctr">
            <a:normAutofit/>
          </a:bodyPr>
          <a:lstStyle/>
          <a:p>
            <a:pPr algn="ctr"/>
            <a:r>
              <a:rPr lang="en-US" sz="3600" b="1" kern="1200" dirty="0">
                <a:solidFill>
                  <a:schemeClr val="bg1"/>
                </a:solidFill>
                <a:latin typeface="+mj-lt"/>
                <a:ea typeface="+mj-ea"/>
                <a:cs typeface="+mj-cs"/>
              </a:rPr>
              <a:t>Story of clicks</a:t>
            </a: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381000" y="1845064"/>
            <a:ext cx="3886200" cy="3996936"/>
          </a:xfrm>
        </p:spPr>
        <p:txBody>
          <a:bodyPr vert="horz" lIns="91440" tIns="45720" rIns="91440" bIns="45720" rtlCol="0">
            <a:normAutofit/>
          </a:bodyPr>
          <a:lstStyle/>
          <a:p>
            <a:r>
              <a:rPr lang="en-US" sz="2600" dirty="0">
                <a:solidFill>
                  <a:schemeClr val="bg1"/>
                </a:solidFill>
              </a:rPr>
              <a:t>Top 8 Devices where the clicks are coming from </a:t>
            </a:r>
          </a:p>
          <a:p>
            <a:r>
              <a:rPr lang="en-US" sz="2600" dirty="0">
                <a:solidFill>
                  <a:schemeClr val="bg1"/>
                </a:solidFill>
              </a:rPr>
              <a:t>Device 1 made over 75K clicks that are mostly fraudulent</a:t>
            </a:r>
          </a:p>
          <a:p>
            <a:pPr marL="0" indent="0">
              <a:buNone/>
            </a:pPr>
            <a:r>
              <a:rPr lang="en-US" sz="1400" dirty="0">
                <a:solidFill>
                  <a:schemeClr val="bg1"/>
                </a:solidFill>
              </a:rPr>
              <a:t>Edited per feedback, split moving image to separate slides</a:t>
            </a:r>
          </a:p>
        </p:txBody>
      </p:sp>
      <p:pic>
        <p:nvPicPr>
          <p:cNvPr id="7" name="Content Placeholder 6">
            <a:extLst>
              <a:ext uri="{FF2B5EF4-FFF2-40B4-BE49-F238E27FC236}">
                <a16:creationId xmlns:a16="http://schemas.microsoft.com/office/drawing/2014/main" id="{0F05C2CB-D268-42B6-A03C-24E6207060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49900" y="513345"/>
            <a:ext cx="6172200" cy="5671555"/>
          </a:xfrm>
        </p:spPr>
      </p:pic>
    </p:spTree>
    <p:extLst>
      <p:ext uri="{BB962C8B-B14F-4D97-AF65-F5344CB8AC3E}">
        <p14:creationId xmlns:p14="http://schemas.microsoft.com/office/powerpoint/2010/main" val="74742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833002" y="365125"/>
            <a:ext cx="10520702" cy="1325563"/>
          </a:xfrm>
        </p:spPr>
        <p:txBody>
          <a:bodyPr vert="horz" lIns="91440" tIns="45720" rIns="91440" bIns="45720" rtlCol="0" anchor="ctr">
            <a:normAutofit/>
          </a:bodyPr>
          <a:lstStyle/>
          <a:p>
            <a:r>
              <a:rPr lang="en-US" b="1" kern="1200">
                <a:solidFill>
                  <a:schemeClr val="tx1"/>
                </a:solidFill>
                <a:latin typeface="+mj-lt"/>
                <a:ea typeface="+mj-ea"/>
                <a:cs typeface="+mj-cs"/>
              </a:rPr>
              <a:t>Story of clicks</a:t>
            </a:r>
          </a:p>
        </p:txBody>
      </p:sp>
      <p:graphicFrame>
        <p:nvGraphicFramePr>
          <p:cNvPr id="22" name="Content Placeholder 2">
            <a:extLst>
              <a:ext uri="{FF2B5EF4-FFF2-40B4-BE49-F238E27FC236}">
                <a16:creationId xmlns:a16="http://schemas.microsoft.com/office/drawing/2014/main" id="{9BB96D61-D84E-4CC5-B2FE-507A6306D4CC}"/>
              </a:ext>
            </a:extLst>
          </p:cNvPr>
          <p:cNvGraphicFramePr>
            <a:graphicFrameLocks noGrp="1"/>
          </p:cNvGraphicFramePr>
          <p:nvPr>
            <p:ph sz="half" idx="1"/>
            <p:extLst>
              <p:ext uri="{D42A27DB-BD31-4B8C-83A1-F6EECF244321}">
                <p14:modId xmlns:p14="http://schemas.microsoft.com/office/powerpoint/2010/main" val="1836059566"/>
              </p:ext>
            </p:extLst>
          </p:nvPr>
        </p:nvGraphicFramePr>
        <p:xfrm>
          <a:off x="833002" y="1690688"/>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A771B29-5617-4126-8AF3-CB6D94A62A44}"/>
              </a:ext>
            </a:extLst>
          </p:cNvPr>
          <p:cNvSpPr txBox="1"/>
          <p:nvPr/>
        </p:nvSpPr>
        <p:spPr>
          <a:xfrm>
            <a:off x="827900" y="5845176"/>
            <a:ext cx="10520702" cy="307777"/>
          </a:xfrm>
          <a:prstGeom prst="rect">
            <a:avLst/>
          </a:prstGeom>
          <a:noFill/>
        </p:spPr>
        <p:txBody>
          <a:bodyPr wrap="square" rtlCol="0">
            <a:spAutoFit/>
          </a:bodyPr>
          <a:lstStyle/>
          <a:p>
            <a:pPr lvl="0"/>
            <a:r>
              <a:rPr lang="en-US" sz="1400" dirty="0"/>
              <a:t>New slide per feedback, explained the generality in dataset and removed association rules to limit time consumed</a:t>
            </a:r>
          </a:p>
        </p:txBody>
      </p:sp>
    </p:spTree>
    <p:extLst>
      <p:ext uri="{BB962C8B-B14F-4D97-AF65-F5344CB8AC3E}">
        <p14:creationId xmlns:p14="http://schemas.microsoft.com/office/powerpoint/2010/main" val="41641009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3600" b="1" kern="1200" dirty="0">
                <a:solidFill>
                  <a:schemeClr val="bg1"/>
                </a:solidFill>
                <a:latin typeface="+mj-lt"/>
                <a:ea typeface="+mj-ea"/>
                <a:cs typeface="+mj-cs"/>
              </a:rPr>
              <a:t>Story of clicks</a:t>
            </a: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dirty="0">
                <a:solidFill>
                  <a:schemeClr val="bg1"/>
                </a:solidFill>
              </a:rPr>
              <a:t>At a high level there are 2 groups of clicks: clicks that result in download or purchase v/s those who don’t</a:t>
            </a:r>
          </a:p>
          <a:p>
            <a:pPr marL="0" indent="0">
              <a:buNone/>
            </a:pPr>
            <a:endParaRPr lang="en-US" sz="2000" dirty="0">
              <a:solidFill>
                <a:schemeClr val="bg1"/>
              </a:solidFill>
            </a:endParaRPr>
          </a:p>
          <a:p>
            <a:pPr marL="0"/>
            <a:endParaRPr lang="en-US" sz="2000" dirty="0">
              <a:solidFill>
                <a:schemeClr val="bg1"/>
              </a:solidFill>
            </a:endParaRPr>
          </a:p>
        </p:txBody>
      </p:sp>
      <p:pic>
        <p:nvPicPr>
          <p:cNvPr id="8" name="Content Placeholder 7">
            <a:extLst>
              <a:ext uri="{FF2B5EF4-FFF2-40B4-BE49-F238E27FC236}">
                <a16:creationId xmlns:a16="http://schemas.microsoft.com/office/drawing/2014/main" id="{931CFB72-87A0-4E6B-9EFF-FE2D1AFB98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7763" y="643468"/>
            <a:ext cx="6315117" cy="5410198"/>
          </a:xfrm>
        </p:spPr>
      </p:pic>
    </p:spTree>
    <p:extLst>
      <p:ext uri="{BB962C8B-B14F-4D97-AF65-F5344CB8AC3E}">
        <p14:creationId xmlns:p14="http://schemas.microsoft.com/office/powerpoint/2010/main" val="365092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643468" y="236395"/>
            <a:ext cx="3534832" cy="1274905"/>
          </a:xfrm>
          <a:noFill/>
          <a:ln w="19050">
            <a:solidFill>
              <a:schemeClr val="bg1"/>
            </a:solidFill>
          </a:ln>
        </p:spPr>
        <p:txBody>
          <a:bodyPr vert="horz" wrap="square" lIns="91440" tIns="45720" rIns="91440" bIns="45720" rtlCol="0" anchor="ctr">
            <a:normAutofit/>
          </a:bodyPr>
          <a:lstStyle/>
          <a:p>
            <a:pPr algn="ctr"/>
            <a:r>
              <a:rPr lang="en-US" sz="3600" b="1" dirty="0">
                <a:solidFill>
                  <a:schemeClr val="bg1"/>
                </a:solidFill>
              </a:rPr>
              <a:t>Story of real user attribution</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508000" y="1747695"/>
            <a:ext cx="3670300" cy="4305971"/>
          </a:xfrm>
        </p:spPr>
        <p:txBody>
          <a:bodyPr vert="horz" lIns="91440" tIns="45720" rIns="91440" bIns="45720" rtlCol="0">
            <a:normAutofit/>
          </a:bodyPr>
          <a:lstStyle/>
          <a:p>
            <a:r>
              <a:rPr lang="en-US" dirty="0">
                <a:solidFill>
                  <a:schemeClr val="bg1"/>
                </a:solidFill>
              </a:rPr>
              <a:t>Visualize characteristics of people who download: what channel, device, IP address, app, OS are likely to be seen in a real click</a:t>
            </a:r>
          </a:p>
          <a:p>
            <a:pPr marL="0" indent="0">
              <a:buNone/>
            </a:pPr>
            <a:r>
              <a:rPr lang="en-US" sz="1500" dirty="0">
                <a:solidFill>
                  <a:schemeClr val="bg1"/>
                </a:solidFill>
              </a:rPr>
              <a:t>Edited per feedback, split moving image to separate slides</a:t>
            </a:r>
          </a:p>
        </p:txBody>
      </p:sp>
      <p:pic>
        <p:nvPicPr>
          <p:cNvPr id="8" name="Content Placeholder 7">
            <a:extLst>
              <a:ext uri="{FF2B5EF4-FFF2-40B4-BE49-F238E27FC236}">
                <a16:creationId xmlns:a16="http://schemas.microsoft.com/office/drawing/2014/main" id="{7F6DB85A-87B5-4756-9345-0CEF969B07C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7763" y="926926"/>
            <a:ext cx="6351442" cy="4986779"/>
          </a:xfrm>
        </p:spPr>
      </p:pic>
    </p:spTree>
    <p:extLst>
      <p:ext uri="{BB962C8B-B14F-4D97-AF65-F5344CB8AC3E}">
        <p14:creationId xmlns:p14="http://schemas.microsoft.com/office/powerpoint/2010/main" val="6981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3600" b="1" dirty="0">
                <a:solidFill>
                  <a:schemeClr val="bg1"/>
                </a:solidFill>
              </a:rPr>
              <a:t>Story of real user attribution</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Many of the real clicks are coming from Device 0, channel 232, channel 101 etc. </a:t>
            </a:r>
          </a:p>
          <a:p>
            <a:pPr marL="0" indent="0">
              <a:buNone/>
            </a:pPr>
            <a:r>
              <a:rPr lang="en-US" sz="1400" dirty="0">
                <a:solidFill>
                  <a:schemeClr val="bg1"/>
                </a:solidFill>
              </a:rPr>
              <a:t>Edited per feedback, split moving image to separate slides</a:t>
            </a:r>
          </a:p>
          <a:p>
            <a:pPr marL="0" indent="0">
              <a:buNone/>
            </a:pPr>
            <a:endParaRPr lang="en-US" sz="2000" dirty="0">
              <a:solidFill>
                <a:schemeClr val="bg1"/>
              </a:solidFill>
            </a:endParaRPr>
          </a:p>
          <a:p>
            <a:endParaRPr lang="en-US" sz="2000" dirty="0">
              <a:solidFill>
                <a:schemeClr val="bg1"/>
              </a:solidFill>
            </a:endParaRPr>
          </a:p>
        </p:txBody>
      </p:sp>
      <p:pic>
        <p:nvPicPr>
          <p:cNvPr id="8" name="Content Placeholder 7">
            <a:extLst>
              <a:ext uri="{FF2B5EF4-FFF2-40B4-BE49-F238E27FC236}">
                <a16:creationId xmlns:a16="http://schemas.microsoft.com/office/drawing/2014/main" id="{6A982351-B3D3-4054-B1CC-EE32A08410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7764" y="0"/>
            <a:ext cx="5862926" cy="3596389"/>
          </a:xfrm>
        </p:spPr>
      </p:pic>
      <p:pic>
        <p:nvPicPr>
          <p:cNvPr id="13" name="Picture 12">
            <a:extLst>
              <a:ext uri="{FF2B5EF4-FFF2-40B4-BE49-F238E27FC236}">
                <a16:creationId xmlns:a16="http://schemas.microsoft.com/office/drawing/2014/main" id="{FB80D678-FA6A-4626-AF16-4568A791E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765" y="3403601"/>
            <a:ext cx="5862926" cy="3454400"/>
          </a:xfrm>
          <a:prstGeom prst="rect">
            <a:avLst/>
          </a:prstGeom>
        </p:spPr>
      </p:pic>
    </p:spTree>
    <p:extLst>
      <p:ext uri="{BB962C8B-B14F-4D97-AF65-F5344CB8AC3E}">
        <p14:creationId xmlns:p14="http://schemas.microsoft.com/office/powerpoint/2010/main" val="2598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6ED1-1E81-48AF-9B8A-5CDF95C313A7}"/>
              </a:ext>
            </a:extLst>
          </p:cNvPr>
          <p:cNvSpPr>
            <a:spLocks noGrp="1"/>
          </p:cNvSpPr>
          <p:nvPr>
            <p:ph type="title"/>
          </p:nvPr>
        </p:nvSpPr>
        <p:spPr>
          <a:xfrm>
            <a:off x="393700" y="236395"/>
            <a:ext cx="3848100" cy="1147905"/>
          </a:xfrm>
          <a:noFill/>
          <a:ln w="19050">
            <a:solidFill>
              <a:schemeClr val="bg1"/>
            </a:solidFill>
          </a:ln>
        </p:spPr>
        <p:txBody>
          <a:bodyPr vert="horz" wrap="square" lIns="91440" tIns="45720" rIns="91440" bIns="45720" rtlCol="0" anchor="ctr">
            <a:normAutofit/>
          </a:bodyPr>
          <a:lstStyle/>
          <a:p>
            <a:pPr algn="ctr"/>
            <a:r>
              <a:rPr lang="en-US" sz="3600" b="1" dirty="0">
                <a:solidFill>
                  <a:schemeClr val="bg1"/>
                </a:solidFill>
              </a:rPr>
              <a:t>Story of a fraudulent click</a:t>
            </a:r>
            <a:endParaRPr lang="en-US" sz="3600" b="1"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90E7F1C-A165-4404-8C07-BAFAB1E6C794}"/>
              </a:ext>
            </a:extLst>
          </p:cNvPr>
          <p:cNvSpPr>
            <a:spLocks noGrp="1"/>
          </p:cNvSpPr>
          <p:nvPr>
            <p:ph sz="half" idx="1"/>
          </p:nvPr>
        </p:nvSpPr>
        <p:spPr>
          <a:xfrm>
            <a:off x="393700" y="1752601"/>
            <a:ext cx="3848100" cy="4301066"/>
          </a:xfrm>
        </p:spPr>
        <p:txBody>
          <a:bodyPr vert="horz" lIns="91440" tIns="45720" rIns="91440" bIns="45720" rtlCol="0">
            <a:normAutofit/>
          </a:bodyPr>
          <a:lstStyle/>
          <a:p>
            <a:r>
              <a:rPr lang="en-US" dirty="0">
                <a:solidFill>
                  <a:schemeClr val="bg1"/>
                </a:solidFill>
              </a:rPr>
              <a:t>Visualize characteristics of people who do not download: what channel, device, IP address, app, OS are likely to be seen in a fraudulent click</a:t>
            </a:r>
          </a:p>
          <a:p>
            <a:pPr marL="0" indent="0">
              <a:buNone/>
            </a:pPr>
            <a:r>
              <a:rPr lang="en-US" sz="1500" dirty="0">
                <a:solidFill>
                  <a:schemeClr val="bg1"/>
                </a:solidFill>
              </a:rPr>
              <a:t>Edited per feedback, split moving image to separate slides</a:t>
            </a:r>
          </a:p>
          <a:p>
            <a:endParaRPr lang="en-US" dirty="0">
              <a:solidFill>
                <a:schemeClr val="bg1"/>
              </a:solidFill>
            </a:endParaRPr>
          </a:p>
        </p:txBody>
      </p:sp>
      <p:pic>
        <p:nvPicPr>
          <p:cNvPr id="7" name="Content Placeholder 6">
            <a:extLst>
              <a:ext uri="{FF2B5EF4-FFF2-40B4-BE49-F238E27FC236}">
                <a16:creationId xmlns:a16="http://schemas.microsoft.com/office/drawing/2014/main" id="{13309AA9-3CF7-4D15-901F-F31749286E4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11800" y="643466"/>
            <a:ext cx="5880100" cy="5410199"/>
          </a:xfrm>
        </p:spPr>
      </p:pic>
    </p:spTree>
    <p:extLst>
      <p:ext uri="{BB962C8B-B14F-4D97-AF65-F5344CB8AC3E}">
        <p14:creationId xmlns:p14="http://schemas.microsoft.com/office/powerpoint/2010/main" val="470187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5390</TotalTime>
  <Words>2374</Words>
  <Application>Microsoft Office PowerPoint</Application>
  <PresentationFormat>Widescreen</PresentationFormat>
  <Paragraphs>150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TalkingData Ad Tracking and Fraud Detection</vt:lpstr>
      <vt:lpstr>Story of clicks</vt:lpstr>
      <vt:lpstr>Story of clicks</vt:lpstr>
      <vt:lpstr>Story of clicks</vt:lpstr>
      <vt:lpstr>Story of clicks</vt:lpstr>
      <vt:lpstr>Story of clicks</vt:lpstr>
      <vt:lpstr>Story of real user attribution</vt:lpstr>
      <vt:lpstr>Story of real user attribution</vt:lpstr>
      <vt:lpstr>Story of a fraudulent click</vt:lpstr>
      <vt:lpstr>Story of a fraudulent click</vt:lpstr>
      <vt:lpstr>Is it really fraud or your app/ad sucks?</vt:lpstr>
      <vt:lpstr>Is it really fraud or your app/ad sucks?</vt:lpstr>
      <vt:lpstr>Is it really fraud or your app/ad sucks?</vt:lpstr>
      <vt:lpstr>Predict attribution and spend your money better  Statistically significant variables for each model – notice how the time of click is not important in both models. We have data from only 3 days and it doesn’t significantly influence whether it is a real/fake click  Edited added text that I explained in class but was not part of the slide </vt:lpstr>
      <vt:lpstr>Unbalanced predictor</vt:lpstr>
      <vt:lpstr>Model tuning to improve accuracy</vt:lpstr>
      <vt:lpstr>Model tuning to improve accuracy</vt:lpstr>
      <vt:lpstr>Comparing predictive accuracy of the selected approaches 86% or 92%? Model 1 misclassified many fraudulent clicks as real and therefore has less overall accuracy than Model 2. Even though model 1 is less accurate, it is doing a better job at classifying real clicks. Therefore, this fits our business problem. Edited per feedback explain difference in model 1 and 2 in final slide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TalkingData Ad Tracking and Fraud Detection</dc:title>
  <dc:creator>Asha</dc:creator>
  <cp:lastModifiedBy>Asha</cp:lastModifiedBy>
  <cp:revision>159</cp:revision>
  <dcterms:created xsi:type="dcterms:W3CDTF">2018-04-27T19:49:21Z</dcterms:created>
  <dcterms:modified xsi:type="dcterms:W3CDTF">2018-05-05T02:22:26Z</dcterms:modified>
</cp:coreProperties>
</file>