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5" r:id="rId4"/>
    <p:sldId id="270" r:id="rId5"/>
    <p:sldId id="258" r:id="rId6"/>
    <p:sldId id="272" r:id="rId7"/>
    <p:sldId id="259" r:id="rId8"/>
    <p:sldId id="260" r:id="rId9"/>
    <p:sldId id="262" r:id="rId10"/>
    <p:sldId id="263" r:id="rId11"/>
    <p:sldId id="274" r:id="rId12"/>
    <p:sldId id="273" r:id="rId13"/>
    <p:sldId id="26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5"/>
  </p:normalViewPr>
  <p:slideViewPr>
    <p:cSldViewPr snapToGrid="0" snapToObjects="1">
      <p:cViewPr varScale="1">
        <p:scale>
          <a:sx n="66" d="100"/>
          <a:sy n="66" d="100"/>
        </p:scale>
        <p:origin x="12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179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tip, Ahmet Selim" userId="S::ashatip@ad.unc.edu::cab731c9-760f-4a13-bf9b-367a89f95878" providerId="AD" clId="Web-{17DB837D-F6C9-4107-9C1D-2B999797C42F}"/>
    <pc:docChg chg="modSld">
      <pc:chgData name="Hatip, Ahmet Selim" userId="S::ashatip@ad.unc.edu::cab731c9-760f-4a13-bf9b-367a89f95878" providerId="AD" clId="Web-{17DB837D-F6C9-4107-9C1D-2B999797C42F}" dt="2018-04-14T03:01:23" v="8"/>
      <pc:docMkLst>
        <pc:docMk/>
      </pc:docMkLst>
      <pc:sldChg chg="modSp">
        <pc:chgData name="Hatip, Ahmet Selim" userId="S::ashatip@ad.unc.edu::cab731c9-760f-4a13-bf9b-367a89f95878" providerId="AD" clId="Web-{17DB837D-F6C9-4107-9C1D-2B999797C42F}" dt="2018-04-14T02:50:26.910" v="0"/>
        <pc:sldMkLst>
          <pc:docMk/>
          <pc:sldMk cId="1059824962" sldId="260"/>
        </pc:sldMkLst>
        <pc:spChg chg="mod">
          <ac:chgData name="Hatip, Ahmet Selim" userId="S::ashatip@ad.unc.edu::cab731c9-760f-4a13-bf9b-367a89f95878" providerId="AD" clId="Web-{17DB837D-F6C9-4107-9C1D-2B999797C42F}" dt="2018-04-14T02:50:26.910" v="0"/>
          <ac:spMkLst>
            <pc:docMk/>
            <pc:sldMk cId="1059824962" sldId="260"/>
            <ac:spMk id="2" creationId="{00000000-0000-0000-0000-000000000000}"/>
          </ac:spMkLst>
        </pc:spChg>
      </pc:sldChg>
      <pc:sldChg chg="modSp">
        <pc:chgData name="Hatip, Ahmet Selim" userId="S::ashatip@ad.unc.edu::cab731c9-760f-4a13-bf9b-367a89f95878" providerId="AD" clId="Web-{17DB837D-F6C9-4107-9C1D-2B999797C42F}" dt="2018-04-14T03:01:23" v="7"/>
        <pc:sldMkLst>
          <pc:docMk/>
          <pc:sldMk cId="688043481" sldId="262"/>
        </pc:sldMkLst>
        <pc:spChg chg="mod">
          <ac:chgData name="Hatip, Ahmet Selim" userId="S::ashatip@ad.unc.edu::cab731c9-760f-4a13-bf9b-367a89f95878" providerId="AD" clId="Web-{17DB837D-F6C9-4107-9C1D-2B999797C42F}" dt="2018-04-14T03:01:23" v="7"/>
          <ac:spMkLst>
            <pc:docMk/>
            <pc:sldMk cId="688043481" sldId="262"/>
            <ac:spMk id="2" creationId="{00000000-0000-0000-0000-000000000000}"/>
          </ac:spMkLst>
        </pc:spChg>
      </pc:sldChg>
    </pc:docChg>
  </pc:docChgLst>
  <pc:docChgLst>
    <pc:chgData name="Lan, Zhao" userId="S::zhaolan@ad.unc.edu::6a478626-3aed-4613-b16c-e0fbb82a0376" providerId="AD" clId="Web-{52713887-4492-4A63-A28E-ADB565D1CEC6}"/>
    <pc:docChg chg="addSld modSld">
      <pc:chgData name="Lan, Zhao" userId="S::zhaolan@ad.unc.edu::6a478626-3aed-4613-b16c-e0fbb82a0376" providerId="AD" clId="Web-{52713887-4492-4A63-A28E-ADB565D1CEC6}" dt="2018-04-18T03:58:30.705" v="405"/>
      <pc:docMkLst>
        <pc:docMk/>
      </pc:docMkLst>
      <pc:sldChg chg="addSp modSp modNotes">
        <pc:chgData name="Lan, Zhao" userId="S::zhaolan@ad.unc.edu::6a478626-3aed-4613-b16c-e0fbb82a0376" providerId="AD" clId="Web-{52713887-4492-4A63-A28E-ADB565D1CEC6}" dt="2018-04-18T03:58:30.705" v="405"/>
        <pc:sldMkLst>
          <pc:docMk/>
          <pc:sldMk cId="1641309411" sldId="259"/>
        </pc:sldMkLst>
        <pc:spChg chg="add mod">
          <ac:chgData name="Lan, Zhao" userId="S::zhaolan@ad.unc.edu::6a478626-3aed-4613-b16c-e0fbb82a0376" providerId="AD" clId="Web-{52713887-4492-4A63-A28E-ADB565D1CEC6}" dt="2018-04-18T03:51:47.656" v="396"/>
          <ac:spMkLst>
            <pc:docMk/>
            <pc:sldMk cId="1641309411" sldId="259"/>
            <ac:spMk id="3" creationId="{5015BE6B-7F99-4F58-AABB-EB0A72586EFE}"/>
          </ac:spMkLst>
        </pc:spChg>
        <pc:spChg chg="add mod">
          <ac:chgData name="Lan, Zhao" userId="S::zhaolan@ad.unc.edu::6a478626-3aed-4613-b16c-e0fbb82a0376" providerId="AD" clId="Web-{52713887-4492-4A63-A28E-ADB565D1CEC6}" dt="2018-04-18T03:51:45.265" v="395"/>
          <ac:spMkLst>
            <pc:docMk/>
            <pc:sldMk cId="1641309411" sldId="259"/>
            <ac:spMk id="4" creationId="{7CEA34BE-FF96-43EB-850C-971EC18BFAFA}"/>
          </ac:spMkLst>
        </pc:spChg>
        <pc:spChg chg="add mod">
          <ac:chgData name="Lan, Zhao" userId="S::zhaolan@ad.unc.edu::6a478626-3aed-4613-b16c-e0fbb82a0376" providerId="AD" clId="Web-{52713887-4492-4A63-A28E-ADB565D1CEC6}" dt="2018-04-18T03:58:30.705" v="405"/>
          <ac:spMkLst>
            <pc:docMk/>
            <pc:sldMk cId="1641309411" sldId="259"/>
            <ac:spMk id="5" creationId="{0623145F-9354-491F-B7E0-A1128707DC8F}"/>
          </ac:spMkLst>
        </pc:spChg>
      </pc:sldChg>
      <pc:sldChg chg="modSp new modNotes">
        <pc:chgData name="Lan, Zhao" userId="S::zhaolan@ad.unc.edu::6a478626-3aed-4613-b16c-e0fbb82a0376" providerId="AD" clId="Web-{52713887-4492-4A63-A28E-ADB565D1CEC6}" dt="2018-04-18T03:44:00.026" v="375"/>
        <pc:sldMkLst>
          <pc:docMk/>
          <pc:sldMk cId="1783625900" sldId="267"/>
        </pc:sldMkLst>
        <pc:spChg chg="mod">
          <ac:chgData name="Lan, Zhao" userId="S::zhaolan@ad.unc.edu::6a478626-3aed-4613-b16c-e0fbb82a0376" providerId="AD" clId="Web-{52713887-4492-4A63-A28E-ADB565D1CEC6}" dt="2018-04-18T03:44:00.026" v="375"/>
          <ac:spMkLst>
            <pc:docMk/>
            <pc:sldMk cId="1783625900" sldId="267"/>
            <ac:spMk id="2" creationId="{CD56241D-DA38-4EC3-8B0F-30C3B4DEDAE7}"/>
          </ac:spMkLst>
        </pc:spChg>
      </pc:sldChg>
      <pc:sldChg chg="new modNotes">
        <pc:chgData name="Lan, Zhao" userId="S::zhaolan@ad.unc.edu::6a478626-3aed-4613-b16c-e0fbb82a0376" providerId="AD" clId="Web-{52713887-4492-4A63-A28E-ADB565D1CEC6}" dt="2018-04-18T03:45:07.794" v="381"/>
        <pc:sldMkLst>
          <pc:docMk/>
          <pc:sldMk cId="2643683546" sldId="268"/>
        </pc:sldMkLst>
      </pc:sldChg>
      <pc:sldChg chg="new modNotes">
        <pc:chgData name="Lan, Zhao" userId="S::zhaolan@ad.unc.edu::6a478626-3aed-4613-b16c-e0fbb82a0376" providerId="AD" clId="Web-{52713887-4492-4A63-A28E-ADB565D1CEC6}" dt="2018-04-18T03:47:56.505" v="384"/>
        <pc:sldMkLst>
          <pc:docMk/>
          <pc:sldMk cId="3759912706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68C53-5A92-4E30-B2B8-7BD26C2C13C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58C0D-9136-42F5-A5D0-5598EA2F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Syuzhet</a:t>
            </a:r>
            <a:r>
              <a:rPr lang="en-US" b="1" dirty="0"/>
              <a:t> is a </a:t>
            </a:r>
            <a:r>
              <a:rPr lang="en-US" b="1" dirty="0" err="1"/>
              <a:t>russian</a:t>
            </a:r>
            <a:r>
              <a:rPr lang="en-US" b="1" dirty="0"/>
              <a:t> word and it means</a:t>
            </a:r>
            <a:r>
              <a:rPr lang="en-US" dirty="0"/>
              <a:t> the use of narrative in a story.</a:t>
            </a:r>
            <a:r>
              <a:rPr lang="en-US" dirty="0">
                <a:cs typeface="Calibri"/>
              </a:rPr>
              <a:t> It's also the name of the R package we used to do sentiment analysis on the apartment descriptions. Similar to a narrative, apartment descriptions contain certain emotions in the form of joy, trust. Often brokers won't express disgust or sadness in a listing, but they will certainly try to conjure positive emotions from people who are looking to rent places. What this package allowed us to do is to assign each listing a score on each of the 8 emotions as well as a total score in terms of positive sentiment and negative sentiment. The result is an ordered rank of each apartment description that allowed us to carry out </a:t>
            </a:r>
            <a:r>
              <a:rPr lang="en-US" dirty="0" err="1">
                <a:cs typeface="Calibri"/>
              </a:rPr>
              <a:t>probit</a:t>
            </a:r>
            <a:r>
              <a:rPr lang="en-US" dirty="0">
                <a:cs typeface="Calibri"/>
              </a:rPr>
              <a:t> analysis on the overall sentiment as well as each of the emotions.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8C0D-9136-42F5-A5D0-5598EA2F73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3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8C0D-9136-42F5-A5D0-5598EA2F73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5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861" y="1609567"/>
            <a:ext cx="3666565" cy="11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0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035090" y="274638"/>
            <a:ext cx="7651711" cy="1143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7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44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993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35051" y="274638"/>
            <a:ext cx="7651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35051" y="1600200"/>
            <a:ext cx="76517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6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81002" y="5931906"/>
            <a:ext cx="231616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3"/>
          <p:cNvSpPr>
            <a:spLocks noChangeShapeType="1"/>
          </p:cNvSpPr>
          <p:nvPr userDrawn="1"/>
        </p:nvSpPr>
        <p:spPr bwMode="auto">
          <a:xfrm>
            <a:off x="1035050" y="1157288"/>
            <a:ext cx="7162800" cy="0"/>
          </a:xfrm>
          <a:prstGeom prst="line">
            <a:avLst/>
          </a:prstGeom>
          <a:noFill/>
          <a:ln w="9525">
            <a:solidFill>
              <a:srgbClr val="6699CC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91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2325" kern="1200">
          <a:solidFill>
            <a:schemeClr val="accent1"/>
          </a:solidFill>
          <a:latin typeface="Times New Roman"/>
          <a:ea typeface="ＭＳ Ｐゴシック" pitchFamily="-109" charset="-128"/>
          <a:cs typeface="Times New Roman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Times New Roman" pitchFamily="-109" charset="0"/>
          <a:ea typeface="ＭＳ Ｐゴシック" pitchFamily="-109" charset="-128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Times New Roman" pitchFamily="-109" charset="0"/>
          <a:ea typeface="ＭＳ Ｐゴシック" pitchFamily="-109" charset="-128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Times New Roman" pitchFamily="-109" charset="0"/>
          <a:ea typeface="ＭＳ Ｐゴシック" pitchFamily="-109" charset="-128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Times New Roman" pitchFamily="-109" charset="0"/>
          <a:ea typeface="ＭＳ Ｐゴシック" pitchFamily="-109" charset="-128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Times New Roman" pitchFamily="-109" charset="0"/>
          <a:ea typeface="ＭＳ Ｐゴシック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Times New Roman" pitchFamily="-109" charset="0"/>
          <a:ea typeface="ＭＳ Ｐゴシック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Times New Roman" pitchFamily="-109" charset="0"/>
          <a:ea typeface="ＭＳ Ｐゴシック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Times New Roman" pitchFamily="-109" charset="0"/>
          <a:ea typeface="ＭＳ Ｐゴシック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-109" charset="2"/>
        <a:buChar char="§"/>
        <a:defRPr sz="2025" kern="12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itchFamily="-109" charset="0"/>
        <a:buChar char="•"/>
        <a:defRPr sz="1800" kern="12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-109" charset="2"/>
        <a:buChar char="§"/>
        <a:defRPr sz="1500" kern="12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109" charset="0"/>
        <a:buChar char="•"/>
        <a:defRPr sz="1500" kern="12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109" charset="0"/>
        <a:buChar char="»"/>
        <a:defRPr sz="1500" kern="12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13459" y="3085861"/>
            <a:ext cx="7774405" cy="2621919"/>
          </a:xfrm>
        </p:spPr>
        <p:txBody>
          <a:bodyPr>
            <a:normAutofit/>
          </a:bodyPr>
          <a:lstStyle/>
          <a:p>
            <a:r>
              <a:rPr lang="en-US" sz="2400" dirty="0"/>
              <a:t>Team 7 – Predicting Response to Online Apartment Listings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Ahmet Hatip, Ellie Lan, Di Qin, Scott Smith, Shuming Sun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April 20</a:t>
            </a:r>
            <a:r>
              <a:rPr lang="en-US" sz="2400" baseline="30000" dirty="0"/>
              <a:t>th</a:t>
            </a:r>
            <a:r>
              <a:rPr lang="en-US" sz="2400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52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Modelling: Tree </a:t>
            </a:r>
            <a:r>
              <a:rPr lang="en-US" dirty="0" smtClean="0"/>
              <a:t>Based Methods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4282" y="1597794"/>
            <a:ext cx="63334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64" y="2007733"/>
            <a:ext cx="3324225" cy="89535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95" y="3328230"/>
            <a:ext cx="3381375" cy="97155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313146" y="1855243"/>
            <a:ext cx="292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0.73</a:t>
            </a:r>
          </a:p>
          <a:p>
            <a:r>
              <a:rPr lang="en-US" dirty="0" smtClean="0"/>
              <a:t>Accuracy Low: 0.96</a:t>
            </a:r>
          </a:p>
          <a:p>
            <a:r>
              <a:rPr lang="en-US" dirty="0" smtClean="0"/>
              <a:t>Accuracy Med/High: 0.19</a:t>
            </a:r>
          </a:p>
          <a:p>
            <a:r>
              <a:rPr lang="en-US" dirty="0" smtClean="0"/>
              <a:t>AUC: 0.73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3146" y="3245354"/>
            <a:ext cx="292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0.78</a:t>
            </a:r>
          </a:p>
          <a:p>
            <a:r>
              <a:rPr lang="en-US" dirty="0" smtClean="0"/>
              <a:t>Accuracy Low: 0.89</a:t>
            </a:r>
          </a:p>
          <a:p>
            <a:r>
              <a:rPr lang="en-US" dirty="0" smtClean="0"/>
              <a:t>Accuracy Med/High: 0.54</a:t>
            </a:r>
          </a:p>
          <a:p>
            <a:r>
              <a:rPr lang="en-US" dirty="0" smtClean="0"/>
              <a:t>AUC: 0.84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282" y="4737115"/>
            <a:ext cx="3333750" cy="104775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313146" y="4584536"/>
            <a:ext cx="292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0.78</a:t>
            </a:r>
          </a:p>
          <a:p>
            <a:r>
              <a:rPr lang="en-US" dirty="0" smtClean="0"/>
              <a:t>Accuracy Low: 0.92</a:t>
            </a:r>
          </a:p>
          <a:p>
            <a:r>
              <a:rPr lang="en-US" dirty="0" smtClean="0"/>
              <a:t>Accuracy Med/High: 0.44</a:t>
            </a:r>
          </a:p>
          <a:p>
            <a:r>
              <a:rPr lang="en-US" dirty="0" smtClean="0"/>
              <a:t>AUC: 0.83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Modelling: </a:t>
            </a:r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4282" y="1183909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Boosting without cluster (1=‘low’, 0 = ‘medium/high’, lambda=0.05)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13146" y="1576108"/>
            <a:ext cx="292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0.78</a:t>
            </a:r>
          </a:p>
          <a:p>
            <a:r>
              <a:rPr lang="en-US" dirty="0" smtClean="0"/>
              <a:t>Accuracy Low: 0.90</a:t>
            </a:r>
          </a:p>
          <a:p>
            <a:r>
              <a:rPr lang="en-US" dirty="0" smtClean="0"/>
              <a:t>Accuracy Med/High: 0.53</a:t>
            </a:r>
          </a:p>
          <a:p>
            <a:r>
              <a:rPr lang="en-US" dirty="0" smtClean="0"/>
              <a:t>AUC: 0.84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453" y="2776437"/>
            <a:ext cx="3744028" cy="401514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5241658" y="4514248"/>
            <a:ext cx="19251" cy="1732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913" y="1576108"/>
            <a:ext cx="2638425" cy="11430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775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090" y="265012"/>
            <a:ext cx="7651711" cy="1143000"/>
          </a:xfrm>
        </p:spPr>
        <p:txBody>
          <a:bodyPr/>
          <a:lstStyle/>
          <a:p>
            <a:r>
              <a:rPr lang="en-US" dirty="0" smtClean="0"/>
              <a:t>Most Important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28" y="1965008"/>
            <a:ext cx="4198199" cy="37812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6037" y="141763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74076" y="1425663"/>
            <a:ext cx="125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634" y="1965008"/>
            <a:ext cx="2707842" cy="47305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554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090" y="1645919"/>
            <a:ext cx="558024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Boosting and bagging yielded the highest overall accuracy, AUC and a reasonable balance of accuracy across the two classes</a:t>
            </a:r>
          </a:p>
          <a:p>
            <a:endParaRPr lang="en-US" dirty="0"/>
          </a:p>
          <a:p>
            <a:r>
              <a:rPr lang="en-US" dirty="0" smtClean="0"/>
              <a:t>Logistic regression with under-sampling yielded the best balance of accuracy across the two classes but had reduced overall accuracy due to less training data</a:t>
            </a:r>
          </a:p>
          <a:p>
            <a:endParaRPr lang="en-US" dirty="0"/>
          </a:p>
          <a:p>
            <a:r>
              <a:rPr lang="en-US" dirty="0" smtClean="0"/>
              <a:t>The ‘Best Model’ depends upon the business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all errors have equal cost, select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‘medium/high’ errors have higher cost, consider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other cost tradeoffs, consider all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important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Monthly 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Geographic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Sentiment in description: joy, trust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11 out of 1000 image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bedrooms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Work to Improve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090" y="1645919"/>
            <a:ext cx="55802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ImageNet model with ascetic model (for images)</a:t>
            </a:r>
          </a:p>
          <a:p>
            <a:endParaRPr lang="en-US" dirty="0"/>
          </a:p>
          <a:p>
            <a:r>
              <a:rPr lang="en-US" dirty="0" smtClean="0"/>
              <a:t>Use text modelling to extract features from ‘address’ column</a:t>
            </a:r>
          </a:p>
          <a:p>
            <a:endParaRPr lang="en-US" dirty="0"/>
          </a:p>
          <a:p>
            <a:r>
              <a:rPr lang="en-US" dirty="0" smtClean="0"/>
              <a:t>Iterate over combinations of L1 and L2 penalties to find best logistic regression model (Elastic Net)</a:t>
            </a:r>
          </a:p>
          <a:p>
            <a:endParaRPr lang="en-US" dirty="0"/>
          </a:p>
          <a:p>
            <a:r>
              <a:rPr lang="en-US" dirty="0" smtClean="0"/>
              <a:t>Consider over-sampling to balance the classes</a:t>
            </a:r>
          </a:p>
          <a:p>
            <a:endParaRPr lang="en-US" dirty="0"/>
          </a:p>
          <a:p>
            <a:r>
              <a:rPr lang="en-US" dirty="0" smtClean="0"/>
              <a:t>Try varying the prediction thresholds to get better </a:t>
            </a:r>
            <a:r>
              <a:rPr lang="en-US" dirty="0" smtClean="0"/>
              <a:t>characteristics</a:t>
            </a:r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smtClean="0"/>
              <a:t>ordinal classification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090" y="203518"/>
            <a:ext cx="7651711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0978" y="1417638"/>
            <a:ext cx="73392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Client: RentHop is an online rental listing company operating in New York City</a:t>
            </a:r>
          </a:p>
          <a:p>
            <a:endParaRPr lang="en-US" sz="2000" dirty="0"/>
          </a:p>
          <a:p>
            <a:r>
              <a:rPr lang="en-US" sz="2000" dirty="0"/>
              <a:t>Objective: Classify each rental listing according to the projected number of inquiries it will receive</a:t>
            </a:r>
            <a:r>
              <a:rPr lang="en-US" sz="2000" dirty="0" smtClean="0"/>
              <a:t>.  This will allow RentHop to improve inquiry rate for their clients.</a:t>
            </a:r>
            <a:endParaRPr lang="en-US" sz="2000" dirty="0"/>
          </a:p>
          <a:p>
            <a:endParaRPr lang="en-US" sz="2000" dirty="0"/>
          </a:p>
          <a:p>
            <a:r>
              <a:rPr lang="en-US" sz="2000" u="sng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Ordinal Response Variable (High, Medium, 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Unbalanced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zip codes: 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Text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Image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873" y="4829526"/>
            <a:ext cx="4010559" cy="202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090" y="193893"/>
            <a:ext cx="7651711" cy="11430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0978" y="1504273"/>
            <a:ext cx="3275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Directly Usable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Bathrooms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Bedrooms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Monthly Rent</a:t>
            </a:r>
          </a:p>
          <a:p>
            <a:r>
              <a:rPr lang="en-US" sz="2000" dirty="0"/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9104" y="1504273"/>
            <a:ext cx="35174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Feature Engineering Required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Text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Apartment Characteristics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URLs for Images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33637" y="3616135"/>
            <a:ext cx="121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Response </a:t>
            </a:r>
            <a:r>
              <a:rPr lang="en-US" sz="2000" dirty="0"/>
              <a:t>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13" y="4033890"/>
            <a:ext cx="3533775" cy="771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1662" y="4687924"/>
            <a:ext cx="161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Observations</a:t>
            </a:r>
            <a:r>
              <a:rPr lang="en-US" sz="2000" dirty="0"/>
              <a:t> 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72" y="5024732"/>
            <a:ext cx="1228725" cy="409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726" y="4029342"/>
            <a:ext cx="3290876" cy="21939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9133" y="3443265"/>
            <a:ext cx="3850105" cy="2091261"/>
          </a:xfrm>
          <a:prstGeom prst="rect">
            <a:avLst/>
          </a:prstGeom>
          <a:noFill/>
          <a:ln w="28575"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4538" y="1790299"/>
            <a:ext cx="62564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Response Variable</a:t>
            </a:r>
            <a:r>
              <a:rPr lang="en-US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Ordinal and unbalanced classes did not yield acceptable results in timeframe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Assumed client would find value in classifying ‘low’ vs. ‘medium/high’, so we switched to binary classification</a:t>
            </a:r>
          </a:p>
          <a:p>
            <a:endParaRPr lang="en-US" dirty="0"/>
          </a:p>
          <a:p>
            <a:r>
              <a:rPr lang="en-US" u="sng" dirty="0" smtClean="0"/>
              <a:t>Address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zip code available, so NLP would be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NLP is already being used to analyze description via sentiment analysis, but timeframe did not allow for address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latitude and longitude to capture location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Tried geographic clustering, but this did not improve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Image 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6" y="1438276"/>
            <a:ext cx="4075628" cy="2440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4784" y="1212787"/>
            <a:ext cx="2507382" cy="563231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listing had a set of urls for images</a:t>
            </a:r>
          </a:p>
          <a:p>
            <a:endParaRPr lang="en-US" dirty="0"/>
          </a:p>
          <a:p>
            <a:r>
              <a:rPr lang="en-US" dirty="0"/>
              <a:t>Based upon the literature, we chose to use the first image</a:t>
            </a:r>
          </a:p>
          <a:p>
            <a:endParaRPr lang="en-US" dirty="0"/>
          </a:p>
          <a:p>
            <a:r>
              <a:rPr lang="en-US" dirty="0"/>
              <a:t>Used already trained VGG16 model in Keras package to extract </a:t>
            </a:r>
            <a:r>
              <a:rPr lang="en-US" dirty="0" smtClean="0"/>
              <a:t>1,000 </a:t>
            </a:r>
            <a:r>
              <a:rPr lang="en-US" dirty="0"/>
              <a:t>features</a:t>
            </a:r>
          </a:p>
          <a:p>
            <a:endParaRPr lang="en-US" dirty="0"/>
          </a:p>
          <a:p>
            <a:r>
              <a:rPr lang="en-US" dirty="0"/>
              <a:t>Each feature had a value between 0 and 1 and corresponded to ImageNet </a:t>
            </a:r>
            <a:r>
              <a:rPr lang="en-US" dirty="0" smtClean="0"/>
              <a:t>categories</a:t>
            </a:r>
          </a:p>
          <a:p>
            <a:endParaRPr lang="en-US" dirty="0"/>
          </a:p>
          <a:p>
            <a:r>
              <a:rPr lang="en-US" dirty="0" smtClean="0"/>
              <a:t>Used PCA to extract 95% of variance in 61 Principal Components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98232" y="2040556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Image 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6" y="1438276"/>
            <a:ext cx="4075628" cy="2440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6531" y="4302493"/>
            <a:ext cx="4109987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Future Work: Train an aesthetic model on top of existing base model layers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98232" y="2040556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71479" y="2377440"/>
            <a:ext cx="0" cy="664143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84784" y="1212787"/>
            <a:ext cx="2507382" cy="563231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listing had a set of urls for images</a:t>
            </a:r>
          </a:p>
          <a:p>
            <a:endParaRPr lang="en-US" dirty="0"/>
          </a:p>
          <a:p>
            <a:r>
              <a:rPr lang="en-US" dirty="0"/>
              <a:t>Based upon the literature, we chose to use the first image</a:t>
            </a:r>
          </a:p>
          <a:p>
            <a:endParaRPr lang="en-US" dirty="0"/>
          </a:p>
          <a:p>
            <a:r>
              <a:rPr lang="en-US" dirty="0"/>
              <a:t>Used already trained VGG16 model in Keras package to extract </a:t>
            </a:r>
            <a:r>
              <a:rPr lang="en-US" dirty="0" smtClean="0"/>
              <a:t>1,000 </a:t>
            </a:r>
            <a:r>
              <a:rPr lang="en-US" dirty="0"/>
              <a:t>features</a:t>
            </a:r>
          </a:p>
          <a:p>
            <a:endParaRPr lang="en-US" dirty="0"/>
          </a:p>
          <a:p>
            <a:r>
              <a:rPr lang="en-US" dirty="0"/>
              <a:t>Each feature had a value between 0 and 1 and corresponded to ImageNet </a:t>
            </a:r>
            <a:r>
              <a:rPr lang="en-US" dirty="0" smtClean="0"/>
              <a:t>categories</a:t>
            </a:r>
          </a:p>
          <a:p>
            <a:endParaRPr lang="en-US" dirty="0"/>
          </a:p>
          <a:p>
            <a:r>
              <a:rPr lang="en-US" dirty="0" smtClean="0"/>
              <a:t>Used PCA to extract 95% of variance in 61 Principal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</a:t>
            </a:r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5BE6B-7F99-4F58-AABB-EB0A72586EFE}"/>
              </a:ext>
            </a:extLst>
          </p:cNvPr>
          <p:cNvSpPr txBox="1"/>
          <p:nvPr/>
        </p:nvSpPr>
        <p:spPr>
          <a:xfrm>
            <a:off x="4853794" y="3581399"/>
            <a:ext cx="3375804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alibri"/>
                <a:cs typeface="calibri"/>
              </a:rPr>
              <a:t>Emotions: 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anger, anticipation, disgust, fear, joy, sadness, surprise, trust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A34BE-FF96-43EB-850C-971EC18BFAFA}"/>
              </a:ext>
            </a:extLst>
          </p:cNvPr>
          <p:cNvSpPr txBox="1"/>
          <p:nvPr/>
        </p:nvSpPr>
        <p:spPr>
          <a:xfrm>
            <a:off x="4609381" y="1539814"/>
            <a:ext cx="3922142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Sentiments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Positive sentiment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Negative sentiment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Overall valence </a:t>
            </a:r>
            <a:r>
              <a:rPr lang="en-US" dirty="0">
                <a:cs typeface="Calibri"/>
              </a:rPr>
              <a:t>= positive sentiment + negative sentiment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3145F-9354-491F-B7E0-A1128707DC8F}"/>
              </a:ext>
            </a:extLst>
          </p:cNvPr>
          <p:cNvSpPr txBox="1"/>
          <p:nvPr/>
        </p:nvSpPr>
        <p:spPr>
          <a:xfrm>
            <a:off x="1029418" y="1697967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NRC Word-Emotion Association Lexicon</a:t>
            </a:r>
            <a:endParaRPr lang="en-US" dirty="0"/>
          </a:p>
          <a:p>
            <a:pPr algn="ctr"/>
            <a:r>
              <a:rPr lang="en-US" dirty="0"/>
              <a:t>14,182 unigrams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3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Apartment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09987" y="1732547"/>
            <a:ext cx="4446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1000 different characteristics listed</a:t>
            </a:r>
          </a:p>
          <a:p>
            <a:endParaRPr lang="en-US" dirty="0"/>
          </a:p>
          <a:p>
            <a:r>
              <a:rPr lang="en-US" dirty="0"/>
              <a:t>Manually combined similar characteristics (e.g. ‘Hardwood’ and ‘Hardwood Floors’)</a:t>
            </a:r>
          </a:p>
          <a:p>
            <a:endParaRPr lang="en-US" dirty="0"/>
          </a:p>
          <a:p>
            <a:r>
              <a:rPr lang="en-US" dirty="0"/>
              <a:t>Chose top 152 characteristics, each used in at least ten listings</a:t>
            </a:r>
          </a:p>
          <a:p>
            <a:endParaRPr lang="en-US" dirty="0"/>
          </a:p>
          <a:p>
            <a:r>
              <a:rPr lang="en-US" dirty="0"/>
              <a:t>Converted free text to 152 features, each with 0 or 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92" b="5580"/>
          <a:stretch/>
        </p:blipFill>
        <p:spPr>
          <a:xfrm>
            <a:off x="693019" y="1220754"/>
            <a:ext cx="2685470" cy="462178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98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Modelling: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019" y="1087660"/>
            <a:ext cx="79937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Objective: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Classify </a:t>
            </a:r>
            <a:r>
              <a:rPr lang="en-US" dirty="0"/>
              <a:t>low vs. medium /</a:t>
            </a:r>
            <a:r>
              <a:rPr lang="en-US" dirty="0" smtClean="0"/>
              <a:t>high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Try L1 and L2 regularization separately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raw data and also under-sampled data (due to unbalanced classes)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Lambdas selected using 5-fold cross-validation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L1 regularization yielded good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L2 regularization did not yield good results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Unbalanced Classes (Raw Data)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Balanced Classes (Under-sampled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90" y="3674247"/>
            <a:ext cx="3352800" cy="8763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90" y="5069709"/>
            <a:ext cx="3286125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71411" y="3465097"/>
            <a:ext cx="2926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0.75</a:t>
            </a:r>
          </a:p>
          <a:p>
            <a:r>
              <a:rPr lang="en-US" dirty="0" smtClean="0"/>
              <a:t>Accuracy Low: 0.89</a:t>
            </a:r>
          </a:p>
          <a:p>
            <a:r>
              <a:rPr lang="en-US" dirty="0" smtClean="0"/>
              <a:t>Accuracy Med/High: 0.44</a:t>
            </a:r>
          </a:p>
          <a:p>
            <a:r>
              <a:rPr lang="en-US" dirty="0" smtClean="0"/>
              <a:t>AUC: 0.83</a:t>
            </a:r>
          </a:p>
          <a:p>
            <a:r>
              <a:rPr lang="en-US" dirty="0" smtClean="0"/>
              <a:t>219/225 variables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79434" y="5119028"/>
            <a:ext cx="2926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0.70</a:t>
            </a:r>
          </a:p>
          <a:p>
            <a:r>
              <a:rPr lang="en-US" dirty="0" smtClean="0"/>
              <a:t>Accuracy Low: 0.66</a:t>
            </a:r>
          </a:p>
          <a:p>
            <a:r>
              <a:rPr lang="en-US" dirty="0" smtClean="0"/>
              <a:t>Accuracy Med/High: 0.79</a:t>
            </a:r>
          </a:p>
          <a:p>
            <a:r>
              <a:rPr lang="en-US" dirty="0" smtClean="0"/>
              <a:t>AUC: 0.83</a:t>
            </a:r>
          </a:p>
          <a:p>
            <a:r>
              <a:rPr lang="en-US" dirty="0" smtClean="0"/>
              <a:t>218 out of 225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owerpointUNC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[2861].pptx [Read-Only]" id="{2A58F7AE-47AA-45B5-9140-56DE65DFD3E9}" vid="{01284FEF-9EE4-4A98-A413-9BED818DF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680</Words>
  <Application>Microsoft Office PowerPoint</Application>
  <PresentationFormat>On-screen Show (4:3)</PresentationFormat>
  <Paragraphs>178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calibri</vt:lpstr>
      <vt:lpstr>Times new roman</vt:lpstr>
      <vt:lpstr>Times new roman</vt:lpstr>
      <vt:lpstr>Wingdings</vt:lpstr>
      <vt:lpstr>1_powerpointUNCblue</vt:lpstr>
      <vt:lpstr>Team 7 – Predicting Response to Online Apartment Listings  Ahmet Hatip, Ellie Lan, Di Qin, Scott Smith, Shuming Sun  April 20th 2018</vt:lpstr>
      <vt:lpstr>Introduction</vt:lpstr>
      <vt:lpstr>Data</vt:lpstr>
      <vt:lpstr>Simplifying Assumptions</vt:lpstr>
      <vt:lpstr>Feature Engineering: Image processing</vt:lpstr>
      <vt:lpstr>Feature Engineering: Image processing</vt:lpstr>
      <vt:lpstr>Feature Engineering: NLP</vt:lpstr>
      <vt:lpstr>Feature Engineering: Apartment Characteristics</vt:lpstr>
      <vt:lpstr>Modelling: Logistic Regression</vt:lpstr>
      <vt:lpstr>Modelling: Tree Based Methods</vt:lpstr>
      <vt:lpstr>Modelling: Boosting</vt:lpstr>
      <vt:lpstr>Most Important Variables</vt:lpstr>
      <vt:lpstr>Conclusions</vt:lpstr>
      <vt:lpstr>Recommended Work to Improve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 Project</dc:title>
  <dc:creator>Shuming Sun</dc:creator>
  <cp:lastModifiedBy>Scott Smith</cp:lastModifiedBy>
  <cp:revision>95</cp:revision>
  <dcterms:created xsi:type="dcterms:W3CDTF">2018-04-14T02:03:23Z</dcterms:created>
  <dcterms:modified xsi:type="dcterms:W3CDTF">2018-04-20T13:51:05Z</dcterms:modified>
</cp:coreProperties>
</file>