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9" r:id="rId3"/>
    <p:sldId id="260" r:id="rId4"/>
    <p:sldId id="257" r:id="rId5"/>
    <p:sldId id="258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90" autoAdjust="0"/>
  </p:normalViewPr>
  <p:slideViewPr>
    <p:cSldViewPr snapToGrid="0" snapToObjects="1">
      <p:cViewPr varScale="1">
        <p:scale>
          <a:sx n="60" d="100"/>
          <a:sy n="6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FF12D-9A3E-6D4E-B852-0188B7EA3A53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A4868-7D33-BB41-BBB7-B3BA0A0B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7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title?</a:t>
            </a:r>
            <a:r>
              <a:rPr lang="en-US" baseline="0" dirty="0" smtClean="0"/>
              <a:t> : </a:t>
            </a:r>
            <a:r>
              <a:rPr lang="en-US" dirty="0" err="1" smtClean="0"/>
              <a:t>Walmart</a:t>
            </a:r>
            <a:r>
              <a:rPr lang="en-US" dirty="0" smtClean="0"/>
              <a:t> and other determinants of obesity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4868-7D33-BB41-BBB7-B3BA0A0BA7A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Heart Disease of course being the number 1 disease in the nation.</a:t>
            </a:r>
          </a:p>
          <a:p>
            <a:r>
              <a:rPr lang="en-US" dirty="0" smtClean="0"/>
              <a:t>Obesity leads to more than 100,000 deaths per year and roughly</a:t>
            </a:r>
            <a:r>
              <a:rPr lang="en-US" baseline="0" dirty="0" smtClean="0"/>
              <a:t> $117 billion in medical expenditures per year, according to the U.S. Department of Heath and Human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4868-7D33-BB41-BBB7-B3BA0A0BA7A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supercenter, first of it’s kind to add full-service</a:t>
            </a:r>
            <a:r>
              <a:rPr lang="en-US" baseline="0" dirty="0" smtClean="0"/>
              <a:t> grocery store, according to </a:t>
            </a:r>
            <a:r>
              <a:rPr lang="en-US" baseline="0" dirty="0" err="1" smtClean="0"/>
              <a:t>walmartstores.com/aboutus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currently 2,705 Supercenters, including the one in downtown Long Beach and at the Long Beach town center.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if Wal-Mart’s do have an affect on obesity, at </a:t>
            </a:r>
            <a:r>
              <a:rPr lang="en-US" baseline="0" smtClean="0"/>
              <a:t>what rate.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4868-7D33-BB41-BBB7-B3BA0A0BA7A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F85BC83-9901-3E40-BB5E-3DE12004363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9A7341-82A5-884B-A9A0-2DE6074A6A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BC83-9901-3E40-BB5E-3DE12004363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7341-82A5-884B-A9A0-2DE6074A6A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F85BC83-9901-3E40-BB5E-3DE12004363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09A7341-82A5-884B-A9A0-2DE6074A6A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BC83-9901-3E40-BB5E-3DE12004363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9A7341-82A5-884B-A9A0-2DE6074A6A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BC83-9901-3E40-BB5E-3DE12004363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09A7341-82A5-884B-A9A0-2DE6074A6A2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85BC83-9901-3E40-BB5E-3DE12004363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09A7341-82A5-884B-A9A0-2DE6074A6A2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85BC83-9901-3E40-BB5E-3DE12004363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09A7341-82A5-884B-A9A0-2DE6074A6A2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BC83-9901-3E40-BB5E-3DE12004363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9A7341-82A5-884B-A9A0-2DE6074A6A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BC83-9901-3E40-BB5E-3DE12004363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9A7341-82A5-884B-A9A0-2DE6074A6A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BC83-9901-3E40-BB5E-3DE12004363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9A7341-82A5-884B-A9A0-2DE6074A6A2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F85BC83-9901-3E40-BB5E-3DE12004363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09A7341-82A5-884B-A9A0-2DE6074A6A2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85BC83-9901-3E40-BB5E-3DE12004363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09A7341-82A5-884B-A9A0-2DE6074A6A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Macintosh%20HD:Users:TitleV:Desktop:walmart.xml!Sheet1!R5C1:R25C6" TargetMode="External"/><Relationship Id="rId7" Type="http://schemas.openxmlformats.org/officeDocument/2006/relationships/oleObject" Target="Macintosh%20HD:Users:TitleV:Desktop:walmart.xml!Sheet1!R28C3:R30C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Macintosh%20HD:Users:TitleV:Desktop:walmart.xml!Sheet1!R13C8:R14C8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00248" y="2474110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Does </a:t>
            </a:r>
            <a:r>
              <a:rPr lang="en-US" dirty="0" err="1" smtClean="0"/>
              <a:t>wal</a:t>
            </a:r>
            <a:r>
              <a:rPr lang="en-US" dirty="0" smtClean="0"/>
              <a:t>-mart have an affect on obesity?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Shawn Bandy, Tony Bui, Vincent Larouche and</a:t>
            </a:r>
          </a:p>
          <a:p>
            <a:r>
              <a:rPr lang="en-US" dirty="0" smtClean="0"/>
              <a:t>Matt </a:t>
            </a:r>
            <a:r>
              <a:rPr lang="en-US" dirty="0" err="1" smtClean="0"/>
              <a:t>Pinchback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Weaknesses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Goodness of Fit</a:t>
            </a:r>
          </a:p>
          <a:p>
            <a:pPr lvl="1"/>
            <a:r>
              <a:rPr lang="en-US" sz="2000" dirty="0" smtClean="0"/>
              <a:t>R2 and Adj. R2</a:t>
            </a:r>
          </a:p>
          <a:p>
            <a:r>
              <a:rPr lang="en-US" sz="2400" b="1" dirty="0" err="1" smtClean="0"/>
              <a:t>Heteroskedasticity</a:t>
            </a:r>
            <a:endParaRPr lang="en-US" sz="2400" b="1" dirty="0" smtClean="0"/>
          </a:p>
          <a:p>
            <a:pPr lvl="1"/>
            <a:r>
              <a:rPr lang="en-US" sz="2400" dirty="0" err="1" smtClean="0"/>
              <a:t>Breusch</a:t>
            </a:r>
            <a:r>
              <a:rPr lang="en-US" sz="2400" dirty="0" smtClean="0"/>
              <a:t>-Pagan test: χ2 = 20.21</a:t>
            </a:r>
          </a:p>
          <a:p>
            <a:pPr lvl="1"/>
            <a:r>
              <a:rPr lang="en-US" sz="2400" dirty="0" smtClean="0"/>
              <a:t>Robust standard errors</a:t>
            </a:r>
            <a:endParaRPr lang="en-US" sz="2400" b="1" dirty="0" smtClean="0"/>
          </a:p>
          <a:p>
            <a:r>
              <a:rPr lang="en-US" sz="2400" b="1" dirty="0" err="1" smtClean="0"/>
              <a:t>Multicollinearity</a:t>
            </a:r>
            <a:r>
              <a:rPr lang="en-US" sz="2400" b="1" dirty="0" smtClean="0"/>
              <a:t> </a:t>
            </a:r>
          </a:p>
          <a:p>
            <a:pPr lvl="1"/>
            <a:r>
              <a:rPr lang="en-US" sz="2400" dirty="0" smtClean="0"/>
              <a:t>4 Variables with VIF &gt; 10</a:t>
            </a:r>
          </a:p>
          <a:p>
            <a:pPr lvl="2"/>
            <a:r>
              <a:rPr lang="en-US" sz="2000" i="1" dirty="0" err="1" smtClean="0"/>
              <a:t>Pct_hispanic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pct_female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pct_foreign_born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median_house_inc</a:t>
            </a:r>
            <a:endParaRPr lang="en-US" sz="2000" i="1" dirty="0" smtClean="0"/>
          </a:p>
          <a:p>
            <a:pPr lvl="2"/>
            <a:r>
              <a:rPr lang="en-US" sz="2000" dirty="0" smtClean="0"/>
              <a:t>Mean VIF is 5.90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controlling for income, education, ethnic and health factors, the concentration of Wal-Mart stores in a county still has a statistically significant impact on obesity.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4400" b="1" dirty="0" smtClean="0"/>
              <a:t>But what does that mean?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217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“Supersizing Supercenters”?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 smtClean="0"/>
              <a:t>Courtemanche</a:t>
            </a:r>
            <a:r>
              <a:rPr lang="en-US" dirty="0" smtClean="0"/>
              <a:t> &amp; </a:t>
            </a:r>
            <a:r>
              <a:rPr lang="en-US" dirty="0" err="1" smtClean="0"/>
              <a:t>Carden</a:t>
            </a:r>
            <a:r>
              <a:rPr lang="en-US" dirty="0" smtClean="0"/>
              <a:t>, 2008:</a:t>
            </a:r>
          </a:p>
          <a:p>
            <a:pPr lvl="1"/>
            <a:r>
              <a:rPr lang="en-US" dirty="0" smtClean="0"/>
              <a:t>Additional Supercenter Stores increase obesity by 2.4 percentage points and BMI by 0.25 units</a:t>
            </a:r>
          </a:p>
          <a:p>
            <a:pPr lvl="1"/>
            <a:r>
              <a:rPr lang="en-US" dirty="0" smtClean="0"/>
              <a:t>Explains 11% of the rise in obesity since the late 1980s.</a:t>
            </a:r>
          </a:p>
          <a:p>
            <a:pPr lvl="1"/>
            <a:r>
              <a:rPr lang="en-US" dirty="0" smtClean="0"/>
              <a:t>Lower prices do not offset increased medical costs.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“Supersizing Supercenters”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 think the most obvious story is that Wal-Mart lowers the price of foods, and a lot of the foods it has big price advantages on are the processed, inner-aisle types of food that aren’t that good for you</a:t>
            </a:r>
            <a:r>
              <a:rPr lang="en-US" dirty="0" smtClean="0"/>
              <a:t>.”  --</a:t>
            </a:r>
            <a:r>
              <a:rPr lang="en-US" dirty="0" err="1" smtClean="0"/>
              <a:t>Courtmanche</a:t>
            </a:r>
            <a:r>
              <a:rPr lang="en-US" dirty="0" smtClean="0"/>
              <a:t>, Forbes, January 2011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“Wal-Mart is not evil.”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65282"/>
            <a:ext cx="8153400" cy="4030717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Improve geographical data – e.g. from county level to relative driving distances</a:t>
            </a:r>
          </a:p>
          <a:p>
            <a:r>
              <a:rPr lang="en-US" dirty="0" smtClean="0"/>
              <a:t>Differentiate between store types --Supercenters, Express, Neighborhood Markets)</a:t>
            </a:r>
          </a:p>
          <a:p>
            <a:r>
              <a:rPr lang="en-US" dirty="0" smtClean="0"/>
              <a:t>Explore the impact Wal-Mart stores have on local retail ecologies – Farmers Markets, Fast Food, Produce Stands, Backyard Gardens</a:t>
            </a:r>
          </a:p>
          <a:p>
            <a:r>
              <a:rPr lang="en-US" dirty="0" smtClean="0"/>
              <a:t>Pin a dollar figure on lost income and increased medical costs due to the “Wal-Mart Effect”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62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– Geography of Obesity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12" y="2159000"/>
            <a:ext cx="4733925" cy="2743200"/>
          </a:xfrm>
        </p:spPr>
      </p:pic>
      <p:sp>
        <p:nvSpPr>
          <p:cNvPr id="5" name="TextBox 4"/>
          <p:cNvSpPr txBox="1"/>
          <p:nvPr/>
        </p:nvSpPr>
        <p:spPr>
          <a:xfrm>
            <a:off x="1001712" y="5384800"/>
            <a:ext cx="6688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Keep your eye on the South.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65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– Geography Of Obesity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83" y="1600200"/>
            <a:ext cx="5838784" cy="4495800"/>
          </a:xfrm>
        </p:spPr>
      </p:pic>
    </p:spTree>
    <p:extLst>
      <p:ext uri="{BB962C8B-B14F-4D97-AF65-F5344CB8AC3E}">
        <p14:creationId xmlns:p14="http://schemas.microsoft.com/office/powerpoint/2010/main" val="6060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</a:pPr>
            <a:r>
              <a:rPr lang="en-US" dirty="0" smtClean="0"/>
              <a:t>Obesity has been on the rise for the past 50 years.</a:t>
            </a:r>
          </a:p>
          <a:p>
            <a:pPr lvl="1"/>
            <a:r>
              <a:rPr lang="en-US" dirty="0" smtClean="0"/>
              <a:t>Even more significantly in from 1990 to 2010. 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In 2010, 35.7% of U.S. adults were obese.</a:t>
            </a:r>
          </a:p>
          <a:p>
            <a:pPr lvl="1"/>
            <a:r>
              <a:rPr lang="en-US" dirty="0" smtClean="0"/>
              <a:t>Obesity rate was only 12% in 1990 and 23% in 2005.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Obesity is been linked to:</a:t>
            </a:r>
          </a:p>
          <a:p>
            <a:pPr lvl="1"/>
            <a:r>
              <a:rPr lang="en-US" dirty="0" smtClean="0"/>
              <a:t>High blood pressure</a:t>
            </a:r>
          </a:p>
          <a:p>
            <a:pPr lvl="1"/>
            <a:r>
              <a:rPr lang="en-US" dirty="0" smtClean="0"/>
              <a:t>Diabetes</a:t>
            </a:r>
          </a:p>
          <a:p>
            <a:pPr lvl="1"/>
            <a:r>
              <a:rPr lang="en-US" dirty="0" smtClean="0"/>
              <a:t>Stroke</a:t>
            </a:r>
          </a:p>
          <a:p>
            <a:pPr lvl="1"/>
            <a:r>
              <a:rPr lang="en-US" dirty="0" smtClean="0"/>
              <a:t>Heart Disease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</a:pPr>
            <a:r>
              <a:rPr lang="en-US" dirty="0" smtClean="0"/>
              <a:t>Wal-Mart was originally established in 1962 and has significantly grown since the late 1980’s.</a:t>
            </a:r>
          </a:p>
          <a:p>
            <a:pPr lvl="1"/>
            <a:r>
              <a:rPr lang="en-US" dirty="0" smtClean="0"/>
              <a:t>The first Wal-Mart Supercenter was established in 1988.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With the number of Wal-Mart Supercenter’s growing along with the obesity rate the question remains:</a:t>
            </a:r>
          </a:p>
          <a:p>
            <a:pPr lvl="1" algn="ctr"/>
            <a:r>
              <a:rPr lang="en-US" dirty="0" smtClean="0"/>
              <a:t>Does Wal-Mart have an affect on the obesity rate in the U.S?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OLS Model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103439"/>
            <a:ext cx="8229600" cy="377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500" b="1" dirty="0">
                <a:solidFill>
                  <a:srgbClr val="FF0000"/>
                </a:solidFill>
              </a:rPr>
              <a:t>PCT_OBESE</a:t>
            </a:r>
            <a:r>
              <a:rPr lang="en-US" sz="1500" dirty="0"/>
              <a:t> = β</a:t>
            </a:r>
            <a:r>
              <a:rPr lang="en-US" sz="1500" baseline="-25000" dirty="0"/>
              <a:t>0</a:t>
            </a:r>
            <a:r>
              <a:rPr lang="en-US" sz="1500" dirty="0"/>
              <a:t> + β</a:t>
            </a:r>
            <a:r>
              <a:rPr lang="en-US" sz="1500" baseline="-25000" dirty="0"/>
              <a:t>1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WM_PER_TENTHOU</a:t>
            </a:r>
            <a:r>
              <a:rPr lang="en-US" sz="1500" dirty="0"/>
              <a:t>) - β</a:t>
            </a:r>
            <a:r>
              <a:rPr lang="en-US" sz="1500" baseline="-25000" dirty="0"/>
              <a:t>2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WM_PER_SQ</a:t>
            </a:r>
            <a:r>
              <a:rPr lang="en-US" sz="1500" dirty="0"/>
              <a:t>) - β</a:t>
            </a:r>
            <a:r>
              <a:rPr lang="en-US" sz="1500" baseline="-25000" dirty="0"/>
              <a:t>3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PCI</a:t>
            </a:r>
            <a:r>
              <a:rPr lang="en-US" sz="1500" dirty="0"/>
              <a:t>)  - β</a:t>
            </a:r>
            <a:r>
              <a:rPr lang="en-US" sz="1500" baseline="-25000" dirty="0"/>
              <a:t>3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MEDIAN_HOUSE_INC</a:t>
            </a:r>
            <a:r>
              <a:rPr lang="en-US" sz="1500" dirty="0"/>
              <a:t>) + β</a:t>
            </a:r>
            <a:r>
              <a:rPr lang="en-US" sz="1500" baseline="-25000" dirty="0"/>
              <a:t>4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PCT_POVERTY</a:t>
            </a:r>
            <a:r>
              <a:rPr lang="en-US" sz="1500" dirty="0"/>
              <a:t>) - β</a:t>
            </a:r>
            <a:r>
              <a:rPr lang="en-US" sz="1500" baseline="-25000" dirty="0"/>
              <a:t>5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PCT_UNEMPLOY</a:t>
            </a:r>
            <a:r>
              <a:rPr lang="en-US" sz="1500" dirty="0"/>
              <a:t>) + β</a:t>
            </a:r>
            <a:r>
              <a:rPr lang="en-US" sz="1500" baseline="-25000" dirty="0"/>
              <a:t>5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PCT_FARM_JOBS</a:t>
            </a:r>
            <a:r>
              <a:rPr lang="en-US" sz="1500" dirty="0"/>
              <a:t>) + β</a:t>
            </a:r>
            <a:r>
              <a:rPr lang="en-US" sz="1500" baseline="-25000" dirty="0"/>
              <a:t>6</a:t>
            </a:r>
            <a:r>
              <a:rPr lang="en-US" sz="1500" dirty="0"/>
              <a:t>(</a:t>
            </a:r>
            <a:r>
              <a:rPr lang="en-US" sz="1500" b="1" dirty="0">
                <a:solidFill>
                  <a:schemeClr val="tx2"/>
                </a:solidFill>
              </a:rPr>
              <a:t>TRAVEL_TIME_WORK</a:t>
            </a:r>
            <a:r>
              <a:rPr lang="en-US" sz="1500" dirty="0"/>
              <a:t>) – β</a:t>
            </a:r>
            <a:r>
              <a:rPr lang="en-US" sz="1500" baseline="-25000" dirty="0"/>
              <a:t>7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PCT_UNINSURED</a:t>
            </a:r>
            <a:r>
              <a:rPr lang="en-US" sz="1500" dirty="0"/>
              <a:t>) - β</a:t>
            </a:r>
            <a:r>
              <a:rPr lang="en-US" sz="1500" baseline="-25000" dirty="0"/>
              <a:t>8 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PCT_HS</a:t>
            </a:r>
            <a:r>
              <a:rPr lang="en-US" sz="1500" dirty="0"/>
              <a:t>) – β</a:t>
            </a:r>
            <a:r>
              <a:rPr lang="en-US" sz="1500" baseline="-25000" dirty="0"/>
              <a:t>9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PCT_COLLEGE</a:t>
            </a:r>
            <a:r>
              <a:rPr lang="en-US" sz="1500" dirty="0"/>
              <a:t>) + β</a:t>
            </a:r>
            <a:r>
              <a:rPr lang="en-US" sz="1500" baseline="-25000" dirty="0"/>
              <a:t>10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PCT_FASTFOOD</a:t>
            </a:r>
            <a:r>
              <a:rPr lang="en-US" sz="1500" dirty="0"/>
              <a:t>) + β</a:t>
            </a:r>
            <a:r>
              <a:rPr lang="en-US" sz="1500" baseline="-25000" dirty="0"/>
              <a:t>11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PCT_DRINKING</a:t>
            </a:r>
            <a:r>
              <a:rPr lang="en-US" sz="1500" dirty="0"/>
              <a:t>) + β</a:t>
            </a:r>
            <a:r>
              <a:rPr lang="en-US" sz="1500" baseline="-25000" dirty="0"/>
              <a:t>12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PCT_SMOKING</a:t>
            </a:r>
            <a:r>
              <a:rPr lang="en-US" sz="1500" dirty="0"/>
              <a:t>) – β</a:t>
            </a:r>
            <a:r>
              <a:rPr lang="en-US" sz="1500" baseline="-25000" dirty="0"/>
              <a:t>13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PCT_UNDER_5</a:t>
            </a:r>
            <a:r>
              <a:rPr lang="en-US" sz="1500" dirty="0"/>
              <a:t>) + β</a:t>
            </a:r>
            <a:r>
              <a:rPr lang="en-US" sz="1500" baseline="-25000" dirty="0"/>
              <a:t>14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PCT_UNDER_18</a:t>
            </a:r>
            <a:r>
              <a:rPr lang="en-US" sz="1500" dirty="0"/>
              <a:t>) – β</a:t>
            </a:r>
            <a:r>
              <a:rPr lang="en-US" sz="1500" baseline="-25000" dirty="0"/>
              <a:t>15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PCT_OVER_65</a:t>
            </a:r>
            <a:r>
              <a:rPr lang="en-US" sz="1500" dirty="0"/>
              <a:t>) – β</a:t>
            </a:r>
            <a:r>
              <a:rPr lang="en-US" sz="1500" baseline="-25000" dirty="0"/>
              <a:t>16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PCT_FEMALE</a:t>
            </a:r>
            <a:r>
              <a:rPr lang="en-US" sz="1500" dirty="0"/>
              <a:t>) – β</a:t>
            </a:r>
            <a:r>
              <a:rPr lang="en-US" sz="1500" baseline="-25000" dirty="0"/>
              <a:t>16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PCT_BLACK</a:t>
            </a:r>
            <a:r>
              <a:rPr lang="en-US" sz="1500" dirty="0"/>
              <a:t>) – β</a:t>
            </a:r>
            <a:r>
              <a:rPr lang="en-US" sz="1500" baseline="-25000" dirty="0"/>
              <a:t>17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PCT_AMIND</a:t>
            </a:r>
            <a:r>
              <a:rPr lang="en-US" sz="1500" dirty="0"/>
              <a:t>) – β</a:t>
            </a:r>
            <a:r>
              <a:rPr lang="en-US" sz="1500" baseline="-25000" dirty="0"/>
              <a:t>18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PCT_ASIAN</a:t>
            </a:r>
            <a:r>
              <a:rPr lang="en-US" sz="1500" dirty="0"/>
              <a:t>) + β</a:t>
            </a:r>
            <a:r>
              <a:rPr lang="en-US" sz="1500" baseline="-25000" dirty="0"/>
              <a:t>19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PCT_PACISLAND</a:t>
            </a:r>
            <a:r>
              <a:rPr lang="en-US" sz="1500" dirty="0"/>
              <a:t>) + β</a:t>
            </a:r>
            <a:r>
              <a:rPr lang="en-US" sz="1500" baseline="-25000" dirty="0"/>
              <a:t>20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PCT_HISPANIC</a:t>
            </a:r>
            <a:r>
              <a:rPr lang="en-US" sz="1500" dirty="0"/>
              <a:t>) – β</a:t>
            </a:r>
            <a:r>
              <a:rPr lang="en-US" sz="1500" baseline="-25000" dirty="0"/>
              <a:t>21</a:t>
            </a:r>
            <a:r>
              <a:rPr lang="en-US" sz="1500" dirty="0"/>
              <a:t>(</a:t>
            </a:r>
            <a:r>
              <a:rPr lang="en-US" sz="1500" b="1" dirty="0">
                <a:solidFill>
                  <a:srgbClr val="1F497D"/>
                </a:solidFill>
              </a:rPr>
              <a:t>PCT_FOREIGN_BORN</a:t>
            </a:r>
            <a:r>
              <a:rPr lang="en-US" sz="1500" dirty="0"/>
              <a:t>) + </a:t>
            </a:r>
            <a:r>
              <a:rPr lang="en-US" sz="1500" dirty="0" err="1"/>
              <a:t>u</a:t>
            </a: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r>
              <a:rPr lang="en-US" sz="2000" b="1" dirty="0" smtClean="0"/>
              <a:t>Controlling for Other Obesity Risk Factors</a:t>
            </a:r>
          </a:p>
          <a:p>
            <a:pPr lvl="1"/>
            <a:r>
              <a:rPr lang="en-US" sz="1600" dirty="0" smtClean="0"/>
              <a:t>Age, Race and Gender</a:t>
            </a:r>
          </a:p>
          <a:p>
            <a:pPr lvl="1"/>
            <a:r>
              <a:rPr lang="en-US" sz="1600" dirty="0" smtClean="0"/>
              <a:t>Income, Employment and Education</a:t>
            </a:r>
          </a:p>
          <a:p>
            <a:pPr lvl="1"/>
            <a:r>
              <a:rPr lang="en-US" sz="1600" dirty="0" smtClean="0"/>
              <a:t>Diet and Health</a:t>
            </a:r>
            <a:endParaRPr lang="en-US" sz="1600" b="1" dirty="0" smtClean="0"/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100" dirty="0" smtClean="0"/>
          </a:p>
          <a:p>
            <a:pPr lvl="1">
              <a:buNone/>
            </a:pPr>
            <a:endParaRPr lang="en-US" sz="1100" dirty="0" smtClean="0"/>
          </a:p>
          <a:p>
            <a:pPr lvl="1"/>
            <a:endParaRPr lang="en-US" sz="1100" dirty="0" smtClean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927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18767"/>
              </p:ext>
            </p:extLst>
          </p:nvPr>
        </p:nvGraphicFramePr>
        <p:xfrm>
          <a:off x="228600" y="1803400"/>
          <a:ext cx="6438900" cy="417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Microsoft Excel 97 - 2004 Worksheet" r:id="rId3" imgW="6438663" imgH="4178146" progId="Excel.Sheet.8">
                  <p:link updateAutomatic="1"/>
                </p:oleObj>
              </mc:Choice>
              <mc:Fallback>
                <p:oleObj name="Microsoft Excel 97 - 2004 Worksheet" r:id="rId3" imgW="6438663" imgH="4178146" progId="Excel.Sheet.8">
                  <p:link updateAutomatic="1"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03400"/>
                        <a:ext cx="6438900" cy="417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121020"/>
              </p:ext>
            </p:extLst>
          </p:nvPr>
        </p:nvGraphicFramePr>
        <p:xfrm>
          <a:off x="2133600" y="6146800"/>
          <a:ext cx="228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Microsoft Excel 97 - 2004 Worksheet" r:id="rId5" imgW="2285916" imgH="419085" progId="Excel.Sheet.8">
                  <p:link updateAutomatic="1"/>
                </p:oleObj>
              </mc:Choice>
              <mc:Fallback>
                <p:oleObj name="Microsoft Excel 97 - 2004 Worksheet" r:id="rId5" imgW="2285916" imgH="419085" progId="Excel.Sheet.8">
                  <p:link updateAutomatic="1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146800"/>
                        <a:ext cx="228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425801"/>
              </p:ext>
            </p:extLst>
          </p:nvPr>
        </p:nvGraphicFramePr>
        <p:xfrm>
          <a:off x="6832600" y="1803400"/>
          <a:ext cx="2082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Microsoft Excel 97 - 2004 Worksheet" r:id="rId7" imgW="2082723" imgH="482582" progId="Excel.Sheet.8">
                  <p:link updateAutomatic="1"/>
                </p:oleObj>
              </mc:Choice>
              <mc:Fallback>
                <p:oleObj name="Microsoft Excel 97 - 2004 Worksheet" r:id="rId7" imgW="2082723" imgH="482582" progId="Excel.Sheet.8">
                  <p:link updateAutomatic="1"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1803400"/>
                        <a:ext cx="2082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0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 </a:t>
            </a:r>
            <a:r>
              <a:rPr lang="en-US" b="1" dirty="0" smtClean="0"/>
              <a:t>Results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Effects of Wal-Mart Stores on Obesity</a:t>
            </a:r>
          </a:p>
          <a:p>
            <a:pPr lvl="1"/>
            <a:r>
              <a:rPr lang="en-US" dirty="0" smtClean="0"/>
              <a:t>Wal-Mart stores per 10,000 people</a:t>
            </a:r>
          </a:p>
          <a:p>
            <a:pPr lvl="2"/>
            <a:r>
              <a:rPr lang="en-US" dirty="0" smtClean="0"/>
              <a:t>Statistically significant</a:t>
            </a:r>
          </a:p>
          <a:p>
            <a:pPr lvl="2"/>
            <a:r>
              <a:rPr lang="en-US" dirty="0" smtClean="0"/>
              <a:t>For each additional Wal-Mart store, there is 0.89% </a:t>
            </a:r>
            <a:r>
              <a:rPr lang="en-US" b="1" dirty="0" smtClean="0">
                <a:solidFill>
                  <a:schemeClr val="tx2"/>
                </a:solidFill>
              </a:rPr>
              <a:t>increase</a:t>
            </a:r>
            <a:r>
              <a:rPr lang="en-US" dirty="0" smtClean="0"/>
              <a:t> in percentage of obese in the county but a  0.45% decreasing marginal return.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77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Other Results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would expect…</a:t>
            </a:r>
          </a:p>
          <a:p>
            <a:r>
              <a:rPr lang="en-US" dirty="0" smtClean="0"/>
              <a:t>Significant factors for obesity:</a:t>
            </a:r>
          </a:p>
          <a:p>
            <a:pPr lvl="1"/>
            <a:r>
              <a:rPr lang="en-US" dirty="0" smtClean="0"/>
              <a:t>Income/Poverty – Higher income -&gt; Lower Obesity </a:t>
            </a:r>
          </a:p>
          <a:p>
            <a:pPr lvl="1"/>
            <a:r>
              <a:rPr lang="en-US" dirty="0" smtClean="0"/>
              <a:t>Education – More education -&gt; Lower Obesity</a:t>
            </a:r>
          </a:p>
          <a:p>
            <a:pPr lvl="1"/>
            <a:r>
              <a:rPr lang="en-US" dirty="0" smtClean="0"/>
              <a:t>Availability of Fast Food – More fast food -&gt; Higher Obesity</a:t>
            </a:r>
          </a:p>
          <a:p>
            <a:pPr lvl="1"/>
            <a:r>
              <a:rPr lang="en-US" dirty="0" smtClean="0"/>
              <a:t>Health Factors (drinking, smoking, insurance)</a:t>
            </a:r>
          </a:p>
          <a:p>
            <a:pPr lvl="1"/>
            <a:r>
              <a:rPr lang="en-US" dirty="0" smtClean="0"/>
              <a:t>Ethnic Factors – Varies but is significant.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05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228</TotalTime>
  <Words>707</Words>
  <Application>Microsoft Office PowerPoint</Application>
  <PresentationFormat>On-screen Show (4:3)</PresentationFormat>
  <Paragraphs>90</Paragraphs>
  <Slides>14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Median</vt:lpstr>
      <vt:lpstr>Macintosh HD:Users:TitleV:Desktop:walmart.xml!Sheet1!R5C1:R25C6</vt:lpstr>
      <vt:lpstr>Macintosh HD:Users:TitleV:Desktop:walmart.xml!Sheet1!R13C8:R14C8</vt:lpstr>
      <vt:lpstr>Macintosh HD:Users:TitleV:Desktop:walmart.xml!Sheet1!R28C3:R30C4</vt:lpstr>
      <vt:lpstr>Does wal-mart have an affect on obesity?</vt:lpstr>
      <vt:lpstr>Motivation – Geography of Obesity</vt:lpstr>
      <vt:lpstr>Motivation – Geography Of Obesity</vt:lpstr>
      <vt:lpstr>Introduction</vt:lpstr>
      <vt:lpstr>Introduction</vt:lpstr>
      <vt:lpstr>OLS Model</vt:lpstr>
      <vt:lpstr>Regression Results</vt:lpstr>
      <vt:lpstr>Key Results</vt:lpstr>
      <vt:lpstr>Other Results</vt:lpstr>
      <vt:lpstr>Model Weaknesses</vt:lpstr>
      <vt:lpstr>Interpretation </vt:lpstr>
      <vt:lpstr>“Supersizing Supercenters”?</vt:lpstr>
      <vt:lpstr>“Supersizing Supercenters”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Vincent Larouche</dc:creator>
  <cp:lastModifiedBy>shawn</cp:lastModifiedBy>
  <cp:revision>12</cp:revision>
  <dcterms:created xsi:type="dcterms:W3CDTF">2013-05-05T23:54:29Z</dcterms:created>
  <dcterms:modified xsi:type="dcterms:W3CDTF">2013-05-06T17:55:55Z</dcterms:modified>
</cp:coreProperties>
</file>