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  <p:embeddedFont>
      <p:font typeface="Libre Baskerville"/>
      <p:regular r:id="rId32"/>
      <p:bold r:id="rId33"/>
      <p:italic r:id="rId34"/>
    </p:embeddedFont>
    <p:embeddedFont>
      <p:font typeface="Spectral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gOt7DZPsVcREqYhCq/fnl320sJ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Lora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35" Type="http://schemas.openxmlformats.org/officeDocument/2006/relationships/font" Target="fonts/Spectral-regular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10.xml"/><Relationship Id="rId37" Type="http://schemas.openxmlformats.org/officeDocument/2006/relationships/font" Target="fonts/Spectral-italic.fntdata"/><Relationship Id="rId14" Type="http://schemas.openxmlformats.org/officeDocument/2006/relationships/slide" Target="slides/slide9.xml"/><Relationship Id="rId36" Type="http://schemas.openxmlformats.org/officeDocument/2006/relationships/font" Target="fonts/Spectral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font" Target="fonts/Spectra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29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3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32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2" name="Google Shape;72;p32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hasCustomPrompt="1"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188400" y="251200"/>
            <a:ext cx="8767200" cy="6355500"/>
          </a:xfrm>
          <a:prstGeom prst="rect">
            <a:avLst/>
          </a:prstGeom>
          <a:solidFill>
            <a:srgbClr val="5FD1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282600" y="376800"/>
            <a:ext cx="8578800" cy="610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1"/>
          <p:cNvCxnSpPr/>
          <p:nvPr/>
        </p:nvCxnSpPr>
        <p:spPr>
          <a:xfrm>
            <a:off x="282600" y="6143033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1"/>
          <p:cNvCxnSpPr/>
          <p:nvPr/>
        </p:nvCxnSpPr>
        <p:spPr>
          <a:xfrm>
            <a:off x="8438400" y="714967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1"/>
          <p:cNvSpPr txBox="1"/>
          <p:nvPr>
            <p:ph type="title"/>
          </p:nvPr>
        </p:nvSpPr>
        <p:spPr>
          <a:xfrm>
            <a:off x="705600" y="1887200"/>
            <a:ext cx="33942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2400">
                <a:solidFill>
                  <a:srgbClr val="5FD15F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4252525" y="1115000"/>
            <a:ext cx="4185900" cy="45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/>
          <p:nvPr/>
        </p:nvSpPr>
        <p:spPr>
          <a:xfrm>
            <a:off x="3341300" y="419833"/>
            <a:ext cx="5486400" cy="60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/>
          <p:nvPr/>
        </p:nvSpPr>
        <p:spPr>
          <a:xfrm>
            <a:off x="3341300" y="419833"/>
            <a:ext cx="5486400" cy="1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2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539325" y="791867"/>
            <a:ext cx="50904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3pPr>
            <a:lvl4pPr indent="-320039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1" name="Google Shape;51;p27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152413" y="3652100"/>
            <a:ext cx="88392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I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FEDERATION OF KARNATAKA CHAMBERS OF COMMERCE &amp; INDUSTRY</a:t>
            </a:r>
            <a:endParaRPr b="1" i="0" sz="2500" u="none" cap="none" strike="noStrik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K.G. ROAD, BANGALORE 560 009</a:t>
            </a:r>
            <a:endParaRPr b="0" i="0" sz="2500" u="none" cap="none" strike="noStrik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manthan 2020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38" y="966873"/>
            <a:ext cx="8991526" cy="217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IN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 plan</a:t>
            </a:r>
            <a:endParaRPr b="0" sz="3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3539325" y="570925"/>
            <a:ext cx="5090400" cy="6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934" lvl="0" marL="27432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700"/>
              <a:buFont typeface="Calibri"/>
              <a:buChar char="●"/>
            </a:pPr>
            <a:r>
              <a:rPr lang="en-IN" sz="1900">
                <a:latin typeface="Lora"/>
                <a:ea typeface="Lora"/>
                <a:cs typeface="Lora"/>
                <a:sym typeface="Lora"/>
              </a:rPr>
              <a:t>Gather information like, area of land , different types of crops and soil, variation  in land, check water resources, mobile network, regional language, comfort in using new technology and collect queries/feedback.</a:t>
            </a:r>
            <a:endParaRPr sz="1900">
              <a:latin typeface="Lora"/>
              <a:ea typeface="Lora"/>
              <a:cs typeface="Lora"/>
              <a:sym typeface="Lora"/>
            </a:endParaRPr>
          </a:p>
          <a:p>
            <a:pPr indent="-241934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700"/>
              <a:buFont typeface="Calibri"/>
              <a:buChar char="●"/>
            </a:pPr>
            <a:r>
              <a:rPr lang="en-IN" sz="1900">
                <a:latin typeface="Lora"/>
                <a:ea typeface="Lora"/>
                <a:cs typeface="Lora"/>
                <a:sym typeface="Lora"/>
              </a:rPr>
              <a:t>Check for the availability of resources to accomplish task.</a:t>
            </a:r>
            <a:endParaRPr sz="1900">
              <a:latin typeface="Lora"/>
              <a:ea typeface="Lora"/>
              <a:cs typeface="Lora"/>
              <a:sym typeface="Lora"/>
            </a:endParaRPr>
          </a:p>
          <a:p>
            <a:pPr indent="-241934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700"/>
              <a:buFont typeface="Calibri"/>
              <a:buChar char="●"/>
            </a:pPr>
            <a:r>
              <a:rPr lang="en-IN" sz="1900">
                <a:latin typeface="Lora"/>
                <a:ea typeface="Lora"/>
                <a:cs typeface="Lora"/>
                <a:sym typeface="Lora"/>
              </a:rPr>
              <a:t>Product demonstration/verification by user.</a:t>
            </a:r>
            <a:endParaRPr sz="1900">
              <a:latin typeface="Lora"/>
              <a:ea typeface="Lora"/>
              <a:cs typeface="Lora"/>
              <a:sym typeface="Lora"/>
            </a:endParaRPr>
          </a:p>
          <a:p>
            <a:pPr indent="-241934" lvl="0" marL="27432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4F7D"/>
              </a:buClr>
              <a:buSzPts val="1700"/>
              <a:buChar char="●"/>
            </a:pPr>
            <a:r>
              <a:rPr lang="en-IN" sz="1900">
                <a:latin typeface="Lora"/>
                <a:ea typeface="Lora"/>
                <a:cs typeface="Lora"/>
                <a:sym typeface="Lora"/>
              </a:rPr>
              <a:t>Testing and verification of  pending task and take corrective action to complete fully functional module.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team</a:t>
            </a:r>
            <a:endParaRPr sz="3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3539325" y="791875"/>
            <a:ext cx="5090400" cy="5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Mr.U AshayThamankar</a:t>
            </a:r>
            <a:endParaRPr b="1" sz="18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60159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Char char="⮚"/>
            </a:pPr>
            <a:r>
              <a:rPr lang="en-IN" sz="1800" u="sng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Operations</a:t>
            </a:r>
            <a:r>
              <a:rPr lang="en-IN" sz="18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endParaRPr sz="18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Char char="●"/>
            </a:pPr>
            <a:r>
              <a:rPr lang="en-IN" sz="18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  The operations executive is responsible for the operations of the directed plan. And also gives the proper direction to both team member and with respect to external influencer.</a:t>
            </a:r>
            <a:endParaRPr sz="18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Mr.Ravindra</a:t>
            </a:r>
            <a:endParaRPr b="1" sz="18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60159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Char char="⮚"/>
            </a:pPr>
            <a:r>
              <a:rPr lang="en-IN" sz="1800" u="sng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Technical</a:t>
            </a:r>
            <a:endParaRPr sz="1800" u="sng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Char char="●"/>
            </a:pPr>
            <a:r>
              <a:rPr lang="en-IN" sz="18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Recommending and guiding methodologies involving data collection, criteria, and analysis. Preparing and reviewing technical project report. Deals with the technical issues and provides a proper solution.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IN" sz="3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Cont....</a:t>
            </a:r>
            <a:endParaRPr b="0" sz="36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3539325" y="570925"/>
            <a:ext cx="5090400" cy="6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r>
              <a:rPr b="1" lang="en-IN" sz="22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Ms.Rashmitha</a:t>
            </a:r>
            <a:endParaRPr b="1" sz="22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l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ora"/>
              <a:buChar char="⮚"/>
            </a:pPr>
            <a:r>
              <a:rPr lang="en-IN" sz="2200" u="sng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Documenting</a:t>
            </a:r>
            <a:endParaRPr sz="2200" u="sng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1780" lvl="0" marL="274320" rtl="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Responsible for storing data and records for document retrieval and archives moreover, knows excellent oral and written communication skill.</a:t>
            </a:r>
            <a:endParaRPr sz="20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274320" rtl="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l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r>
              <a:rPr b="1" lang="en-IN" sz="22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Ms.Trupthi D L</a:t>
            </a:r>
            <a:endParaRPr b="1" sz="22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l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ora"/>
              <a:buChar char="⮚"/>
            </a:pPr>
            <a:r>
              <a:rPr lang="en-IN" sz="2200" u="sng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Marketing</a:t>
            </a:r>
            <a:endParaRPr sz="2200" u="sng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1780" lvl="0" marL="274320" rtl="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Devising and presenting ideas, strategies  and marketing the product. Monitoring performance.</a:t>
            </a:r>
            <a:endParaRPr sz="20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274320" rtl="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l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r>
              <a:rPr b="1" lang="en-IN" sz="22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Mr.Rakshith</a:t>
            </a:r>
            <a:endParaRPr b="1" sz="2200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l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ora"/>
              <a:buChar char="⮚"/>
            </a:pPr>
            <a:r>
              <a:rPr lang="en-IN" sz="2200" u="sng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Team Worker</a:t>
            </a:r>
            <a:endParaRPr sz="2200" u="sng">
              <a:solidFill>
                <a:schemeClr val="dk2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just">
              <a:lnSpc>
                <a:spcPct val="97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ora"/>
              <a:buChar char="●"/>
            </a:pPr>
            <a:r>
              <a:rPr lang="en-IN" sz="2100">
                <a:solidFill>
                  <a:schemeClr val="dk2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Assist in all the areas and gives suggestions to improve the product.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IN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Industrial Relevance</a:t>
            </a:r>
            <a:br>
              <a:rPr lang="en-IN" sz="3600" u="sng">
                <a:solidFill>
                  <a:schemeClr val="lt1"/>
                </a:solidFill>
              </a:rPr>
            </a:br>
            <a:endParaRPr sz="3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3539325" y="727225"/>
            <a:ext cx="5090400" cy="5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Product Brief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0984" lvl="0" marL="27432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The smart irrigation system is very helpful for the current scenario. 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09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This project is mainly concentrating on agriculture and this will help the farmer by reducing the labour which will indirectly improve their income.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09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It is ability to save water. Moreover, it deals with efficient delivery of the water.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09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It is applicable in rural areas as well. Few of its application could be in agriculture field, filling of water tank, cattle shed cleaning, gardens, small plantations etc.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Analysis</a:t>
            </a:r>
            <a:br>
              <a:rPr lang="en-IN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3539325" y="791867"/>
            <a:ext cx="50904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6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900"/>
              <a:buFont typeface="Lora"/>
              <a:buChar char="●"/>
            </a:pPr>
            <a:r>
              <a:rPr lang="en-IN" sz="1900">
                <a:solidFill>
                  <a:srgbClr val="284F7D"/>
                </a:solidFill>
                <a:latin typeface="Lora"/>
                <a:ea typeface="Lora"/>
                <a:cs typeface="Lora"/>
                <a:sym typeface="Lora"/>
              </a:rPr>
              <a:t>Raising importance for efficiency irrigation solutions and watering practices is the key factor drives the growth of global smart irrigation market.</a:t>
            </a:r>
            <a:endParaRPr sz="1900">
              <a:solidFill>
                <a:srgbClr val="284F7D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5160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900"/>
              <a:buFont typeface="Lora"/>
              <a:buChar char="●"/>
            </a:pPr>
            <a:r>
              <a:rPr lang="en-IN" sz="1900">
                <a:solidFill>
                  <a:srgbClr val="284F7D"/>
                </a:solidFill>
                <a:latin typeface="Lora"/>
                <a:ea typeface="Lora"/>
                <a:cs typeface="Lora"/>
                <a:sym typeface="Lora"/>
              </a:rPr>
              <a:t>Smart irrigation system are advanced version by this we can control the water flow from remote areas.</a:t>
            </a:r>
            <a:endParaRPr sz="1900">
              <a:solidFill>
                <a:srgbClr val="284F7D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5160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900"/>
              <a:buFont typeface="Lora"/>
              <a:buChar char="●"/>
            </a:pPr>
            <a:r>
              <a:rPr lang="en-IN" sz="1900">
                <a:solidFill>
                  <a:srgbClr val="284F7D"/>
                </a:solidFill>
                <a:latin typeface="Lora"/>
                <a:ea typeface="Lora"/>
                <a:cs typeface="Lora"/>
                <a:sym typeface="Lora"/>
              </a:rPr>
              <a:t>Smart irrigation delivers various advantage, including environmental sustainability, reduce labour cost, and also lowers the expense of water usage.</a:t>
            </a:r>
            <a:endParaRPr sz="1900">
              <a:solidFill>
                <a:srgbClr val="284F7D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5160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900"/>
              <a:buFont typeface="Lora"/>
              <a:buChar char="●"/>
            </a:pPr>
            <a:r>
              <a:rPr lang="en-IN" sz="1900">
                <a:solidFill>
                  <a:srgbClr val="284F7D"/>
                </a:solidFill>
                <a:latin typeface="Lora"/>
                <a:ea typeface="Lora"/>
                <a:cs typeface="Lora"/>
                <a:sym typeface="Lora"/>
              </a:rPr>
              <a:t>This product  is at a very low price which can be afford by the farmer.</a:t>
            </a:r>
            <a:endParaRPr sz="1900">
              <a:solidFill>
                <a:srgbClr val="284F7D"/>
              </a:solidFill>
              <a:latin typeface="Lora"/>
              <a:ea typeface="Lora"/>
              <a:cs typeface="Lora"/>
              <a:sym typeface="Lora"/>
            </a:endParaRPr>
          </a:p>
          <a:p>
            <a:pPr indent="-265160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84F7D"/>
              </a:buClr>
              <a:buSzPts val="1900"/>
              <a:buFont typeface="Lora"/>
              <a:buChar char="●"/>
            </a:pPr>
            <a:r>
              <a:rPr lang="en-IN" sz="1900">
                <a:solidFill>
                  <a:srgbClr val="284F7D"/>
                </a:solidFill>
                <a:latin typeface="Lora"/>
                <a:ea typeface="Lora"/>
                <a:cs typeface="Lora"/>
                <a:sym typeface="Lora"/>
              </a:rPr>
              <a:t>Targeted customers are farmers, cultivators, enterprises and individuals.</a:t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IN" sz="3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Financial     Aspects</a:t>
            </a:r>
            <a:endParaRPr/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3398750" y="570925"/>
            <a:ext cx="5090400" cy="6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This project is enhancement of basic model. We make it from scratch. Upon many  trial and error technique we make efficient and reliable product. The required components are,  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Microcontroller (ATmega328) -Rs 140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GSM module (Sim 900A) –Rs 1000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Wi-Fi module(ESP8266) – Rs 430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8 Channel Relay module – Rs 360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LCD display &amp; i2c module - Rs  300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Jumper Wires - Rs  100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PCB Board &amp; Labour Cost - Rs  1000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Protection shield - Rs  230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DTMF decoder(mt8870 ic) - Rs  125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35584" lvl="0" marL="27432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Char char="●"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Others (LED, Resisters, Screw, Cables, Capacitor Transistor etc) - 300 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In total  Rs </a:t>
            </a:r>
            <a:r>
              <a:rPr b="1"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3985</a:t>
            </a: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/- Approximately Rs  </a:t>
            </a:r>
            <a:r>
              <a:rPr b="1"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4000</a:t>
            </a:r>
            <a:r>
              <a:rPr lang="en-I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/-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I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185625" y="1365400"/>
            <a:ext cx="70965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IN" sz="6000" u="none" cap="none" strike="noStrike">
                <a:solidFill>
                  <a:srgbClr val="000000"/>
                </a:solidFill>
                <a:highlight>
                  <a:srgbClr val="5ADD5A"/>
                </a:highlight>
                <a:latin typeface="Comfortaa"/>
                <a:ea typeface="Comfortaa"/>
                <a:cs typeface="Comfortaa"/>
                <a:sym typeface="Comfortaa"/>
              </a:rPr>
              <a:t>KRISHI MITRA</a:t>
            </a:r>
            <a:endParaRPr b="1" i="0" sz="6000" u="none" cap="none" strike="noStrike">
              <a:solidFill>
                <a:srgbClr val="000000"/>
              </a:solidFill>
              <a:highlight>
                <a:srgbClr val="5ADD5A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2"/>
          <p:cNvSpPr txBox="1"/>
          <p:nvPr>
            <p:ph idx="4294967295" type="subTitle"/>
          </p:nvPr>
        </p:nvSpPr>
        <p:spPr>
          <a:xfrm>
            <a:off x="5757200" y="4550250"/>
            <a:ext cx="31488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73"/>
              <a:buFont typeface="Source Code Pro"/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Ashay Thamankar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1573"/>
              <a:buFont typeface="Source Code Pro"/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Ravindra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1573"/>
              <a:buFont typeface="Source Code Pro"/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Rakshith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1573"/>
              <a:buFont typeface="Source Code Pro"/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Rashmitha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1600"/>
              </a:spcAft>
              <a:buClr>
                <a:schemeClr val="dk2"/>
              </a:buClr>
              <a:buSzPts val="1573"/>
              <a:buFont typeface="Source Code Pro"/>
              <a:buNone/>
            </a:pPr>
            <a:r>
              <a:rPr b="1" i="0" lang="en-I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Trupthi D L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526525" y="4550250"/>
            <a:ext cx="2414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Team members : </a:t>
            </a:r>
            <a:endParaRPr b="1" i="0" sz="22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" name="Google Shape;95;p2"/>
          <p:cNvSpPr txBox="1"/>
          <p:nvPr>
            <p:ph idx="4294967295" type="subTitle"/>
          </p:nvPr>
        </p:nvSpPr>
        <p:spPr>
          <a:xfrm>
            <a:off x="4572000" y="2377400"/>
            <a:ext cx="339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1600"/>
              </a:spcAft>
              <a:buClr>
                <a:schemeClr val="dk2"/>
              </a:buClr>
              <a:buSzPts val="1573"/>
              <a:buFont typeface="Source Code Pro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Smartness in Agriculture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11856" l="0" r="0" t="11848"/>
          <a:stretch/>
        </p:blipFill>
        <p:spPr>
          <a:xfrm>
            <a:off x="0" y="4514550"/>
            <a:ext cx="3005650" cy="2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6533" l="12664" r="12663" t="0"/>
          <a:stretch/>
        </p:blipFill>
        <p:spPr>
          <a:xfrm>
            <a:off x="5890075" y="3672725"/>
            <a:ext cx="2949450" cy="2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8333" r="8333" t="0"/>
          <a:stretch/>
        </p:blipFill>
        <p:spPr>
          <a:xfrm>
            <a:off x="5890075" y="228650"/>
            <a:ext cx="2949450" cy="29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idx="4294967295" type="title"/>
          </p:nvPr>
        </p:nvSpPr>
        <p:spPr>
          <a:xfrm>
            <a:off x="304475" y="410433"/>
            <a:ext cx="4779300" cy="1890900"/>
          </a:xfrm>
          <a:prstGeom prst="rect">
            <a:avLst/>
          </a:prstGeom>
          <a:solidFill>
            <a:srgbClr val="5FD15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IN" sz="44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sz="44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3"/>
          <p:cNvSpPr txBox="1"/>
          <p:nvPr>
            <p:ph idx="4294967295" type="body"/>
          </p:nvPr>
        </p:nvSpPr>
        <p:spPr>
          <a:xfrm>
            <a:off x="304475" y="2410833"/>
            <a:ext cx="4779300" cy="4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200"/>
              <a:t>  	</a:t>
            </a:r>
            <a:r>
              <a:rPr lang="en-IN" sz="2500">
                <a:latin typeface="Lora"/>
                <a:ea typeface="Lora"/>
                <a:cs typeface="Lora"/>
                <a:sym typeface="Lora"/>
              </a:rPr>
              <a:t>	To introduce a smart irrigation system in traditional agricultural applications that results in optimal water usage, there by complimenting the farmers with decreased burden and labour cost. 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I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80750" y="819150"/>
            <a:ext cx="2461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IN" sz="30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Objective </a:t>
            </a:r>
            <a:r>
              <a:rPr lang="en-IN">
                <a:solidFill>
                  <a:schemeClr val="dk2"/>
                </a:solidFill>
              </a:rPr>
              <a:t>:</a:t>
            </a:r>
            <a:br>
              <a:rPr lang="en-I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3486400" y="1255925"/>
            <a:ext cx="5234400" cy="4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634" lvl="0" marL="27432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ora"/>
              <a:buChar char="•"/>
            </a:pPr>
            <a:r>
              <a:rPr lang="en-IN" sz="1900">
                <a:latin typeface="Lora"/>
                <a:ea typeface="Lora"/>
                <a:cs typeface="Lora"/>
                <a:sym typeface="Lora"/>
              </a:rPr>
              <a:t>To accomplish effective utilization of the water in day-to-day agricultural  application. </a:t>
            </a:r>
            <a:endParaRPr sz="1900">
              <a:latin typeface="Lora"/>
              <a:ea typeface="Lora"/>
              <a:cs typeface="Lora"/>
              <a:sym typeface="Lora"/>
            </a:endParaRPr>
          </a:p>
          <a:p>
            <a:pPr indent="-254634" lvl="0" marL="27432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Lora"/>
              <a:buChar char="•"/>
            </a:pPr>
            <a:r>
              <a:rPr lang="en-IN" sz="1900">
                <a:latin typeface="Lora"/>
                <a:ea typeface="Lora"/>
                <a:cs typeface="Lora"/>
                <a:sym typeface="Lora"/>
              </a:rPr>
              <a:t>The application could be in agriculture field, filling of water tank, cleaning cattle shed, proportionate water flow for cow dung pits, sprinklers etc. by a user friendly application interface.</a:t>
            </a:r>
            <a:endParaRPr sz="1900">
              <a:latin typeface="Lora"/>
              <a:ea typeface="Lora"/>
              <a:cs typeface="Lora"/>
              <a:sym typeface="Lora"/>
            </a:endParaRPr>
          </a:p>
          <a:p>
            <a:pPr indent="-254634" lvl="0" marL="27432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Lora"/>
              <a:buChar char="•"/>
            </a:pPr>
            <a:r>
              <a:rPr lang="en-IN" sz="1900">
                <a:latin typeface="Lora"/>
                <a:ea typeface="Lora"/>
                <a:cs typeface="Lora"/>
                <a:sym typeface="Lora"/>
              </a:rPr>
              <a:t>Remotely monitoring the agricultural field through application.</a:t>
            </a:r>
            <a:endParaRPr sz="1900">
              <a:latin typeface="Lora"/>
              <a:ea typeface="Lora"/>
              <a:cs typeface="Lora"/>
              <a:sym typeface="Lora"/>
            </a:endParaRPr>
          </a:p>
          <a:p>
            <a:pPr indent="-133985" lvl="0" marL="27432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7696" l="0" r="0" t="0"/>
          <a:stretch/>
        </p:blipFill>
        <p:spPr>
          <a:xfrm>
            <a:off x="480750" y="2750575"/>
            <a:ext cx="3005650" cy="21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6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About project :</a:t>
            </a:r>
            <a:br>
              <a:rPr lang="en-IN" sz="36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3600" u="sng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3539325" y="791875"/>
            <a:ext cx="5090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881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The prime focus of this project is to introduce an effective and reliable agricultural irrigation system.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71510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Work includes watering to preferred area of agricultural field, automatic filling of water tank, drip irrigation, continuous flow,day-to-day household chore etc.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271510" lvl="0" marL="27432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ra"/>
              <a:buChar char="●"/>
            </a:pPr>
            <a:r>
              <a:rPr lang="en-IN" sz="2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Design and development of mobile app for managing the applications to assist farmers.</a:t>
            </a:r>
            <a:endParaRPr sz="20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914400" y="274638"/>
            <a:ext cx="237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Existing Approach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500034" y="1447800"/>
            <a:ext cx="2500200" cy="24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Char char="●"/>
            </a:pPr>
            <a:r>
              <a:rPr lang="en-IN" sz="2405">
                <a:latin typeface="Calibri"/>
                <a:ea typeface="Calibri"/>
                <a:cs typeface="Calibri"/>
                <a:sym typeface="Calibri"/>
              </a:rPr>
              <a:t>The switching on/off of motor using call and SMS.</a:t>
            </a:r>
            <a:endParaRPr sz="2405">
              <a:latin typeface="Calibri"/>
              <a:ea typeface="Calibri"/>
              <a:cs typeface="Calibri"/>
              <a:sym typeface="Calibri"/>
            </a:endParaRPr>
          </a:p>
          <a:p>
            <a:pPr indent="-144510" lvl="0" marL="274320" rtl="0" algn="l">
              <a:lnSpc>
                <a:spcPct val="80000"/>
              </a:lnSpc>
              <a:spcBef>
                <a:spcPts val="580"/>
              </a:spcBef>
              <a:spcAft>
                <a:spcPts val="1600"/>
              </a:spcAft>
              <a:buSzPts val="2044"/>
              <a:buNone/>
            </a:pPr>
            <a:r>
              <a:t/>
            </a:r>
            <a:endParaRPr sz="2405"/>
          </a:p>
        </p:txBody>
      </p:sp>
      <p:sp>
        <p:nvSpPr>
          <p:cNvPr id="124" name="Google Shape;124;p6"/>
          <p:cNvSpPr txBox="1"/>
          <p:nvPr>
            <p:ph idx="2" type="body"/>
          </p:nvPr>
        </p:nvSpPr>
        <p:spPr>
          <a:xfrm>
            <a:off x="3104250" y="859350"/>
            <a:ext cx="56112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2"/>
              <a:buChar char="●"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switching on/off of motor through android application by call/SMS.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202"/>
              <a:buChar char="●"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Controlled irrigation to preferred areas of field.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202"/>
              <a:buChar char="●"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Agriculture related news will be given in their regional languages.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1600"/>
              </a:spcAft>
              <a:buSzPts val="2202"/>
              <a:buChar char="●"/>
            </a:pPr>
            <a:r>
              <a:rPr lang="en-IN" sz="2590">
                <a:latin typeface="Calibri"/>
                <a:ea typeface="Calibri"/>
                <a:cs typeface="Calibri"/>
                <a:sym typeface="Calibri"/>
              </a:rPr>
              <a:t>Purpose is to solve problems in irrigation with the help of government policies and support plans available for farmers’ benefit.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286200" y="274650"/>
            <a:ext cx="508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new in the project  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25" y="4347150"/>
            <a:ext cx="2903426" cy="2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1821" l="0" r="0" t="1810"/>
          <a:stretch/>
        </p:blipFill>
        <p:spPr>
          <a:xfrm>
            <a:off x="4572000" y="4347150"/>
            <a:ext cx="3459299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3286200" y="5152875"/>
            <a:ext cx="1076400" cy="7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lang="en-IN" sz="3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Used</a:t>
            </a:r>
            <a:br>
              <a:rPr b="0" lang="en-IN" sz="3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3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928662" y="1142984"/>
            <a:ext cx="3749040" cy="695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IN" sz="3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1792" l="0" r="0" t="1783"/>
          <a:stretch/>
        </p:blipFill>
        <p:spPr>
          <a:xfrm>
            <a:off x="4572000" y="274650"/>
            <a:ext cx="3749048" cy="28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011825" y="3691325"/>
            <a:ext cx="26568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IN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Relay </a:t>
            </a:r>
            <a:r>
              <a:rPr b="0" i="0" lang="en-I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board </a:t>
            </a:r>
            <a:br>
              <a:rPr b="0" i="0" lang="en-I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-20200130-WA0007.jpg" id="137" name="Google Shape;137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691325"/>
            <a:ext cx="36126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989350" y="649400"/>
            <a:ext cx="26757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lang="en-IN" sz="3600">
                <a:latin typeface="Calibri"/>
                <a:ea typeface="Calibri"/>
                <a:cs typeface="Calibri"/>
                <a:sym typeface="Calibri"/>
              </a:rPr>
              <a:t>GSM module</a:t>
            </a:r>
            <a:endParaRPr b="0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78650" y="2983638"/>
            <a:ext cx="28971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Solenoid valve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-I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</a:b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133985" lvl="0" marL="27432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IMG-20200130-WA0003.jpg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950" y="0"/>
            <a:ext cx="3258975" cy="2235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200130-WA0005.jpg" id="145" name="Google Shape;145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6925" y="2235650"/>
            <a:ext cx="3258900" cy="24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200130-WA0002.jpg" id="146" name="Google Shape;146;p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6950" y="4660125"/>
            <a:ext cx="3258900" cy="23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1085550" y="5317875"/>
            <a:ext cx="26757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Wi-fi module</a:t>
            </a:r>
            <a:br>
              <a:rPr lang="en-I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-I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</a:b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133985" lvl="0" marL="27432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908300" y="1894300"/>
            <a:ext cx="1139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739150" y="4533725"/>
            <a:ext cx="2226225" cy="1053275"/>
            <a:chOff x="1178975" y="4077625"/>
            <a:chExt cx="2226225" cy="1053275"/>
          </a:xfrm>
        </p:grpSpPr>
        <p:cxnSp>
          <p:nvCxnSpPr>
            <p:cNvPr id="154" name="Google Shape;154;p9"/>
            <p:cNvCxnSpPr/>
            <p:nvPr/>
          </p:nvCxnSpPr>
          <p:spPr>
            <a:xfrm flipH="1" rot="10800000">
              <a:off x="1178975" y="4250525"/>
              <a:ext cx="647700" cy="19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55" name="Google Shape;155;p9"/>
            <p:cNvSpPr/>
            <p:nvPr/>
          </p:nvSpPr>
          <p:spPr>
            <a:xfrm>
              <a:off x="1181375" y="4773600"/>
              <a:ext cx="642900" cy="357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 txBox="1"/>
            <p:nvPr/>
          </p:nvSpPr>
          <p:spPr>
            <a:xfrm>
              <a:off x="1943375" y="4077625"/>
              <a:ext cx="13572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Signal Flow</a:t>
              </a:r>
              <a:endParaRPr b="0" i="0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7" name="Google Shape;157;p9"/>
            <p:cNvSpPr txBox="1"/>
            <p:nvPr/>
          </p:nvSpPr>
          <p:spPr>
            <a:xfrm>
              <a:off x="2048000" y="4773600"/>
              <a:ext cx="13572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Water Flow</a:t>
              </a:r>
              <a:endParaRPr b="0" i="0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58" name="Google Shape;158;p9"/>
          <p:cNvSpPr txBox="1"/>
          <p:nvPr/>
        </p:nvSpPr>
        <p:spPr>
          <a:xfrm>
            <a:off x="635225" y="337050"/>
            <a:ext cx="3168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b="0" i="0" sz="36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464338" y="1795850"/>
            <a:ext cx="1143000" cy="67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1893072" y="2685800"/>
            <a:ext cx="1357200" cy="5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GSM/Wi-Fi Module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720138" y="2706050"/>
            <a:ext cx="887100" cy="5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supply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9"/>
          <p:cNvCxnSpPr/>
          <p:nvPr/>
        </p:nvCxnSpPr>
        <p:spPr>
          <a:xfrm rot="-59664">
            <a:off x="1607186" y="2123905"/>
            <a:ext cx="1071761" cy="19502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63" name="Google Shape;163;p9"/>
          <p:cNvCxnSpPr/>
          <p:nvPr/>
        </p:nvCxnSpPr>
        <p:spPr>
          <a:xfrm>
            <a:off x="2690588" y="2124250"/>
            <a:ext cx="4500" cy="5625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64" name="Google Shape;164;p9"/>
          <p:cNvCxnSpPr>
            <a:endCxn id="160" idx="1"/>
          </p:cNvCxnSpPr>
          <p:nvPr/>
        </p:nvCxnSpPr>
        <p:spPr>
          <a:xfrm flipH="1" rot="10800000">
            <a:off x="1607172" y="2975600"/>
            <a:ext cx="285900" cy="9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sp>
        <p:nvSpPr>
          <p:cNvPr id="165" name="Google Shape;165;p9"/>
          <p:cNvSpPr/>
          <p:nvPr/>
        </p:nvSpPr>
        <p:spPr>
          <a:xfrm>
            <a:off x="3464613" y="2706050"/>
            <a:ext cx="1357200" cy="56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4964813" y="1694775"/>
            <a:ext cx="1071900" cy="56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4965313" y="867539"/>
            <a:ext cx="1214400" cy="5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 Source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6536838" y="1807800"/>
            <a:ext cx="1048200" cy="46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Solenoid        valve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4964813" y="2685800"/>
            <a:ext cx="1071900" cy="56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9"/>
          <p:cNvCxnSpPr/>
          <p:nvPr/>
        </p:nvCxnSpPr>
        <p:spPr>
          <a:xfrm flipH="1" rot="10800000">
            <a:off x="3250263" y="2973950"/>
            <a:ext cx="220200" cy="3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1" name="Google Shape;171;p9"/>
          <p:cNvCxnSpPr/>
          <p:nvPr/>
        </p:nvCxnSpPr>
        <p:spPr>
          <a:xfrm flipH="1" rot="-10496183">
            <a:off x="4828291" y="2956965"/>
            <a:ext cx="142757" cy="2018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sp>
        <p:nvSpPr>
          <p:cNvPr id="172" name="Google Shape;172;p9"/>
          <p:cNvSpPr/>
          <p:nvPr/>
        </p:nvSpPr>
        <p:spPr>
          <a:xfrm>
            <a:off x="3821788" y="1677674"/>
            <a:ext cx="642900" cy="5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supply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9"/>
          <p:cNvCxnSpPr/>
          <p:nvPr/>
        </p:nvCxnSpPr>
        <p:spPr>
          <a:xfrm rot="-119633">
            <a:off x="4464847" y="1959671"/>
            <a:ext cx="500103" cy="15612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4" name="Google Shape;174;p9"/>
          <p:cNvCxnSpPr>
            <a:stCxn id="169" idx="0"/>
            <a:endCxn id="166" idx="2"/>
          </p:cNvCxnSpPr>
          <p:nvPr/>
        </p:nvCxnSpPr>
        <p:spPr>
          <a:xfrm rot="10800000">
            <a:off x="5500763" y="225740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5" name="Google Shape;175;p9"/>
          <p:cNvCxnSpPr/>
          <p:nvPr/>
        </p:nvCxnSpPr>
        <p:spPr>
          <a:xfrm>
            <a:off x="6036063" y="2757882"/>
            <a:ext cx="1032600" cy="6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6" name="Google Shape;176;p9"/>
          <p:cNvCxnSpPr>
            <a:endCxn id="168" idx="2"/>
          </p:cNvCxnSpPr>
          <p:nvPr/>
        </p:nvCxnSpPr>
        <p:spPr>
          <a:xfrm rot="10800000">
            <a:off x="7060938" y="2276100"/>
            <a:ext cx="12000" cy="5001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7" name="Google Shape;177;p9"/>
          <p:cNvCxnSpPr>
            <a:stCxn id="169" idx="3"/>
          </p:cNvCxnSpPr>
          <p:nvPr/>
        </p:nvCxnSpPr>
        <p:spPr>
          <a:xfrm flipH="1" rot="10800000">
            <a:off x="6036713" y="2949650"/>
            <a:ext cx="796500" cy="17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8" name="Google Shape;178;p9"/>
          <p:cNvCxnSpPr/>
          <p:nvPr/>
        </p:nvCxnSpPr>
        <p:spPr>
          <a:xfrm>
            <a:off x="6824950" y="2949775"/>
            <a:ext cx="2700" cy="3159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sp>
        <p:nvSpPr>
          <p:cNvPr id="179" name="Google Shape;179;p9"/>
          <p:cNvSpPr/>
          <p:nvPr/>
        </p:nvSpPr>
        <p:spPr>
          <a:xfrm>
            <a:off x="6357761" y="4212050"/>
            <a:ext cx="1048200" cy="67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Solenoid        valve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5536313" y="3692500"/>
            <a:ext cx="714300" cy="46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 Source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9"/>
          <p:cNvCxnSpPr/>
          <p:nvPr/>
        </p:nvCxnSpPr>
        <p:spPr>
          <a:xfrm>
            <a:off x="5179502" y="3248303"/>
            <a:ext cx="0" cy="157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sp>
        <p:nvSpPr>
          <p:cNvPr id="182" name="Google Shape;182;p9"/>
          <p:cNvSpPr/>
          <p:nvPr/>
        </p:nvSpPr>
        <p:spPr>
          <a:xfrm>
            <a:off x="5866474" y="3328725"/>
            <a:ext cx="455700" cy="357300"/>
          </a:xfrm>
          <a:prstGeom prst="bentArrow">
            <a:avLst>
              <a:gd fmla="val 25000" name="adj1"/>
              <a:gd fmla="val 21667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3" name="Google Shape;183;p9"/>
          <p:cNvSpPr/>
          <p:nvPr/>
        </p:nvSpPr>
        <p:spPr>
          <a:xfrm rot="5400000">
            <a:off x="5916275" y="4144075"/>
            <a:ext cx="415200" cy="460200"/>
          </a:xfrm>
          <a:prstGeom prst="bentUpArrow">
            <a:avLst>
              <a:gd fmla="val 33333" name="adj1"/>
              <a:gd fmla="val 23333" name="adj2"/>
              <a:gd fmla="val 25000" name="adj3"/>
            </a:avLst>
          </a:prstGeom>
          <a:solidFill>
            <a:schemeClr val="l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7822413" y="4260199"/>
            <a:ext cx="785700" cy="56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preferred area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7822413" y="3267350"/>
            <a:ext cx="785700" cy="56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fill a Tank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6322138" y="3257300"/>
            <a:ext cx="1048200" cy="67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Solenoid        valve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9"/>
          <p:cNvCxnSpPr/>
          <p:nvPr/>
        </p:nvCxnSpPr>
        <p:spPr>
          <a:xfrm>
            <a:off x="5178607" y="4815431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sp>
        <p:nvSpPr>
          <p:cNvPr id="188" name="Google Shape;188;p9"/>
          <p:cNvSpPr/>
          <p:nvPr/>
        </p:nvSpPr>
        <p:spPr>
          <a:xfrm>
            <a:off x="7405963" y="4371200"/>
            <a:ext cx="416400" cy="357300"/>
          </a:xfrm>
          <a:prstGeom prst="rightArrow">
            <a:avLst>
              <a:gd fmla="val 64222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7370338" y="3435950"/>
            <a:ext cx="416400" cy="357300"/>
          </a:xfrm>
          <a:prstGeom prst="rightArrow">
            <a:avLst>
              <a:gd fmla="val 64222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7585047" y="1859775"/>
            <a:ext cx="165900" cy="357300"/>
          </a:xfrm>
          <a:prstGeom prst="rightArrow">
            <a:avLst>
              <a:gd fmla="val 64222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7750863" y="1797375"/>
            <a:ext cx="928800" cy="46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Agricultural field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6051375" y="1894300"/>
            <a:ext cx="4854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5398275" y="1460513"/>
            <a:ext cx="249600" cy="2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