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739" r:id="rId4"/>
  </p:sldMasterIdLst>
  <p:notesMasterIdLst>
    <p:notesMasterId r:id="rId28"/>
  </p:notesMasterIdLst>
  <p:handoutMasterIdLst>
    <p:handoutMasterId r:id="rId29"/>
  </p:handoutMasterIdLst>
  <p:sldIdLst>
    <p:sldId id="256" r:id="rId5"/>
    <p:sldId id="259" r:id="rId6"/>
    <p:sldId id="263" r:id="rId7"/>
    <p:sldId id="267" r:id="rId8"/>
    <p:sldId id="264" r:id="rId9"/>
    <p:sldId id="265" r:id="rId10"/>
    <p:sldId id="266" r:id="rId11"/>
    <p:sldId id="269" r:id="rId12"/>
    <p:sldId id="275" r:id="rId13"/>
    <p:sldId id="286" r:id="rId14"/>
    <p:sldId id="270" r:id="rId15"/>
    <p:sldId id="284" r:id="rId16"/>
    <p:sldId id="273" r:id="rId17"/>
    <p:sldId id="289" r:id="rId18"/>
    <p:sldId id="290" r:id="rId19"/>
    <p:sldId id="288" r:id="rId20"/>
    <p:sldId id="277" r:id="rId21"/>
    <p:sldId id="285" r:id="rId22"/>
    <p:sldId id="260" r:id="rId23"/>
    <p:sldId id="291" r:id="rId24"/>
    <p:sldId id="279" r:id="rId25"/>
    <p:sldId id="287" r:id="rId26"/>
    <p:sldId id="283"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6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3"/>
    <p:restoredTop sz="74891" autoAdjust="0"/>
  </p:normalViewPr>
  <p:slideViewPr>
    <p:cSldViewPr>
      <p:cViewPr varScale="1">
        <p:scale>
          <a:sx n="60" d="100"/>
          <a:sy n="60" d="100"/>
        </p:scale>
        <p:origin x="1048" y="48"/>
      </p:cViewPr>
      <p:guideLst>
        <p:guide orient="horz"/>
        <p:guide pos="26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6B8876-BF1B-4FD1-79B7-98FAC21835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2CC56F95-3A77-F60B-03A6-E315F5D07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defRPr>
            </a:lvl1pPr>
          </a:lstStyle>
          <a:p>
            <a:pPr>
              <a:defRPr/>
            </a:pPr>
            <a:fld id="{24A7FEC4-86E2-0443-A60C-B971926F5B81}" type="datetimeFigureOut">
              <a:rPr lang="en-US"/>
              <a:pPr>
                <a:defRPr/>
              </a:pPr>
              <a:t>4/7/2024</a:t>
            </a:fld>
            <a:endParaRPr lang="en-US"/>
          </a:p>
        </p:txBody>
      </p:sp>
      <p:sp>
        <p:nvSpPr>
          <p:cNvPr id="4" name="Footer Placeholder 3">
            <a:extLst>
              <a:ext uri="{FF2B5EF4-FFF2-40B4-BE49-F238E27FC236}">
                <a16:creationId xmlns:a16="http://schemas.microsoft.com/office/drawing/2014/main" id="{07B208B9-2D1D-4F2C-E993-504DB7FC49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FAA11D1-F37F-C5AB-92E0-6BB6F516DDF0}"/>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2E090E-A3D1-124F-A560-4045CDCB70C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3290EC-4591-0B32-ED86-745EB219AEA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97E7CCC-0A3B-C440-1B85-98B8B2CA9E5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65E29D5-DB8D-2245-B0BC-725B4760C078}" type="datetimeFigureOut">
              <a:rPr lang="en-US"/>
              <a:pPr>
                <a:defRPr/>
              </a:pPr>
              <a:t>4/7/2024</a:t>
            </a:fld>
            <a:endParaRPr lang="en-US"/>
          </a:p>
        </p:txBody>
      </p:sp>
      <p:sp>
        <p:nvSpPr>
          <p:cNvPr id="4" name="Slide Image Placeholder 3">
            <a:extLst>
              <a:ext uri="{FF2B5EF4-FFF2-40B4-BE49-F238E27FC236}">
                <a16:creationId xmlns:a16="http://schemas.microsoft.com/office/drawing/2014/main" id="{43D148F1-4AFD-35F2-E353-2B2657451249}"/>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ED8ED9D-6367-ECC1-64CC-A33AFA4E45B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58C311-7618-AC6B-2412-DD94ABB207E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1744619-2566-9E92-7862-D6FBAAE3B3F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1FEC473-3274-D946-9A3B-CE43E7A691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F85C84D1-3374-1AA5-7D24-3E087A5D7A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a:extLst>
              <a:ext uri="{FF2B5EF4-FFF2-40B4-BE49-F238E27FC236}">
                <a16:creationId xmlns:a16="http://schemas.microsoft.com/office/drawing/2014/main" id="{47211F9B-DF0F-A149-32DD-220BF5062D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1" name="Slide Number Placeholder 3">
            <a:extLst>
              <a:ext uri="{FF2B5EF4-FFF2-40B4-BE49-F238E27FC236}">
                <a16:creationId xmlns:a16="http://schemas.microsoft.com/office/drawing/2014/main" id="{0BE8ADC1-2BF2-C80C-AE08-3C2E197071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A42B8F-4D6C-BB4C-9BD3-F34DF3F00C74}"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10</a:t>
            </a:fld>
            <a:endParaRPr lang="en-US" altLang="en-US"/>
          </a:p>
        </p:txBody>
      </p:sp>
    </p:spTree>
    <p:extLst>
      <p:ext uri="{BB962C8B-B14F-4D97-AF65-F5344CB8AC3E}">
        <p14:creationId xmlns:p14="http://schemas.microsoft.com/office/powerpoint/2010/main" val="1027822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11</a:t>
            </a:fld>
            <a:endParaRPr lang="en-US" altLang="en-US"/>
          </a:p>
        </p:txBody>
      </p:sp>
    </p:spTree>
    <p:extLst>
      <p:ext uri="{BB962C8B-B14F-4D97-AF65-F5344CB8AC3E}">
        <p14:creationId xmlns:p14="http://schemas.microsoft.com/office/powerpoint/2010/main" val="4212772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12</a:t>
            </a:fld>
            <a:endParaRPr lang="en-US" altLang="en-US"/>
          </a:p>
        </p:txBody>
      </p:sp>
    </p:spTree>
    <p:extLst>
      <p:ext uri="{BB962C8B-B14F-4D97-AF65-F5344CB8AC3E}">
        <p14:creationId xmlns:p14="http://schemas.microsoft.com/office/powerpoint/2010/main" val="237649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13</a:t>
            </a:fld>
            <a:endParaRPr lang="en-US" altLang="en-US"/>
          </a:p>
        </p:txBody>
      </p:sp>
    </p:spTree>
    <p:extLst>
      <p:ext uri="{BB962C8B-B14F-4D97-AF65-F5344CB8AC3E}">
        <p14:creationId xmlns:p14="http://schemas.microsoft.com/office/powerpoint/2010/main" val="3022874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14</a:t>
            </a:fld>
            <a:endParaRPr lang="en-US" altLang="en-US"/>
          </a:p>
        </p:txBody>
      </p:sp>
    </p:spTree>
    <p:extLst>
      <p:ext uri="{BB962C8B-B14F-4D97-AF65-F5344CB8AC3E}">
        <p14:creationId xmlns:p14="http://schemas.microsoft.com/office/powerpoint/2010/main" val="92681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An experimental study will be set up to gather quantitative and perhaps certain qualitative data on player experiences with the integrated system.</a:t>
            </a:r>
          </a:p>
          <a:p>
            <a:pPr algn="l">
              <a:buFont typeface="+mj-lt"/>
              <a:buAutoNum type="arabicPeriod"/>
            </a:pPr>
            <a:r>
              <a:rPr lang="en-US" b="1" i="0" dirty="0">
                <a:solidFill>
                  <a:srgbClr val="D1D5DB"/>
                </a:solidFill>
                <a:effectLst/>
                <a:latin typeface="Söhne"/>
              </a:rPr>
              <a:t>Immersivity:</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perceived sense of being fully engaged or immersed in the virtual environment.</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This can be measured using subjective assessments, such as participant self-reports or rating scales that capture the degree of immersion experienced during gameplay.</a:t>
            </a:r>
          </a:p>
          <a:p>
            <a:pPr algn="l">
              <a:buFont typeface="+mj-lt"/>
              <a:buAutoNum type="arabicPeriod"/>
            </a:pPr>
            <a:r>
              <a:rPr lang="en-US" b="1" i="0" dirty="0">
                <a:solidFill>
                  <a:srgbClr val="D1D5DB"/>
                </a:solidFill>
                <a:effectLst/>
                <a:latin typeface="Söhne"/>
              </a:rPr>
              <a:t>Realism:</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degree to which the gaming experience is perceived as lifelike or authentic.</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Realism can be assessed through subjective evaluations by participants, considering factors such as the believability of in-game sounds and their connection to recognized 3D objects.</a:t>
            </a:r>
          </a:p>
          <a:p>
            <a:pPr algn="l">
              <a:buFont typeface="+mj-lt"/>
              <a:buAutoNum type="arabicPeriod"/>
            </a:pPr>
            <a:r>
              <a:rPr lang="en-US" b="1" i="0" dirty="0">
                <a:solidFill>
                  <a:srgbClr val="D1D5DB"/>
                </a:solidFill>
                <a:effectLst/>
                <a:latin typeface="Söhne"/>
              </a:rPr>
              <a:t>Responsiveness:</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speed and accuracy with which the procedural audio engine adapts to player interactions and the recognition of 3D objects.</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Responsiveness can be quantified by analyzing the time it takes for the audio system to generate appropriate responses to recognized objects and player actions.</a:t>
            </a:r>
          </a:p>
          <a:p>
            <a:pPr algn="l">
              <a:buFont typeface="+mj-lt"/>
              <a:buAutoNum type="arabicPeriod"/>
            </a:pPr>
            <a:r>
              <a:rPr lang="en-US" b="1" i="0" dirty="0">
                <a:solidFill>
                  <a:srgbClr val="D1D5DB"/>
                </a:solidFill>
                <a:effectLst/>
                <a:latin typeface="Söhne"/>
              </a:rPr>
              <a:t>Engagement:</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Definition:</a:t>
            </a:r>
            <a:r>
              <a:rPr lang="en-US" b="0" i="0" dirty="0">
                <a:solidFill>
                  <a:srgbClr val="D1D5DB"/>
                </a:solidFill>
                <a:effectLst/>
                <a:latin typeface="Söhne"/>
              </a:rPr>
              <a:t> The level of interest, involvement, and captivation experienced by players during gameplay.</a:t>
            </a:r>
          </a:p>
          <a:p>
            <a:pPr marL="742950" lvl="1" indent="-285750" algn="l">
              <a:buFont typeface="+mj-lt"/>
              <a:buAutoNum type="arabicPeriod"/>
            </a:pPr>
            <a:r>
              <a:rPr lang="en-US" b="0" i="1" dirty="0">
                <a:solidFill>
                  <a:srgbClr val="D1D5DB"/>
                </a:solidFill>
                <a:effectLst/>
                <a:latin typeface="Söhne"/>
              </a:rPr>
              <a:t>Measurement:</a:t>
            </a:r>
            <a:r>
              <a:rPr lang="en-US" b="0" i="0" dirty="0">
                <a:solidFill>
                  <a:srgbClr val="D1D5DB"/>
                </a:solidFill>
                <a:effectLst/>
                <a:latin typeface="Söhne"/>
              </a:rPr>
              <a:t> Engagement can be assessed through a combination of subjective reports from participants and objective measures such as gameplay metrics, player behaviors, and physiological responses.</a:t>
            </a: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15</a:t>
            </a:fld>
            <a:endParaRPr lang="en-US" altLang="en-US"/>
          </a:p>
        </p:txBody>
      </p:sp>
    </p:spTree>
    <p:extLst>
      <p:ext uri="{BB962C8B-B14F-4D97-AF65-F5344CB8AC3E}">
        <p14:creationId xmlns:p14="http://schemas.microsoft.com/office/powerpoint/2010/main" val="2907158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null hypothesis (H0) would be that there is no significant enhancement in immersivity and realism resulting from integrating 3D object mesh recognition as an input to a procedural audio engine in games. In other words, the dynamic linking of in-game sounds to recognized 3D objects does not lead to a statistically significant difference in the responsiveness and engagement of the gaming experience compared to traditional sound design methods.</a:t>
            </a:r>
          </a:p>
          <a:p>
            <a:endParaRPr lang="en-US" b="0" i="0" dirty="0">
              <a:solidFill>
                <a:srgbClr val="D1D5DB"/>
              </a:solidFill>
              <a:effectLst/>
              <a:latin typeface="Söhne"/>
            </a:endParaRPr>
          </a:p>
          <a:p>
            <a:r>
              <a:rPr lang="en-US" b="0" i="0" dirty="0">
                <a:solidFill>
                  <a:srgbClr val="D1D5DB"/>
                </a:solidFill>
                <a:effectLst/>
                <a:latin typeface="Söhne"/>
              </a:rPr>
              <a:t>The alternative hypothesis suggests that integrating 3D object mesh recognition as an input to a procedural audio engine in games significantly enhances immersivity and realism. The dynamic connection between in-game sounds and recognized 3D objects is expected to result in a statistically significant improvement in the responsiveness and engagement of the gaming experience, providing players with a heightened sense of presence and a deeper connection to the virtual environment.</a:t>
            </a:r>
          </a:p>
          <a:p>
            <a:endParaRPr lang="en-US" b="0" i="0" dirty="0">
              <a:solidFill>
                <a:srgbClr val="D1D5DB"/>
              </a:solidFill>
              <a:effectLst/>
              <a:latin typeface="Söhne"/>
            </a:endParaRPr>
          </a:p>
          <a:p>
            <a:r>
              <a:rPr lang="en-US" b="0" i="0" dirty="0">
                <a:solidFill>
                  <a:srgbClr val="D1D5DB"/>
                </a:solidFill>
                <a:effectLst/>
                <a:latin typeface="Söhne"/>
              </a:rPr>
              <a:t>U1 represents mean immersivity and realism in a scene without our integrated system and u2 represents with.</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16</a:t>
            </a:fld>
            <a:endParaRPr lang="en-US" altLang="en-US"/>
          </a:p>
        </p:txBody>
      </p:sp>
    </p:spTree>
    <p:extLst>
      <p:ext uri="{BB962C8B-B14F-4D97-AF65-F5344CB8AC3E}">
        <p14:creationId xmlns:p14="http://schemas.microsoft.com/office/powerpoint/2010/main" val="324634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Univers" panose="020B0503020202020204" pitchFamily="34" charset="0"/>
              </a:rPr>
              <a:t>How can the use of neural networks for 3D object mesh recognition facilitate the generation of adaptive and context-aware procedural audio responses that enhance the overall gaming immersion?</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17</a:t>
            </a:fld>
            <a:endParaRPr lang="en-US" altLang="en-US"/>
          </a:p>
        </p:txBody>
      </p:sp>
    </p:spTree>
    <p:extLst>
      <p:ext uri="{BB962C8B-B14F-4D97-AF65-F5344CB8AC3E}">
        <p14:creationId xmlns:p14="http://schemas.microsoft.com/office/powerpoint/2010/main" val="3014924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8600" indent="-228600">
              <a:buAutoNum type="arabicPeriod"/>
            </a:pPr>
            <a:r>
              <a:rPr lang="en-US" b="0" i="0" dirty="0">
                <a:solidFill>
                  <a:srgbClr val="D1D5DB"/>
                </a:solidFill>
                <a:effectLst/>
                <a:latin typeface="Söhne"/>
              </a:rPr>
              <a:t>In many game development scenarios, developers indeed possess knowledge about the 3D objects they are working with and often manually assign sounds to these objects. However, this approach has limitations when it comes to handling dynamic and unpredictable player interactions. Players can interact with the game environment in ways unforeseen by developers, leading to a potential mismatch between the assigned sounds and the actual in-game events.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dirty="0"/>
              <a:t>By employing advanced algorithms for real-time recognition of 3D objects, the system gains the capability to dynamically adapt audio responses based on the player's interactions.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b="0" i="0" dirty="0">
                <a:solidFill>
                  <a:srgbClr val="D1D5DB"/>
                </a:solidFill>
                <a:effectLst/>
                <a:latin typeface="Söhne"/>
              </a:rPr>
              <a:t>Dynamic user driven exp -&gt; The integration allows for audio experiences that are driven by player actions, introducing an element of unpredictability and dynamism. Whether it's manipulating objects, exploring the environment, or engaging in interactions, the audio adapts organically to the player's choices.</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Enhanced immersion -&gt; </a:t>
            </a:r>
            <a:r>
              <a:rPr lang="en-US" b="0" i="0" dirty="0">
                <a:solidFill>
                  <a:srgbClr val="D1D5DB"/>
                </a:solidFill>
                <a:effectLst/>
                <a:latin typeface="Söhne"/>
              </a:rPr>
              <a:t>Sounds can be intricately tied to the recognized objects, creating a seamless connection between the virtual environment and the auditory feedback, enhancing the overall sense of presence.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Adaptability -&gt; </a:t>
            </a:r>
            <a:r>
              <a:rPr lang="en-US" b="0" i="0" dirty="0">
                <a:solidFill>
                  <a:srgbClr val="D1D5DB"/>
                </a:solidFill>
                <a:effectLst/>
                <a:latin typeface="Söhne"/>
              </a:rPr>
              <a:t>Whether in open-world exploration, puzzle-solving, or combat scenarios, the procedural audio responds intelligently to the recognized 3D objects, ensuring a contextual and nuanced auditory experience.</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dirty="0">
                <a:solidFill>
                  <a:srgbClr val="D1D5DB"/>
                </a:solidFill>
                <a:effectLst/>
                <a:latin typeface="Söhne"/>
              </a:rPr>
              <a:t>Manual work -&gt; </a:t>
            </a:r>
            <a:r>
              <a:rPr lang="en-US" b="0" i="0" dirty="0">
                <a:solidFill>
                  <a:srgbClr val="D1D5DB"/>
                </a:solidFill>
                <a:effectLst/>
                <a:latin typeface="Söhne"/>
              </a:rPr>
              <a:t>While developers may have insights into the objects within a game, manually assigning sounds to every possible interaction can be labor-intensive and challenging to predict comprehensively. 3D object mesh recognition automates this process, alleviating the burden of exhaustive manual sound assignments and providing a more scalable solution.</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sz="1200"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18</a:t>
            </a:fld>
            <a:endParaRPr lang="en-US" altLang="en-US"/>
          </a:p>
        </p:txBody>
      </p:sp>
    </p:spTree>
    <p:extLst>
      <p:ext uri="{BB962C8B-B14F-4D97-AF65-F5344CB8AC3E}">
        <p14:creationId xmlns:p14="http://schemas.microsoft.com/office/powerpoint/2010/main" val="2524092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19</a:t>
            </a:fld>
            <a:endParaRPr lang="en-US" altLang="en-US"/>
          </a:p>
        </p:txBody>
      </p:sp>
    </p:spTree>
    <p:extLst>
      <p:ext uri="{BB962C8B-B14F-4D97-AF65-F5344CB8AC3E}">
        <p14:creationId xmlns:p14="http://schemas.microsoft.com/office/powerpoint/2010/main" val="290571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2</a:t>
            </a:fld>
            <a:endParaRPr lang="en-US" altLang="en-US"/>
          </a:p>
        </p:txBody>
      </p:sp>
    </p:spTree>
    <p:extLst>
      <p:ext uri="{BB962C8B-B14F-4D97-AF65-F5344CB8AC3E}">
        <p14:creationId xmlns:p14="http://schemas.microsoft.com/office/powerpoint/2010/main" val="4033912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4F98926A-502C-D338-83E0-86435B440C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a:extLst>
              <a:ext uri="{FF2B5EF4-FFF2-40B4-BE49-F238E27FC236}">
                <a16:creationId xmlns:a16="http://schemas.microsoft.com/office/drawing/2014/main" id="{13993C89-B063-7375-DBDC-ED358BE152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299" name="Slide Number Placeholder 3">
            <a:extLst>
              <a:ext uri="{FF2B5EF4-FFF2-40B4-BE49-F238E27FC236}">
                <a16:creationId xmlns:a16="http://schemas.microsoft.com/office/drawing/2014/main" id="{585FF899-8FE2-4D6D-24C6-C7C18D126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87AD5D-CB27-1B47-A9AE-1C99EF0E13F6}" type="slidenum">
              <a:rPr lang="en-US" altLang="en-US" smtClean="0"/>
              <a:pPr>
                <a:spcBef>
                  <a:spcPct val="0"/>
                </a:spcBef>
              </a:pPr>
              <a:t>20</a:t>
            </a:fld>
            <a:endParaRPr lang="en-US" altLang="en-US"/>
          </a:p>
        </p:txBody>
      </p:sp>
    </p:spTree>
    <p:extLst>
      <p:ext uri="{BB962C8B-B14F-4D97-AF65-F5344CB8AC3E}">
        <p14:creationId xmlns:p14="http://schemas.microsoft.com/office/powerpoint/2010/main" val="1000131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21</a:t>
            </a:fld>
            <a:endParaRPr lang="en-US" altLang="en-US"/>
          </a:p>
        </p:txBody>
      </p:sp>
    </p:spTree>
    <p:extLst>
      <p:ext uri="{BB962C8B-B14F-4D97-AF65-F5344CB8AC3E}">
        <p14:creationId xmlns:p14="http://schemas.microsoft.com/office/powerpoint/2010/main" val="142633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22</a:t>
            </a:fld>
            <a:endParaRPr lang="en-US" altLang="en-US"/>
          </a:p>
        </p:txBody>
      </p:sp>
    </p:spTree>
    <p:extLst>
      <p:ext uri="{BB962C8B-B14F-4D97-AF65-F5344CB8AC3E}">
        <p14:creationId xmlns:p14="http://schemas.microsoft.com/office/powerpoint/2010/main" val="349389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1 &amp; 2. The job of the sound designer is to record, synthesize, and process audio stimuli for immersive mediums such as film, video games, and virtual environments in such a way that complements visual or other stimuli. The current paradigm typically involves scanning through extensive audio databases for a set of recorded sounds of a sound class C and preprocessing them to fit a project’s needs [1]. This process is time-consuming and may result in a lack of realism if suitable sounds cannot be found or processed. Storage limitations may also be a problem, arising from the need for a large number of distinct recordings for a highly variable sound class, especially in interactive media such as video games and virtual environments where sound events are influenced by the user’s context.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effectLst/>
                <a:latin typeface="-apple-system"/>
              </a:rPr>
              <a:t>A procedural audio system can change the pitch, volume, timbre, or rhythm of a sound or music track based on the game variables, such as the player's speed, health, location, or mood. Procedural audio can also generate sounds and music from scratch using mathematical models, such as waveforms, noise, filters, or envelopes. Procedural audio can be implemented using code, middleware, or dedicated tools.</a:t>
            </a:r>
            <a:endParaRPr lang="en-US" dirty="0"/>
          </a:p>
          <a:p>
            <a:endParaRPr lang="en-US" dirty="0"/>
          </a:p>
          <a:p>
            <a:endParaRPr lang="en-US" dirty="0"/>
          </a:p>
          <a:p>
            <a:r>
              <a:rPr lang="en-US" dirty="0"/>
              <a:t>3. Despite its advantage in computational efficiency, current classical PA models still synthesize sounds of lower quality compared to using real samples or physical modeling synthesis — a primary reason why they are not yet in standard use in sound design. And it’s usually quite complicated to implement something without programming knowledge.</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3</a:t>
            </a:fld>
            <a:endParaRPr lang="en-US" altLang="en-US"/>
          </a:p>
        </p:txBody>
      </p:sp>
    </p:spTree>
    <p:extLst>
      <p:ext uri="{BB962C8B-B14F-4D97-AF65-F5344CB8AC3E}">
        <p14:creationId xmlns:p14="http://schemas.microsoft.com/office/powerpoint/2010/main" val="408527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GTA V – Footsteps, bicycle sounds, air conditioning sounds, collisions, environmental, NPC voices, etc.</a:t>
            </a:r>
          </a:p>
          <a:p>
            <a:endParaRPr lang="en-US" dirty="0"/>
          </a:p>
          <a:p>
            <a:pPr algn="l"/>
            <a:r>
              <a:rPr lang="en-US" dirty="0"/>
              <a:t>Borderlands – </a:t>
            </a:r>
            <a:r>
              <a:rPr lang="en-US" b="0" i="0" dirty="0">
                <a:solidFill>
                  <a:srgbClr val="131313"/>
                </a:solidFill>
                <a:effectLst/>
                <a:latin typeface="Inter"/>
              </a:rPr>
              <a:t>The audio time built a collection of sound effects using various characteristics based on different components of a weapon. For example, a snub nose barrel and a long barrel would each impact the sonic characteristics of a pistol, where all other aspects could be the same. Therefore, the team took a modular approach so that each piece of a weapon would come together to create the overall weapon sound.</a:t>
            </a:r>
          </a:p>
          <a:p>
            <a:pPr algn="l"/>
            <a:r>
              <a:rPr lang="en-US" b="0" i="0" dirty="0">
                <a:solidFill>
                  <a:srgbClr val="131313"/>
                </a:solidFill>
                <a:effectLst/>
                <a:latin typeface="Inter"/>
              </a:rPr>
              <a:t>A system like this has its advantages; creating bespoke sound effects from scratch for every possible weapon combination in the game would not only be incredibly time consuming and workload intensive, but also require a </a:t>
            </a:r>
            <a:r>
              <a:rPr lang="en-US" b="0" i="1" dirty="0">
                <a:solidFill>
                  <a:srgbClr val="131313"/>
                </a:solidFill>
                <a:effectLst/>
                <a:latin typeface="Inter"/>
              </a:rPr>
              <a:t>lot</a:t>
            </a:r>
            <a:r>
              <a:rPr lang="en-US" b="0" i="0" dirty="0">
                <a:solidFill>
                  <a:srgbClr val="131313"/>
                </a:solidFill>
                <a:effectLst/>
                <a:latin typeface="Inter"/>
              </a:rPr>
              <a:t> of memory overhead.</a:t>
            </a:r>
          </a:p>
          <a:p>
            <a:pPr algn="l"/>
            <a:r>
              <a:rPr lang="en-US" b="0" i="0" dirty="0">
                <a:solidFill>
                  <a:srgbClr val="131313"/>
                </a:solidFill>
                <a:effectLst/>
                <a:latin typeface="Inter"/>
              </a:rPr>
              <a:t>In order to create this modular system, the team recorded hundreds of different types of weapon assets that they would then design and mix together in a potential pool of combinations. The challenge was that every weapon element eligible to be combined needed to blend with the other sounds in a natural way.</a:t>
            </a:r>
          </a:p>
          <a:p>
            <a:endParaRPr lang="en-US" dirty="0"/>
          </a:p>
          <a:p>
            <a:r>
              <a:rPr lang="en-US" b="0" i="0" dirty="0">
                <a:effectLst/>
                <a:latin typeface="-apple-system"/>
              </a:rPr>
              <a:t>For example, a procedural audio system can change the pitch, volume, timbre, or rhythm of a sound or music track based on the game variables, such as the player's speed, health, location, or mood. Procedural audio can also generate sounds and music from scratch using mathematical models, such as waveforms, noise, filters, or envelopes. Procedural audio can be implemented using code, middleware, or dedicated tools.</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4</a:t>
            </a:fld>
            <a:endParaRPr lang="en-US" altLang="en-US"/>
          </a:p>
        </p:txBody>
      </p:sp>
    </p:spTree>
    <p:extLst>
      <p:ext uri="{BB962C8B-B14F-4D97-AF65-F5344CB8AC3E}">
        <p14:creationId xmlns:p14="http://schemas.microsoft.com/office/powerpoint/2010/main" val="267485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800" b="0" i="0" u="none" strike="noStrike" dirty="0">
                <a:solidFill>
                  <a:srgbClr val="000000"/>
                </a:solidFill>
                <a:effectLst/>
                <a:latin typeface="Calibri" panose="020F0502020204030204" pitchFamily="34" charset="0"/>
              </a:rPr>
              <a:t>Adaptive music is generally a piece of music composed in a way that, when broken in sections creates unique compositions, so more like derivations of one track. The track is broken into multiple groups of instruments and arrangements which results in multiple arrangements of one track.</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Vertical - The vertical layering technique is the segmentation of an audio in individual layers, each composed by one or more instruments/sound effects. When playing a song using this approach, the user can activate or deactivate any layer, introducing or removing the desirable sounds according to in-game events. </a:t>
            </a:r>
            <a:r>
              <a:rPr lang="en-US" sz="1800" b="0" i="0" u="none" strike="noStrike" dirty="0" err="1">
                <a:solidFill>
                  <a:srgbClr val="000000"/>
                </a:solidFill>
                <a:effectLst/>
                <a:latin typeface="Calibri" panose="020F0502020204030204" pitchFamily="34" charset="0"/>
              </a:rPr>
              <a:t>Eg</a:t>
            </a:r>
            <a:r>
              <a:rPr lang="en-US" sz="1800" b="0" i="0" u="none" strike="noStrike" dirty="0">
                <a:solidFill>
                  <a:srgbClr val="000000"/>
                </a:solidFill>
                <a:effectLst/>
                <a:latin typeface="Calibri" panose="020F0502020204030204" pitchFamily="34" charset="0"/>
              </a:rPr>
              <a:t> -&gt; calm state, enemies come, action/danger state, music changes.</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Horizontal - Horizontal re-sequencing is a technique used to reproduce queued audio tracks, like a playlist. Each track can have a different duration, long tracks or short fragments, as long as they can musically connect with each other. Each track fragment is played according to the current state of the game. As an example, consider a game character that is moving away from a safe area, like a town, and entering a dangerous area, like a forest or a cave. Using the horizontal re-sequencing technique, the audio can transition along with the character. </a:t>
            </a:r>
            <a:r>
              <a:rPr lang="en-US" sz="1800" b="0" i="0" u="none" strike="noStrike" dirty="0" err="1">
                <a:solidFill>
                  <a:srgbClr val="000000"/>
                </a:solidFill>
                <a:effectLst/>
                <a:latin typeface="Calibri" panose="020F0502020204030204" pitchFamily="34" charset="0"/>
              </a:rPr>
              <a:t>Eg</a:t>
            </a:r>
            <a:r>
              <a:rPr lang="en-US" sz="1800" b="0" i="0" u="none" strike="noStrike" dirty="0">
                <a:solidFill>
                  <a:srgbClr val="000000"/>
                </a:solidFill>
                <a:effectLst/>
                <a:latin typeface="Calibri" panose="020F0502020204030204" pitchFamily="34" charset="0"/>
              </a:rPr>
              <a:t> -&gt; completely based on game state.</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Organization and segments variation – To avoid repetition of sounds, there are subtle changes in the volume, pitch, timbre/frequency to randomize reproduction. Guns as an example.</a:t>
            </a:r>
          </a:p>
          <a:p>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Generative audio – speaks for itself. Multiple works that utilize generative adversarial networks and study generative music for video games. [6,7,8</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5</a:t>
            </a:fld>
            <a:endParaRPr lang="en-US" altLang="en-US"/>
          </a:p>
        </p:txBody>
      </p:sp>
    </p:spTree>
    <p:extLst>
      <p:ext uri="{BB962C8B-B14F-4D97-AF65-F5344CB8AC3E}">
        <p14:creationId xmlns:p14="http://schemas.microsoft.com/office/powerpoint/2010/main" val="193350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Calibri" panose="020F0502020204030204" pitchFamily="34" charset="0"/>
              </a:rPr>
              <a:t>A mesh is made up of polygons, often triangles, that include vertices and edges. A mesh provides an efficient non uniform representation of a space. In the context of video games, a mesh would often make up the game objects that make up the virtual world.</a:t>
            </a:r>
            <a:r>
              <a:rPr lang="en-US" b="0" i="0" dirty="0">
                <a:solidFill>
                  <a:srgbClr val="000000"/>
                </a:solidFill>
                <a:effectLst/>
                <a:latin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6</a:t>
            </a:fld>
            <a:endParaRPr lang="en-US" altLang="en-US"/>
          </a:p>
        </p:txBody>
      </p:sp>
    </p:spTree>
    <p:extLst>
      <p:ext uri="{BB962C8B-B14F-4D97-AF65-F5344CB8AC3E}">
        <p14:creationId xmlns:p14="http://schemas.microsoft.com/office/powerpoint/2010/main" val="32424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000000"/>
                </a:solidFill>
                <a:effectLst/>
                <a:latin typeface="Calibri" panose="020F0502020204030204" pitchFamily="34" charset="0"/>
              </a:rPr>
              <a:t>The field of generative and procedural audio in interactive virtual environments is relatively unexplored but as the capabilities of machine learning and artificial intelligence continue to be developed, there will be improved methodologies to implement sonic experiences in video games. With this research, driving procedural/generative audio and music through contextual clues and actors using physical characteristics of a 3D object inside the scene will be developed. Video game developers would be able to use a procedural audio engine that adapts to changes in the scene’s mesh data. This would ideally be a stepping stone towards a novel method of sound designing for video games – which is the long term goal of this thesis, contributing to the evolution of interactive and immersive audio experiences in video games or visual media. </a:t>
            </a:r>
            <a:r>
              <a:rPr lang="en-US" sz="2400" b="0" i="0" dirty="0">
                <a:solidFill>
                  <a:srgbClr val="D1D5DB"/>
                </a:solidFill>
                <a:effectLst/>
                <a:latin typeface="Söhne"/>
              </a:rPr>
              <a:t>Beyond the immediate scope of the thesis, the long-term vision is to influence industry practices and inspire further research in the intersection of artificial intelligence, procedural audio, and game design.</a:t>
            </a:r>
            <a:endParaRPr lang="en-US" sz="16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7</a:t>
            </a:fld>
            <a:endParaRPr lang="en-US" altLang="en-US"/>
          </a:p>
        </p:txBody>
      </p:sp>
    </p:spTree>
    <p:extLst>
      <p:ext uri="{BB962C8B-B14F-4D97-AF65-F5344CB8AC3E}">
        <p14:creationId xmlns:p14="http://schemas.microsoft.com/office/powerpoint/2010/main" val="202073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8</a:t>
            </a:fld>
            <a:endParaRPr lang="en-US" altLang="en-US"/>
          </a:p>
        </p:txBody>
      </p:sp>
    </p:spTree>
    <p:extLst>
      <p:ext uri="{BB962C8B-B14F-4D97-AF65-F5344CB8AC3E}">
        <p14:creationId xmlns:p14="http://schemas.microsoft.com/office/powerpoint/2010/main" val="27664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Pure Data is a visual programming language that allows users to generate audio though graph-like ‘patches’ using a series of built-in oscillators, filters, and effects. This allows the composers to script audio behavior right inside of Pure Data, using parameters that change the audio output at runtime based on gameplay.</a:t>
            </a:r>
          </a:p>
          <a:p>
            <a:endParaRPr lang="en-US" dirty="0"/>
          </a:p>
          <a:p>
            <a:r>
              <a:rPr lang="en-US" b="1" i="0" dirty="0">
                <a:solidFill>
                  <a:srgbClr val="1A1A1A"/>
                </a:solidFill>
                <a:effectLst/>
                <a:latin typeface="Lato" panose="020F0502020204030204" pitchFamily="34" charset="0"/>
              </a:rPr>
              <a:t>ONNX is an open format built to represent machine learning models.</a:t>
            </a:r>
            <a:r>
              <a:rPr lang="en-US" b="0" i="0" dirty="0">
                <a:solidFill>
                  <a:srgbClr val="1A1A1A"/>
                </a:solidFill>
                <a:effectLst/>
                <a:latin typeface="Lato" panose="020F0502020204030204" pitchFamily="34" charset="0"/>
              </a:rPr>
              <a:t> ONNX defines a common set of operators - the building blocks of machine learning and deep learning models - and a common file format to enable AI developers to use models with a variety of frameworks, tools, runtimes, and compilers.</a:t>
            </a:r>
          </a:p>
          <a:p>
            <a:endParaRPr lang="en-US" b="0" i="0" dirty="0">
              <a:solidFill>
                <a:srgbClr val="1A1A1A"/>
              </a:solidFill>
              <a:effectLst/>
              <a:latin typeface="Lato" panose="020F0502020204030204" pitchFamily="34" charset="0"/>
            </a:endParaRPr>
          </a:p>
          <a:p>
            <a:r>
              <a:rPr lang="en-US" b="0" i="0" dirty="0" err="1">
                <a:solidFill>
                  <a:srgbClr val="1A1A1A"/>
                </a:solidFill>
                <a:effectLst/>
                <a:latin typeface="Lato" panose="020F0502020204030204" pitchFamily="34" charset="0"/>
              </a:rPr>
              <a:t>Sentis</a:t>
            </a:r>
            <a:r>
              <a:rPr lang="en-US" b="0" i="0" dirty="0">
                <a:solidFill>
                  <a:srgbClr val="1A1A1A"/>
                </a:solidFill>
                <a:effectLst/>
                <a:latin typeface="Lato" panose="020F0502020204030204" pitchFamily="34" charset="0"/>
              </a:rPr>
              <a:t> -&gt; To import ONNX file into Unity.</a:t>
            </a:r>
          </a:p>
          <a:p>
            <a:endParaRPr lang="en-US" b="0" i="0" dirty="0">
              <a:solidFill>
                <a:srgbClr val="1A1A1A"/>
              </a:solidFill>
              <a:effectLst/>
              <a:latin typeface="Lato"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61FEC473-3274-D946-9A3B-CE43E7A691C0}" type="slidenum">
              <a:rPr lang="en-US" altLang="en-US" smtClean="0"/>
              <a:pPr>
                <a:defRPr/>
              </a:pPr>
              <a:t>9</a:t>
            </a:fld>
            <a:endParaRPr lang="en-US" altLang="en-US"/>
          </a:p>
        </p:txBody>
      </p:sp>
    </p:spTree>
    <p:extLst>
      <p:ext uri="{BB962C8B-B14F-4D97-AF65-F5344CB8AC3E}">
        <p14:creationId xmlns:p14="http://schemas.microsoft.com/office/powerpoint/2010/main" val="11182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7CA2186-14E4-5BAC-9A83-C5B27553B58B}"/>
              </a:ext>
            </a:extLst>
          </p:cNvPr>
          <p:cNvSpPr>
            <a:spLocks noGrp="1"/>
          </p:cNvSpPr>
          <p:nvPr>
            <p:ph type="dt" sz="half" idx="10"/>
          </p:nvPr>
        </p:nvSpPr>
        <p:spPr/>
        <p:txBody>
          <a:bodyPr/>
          <a:lstStyle>
            <a:lvl1pPr>
              <a:defRPr/>
            </a:lvl1pPr>
          </a:lstStyle>
          <a:p>
            <a:pPr>
              <a:defRPr/>
            </a:pPr>
            <a:fld id="{C82E60CF-BA99-0844-A215-A67E22EBDB8A}" type="datetimeFigureOut">
              <a:rPr lang="en-US"/>
              <a:pPr>
                <a:defRPr/>
              </a:pPr>
              <a:t>4/7/2024</a:t>
            </a:fld>
            <a:endParaRPr lang="en-US"/>
          </a:p>
        </p:txBody>
      </p:sp>
      <p:sp>
        <p:nvSpPr>
          <p:cNvPr id="5" name="Footer Placeholder 4">
            <a:extLst>
              <a:ext uri="{FF2B5EF4-FFF2-40B4-BE49-F238E27FC236}">
                <a16:creationId xmlns:a16="http://schemas.microsoft.com/office/drawing/2014/main" id="{72E07599-EAFA-0D73-BDCD-1ACCD2CCF8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ACC913D-7E2A-10A9-20DD-92B3767D3EEB}"/>
              </a:ext>
            </a:extLst>
          </p:cNvPr>
          <p:cNvSpPr>
            <a:spLocks noGrp="1"/>
          </p:cNvSpPr>
          <p:nvPr>
            <p:ph type="sldNum" sz="quarter" idx="12"/>
          </p:nvPr>
        </p:nvSpPr>
        <p:spPr/>
        <p:txBody>
          <a:bodyPr/>
          <a:lstStyle>
            <a:lvl1pPr>
              <a:defRPr/>
            </a:lvl1pPr>
          </a:lstStyle>
          <a:p>
            <a:pPr>
              <a:defRPr/>
            </a:pPr>
            <a:fld id="{6DD2CEFB-70BA-A649-94FF-9F9D01D392F0}" type="slidenum">
              <a:rPr lang="en-US" altLang="en-US"/>
              <a:pPr>
                <a:defRPr/>
              </a:pPr>
              <a:t>‹#›</a:t>
            </a:fld>
            <a:endParaRPr lang="en-US" altLang="en-US"/>
          </a:p>
        </p:txBody>
      </p:sp>
    </p:spTree>
    <p:extLst>
      <p:ext uri="{BB962C8B-B14F-4D97-AF65-F5344CB8AC3E}">
        <p14:creationId xmlns:p14="http://schemas.microsoft.com/office/powerpoint/2010/main" val="283183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3ACD6-4DFB-ED67-9C32-998AF4D518AF}"/>
              </a:ext>
            </a:extLst>
          </p:cNvPr>
          <p:cNvSpPr>
            <a:spLocks noGrp="1"/>
          </p:cNvSpPr>
          <p:nvPr>
            <p:ph type="dt" sz="half" idx="10"/>
          </p:nvPr>
        </p:nvSpPr>
        <p:spPr/>
        <p:txBody>
          <a:bodyPr/>
          <a:lstStyle>
            <a:lvl1pPr>
              <a:defRPr/>
            </a:lvl1pPr>
          </a:lstStyle>
          <a:p>
            <a:pPr>
              <a:defRPr/>
            </a:pPr>
            <a:fld id="{2E0FE23D-67AC-6B49-9260-B9D31E128B49}" type="datetimeFigureOut">
              <a:rPr lang="en-US"/>
              <a:pPr>
                <a:defRPr/>
              </a:pPr>
              <a:t>4/7/2024</a:t>
            </a:fld>
            <a:endParaRPr lang="en-US"/>
          </a:p>
        </p:txBody>
      </p:sp>
      <p:sp>
        <p:nvSpPr>
          <p:cNvPr id="5" name="Footer Placeholder 4">
            <a:extLst>
              <a:ext uri="{FF2B5EF4-FFF2-40B4-BE49-F238E27FC236}">
                <a16:creationId xmlns:a16="http://schemas.microsoft.com/office/drawing/2014/main" id="{4B4D26A2-F5E5-458E-B991-A4E368807F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924B8F-0CDD-ADD7-A24A-3F1B76B3090B}"/>
              </a:ext>
            </a:extLst>
          </p:cNvPr>
          <p:cNvSpPr>
            <a:spLocks noGrp="1"/>
          </p:cNvSpPr>
          <p:nvPr>
            <p:ph type="sldNum" sz="quarter" idx="12"/>
          </p:nvPr>
        </p:nvSpPr>
        <p:spPr/>
        <p:txBody>
          <a:bodyPr/>
          <a:lstStyle>
            <a:lvl1pPr>
              <a:defRPr/>
            </a:lvl1pPr>
          </a:lstStyle>
          <a:p>
            <a:pPr>
              <a:defRPr/>
            </a:pPr>
            <a:fld id="{7C0326F9-4A3F-EE47-A848-AD53391B6CD8}" type="slidenum">
              <a:rPr lang="en-US" altLang="en-US"/>
              <a:pPr>
                <a:defRPr/>
              </a:pPr>
              <a:t>‹#›</a:t>
            </a:fld>
            <a:endParaRPr lang="en-US" altLang="en-US"/>
          </a:p>
        </p:txBody>
      </p:sp>
    </p:spTree>
    <p:extLst>
      <p:ext uri="{BB962C8B-B14F-4D97-AF65-F5344CB8AC3E}">
        <p14:creationId xmlns:p14="http://schemas.microsoft.com/office/powerpoint/2010/main" val="179216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5C17F-576F-356F-CC8E-1023727B1E35}"/>
              </a:ext>
            </a:extLst>
          </p:cNvPr>
          <p:cNvSpPr>
            <a:spLocks noGrp="1"/>
          </p:cNvSpPr>
          <p:nvPr>
            <p:ph type="dt" sz="half" idx="10"/>
          </p:nvPr>
        </p:nvSpPr>
        <p:spPr/>
        <p:txBody>
          <a:bodyPr/>
          <a:lstStyle>
            <a:lvl1pPr>
              <a:defRPr/>
            </a:lvl1pPr>
          </a:lstStyle>
          <a:p>
            <a:pPr>
              <a:defRPr/>
            </a:pPr>
            <a:fld id="{77B00DF7-D848-CA46-A258-817BE93F97BD}" type="datetimeFigureOut">
              <a:rPr lang="en-US"/>
              <a:pPr>
                <a:defRPr/>
              </a:pPr>
              <a:t>4/7/2024</a:t>
            </a:fld>
            <a:endParaRPr lang="en-US"/>
          </a:p>
        </p:txBody>
      </p:sp>
      <p:sp>
        <p:nvSpPr>
          <p:cNvPr id="5" name="Footer Placeholder 4">
            <a:extLst>
              <a:ext uri="{FF2B5EF4-FFF2-40B4-BE49-F238E27FC236}">
                <a16:creationId xmlns:a16="http://schemas.microsoft.com/office/drawing/2014/main" id="{9B1AD67D-E803-D672-87F6-81D2A55428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40BC2B-4C88-B7C8-DA8E-A71B18B98B01}"/>
              </a:ext>
            </a:extLst>
          </p:cNvPr>
          <p:cNvSpPr>
            <a:spLocks noGrp="1"/>
          </p:cNvSpPr>
          <p:nvPr>
            <p:ph type="sldNum" sz="quarter" idx="12"/>
          </p:nvPr>
        </p:nvSpPr>
        <p:spPr/>
        <p:txBody>
          <a:bodyPr/>
          <a:lstStyle>
            <a:lvl1pPr>
              <a:defRPr/>
            </a:lvl1pPr>
          </a:lstStyle>
          <a:p>
            <a:pPr>
              <a:defRPr/>
            </a:pPr>
            <a:fld id="{AAEE6D9A-0EAE-3E43-B062-303415465192}" type="slidenum">
              <a:rPr lang="en-US" altLang="en-US"/>
              <a:pPr>
                <a:defRPr/>
              </a:pPr>
              <a:t>‹#›</a:t>
            </a:fld>
            <a:endParaRPr lang="en-US" altLang="en-US"/>
          </a:p>
        </p:txBody>
      </p:sp>
    </p:spTree>
    <p:extLst>
      <p:ext uri="{BB962C8B-B14F-4D97-AF65-F5344CB8AC3E}">
        <p14:creationId xmlns:p14="http://schemas.microsoft.com/office/powerpoint/2010/main" val="3786206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66DCB6B-C4D0-C972-24A9-750D1FFE20E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2DDB8369-CECB-4D47-9111-C3FBF958BC0A}" type="datetimeFigureOut">
              <a:rPr lang="en-US"/>
              <a:pPr>
                <a:defRPr/>
              </a:pPr>
              <a:t>4/7/2024</a:t>
            </a:fld>
            <a:endParaRPr lang="en-US"/>
          </a:p>
        </p:txBody>
      </p:sp>
      <p:sp>
        <p:nvSpPr>
          <p:cNvPr id="5" name="Footer Placeholder 4">
            <a:extLst>
              <a:ext uri="{FF2B5EF4-FFF2-40B4-BE49-F238E27FC236}">
                <a16:creationId xmlns:a16="http://schemas.microsoft.com/office/drawing/2014/main" id="{758FBE13-5844-6B3E-9BD5-9415B9D98EA4}"/>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B4DE4B1F-6F28-213B-8EB8-3B016FE9227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5A8509D-FE3A-E240-A51C-DBED09AA2B39}" type="slidenum">
              <a:rPr lang="en-US" altLang="en-US"/>
              <a:pPr>
                <a:defRPr/>
              </a:pPr>
              <a:t>‹#›</a:t>
            </a:fld>
            <a:endParaRPr lang="en-US" altLang="en-US"/>
          </a:p>
        </p:txBody>
      </p:sp>
    </p:spTree>
    <p:extLst>
      <p:ext uri="{BB962C8B-B14F-4D97-AF65-F5344CB8AC3E}">
        <p14:creationId xmlns:p14="http://schemas.microsoft.com/office/powerpoint/2010/main" val="2544331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96BE4-01DE-3CA3-9FBA-315019EB48A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4DD93F7-92FA-8546-8632-8310DD1D9E09}" type="datetimeFigureOut">
              <a:rPr lang="en-US"/>
              <a:pPr>
                <a:defRPr/>
              </a:pPr>
              <a:t>4/7/2024</a:t>
            </a:fld>
            <a:endParaRPr lang="en-US"/>
          </a:p>
        </p:txBody>
      </p:sp>
      <p:sp>
        <p:nvSpPr>
          <p:cNvPr id="5" name="Footer Placeholder 4">
            <a:extLst>
              <a:ext uri="{FF2B5EF4-FFF2-40B4-BE49-F238E27FC236}">
                <a16:creationId xmlns:a16="http://schemas.microsoft.com/office/drawing/2014/main" id="{3DDB5E6A-A0DD-CAE8-001E-798E7CC0BB11}"/>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3092F05A-06E9-4321-B627-0375EBD053C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E63C797-1314-F242-949F-46DAC0EBD547}" type="slidenum">
              <a:rPr lang="en-US" altLang="en-US"/>
              <a:pPr>
                <a:defRPr/>
              </a:pPr>
              <a:t>‹#›</a:t>
            </a:fld>
            <a:endParaRPr lang="en-US" altLang="en-US"/>
          </a:p>
        </p:txBody>
      </p:sp>
    </p:spTree>
    <p:extLst>
      <p:ext uri="{BB962C8B-B14F-4D97-AF65-F5344CB8AC3E}">
        <p14:creationId xmlns:p14="http://schemas.microsoft.com/office/powerpoint/2010/main" val="2683161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D386A-E561-E203-DA40-1318D7B7BB1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E4ADB36-1641-1E4B-AB51-8A90062A699E}" type="datetimeFigureOut">
              <a:rPr lang="en-US"/>
              <a:pPr>
                <a:defRPr/>
              </a:pPr>
              <a:t>4/7/2024</a:t>
            </a:fld>
            <a:endParaRPr lang="en-US"/>
          </a:p>
        </p:txBody>
      </p:sp>
      <p:sp>
        <p:nvSpPr>
          <p:cNvPr id="5" name="Footer Placeholder 4">
            <a:extLst>
              <a:ext uri="{FF2B5EF4-FFF2-40B4-BE49-F238E27FC236}">
                <a16:creationId xmlns:a16="http://schemas.microsoft.com/office/drawing/2014/main" id="{0BCAB93B-925D-64BD-EF3C-F546ADB04A4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AB68C0C-876F-1F45-D688-23582D274289}"/>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1319520-55C6-974A-B03B-51C9FB92527F}" type="slidenum">
              <a:rPr lang="en-US" altLang="en-US"/>
              <a:pPr>
                <a:defRPr/>
              </a:pPr>
              <a:t>‹#›</a:t>
            </a:fld>
            <a:endParaRPr lang="en-US" altLang="en-US"/>
          </a:p>
        </p:txBody>
      </p:sp>
    </p:spTree>
    <p:extLst>
      <p:ext uri="{BB962C8B-B14F-4D97-AF65-F5344CB8AC3E}">
        <p14:creationId xmlns:p14="http://schemas.microsoft.com/office/powerpoint/2010/main" val="19425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DFDE05-BCE4-1AC2-254B-5B6A76DF35F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1D2D3EC-010A-884E-9ABB-2E9ABF3C40C8}" type="datetimeFigureOut">
              <a:rPr lang="en-US"/>
              <a:pPr>
                <a:defRPr/>
              </a:pPr>
              <a:t>4/7/2024</a:t>
            </a:fld>
            <a:endParaRPr lang="en-US"/>
          </a:p>
        </p:txBody>
      </p:sp>
      <p:sp>
        <p:nvSpPr>
          <p:cNvPr id="6" name="Footer Placeholder 5">
            <a:extLst>
              <a:ext uri="{FF2B5EF4-FFF2-40B4-BE49-F238E27FC236}">
                <a16:creationId xmlns:a16="http://schemas.microsoft.com/office/drawing/2014/main" id="{0B78BBF7-FB8F-72EE-76DA-5A2098CCD2B6}"/>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3BE9D92A-D703-0434-18D6-87946673CC3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4176C79-6D4C-9546-8E13-10154D26DA31}" type="slidenum">
              <a:rPr lang="en-US" altLang="en-US"/>
              <a:pPr>
                <a:defRPr/>
              </a:pPr>
              <a:t>‹#›</a:t>
            </a:fld>
            <a:endParaRPr lang="en-US" altLang="en-US"/>
          </a:p>
        </p:txBody>
      </p:sp>
    </p:spTree>
    <p:extLst>
      <p:ext uri="{BB962C8B-B14F-4D97-AF65-F5344CB8AC3E}">
        <p14:creationId xmlns:p14="http://schemas.microsoft.com/office/powerpoint/2010/main" val="2316541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C3E91-20F5-1D0A-D0F3-59A9E9631AED}"/>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DEB04B3-F96E-1D4B-BB28-2608673AE270}" type="datetimeFigureOut">
              <a:rPr lang="en-US"/>
              <a:pPr>
                <a:defRPr/>
              </a:pPr>
              <a:t>4/7/2024</a:t>
            </a:fld>
            <a:endParaRPr lang="en-US"/>
          </a:p>
        </p:txBody>
      </p:sp>
      <p:sp>
        <p:nvSpPr>
          <p:cNvPr id="8" name="Footer Placeholder 7">
            <a:extLst>
              <a:ext uri="{FF2B5EF4-FFF2-40B4-BE49-F238E27FC236}">
                <a16:creationId xmlns:a16="http://schemas.microsoft.com/office/drawing/2014/main" id="{82E2CF83-32CB-7C4D-514E-1AA952F59B6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1B0DA8BB-D8EE-26AB-E69F-ABBEF4B81FE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42134D9-7B31-8B41-A9BB-729BCE7508A7}" type="slidenum">
              <a:rPr lang="en-US" altLang="en-US"/>
              <a:pPr>
                <a:defRPr/>
              </a:pPr>
              <a:t>‹#›</a:t>
            </a:fld>
            <a:endParaRPr lang="en-US" altLang="en-US"/>
          </a:p>
        </p:txBody>
      </p:sp>
    </p:spTree>
    <p:extLst>
      <p:ext uri="{BB962C8B-B14F-4D97-AF65-F5344CB8AC3E}">
        <p14:creationId xmlns:p14="http://schemas.microsoft.com/office/powerpoint/2010/main" val="1632707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53BCB69-DA20-BE23-29BD-4174AB6F3FC9}"/>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78F3D58-0541-D44A-80FE-8C7FBE4FCD23}" type="datetimeFigureOut">
              <a:rPr lang="en-US"/>
              <a:pPr>
                <a:defRPr/>
              </a:pPr>
              <a:t>4/7/2024</a:t>
            </a:fld>
            <a:endParaRPr lang="en-US"/>
          </a:p>
        </p:txBody>
      </p:sp>
      <p:sp>
        <p:nvSpPr>
          <p:cNvPr id="4" name="Footer Placeholder 3">
            <a:extLst>
              <a:ext uri="{FF2B5EF4-FFF2-40B4-BE49-F238E27FC236}">
                <a16:creationId xmlns:a16="http://schemas.microsoft.com/office/drawing/2014/main" id="{66AFBFE3-084B-B107-0632-D968E2A0D2D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E5AE5133-C055-4DC9-19D2-BE8F7541797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38E2544-E819-1F46-9DFE-D57694BB2961}" type="slidenum">
              <a:rPr lang="en-US" altLang="en-US"/>
              <a:pPr>
                <a:defRPr/>
              </a:pPr>
              <a:t>‹#›</a:t>
            </a:fld>
            <a:endParaRPr lang="en-US" altLang="en-US"/>
          </a:p>
        </p:txBody>
      </p:sp>
    </p:spTree>
    <p:extLst>
      <p:ext uri="{BB962C8B-B14F-4D97-AF65-F5344CB8AC3E}">
        <p14:creationId xmlns:p14="http://schemas.microsoft.com/office/powerpoint/2010/main" val="1149442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7E12B-F060-CBF5-BCE8-88C1A0C3F82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011C7657-59EC-B14E-8853-01A3E5E24E7C}" type="datetimeFigureOut">
              <a:rPr lang="en-US"/>
              <a:pPr>
                <a:defRPr/>
              </a:pPr>
              <a:t>4/7/2024</a:t>
            </a:fld>
            <a:endParaRPr lang="en-US"/>
          </a:p>
        </p:txBody>
      </p:sp>
      <p:sp>
        <p:nvSpPr>
          <p:cNvPr id="3" name="Footer Placeholder 2">
            <a:extLst>
              <a:ext uri="{FF2B5EF4-FFF2-40B4-BE49-F238E27FC236}">
                <a16:creationId xmlns:a16="http://schemas.microsoft.com/office/drawing/2014/main" id="{3D5FE032-2697-23E4-93AC-CC08F24EFCF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9DDD8C3F-CC8E-08B1-CB9A-DC3AE399E7EB}"/>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54E3CB7-845A-7F4A-B20C-9CC9D7B5CDB0}" type="slidenum">
              <a:rPr lang="en-US" altLang="en-US"/>
              <a:pPr>
                <a:defRPr/>
              </a:pPr>
              <a:t>‹#›</a:t>
            </a:fld>
            <a:endParaRPr lang="en-US" altLang="en-US"/>
          </a:p>
        </p:txBody>
      </p:sp>
    </p:spTree>
    <p:extLst>
      <p:ext uri="{BB962C8B-B14F-4D97-AF65-F5344CB8AC3E}">
        <p14:creationId xmlns:p14="http://schemas.microsoft.com/office/powerpoint/2010/main" val="2274803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5CD4F03-A72A-DEEE-A99C-1A60660416B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4F07C04-C1D6-5C40-926C-F24B29A0B75F}" type="datetimeFigureOut">
              <a:rPr lang="en-US"/>
              <a:pPr>
                <a:defRPr/>
              </a:pPr>
              <a:t>4/7/2024</a:t>
            </a:fld>
            <a:endParaRPr lang="en-US"/>
          </a:p>
        </p:txBody>
      </p:sp>
      <p:sp>
        <p:nvSpPr>
          <p:cNvPr id="6" name="Footer Placeholder 5">
            <a:extLst>
              <a:ext uri="{FF2B5EF4-FFF2-40B4-BE49-F238E27FC236}">
                <a16:creationId xmlns:a16="http://schemas.microsoft.com/office/drawing/2014/main" id="{EA7932C0-E55F-DB4C-FDB0-43119AFD4396}"/>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35C4F12-B2FD-9A88-91B0-46F171E0E97B}"/>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CF65C26-77AE-7347-BDD2-600CA2FB7164}" type="slidenum">
              <a:rPr lang="en-US" altLang="en-US"/>
              <a:pPr>
                <a:defRPr/>
              </a:pPr>
              <a:t>‹#›</a:t>
            </a:fld>
            <a:endParaRPr lang="en-US" altLang="en-US"/>
          </a:p>
        </p:txBody>
      </p:sp>
    </p:spTree>
    <p:extLst>
      <p:ext uri="{BB962C8B-B14F-4D97-AF65-F5344CB8AC3E}">
        <p14:creationId xmlns:p14="http://schemas.microsoft.com/office/powerpoint/2010/main" val="201580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D58A-1511-F503-13AC-3A0229859FEE}"/>
              </a:ext>
            </a:extLst>
          </p:cNvPr>
          <p:cNvSpPr>
            <a:spLocks noGrp="1"/>
          </p:cNvSpPr>
          <p:nvPr>
            <p:ph type="dt" sz="half" idx="10"/>
          </p:nvPr>
        </p:nvSpPr>
        <p:spPr/>
        <p:txBody>
          <a:bodyPr/>
          <a:lstStyle>
            <a:lvl1pPr>
              <a:defRPr/>
            </a:lvl1pPr>
          </a:lstStyle>
          <a:p>
            <a:pPr>
              <a:defRPr/>
            </a:pPr>
            <a:fld id="{1BB69DAE-21D2-B342-9BFB-52AB75C646E0}" type="datetimeFigureOut">
              <a:rPr lang="en-US"/>
              <a:pPr>
                <a:defRPr/>
              </a:pPr>
              <a:t>4/7/2024</a:t>
            </a:fld>
            <a:endParaRPr lang="en-US"/>
          </a:p>
        </p:txBody>
      </p:sp>
      <p:sp>
        <p:nvSpPr>
          <p:cNvPr id="5" name="Footer Placeholder 4">
            <a:extLst>
              <a:ext uri="{FF2B5EF4-FFF2-40B4-BE49-F238E27FC236}">
                <a16:creationId xmlns:a16="http://schemas.microsoft.com/office/drawing/2014/main" id="{FD74A29D-E04B-5940-63E1-1FBA775ECC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823C0A-280A-F59A-EBA2-15C01DA07808}"/>
              </a:ext>
            </a:extLst>
          </p:cNvPr>
          <p:cNvSpPr>
            <a:spLocks noGrp="1"/>
          </p:cNvSpPr>
          <p:nvPr>
            <p:ph type="sldNum" sz="quarter" idx="12"/>
          </p:nvPr>
        </p:nvSpPr>
        <p:spPr/>
        <p:txBody>
          <a:bodyPr/>
          <a:lstStyle>
            <a:lvl1pPr>
              <a:defRPr/>
            </a:lvl1pPr>
          </a:lstStyle>
          <a:p>
            <a:pPr>
              <a:defRPr/>
            </a:pPr>
            <a:fld id="{AD555268-A3C4-9B4B-8D69-33412D2F2BD4}" type="slidenum">
              <a:rPr lang="en-US" altLang="en-US"/>
              <a:pPr>
                <a:defRPr/>
              </a:pPr>
              <a:t>‹#›</a:t>
            </a:fld>
            <a:endParaRPr lang="en-US" altLang="en-US"/>
          </a:p>
        </p:txBody>
      </p:sp>
    </p:spTree>
    <p:extLst>
      <p:ext uri="{BB962C8B-B14F-4D97-AF65-F5344CB8AC3E}">
        <p14:creationId xmlns:p14="http://schemas.microsoft.com/office/powerpoint/2010/main" val="1173066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E6AABB5-04DB-CEAD-5EAB-0280955C33C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DAC0EA7-FB09-E14A-8B47-41A1BE759DD1}" type="datetimeFigureOut">
              <a:rPr lang="en-US"/>
              <a:pPr>
                <a:defRPr/>
              </a:pPr>
              <a:t>4/7/2024</a:t>
            </a:fld>
            <a:endParaRPr lang="en-US"/>
          </a:p>
        </p:txBody>
      </p:sp>
      <p:sp>
        <p:nvSpPr>
          <p:cNvPr id="6" name="Footer Placeholder 5">
            <a:extLst>
              <a:ext uri="{FF2B5EF4-FFF2-40B4-BE49-F238E27FC236}">
                <a16:creationId xmlns:a16="http://schemas.microsoft.com/office/drawing/2014/main" id="{F1826D82-EC6D-E630-EA51-E02A4708B847}"/>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448EEF0-C4CC-E170-AF94-3FD6D39C888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887C44D-AA31-584D-96FD-B02A8A4CFAF4}" type="slidenum">
              <a:rPr lang="en-US" altLang="en-US"/>
              <a:pPr>
                <a:defRPr/>
              </a:pPr>
              <a:t>‹#›</a:t>
            </a:fld>
            <a:endParaRPr lang="en-US" altLang="en-US"/>
          </a:p>
        </p:txBody>
      </p:sp>
    </p:spTree>
    <p:extLst>
      <p:ext uri="{BB962C8B-B14F-4D97-AF65-F5344CB8AC3E}">
        <p14:creationId xmlns:p14="http://schemas.microsoft.com/office/powerpoint/2010/main" val="3534628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52C62-0130-A0D2-BAED-F57F0477AC4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1FCC64E-CE27-844B-AEA7-9C2F2C5C9A4A}" type="datetimeFigureOut">
              <a:rPr lang="en-US"/>
              <a:pPr>
                <a:defRPr/>
              </a:pPr>
              <a:t>4/7/2024</a:t>
            </a:fld>
            <a:endParaRPr lang="en-US"/>
          </a:p>
        </p:txBody>
      </p:sp>
      <p:sp>
        <p:nvSpPr>
          <p:cNvPr id="5" name="Footer Placeholder 4">
            <a:extLst>
              <a:ext uri="{FF2B5EF4-FFF2-40B4-BE49-F238E27FC236}">
                <a16:creationId xmlns:a16="http://schemas.microsoft.com/office/drawing/2014/main" id="{EAAB2B35-EC83-F440-6304-5B2CE89D2182}"/>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1E92730-03B8-AC35-EA58-2D65010A60A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8DE4D5E-8FCC-884C-92EA-D6D3A6AA5407}" type="slidenum">
              <a:rPr lang="en-US" altLang="en-US"/>
              <a:pPr>
                <a:defRPr/>
              </a:pPr>
              <a:t>‹#›</a:t>
            </a:fld>
            <a:endParaRPr lang="en-US" altLang="en-US"/>
          </a:p>
        </p:txBody>
      </p:sp>
    </p:spTree>
    <p:extLst>
      <p:ext uri="{BB962C8B-B14F-4D97-AF65-F5344CB8AC3E}">
        <p14:creationId xmlns:p14="http://schemas.microsoft.com/office/powerpoint/2010/main" val="3603874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6B058-6B55-34E7-8EA2-ADCDEB046CB1}"/>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AEDA77B-4F81-BA47-BABD-C9BF6CE4FC1F}" type="datetimeFigureOut">
              <a:rPr lang="en-US"/>
              <a:pPr>
                <a:defRPr/>
              </a:pPr>
              <a:t>4/7/2024</a:t>
            </a:fld>
            <a:endParaRPr lang="en-US"/>
          </a:p>
        </p:txBody>
      </p:sp>
      <p:sp>
        <p:nvSpPr>
          <p:cNvPr id="5" name="Footer Placeholder 4">
            <a:extLst>
              <a:ext uri="{FF2B5EF4-FFF2-40B4-BE49-F238E27FC236}">
                <a16:creationId xmlns:a16="http://schemas.microsoft.com/office/drawing/2014/main" id="{D320E984-2935-FB2D-B815-BEFC9E1DCD9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EC42D62-F365-50D4-2612-B5E45918D25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8874F8-A156-2747-8814-6C803B7B4827}" type="slidenum">
              <a:rPr lang="en-US" altLang="en-US"/>
              <a:pPr>
                <a:defRPr/>
              </a:pPr>
              <a:t>‹#›</a:t>
            </a:fld>
            <a:endParaRPr lang="en-US" altLang="en-US"/>
          </a:p>
        </p:txBody>
      </p:sp>
    </p:spTree>
    <p:extLst>
      <p:ext uri="{BB962C8B-B14F-4D97-AF65-F5344CB8AC3E}">
        <p14:creationId xmlns:p14="http://schemas.microsoft.com/office/powerpoint/2010/main" val="19416011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1777920-A419-8768-C279-09A762A9297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73BE430-CA04-9A44-9256-E9F53B8D1A87}" type="datetimeFigureOut">
              <a:rPr lang="en-US"/>
              <a:pPr>
                <a:defRPr/>
              </a:pPr>
              <a:t>4/7/2024</a:t>
            </a:fld>
            <a:endParaRPr lang="en-US"/>
          </a:p>
        </p:txBody>
      </p:sp>
      <p:sp>
        <p:nvSpPr>
          <p:cNvPr id="5" name="Footer Placeholder 4">
            <a:extLst>
              <a:ext uri="{FF2B5EF4-FFF2-40B4-BE49-F238E27FC236}">
                <a16:creationId xmlns:a16="http://schemas.microsoft.com/office/drawing/2014/main" id="{63531159-8134-0509-1851-522BE223F06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C1BBD07-ADEB-B0E8-D768-6B11DF6C7F4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73DC34E-A262-3146-95CC-5947674613EB}" type="slidenum">
              <a:rPr lang="en-US" altLang="en-US"/>
              <a:pPr>
                <a:defRPr/>
              </a:pPr>
              <a:t>‹#›</a:t>
            </a:fld>
            <a:endParaRPr lang="en-US" altLang="en-US"/>
          </a:p>
        </p:txBody>
      </p:sp>
    </p:spTree>
    <p:extLst>
      <p:ext uri="{BB962C8B-B14F-4D97-AF65-F5344CB8AC3E}">
        <p14:creationId xmlns:p14="http://schemas.microsoft.com/office/powerpoint/2010/main" val="1963973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132F3-157B-C425-5B52-78FAB358C69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B7DFF693-1E14-EC4E-8766-0D6C2CAAACAD}" type="datetimeFigureOut">
              <a:rPr lang="en-US"/>
              <a:pPr>
                <a:defRPr/>
              </a:pPr>
              <a:t>4/7/2024</a:t>
            </a:fld>
            <a:endParaRPr lang="en-US"/>
          </a:p>
        </p:txBody>
      </p:sp>
      <p:sp>
        <p:nvSpPr>
          <p:cNvPr id="5" name="Footer Placeholder 4">
            <a:extLst>
              <a:ext uri="{FF2B5EF4-FFF2-40B4-BE49-F238E27FC236}">
                <a16:creationId xmlns:a16="http://schemas.microsoft.com/office/drawing/2014/main" id="{25473138-2C49-5A51-F00B-EC8983F39E9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50DFBBEB-F11C-7E5D-846B-E5F1407C31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172B75C-EB95-AC4E-A9FB-63970A4173C2}" type="slidenum">
              <a:rPr lang="en-US" altLang="en-US"/>
              <a:pPr>
                <a:defRPr/>
              </a:pPr>
              <a:t>‹#›</a:t>
            </a:fld>
            <a:endParaRPr lang="en-US" altLang="en-US"/>
          </a:p>
        </p:txBody>
      </p:sp>
    </p:spTree>
    <p:extLst>
      <p:ext uri="{BB962C8B-B14F-4D97-AF65-F5344CB8AC3E}">
        <p14:creationId xmlns:p14="http://schemas.microsoft.com/office/powerpoint/2010/main" val="3180744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3B509-D950-76B9-8EF2-D854B1E747A0}"/>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D59C43F-D47B-6D43-A7AD-C57E4AD11F63}" type="datetimeFigureOut">
              <a:rPr lang="en-US"/>
              <a:pPr>
                <a:defRPr/>
              </a:pPr>
              <a:t>4/7/2024</a:t>
            </a:fld>
            <a:endParaRPr lang="en-US"/>
          </a:p>
        </p:txBody>
      </p:sp>
      <p:sp>
        <p:nvSpPr>
          <p:cNvPr id="5" name="Footer Placeholder 4">
            <a:extLst>
              <a:ext uri="{FF2B5EF4-FFF2-40B4-BE49-F238E27FC236}">
                <a16:creationId xmlns:a16="http://schemas.microsoft.com/office/drawing/2014/main" id="{217441A2-3F9D-50D5-65F5-AC049C30113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ABABE354-5E53-92E4-CBE4-B806C02AF44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1711CC8-A03A-A345-B743-389C566E97C9}" type="slidenum">
              <a:rPr lang="en-US" altLang="en-US"/>
              <a:pPr>
                <a:defRPr/>
              </a:pPr>
              <a:t>‹#›</a:t>
            </a:fld>
            <a:endParaRPr lang="en-US" altLang="en-US"/>
          </a:p>
        </p:txBody>
      </p:sp>
    </p:spTree>
    <p:extLst>
      <p:ext uri="{BB962C8B-B14F-4D97-AF65-F5344CB8AC3E}">
        <p14:creationId xmlns:p14="http://schemas.microsoft.com/office/powerpoint/2010/main" val="226533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568200-85BF-5740-2B77-DD335FE00FF5}"/>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659C3E23-786A-0647-A440-E4F6FE3E0213}" type="datetimeFigureOut">
              <a:rPr lang="en-US"/>
              <a:pPr>
                <a:defRPr/>
              </a:pPr>
              <a:t>4/7/2024</a:t>
            </a:fld>
            <a:endParaRPr lang="en-US"/>
          </a:p>
        </p:txBody>
      </p:sp>
      <p:sp>
        <p:nvSpPr>
          <p:cNvPr id="6" name="Footer Placeholder 5">
            <a:extLst>
              <a:ext uri="{FF2B5EF4-FFF2-40B4-BE49-F238E27FC236}">
                <a16:creationId xmlns:a16="http://schemas.microsoft.com/office/drawing/2014/main" id="{FBB4D0D6-92D7-13CD-4F26-9E72AF9FE54B}"/>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CE57C606-CB8D-42D6-47A9-F78215AAE2D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1006585-C46C-CE4F-894D-CAA3DF56369D}" type="slidenum">
              <a:rPr lang="en-US" altLang="en-US"/>
              <a:pPr>
                <a:defRPr/>
              </a:pPr>
              <a:t>‹#›</a:t>
            </a:fld>
            <a:endParaRPr lang="en-US" altLang="en-US"/>
          </a:p>
        </p:txBody>
      </p:sp>
    </p:spTree>
    <p:extLst>
      <p:ext uri="{BB962C8B-B14F-4D97-AF65-F5344CB8AC3E}">
        <p14:creationId xmlns:p14="http://schemas.microsoft.com/office/powerpoint/2010/main" val="108283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F9AC3-DFC7-F2D0-0EC9-538F6924AF3D}"/>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7EA2AD7-5307-2045-ABBF-7439D4384F03}" type="datetimeFigureOut">
              <a:rPr lang="en-US"/>
              <a:pPr>
                <a:defRPr/>
              </a:pPr>
              <a:t>4/7/2024</a:t>
            </a:fld>
            <a:endParaRPr lang="en-US"/>
          </a:p>
        </p:txBody>
      </p:sp>
      <p:sp>
        <p:nvSpPr>
          <p:cNvPr id="8" name="Footer Placeholder 7">
            <a:extLst>
              <a:ext uri="{FF2B5EF4-FFF2-40B4-BE49-F238E27FC236}">
                <a16:creationId xmlns:a16="http://schemas.microsoft.com/office/drawing/2014/main" id="{5A20B1D8-C3D3-DB39-2B65-010D596BD35F}"/>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AF0EE841-7939-B12C-DED4-0F0BAB4412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A058248-F48D-5E4C-85C2-E98C529E42E7}" type="slidenum">
              <a:rPr lang="en-US" altLang="en-US"/>
              <a:pPr>
                <a:defRPr/>
              </a:pPr>
              <a:t>‹#›</a:t>
            </a:fld>
            <a:endParaRPr lang="en-US" altLang="en-US"/>
          </a:p>
        </p:txBody>
      </p:sp>
    </p:spTree>
    <p:extLst>
      <p:ext uri="{BB962C8B-B14F-4D97-AF65-F5344CB8AC3E}">
        <p14:creationId xmlns:p14="http://schemas.microsoft.com/office/powerpoint/2010/main" val="2926979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173B3F1-3315-EDE8-BB90-FE6C545CEC23}"/>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420249B4-8315-E842-9255-B944E53234C4}" type="datetimeFigureOut">
              <a:rPr lang="en-US"/>
              <a:pPr>
                <a:defRPr/>
              </a:pPr>
              <a:t>4/7/2024</a:t>
            </a:fld>
            <a:endParaRPr lang="en-US"/>
          </a:p>
        </p:txBody>
      </p:sp>
      <p:sp>
        <p:nvSpPr>
          <p:cNvPr id="4" name="Footer Placeholder 3">
            <a:extLst>
              <a:ext uri="{FF2B5EF4-FFF2-40B4-BE49-F238E27FC236}">
                <a16:creationId xmlns:a16="http://schemas.microsoft.com/office/drawing/2014/main" id="{42FB2670-AE0F-B989-B4B4-1B52A8E7BFB7}"/>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9C05DA98-895E-1820-03BE-AC61CEA89DE2}"/>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612F3AA-B4FC-A242-BDC0-800EE7CC7981}" type="slidenum">
              <a:rPr lang="en-US" altLang="en-US"/>
              <a:pPr>
                <a:defRPr/>
              </a:pPr>
              <a:t>‹#›</a:t>
            </a:fld>
            <a:endParaRPr lang="en-US" altLang="en-US"/>
          </a:p>
        </p:txBody>
      </p:sp>
    </p:spTree>
    <p:extLst>
      <p:ext uri="{BB962C8B-B14F-4D97-AF65-F5344CB8AC3E}">
        <p14:creationId xmlns:p14="http://schemas.microsoft.com/office/powerpoint/2010/main" val="3958995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8DA11-35E3-3623-88FB-06CBD542594F}"/>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44C3E78-B85F-DF47-A7EE-5A880469C69F}" type="datetimeFigureOut">
              <a:rPr lang="en-US"/>
              <a:pPr>
                <a:defRPr/>
              </a:pPr>
              <a:t>4/7/2024</a:t>
            </a:fld>
            <a:endParaRPr lang="en-US"/>
          </a:p>
        </p:txBody>
      </p:sp>
      <p:sp>
        <p:nvSpPr>
          <p:cNvPr id="3" name="Footer Placeholder 2">
            <a:extLst>
              <a:ext uri="{FF2B5EF4-FFF2-40B4-BE49-F238E27FC236}">
                <a16:creationId xmlns:a16="http://schemas.microsoft.com/office/drawing/2014/main" id="{EA7D2507-18A7-2DB8-EC8F-FF1B03643ED9}"/>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571D1EBF-072B-77DC-CAED-2EE90FBC818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6B18FCC-B48C-D544-A8F2-1B115A798F22}" type="slidenum">
              <a:rPr lang="en-US" altLang="en-US"/>
              <a:pPr>
                <a:defRPr/>
              </a:pPr>
              <a:t>‹#›</a:t>
            </a:fld>
            <a:endParaRPr lang="en-US" altLang="en-US"/>
          </a:p>
        </p:txBody>
      </p:sp>
    </p:spTree>
    <p:extLst>
      <p:ext uri="{BB962C8B-B14F-4D97-AF65-F5344CB8AC3E}">
        <p14:creationId xmlns:p14="http://schemas.microsoft.com/office/powerpoint/2010/main" val="263726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0F531-CCCE-8948-5AD9-551EFC897D6B}"/>
              </a:ext>
            </a:extLst>
          </p:cNvPr>
          <p:cNvSpPr>
            <a:spLocks noGrp="1"/>
          </p:cNvSpPr>
          <p:nvPr>
            <p:ph type="dt" sz="half" idx="10"/>
          </p:nvPr>
        </p:nvSpPr>
        <p:spPr/>
        <p:txBody>
          <a:bodyPr/>
          <a:lstStyle>
            <a:lvl1pPr>
              <a:defRPr/>
            </a:lvl1pPr>
          </a:lstStyle>
          <a:p>
            <a:pPr>
              <a:defRPr/>
            </a:pPr>
            <a:fld id="{D8BF79DD-A8AC-6640-8C6D-B6907F44A61A}" type="datetimeFigureOut">
              <a:rPr lang="en-US"/>
              <a:pPr>
                <a:defRPr/>
              </a:pPr>
              <a:t>4/7/2024</a:t>
            </a:fld>
            <a:endParaRPr lang="en-US"/>
          </a:p>
        </p:txBody>
      </p:sp>
      <p:sp>
        <p:nvSpPr>
          <p:cNvPr id="5" name="Footer Placeholder 4">
            <a:extLst>
              <a:ext uri="{FF2B5EF4-FFF2-40B4-BE49-F238E27FC236}">
                <a16:creationId xmlns:a16="http://schemas.microsoft.com/office/drawing/2014/main" id="{2B81BFD4-EB5C-4A1B-B438-397702551E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EF0244-9549-AA00-22C9-F2F7FE13D1FF}"/>
              </a:ext>
            </a:extLst>
          </p:cNvPr>
          <p:cNvSpPr>
            <a:spLocks noGrp="1"/>
          </p:cNvSpPr>
          <p:nvPr>
            <p:ph type="sldNum" sz="quarter" idx="12"/>
          </p:nvPr>
        </p:nvSpPr>
        <p:spPr/>
        <p:txBody>
          <a:bodyPr/>
          <a:lstStyle>
            <a:lvl1pPr>
              <a:defRPr/>
            </a:lvl1pPr>
          </a:lstStyle>
          <a:p>
            <a:pPr>
              <a:defRPr/>
            </a:pPr>
            <a:fld id="{0DDF8F79-5752-5C47-AF65-6D7ACD14CCAA}" type="slidenum">
              <a:rPr lang="en-US" altLang="en-US"/>
              <a:pPr>
                <a:defRPr/>
              </a:pPr>
              <a:t>‹#›</a:t>
            </a:fld>
            <a:endParaRPr lang="en-US" altLang="en-US"/>
          </a:p>
        </p:txBody>
      </p:sp>
    </p:spTree>
    <p:extLst>
      <p:ext uri="{BB962C8B-B14F-4D97-AF65-F5344CB8AC3E}">
        <p14:creationId xmlns:p14="http://schemas.microsoft.com/office/powerpoint/2010/main" val="2881588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435CA5A-1BE8-6A50-E614-B89ACAE7F394}"/>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78159215-B864-084A-9184-E18525EDB772}" type="datetimeFigureOut">
              <a:rPr lang="en-US"/>
              <a:pPr>
                <a:defRPr/>
              </a:pPr>
              <a:t>4/7/2024</a:t>
            </a:fld>
            <a:endParaRPr lang="en-US"/>
          </a:p>
        </p:txBody>
      </p:sp>
      <p:sp>
        <p:nvSpPr>
          <p:cNvPr id="6" name="Footer Placeholder 5">
            <a:extLst>
              <a:ext uri="{FF2B5EF4-FFF2-40B4-BE49-F238E27FC236}">
                <a16:creationId xmlns:a16="http://schemas.microsoft.com/office/drawing/2014/main" id="{7E1347D5-6DFB-19F2-309C-D17C6C575BE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0DDEFCE-D105-E1CF-8580-ED5AC488DA6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348E4D-9DB0-0649-B853-5C84FE9D4EF3}" type="slidenum">
              <a:rPr lang="en-US" altLang="en-US"/>
              <a:pPr>
                <a:defRPr/>
              </a:pPr>
              <a:t>‹#›</a:t>
            </a:fld>
            <a:endParaRPr lang="en-US" altLang="en-US"/>
          </a:p>
        </p:txBody>
      </p:sp>
    </p:spTree>
    <p:extLst>
      <p:ext uri="{BB962C8B-B14F-4D97-AF65-F5344CB8AC3E}">
        <p14:creationId xmlns:p14="http://schemas.microsoft.com/office/powerpoint/2010/main" val="17600291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4CE022C-9C3B-1070-64B2-0702BC80D63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48AF64C-C431-9541-97DC-459AAC07B3AE}" type="datetimeFigureOut">
              <a:rPr lang="en-US"/>
              <a:pPr>
                <a:defRPr/>
              </a:pPr>
              <a:t>4/7/2024</a:t>
            </a:fld>
            <a:endParaRPr lang="en-US"/>
          </a:p>
        </p:txBody>
      </p:sp>
      <p:sp>
        <p:nvSpPr>
          <p:cNvPr id="6" name="Footer Placeholder 5">
            <a:extLst>
              <a:ext uri="{FF2B5EF4-FFF2-40B4-BE49-F238E27FC236}">
                <a16:creationId xmlns:a16="http://schemas.microsoft.com/office/drawing/2014/main" id="{1E6A1E13-03E7-E6D9-5261-AAB90597C570}"/>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21EC50FE-9FAB-617B-B62D-5BC003F80D5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9F59538-1B5E-2746-BE4F-77525B18A564}" type="slidenum">
              <a:rPr lang="en-US" altLang="en-US"/>
              <a:pPr>
                <a:defRPr/>
              </a:pPr>
              <a:t>‹#›</a:t>
            </a:fld>
            <a:endParaRPr lang="en-US" altLang="en-US"/>
          </a:p>
        </p:txBody>
      </p:sp>
    </p:spTree>
    <p:extLst>
      <p:ext uri="{BB962C8B-B14F-4D97-AF65-F5344CB8AC3E}">
        <p14:creationId xmlns:p14="http://schemas.microsoft.com/office/powerpoint/2010/main" val="2937613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86463-7E4D-A2AD-50F5-30A9DA7FC5A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B67D650-CFE4-6C42-BEE9-6EAAF5B9A06A}" type="datetimeFigureOut">
              <a:rPr lang="en-US"/>
              <a:pPr>
                <a:defRPr/>
              </a:pPr>
              <a:t>4/7/2024</a:t>
            </a:fld>
            <a:endParaRPr lang="en-US"/>
          </a:p>
        </p:txBody>
      </p:sp>
      <p:sp>
        <p:nvSpPr>
          <p:cNvPr id="5" name="Footer Placeholder 4">
            <a:extLst>
              <a:ext uri="{FF2B5EF4-FFF2-40B4-BE49-F238E27FC236}">
                <a16:creationId xmlns:a16="http://schemas.microsoft.com/office/drawing/2014/main" id="{A2E0FF72-823D-2580-B406-C04EE03D839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D17E2CC9-9645-D83A-A16D-D11A697B094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316397E-FD63-0C4F-A42A-DBBA6D00883B}" type="slidenum">
              <a:rPr lang="en-US" altLang="en-US"/>
              <a:pPr>
                <a:defRPr/>
              </a:pPr>
              <a:t>‹#›</a:t>
            </a:fld>
            <a:endParaRPr lang="en-US" altLang="en-US"/>
          </a:p>
        </p:txBody>
      </p:sp>
    </p:spTree>
    <p:extLst>
      <p:ext uri="{BB962C8B-B14F-4D97-AF65-F5344CB8AC3E}">
        <p14:creationId xmlns:p14="http://schemas.microsoft.com/office/powerpoint/2010/main" val="2193580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E9BE3-591A-0008-5DB7-7F983F9702D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981C485A-F2B9-A642-9B7B-99E4B2B86B97}" type="datetimeFigureOut">
              <a:rPr lang="en-US"/>
              <a:pPr>
                <a:defRPr/>
              </a:pPr>
              <a:t>4/7/2024</a:t>
            </a:fld>
            <a:endParaRPr lang="en-US"/>
          </a:p>
        </p:txBody>
      </p:sp>
      <p:sp>
        <p:nvSpPr>
          <p:cNvPr id="5" name="Footer Placeholder 4">
            <a:extLst>
              <a:ext uri="{FF2B5EF4-FFF2-40B4-BE49-F238E27FC236}">
                <a16:creationId xmlns:a16="http://schemas.microsoft.com/office/drawing/2014/main" id="{2B744390-959F-9623-1F82-72B5CABD9EEA}"/>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C9B416F1-1A22-99AE-2FDB-90366783791A}"/>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71FECBB-226F-2649-B677-0F349FDCA8A0}" type="slidenum">
              <a:rPr lang="en-US" altLang="en-US"/>
              <a:pPr>
                <a:defRPr/>
              </a:pPr>
              <a:t>‹#›</a:t>
            </a:fld>
            <a:endParaRPr lang="en-US" altLang="en-US"/>
          </a:p>
        </p:txBody>
      </p:sp>
    </p:spTree>
    <p:extLst>
      <p:ext uri="{BB962C8B-B14F-4D97-AF65-F5344CB8AC3E}">
        <p14:creationId xmlns:p14="http://schemas.microsoft.com/office/powerpoint/2010/main" val="3524661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7F225BA-C39B-E9A3-E2D9-51058327843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D35FF98-66F4-C84C-8920-869154FF6D84}" type="datetimeFigureOut">
              <a:rPr lang="en-US"/>
              <a:pPr>
                <a:defRPr/>
              </a:pPr>
              <a:t>4/7/2024</a:t>
            </a:fld>
            <a:endParaRPr lang="en-US"/>
          </a:p>
        </p:txBody>
      </p:sp>
      <p:sp>
        <p:nvSpPr>
          <p:cNvPr id="5" name="Footer Placeholder 4">
            <a:extLst>
              <a:ext uri="{FF2B5EF4-FFF2-40B4-BE49-F238E27FC236}">
                <a16:creationId xmlns:a16="http://schemas.microsoft.com/office/drawing/2014/main" id="{B9BE0686-F0AD-FFFF-C6C0-A617B04C756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90874C1B-0C67-31B9-F91A-61BEA1477055}"/>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6DC443F-1215-644F-987F-8A6D49F46649}" type="slidenum">
              <a:rPr lang="en-US" altLang="en-US"/>
              <a:pPr>
                <a:defRPr/>
              </a:pPr>
              <a:t>‹#›</a:t>
            </a:fld>
            <a:endParaRPr lang="en-US" altLang="en-US"/>
          </a:p>
        </p:txBody>
      </p:sp>
    </p:spTree>
    <p:extLst>
      <p:ext uri="{BB962C8B-B14F-4D97-AF65-F5344CB8AC3E}">
        <p14:creationId xmlns:p14="http://schemas.microsoft.com/office/powerpoint/2010/main" val="3437448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F1861-10C8-CFE9-E9FC-47DE02E66C4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CEA51610-B528-004D-A409-9F79383A2E78}" type="datetimeFigureOut">
              <a:rPr lang="en-US"/>
              <a:pPr>
                <a:defRPr/>
              </a:pPr>
              <a:t>4/7/2024</a:t>
            </a:fld>
            <a:endParaRPr lang="en-US"/>
          </a:p>
        </p:txBody>
      </p:sp>
      <p:sp>
        <p:nvSpPr>
          <p:cNvPr id="5" name="Footer Placeholder 4">
            <a:extLst>
              <a:ext uri="{FF2B5EF4-FFF2-40B4-BE49-F238E27FC236}">
                <a16:creationId xmlns:a16="http://schemas.microsoft.com/office/drawing/2014/main" id="{0F500608-8B17-03DC-3CF2-371646AEC571}"/>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5AFB9C6-C538-7490-25F9-1B52EAE28011}"/>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4137520-A398-0148-A1E8-0D108F784D7D}" type="slidenum">
              <a:rPr lang="en-US" altLang="en-US"/>
              <a:pPr>
                <a:defRPr/>
              </a:pPr>
              <a:t>‹#›</a:t>
            </a:fld>
            <a:endParaRPr lang="en-US" altLang="en-US"/>
          </a:p>
        </p:txBody>
      </p:sp>
    </p:spTree>
    <p:extLst>
      <p:ext uri="{BB962C8B-B14F-4D97-AF65-F5344CB8AC3E}">
        <p14:creationId xmlns:p14="http://schemas.microsoft.com/office/powerpoint/2010/main" val="2043056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FBA83-BFBF-5F8D-9CE3-60E97560DE0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A8737099-B593-134B-AA97-FB08D8314DC9}" type="datetimeFigureOut">
              <a:rPr lang="en-US"/>
              <a:pPr>
                <a:defRPr/>
              </a:pPr>
              <a:t>4/7/2024</a:t>
            </a:fld>
            <a:endParaRPr lang="en-US"/>
          </a:p>
        </p:txBody>
      </p:sp>
      <p:sp>
        <p:nvSpPr>
          <p:cNvPr id="5" name="Footer Placeholder 4">
            <a:extLst>
              <a:ext uri="{FF2B5EF4-FFF2-40B4-BE49-F238E27FC236}">
                <a16:creationId xmlns:a16="http://schemas.microsoft.com/office/drawing/2014/main" id="{CFC5D670-FAB9-9D5C-A741-967BFA8A2B80}"/>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BE92A9E2-3EF6-E8F1-A011-0F0EF5444EBF}"/>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8AD4E13-5B0E-C347-A1D3-3CC1A624F6BC}" type="slidenum">
              <a:rPr lang="en-US" altLang="en-US"/>
              <a:pPr>
                <a:defRPr/>
              </a:pPr>
              <a:t>‹#›</a:t>
            </a:fld>
            <a:endParaRPr lang="en-US" altLang="en-US"/>
          </a:p>
        </p:txBody>
      </p:sp>
    </p:spTree>
    <p:extLst>
      <p:ext uri="{BB962C8B-B14F-4D97-AF65-F5344CB8AC3E}">
        <p14:creationId xmlns:p14="http://schemas.microsoft.com/office/powerpoint/2010/main" val="2357955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A980B6-2DD1-7A3A-C403-DB12C3095323}"/>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CD0DD4B-1E3D-974E-A7D6-0939E885E2DE}" type="datetimeFigureOut">
              <a:rPr lang="en-US"/>
              <a:pPr>
                <a:defRPr/>
              </a:pPr>
              <a:t>4/7/2024</a:t>
            </a:fld>
            <a:endParaRPr lang="en-US"/>
          </a:p>
        </p:txBody>
      </p:sp>
      <p:sp>
        <p:nvSpPr>
          <p:cNvPr id="6" name="Footer Placeholder 5">
            <a:extLst>
              <a:ext uri="{FF2B5EF4-FFF2-40B4-BE49-F238E27FC236}">
                <a16:creationId xmlns:a16="http://schemas.microsoft.com/office/drawing/2014/main" id="{EC48E6C6-8312-781D-2CA2-6AC7850381AD}"/>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E53D445E-A5E1-A98E-0690-113F5B099F03}"/>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3FBB6B8-F968-5248-8912-8E9BA524B201}" type="slidenum">
              <a:rPr lang="en-US" altLang="en-US"/>
              <a:pPr>
                <a:defRPr/>
              </a:pPr>
              <a:t>‹#›</a:t>
            </a:fld>
            <a:endParaRPr lang="en-US" altLang="en-US"/>
          </a:p>
        </p:txBody>
      </p:sp>
    </p:spTree>
    <p:extLst>
      <p:ext uri="{BB962C8B-B14F-4D97-AF65-F5344CB8AC3E}">
        <p14:creationId xmlns:p14="http://schemas.microsoft.com/office/powerpoint/2010/main" val="22367178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42A1-7474-6D18-886D-88EF7AFBA8FA}"/>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C502792-02C8-1B4B-8908-7424C6376CEE}" type="datetimeFigureOut">
              <a:rPr lang="en-US"/>
              <a:pPr>
                <a:defRPr/>
              </a:pPr>
              <a:t>4/7/2024</a:t>
            </a:fld>
            <a:endParaRPr lang="en-US"/>
          </a:p>
        </p:txBody>
      </p:sp>
      <p:sp>
        <p:nvSpPr>
          <p:cNvPr id="8" name="Footer Placeholder 7">
            <a:extLst>
              <a:ext uri="{FF2B5EF4-FFF2-40B4-BE49-F238E27FC236}">
                <a16:creationId xmlns:a16="http://schemas.microsoft.com/office/drawing/2014/main" id="{DDF033C2-1689-5D3D-F743-A766D79209B5}"/>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9" name="Slide Number Placeholder 8">
            <a:extLst>
              <a:ext uri="{FF2B5EF4-FFF2-40B4-BE49-F238E27FC236}">
                <a16:creationId xmlns:a16="http://schemas.microsoft.com/office/drawing/2014/main" id="{DFBD52BF-FB18-B63B-C40C-B0577505630A}"/>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D7BE02C-37A2-9D4B-BC67-1A106291D4D3}" type="slidenum">
              <a:rPr lang="en-US" altLang="en-US"/>
              <a:pPr>
                <a:defRPr/>
              </a:pPr>
              <a:t>‹#›</a:t>
            </a:fld>
            <a:endParaRPr lang="en-US" altLang="en-US"/>
          </a:p>
        </p:txBody>
      </p:sp>
    </p:spTree>
    <p:extLst>
      <p:ext uri="{BB962C8B-B14F-4D97-AF65-F5344CB8AC3E}">
        <p14:creationId xmlns:p14="http://schemas.microsoft.com/office/powerpoint/2010/main" val="26743529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9BE67FA-2CF4-E290-76C9-9E83519B2BDC}"/>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3572E48B-D3B7-9347-A41A-CD4FA2BF3C0B}" type="datetimeFigureOut">
              <a:rPr lang="en-US"/>
              <a:pPr>
                <a:defRPr/>
              </a:pPr>
              <a:t>4/7/2024</a:t>
            </a:fld>
            <a:endParaRPr lang="en-US"/>
          </a:p>
        </p:txBody>
      </p:sp>
      <p:sp>
        <p:nvSpPr>
          <p:cNvPr id="4" name="Footer Placeholder 3">
            <a:extLst>
              <a:ext uri="{FF2B5EF4-FFF2-40B4-BE49-F238E27FC236}">
                <a16:creationId xmlns:a16="http://schemas.microsoft.com/office/drawing/2014/main" id="{02010F01-2CBC-C126-2F83-AA5CCFF8D563}"/>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0632703-D87A-AD07-8C1B-20238E890DF6}"/>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17F9175-75D0-E04A-A734-985144A14E65}" type="slidenum">
              <a:rPr lang="en-US" altLang="en-US"/>
              <a:pPr>
                <a:defRPr/>
              </a:pPr>
              <a:t>‹#›</a:t>
            </a:fld>
            <a:endParaRPr lang="en-US" altLang="en-US"/>
          </a:p>
        </p:txBody>
      </p:sp>
    </p:spTree>
    <p:extLst>
      <p:ext uri="{BB962C8B-B14F-4D97-AF65-F5344CB8AC3E}">
        <p14:creationId xmlns:p14="http://schemas.microsoft.com/office/powerpoint/2010/main" val="47920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54820F1-7875-CC0F-611F-47DB940D6D13}"/>
              </a:ext>
            </a:extLst>
          </p:cNvPr>
          <p:cNvSpPr>
            <a:spLocks noGrp="1"/>
          </p:cNvSpPr>
          <p:nvPr>
            <p:ph type="dt" sz="half" idx="10"/>
          </p:nvPr>
        </p:nvSpPr>
        <p:spPr/>
        <p:txBody>
          <a:bodyPr/>
          <a:lstStyle>
            <a:lvl1pPr>
              <a:defRPr/>
            </a:lvl1pPr>
          </a:lstStyle>
          <a:p>
            <a:pPr>
              <a:defRPr/>
            </a:pPr>
            <a:fld id="{BE451EC2-4BC1-C04D-97E0-4279C41141B8}" type="datetimeFigureOut">
              <a:rPr lang="en-US"/>
              <a:pPr>
                <a:defRPr/>
              </a:pPr>
              <a:t>4/7/2024</a:t>
            </a:fld>
            <a:endParaRPr lang="en-US"/>
          </a:p>
        </p:txBody>
      </p:sp>
      <p:sp>
        <p:nvSpPr>
          <p:cNvPr id="6" name="Footer Placeholder 4">
            <a:extLst>
              <a:ext uri="{FF2B5EF4-FFF2-40B4-BE49-F238E27FC236}">
                <a16:creationId xmlns:a16="http://schemas.microsoft.com/office/drawing/2014/main" id="{DF79F3EC-76D5-41BD-6FA5-37C813DC5A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39CE7A4-57CF-147F-6530-FD0F1639AB08}"/>
              </a:ext>
            </a:extLst>
          </p:cNvPr>
          <p:cNvSpPr>
            <a:spLocks noGrp="1"/>
          </p:cNvSpPr>
          <p:nvPr>
            <p:ph type="sldNum" sz="quarter" idx="12"/>
          </p:nvPr>
        </p:nvSpPr>
        <p:spPr/>
        <p:txBody>
          <a:bodyPr/>
          <a:lstStyle>
            <a:lvl1pPr>
              <a:defRPr/>
            </a:lvl1pPr>
          </a:lstStyle>
          <a:p>
            <a:pPr>
              <a:defRPr/>
            </a:pPr>
            <a:fld id="{6009A202-2BBF-354F-8849-13BBC1C9F9E1}" type="slidenum">
              <a:rPr lang="en-US" altLang="en-US"/>
              <a:pPr>
                <a:defRPr/>
              </a:pPr>
              <a:t>‹#›</a:t>
            </a:fld>
            <a:endParaRPr lang="en-US" altLang="en-US"/>
          </a:p>
        </p:txBody>
      </p:sp>
    </p:spTree>
    <p:extLst>
      <p:ext uri="{BB962C8B-B14F-4D97-AF65-F5344CB8AC3E}">
        <p14:creationId xmlns:p14="http://schemas.microsoft.com/office/powerpoint/2010/main" val="6160553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10CB2-FBFE-81AE-FA00-749CB2F4993E}"/>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8D369F8F-F71E-2F46-B025-52A45102DF9B}" type="datetimeFigureOut">
              <a:rPr lang="en-US"/>
              <a:pPr>
                <a:defRPr/>
              </a:pPr>
              <a:t>4/7/2024</a:t>
            </a:fld>
            <a:endParaRPr lang="en-US"/>
          </a:p>
        </p:txBody>
      </p:sp>
      <p:sp>
        <p:nvSpPr>
          <p:cNvPr id="3" name="Footer Placeholder 2">
            <a:extLst>
              <a:ext uri="{FF2B5EF4-FFF2-40B4-BE49-F238E27FC236}">
                <a16:creationId xmlns:a16="http://schemas.microsoft.com/office/drawing/2014/main" id="{29065003-0897-C5AF-6F6C-7E33728B0DED}"/>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4" name="Slide Number Placeholder 3">
            <a:extLst>
              <a:ext uri="{FF2B5EF4-FFF2-40B4-BE49-F238E27FC236}">
                <a16:creationId xmlns:a16="http://schemas.microsoft.com/office/drawing/2014/main" id="{C3AE55B7-8A1A-F2C8-EEA1-A0EC8C97ACB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551C30A-854F-B446-92E9-675A3D67CC9B}" type="slidenum">
              <a:rPr lang="en-US" altLang="en-US"/>
              <a:pPr>
                <a:defRPr/>
              </a:pPr>
              <a:t>‹#›</a:t>
            </a:fld>
            <a:endParaRPr lang="en-US" altLang="en-US"/>
          </a:p>
        </p:txBody>
      </p:sp>
    </p:spTree>
    <p:extLst>
      <p:ext uri="{BB962C8B-B14F-4D97-AF65-F5344CB8AC3E}">
        <p14:creationId xmlns:p14="http://schemas.microsoft.com/office/powerpoint/2010/main" val="3950675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3DBB5B4-3B9C-835B-A78C-D3936C860A39}"/>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81B9902-3FDE-8443-9EC8-C52205CB77C4}" type="datetimeFigureOut">
              <a:rPr lang="en-US"/>
              <a:pPr>
                <a:defRPr/>
              </a:pPr>
              <a:t>4/7/2024</a:t>
            </a:fld>
            <a:endParaRPr lang="en-US"/>
          </a:p>
        </p:txBody>
      </p:sp>
      <p:sp>
        <p:nvSpPr>
          <p:cNvPr id="6" name="Footer Placeholder 5">
            <a:extLst>
              <a:ext uri="{FF2B5EF4-FFF2-40B4-BE49-F238E27FC236}">
                <a16:creationId xmlns:a16="http://schemas.microsoft.com/office/drawing/2014/main" id="{C115D7C6-B81B-3301-0A2C-63CCA5C1A6E8}"/>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DDE61646-0961-7647-67FB-4E0A37D7D140}"/>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9C2D8B4-E454-CA48-B8E5-D5110B8C8E0B}" type="slidenum">
              <a:rPr lang="en-US" altLang="en-US"/>
              <a:pPr>
                <a:defRPr/>
              </a:pPr>
              <a:t>‹#›</a:t>
            </a:fld>
            <a:endParaRPr lang="en-US" altLang="en-US"/>
          </a:p>
        </p:txBody>
      </p:sp>
    </p:spTree>
    <p:extLst>
      <p:ext uri="{BB962C8B-B14F-4D97-AF65-F5344CB8AC3E}">
        <p14:creationId xmlns:p14="http://schemas.microsoft.com/office/powerpoint/2010/main" val="3249223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0994A31-E553-A4F3-566D-9B96C059C306}"/>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1D2BF364-F24D-814F-909E-6071351F33B7}" type="datetimeFigureOut">
              <a:rPr lang="en-US"/>
              <a:pPr>
                <a:defRPr/>
              </a:pPr>
              <a:t>4/7/2024</a:t>
            </a:fld>
            <a:endParaRPr lang="en-US"/>
          </a:p>
        </p:txBody>
      </p:sp>
      <p:sp>
        <p:nvSpPr>
          <p:cNvPr id="6" name="Footer Placeholder 5">
            <a:extLst>
              <a:ext uri="{FF2B5EF4-FFF2-40B4-BE49-F238E27FC236}">
                <a16:creationId xmlns:a16="http://schemas.microsoft.com/office/drawing/2014/main" id="{62A084FC-89C7-53BC-D8F7-151E29580105}"/>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BDDB29D-7CEB-7357-9480-0174184AF82C}"/>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F15E927-B7B9-D94C-9EBA-8413EBFD4DB5}" type="slidenum">
              <a:rPr lang="en-US" altLang="en-US"/>
              <a:pPr>
                <a:defRPr/>
              </a:pPr>
              <a:t>‹#›</a:t>
            </a:fld>
            <a:endParaRPr lang="en-US" altLang="en-US"/>
          </a:p>
        </p:txBody>
      </p:sp>
    </p:spTree>
    <p:extLst>
      <p:ext uri="{BB962C8B-B14F-4D97-AF65-F5344CB8AC3E}">
        <p14:creationId xmlns:p14="http://schemas.microsoft.com/office/powerpoint/2010/main" val="16970988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68EAB-B4A1-1C8F-7601-63E4FBC8EDD1}"/>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E2000F38-050F-E245-ABA7-358F115A3BEB}" type="datetimeFigureOut">
              <a:rPr lang="en-US"/>
              <a:pPr>
                <a:defRPr/>
              </a:pPr>
              <a:t>4/7/2024</a:t>
            </a:fld>
            <a:endParaRPr lang="en-US"/>
          </a:p>
        </p:txBody>
      </p:sp>
      <p:sp>
        <p:nvSpPr>
          <p:cNvPr id="5" name="Footer Placeholder 4">
            <a:extLst>
              <a:ext uri="{FF2B5EF4-FFF2-40B4-BE49-F238E27FC236}">
                <a16:creationId xmlns:a16="http://schemas.microsoft.com/office/drawing/2014/main" id="{42EF5281-B84A-1388-48A9-6181C764154E}"/>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F522C348-C18E-0F5E-F388-DF906242FE59}"/>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46965B7-1FFF-EB41-BA39-F44D2E7B8225}" type="slidenum">
              <a:rPr lang="en-US" altLang="en-US"/>
              <a:pPr>
                <a:defRPr/>
              </a:pPr>
              <a:t>‹#›</a:t>
            </a:fld>
            <a:endParaRPr lang="en-US" altLang="en-US"/>
          </a:p>
        </p:txBody>
      </p:sp>
    </p:spTree>
    <p:extLst>
      <p:ext uri="{BB962C8B-B14F-4D97-AF65-F5344CB8AC3E}">
        <p14:creationId xmlns:p14="http://schemas.microsoft.com/office/powerpoint/2010/main" val="9231220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A28E0-4003-EA69-0AC3-86F11F0C67E2}"/>
              </a:ext>
            </a:extLst>
          </p:cNvPr>
          <p:cNvSpPr>
            <a:spLocks noGrp="1"/>
          </p:cNvSpPr>
          <p:nvPr>
            <p:ph type="dt" sz="half" idx="10"/>
          </p:nvPr>
        </p:nvSpPr>
        <p:spPr>
          <a:xfrm>
            <a:off x="609600" y="6356350"/>
            <a:ext cx="2844800" cy="365125"/>
          </a:xfrm>
          <a:prstGeom prst="rect">
            <a:avLst/>
          </a:prstGeom>
        </p:spPr>
        <p:txBody>
          <a:bodyPr/>
          <a:lstStyle>
            <a:lvl1pPr eaLnBrk="1" hangingPunct="1">
              <a:defRPr>
                <a:latin typeface="Arial" charset="0"/>
              </a:defRPr>
            </a:lvl1pPr>
          </a:lstStyle>
          <a:p>
            <a:pPr>
              <a:defRPr/>
            </a:pPr>
            <a:fld id="{52049654-69CA-7544-8808-DD4B0C77E1F3}" type="datetimeFigureOut">
              <a:rPr lang="en-US"/>
              <a:pPr>
                <a:defRPr/>
              </a:pPr>
              <a:t>4/7/2024</a:t>
            </a:fld>
            <a:endParaRPr lang="en-US"/>
          </a:p>
        </p:txBody>
      </p:sp>
      <p:sp>
        <p:nvSpPr>
          <p:cNvPr id="5" name="Footer Placeholder 4">
            <a:extLst>
              <a:ext uri="{FF2B5EF4-FFF2-40B4-BE49-F238E27FC236}">
                <a16:creationId xmlns:a16="http://schemas.microsoft.com/office/drawing/2014/main" id="{B4FA91BB-4066-D772-EC13-785C78D5CDDC}"/>
              </a:ext>
            </a:extLst>
          </p:cNvPr>
          <p:cNvSpPr>
            <a:spLocks noGrp="1"/>
          </p:cNvSpPr>
          <p:nvPr>
            <p:ph type="ftr" sz="quarter" idx="11"/>
          </p:nvPr>
        </p:nvSpPr>
        <p:spPr>
          <a:xfrm>
            <a:off x="4165600" y="6356350"/>
            <a:ext cx="3860800" cy="365125"/>
          </a:xfrm>
          <a:prstGeom prst="rect">
            <a:avLst/>
          </a:prstGeom>
        </p:spPr>
        <p:txBody>
          <a:bodyPr/>
          <a:lstStyle>
            <a:lvl1pPr eaLnBrk="1" hangingPunct="1">
              <a:defRPr>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6A3FEB3-C552-22BC-B465-30DDCC82DDF7}"/>
              </a:ext>
            </a:extLst>
          </p:cNvPr>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05884CA-E532-9946-B28A-8465D24CE945}" type="slidenum">
              <a:rPr lang="en-US" altLang="en-US"/>
              <a:pPr>
                <a:defRPr/>
              </a:pPr>
              <a:t>‹#›</a:t>
            </a:fld>
            <a:endParaRPr lang="en-US" altLang="en-US"/>
          </a:p>
        </p:txBody>
      </p:sp>
    </p:spTree>
    <p:extLst>
      <p:ext uri="{BB962C8B-B14F-4D97-AF65-F5344CB8AC3E}">
        <p14:creationId xmlns:p14="http://schemas.microsoft.com/office/powerpoint/2010/main" val="80668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5D44E41-FE14-1A52-B4B1-3677C06B5844}"/>
              </a:ext>
            </a:extLst>
          </p:cNvPr>
          <p:cNvSpPr>
            <a:spLocks noGrp="1"/>
          </p:cNvSpPr>
          <p:nvPr>
            <p:ph type="dt" sz="half" idx="10"/>
          </p:nvPr>
        </p:nvSpPr>
        <p:spPr/>
        <p:txBody>
          <a:bodyPr/>
          <a:lstStyle>
            <a:lvl1pPr>
              <a:defRPr/>
            </a:lvl1pPr>
          </a:lstStyle>
          <a:p>
            <a:pPr>
              <a:defRPr/>
            </a:pPr>
            <a:fld id="{F015E241-9F94-EC4A-8B42-49F5C1934D68}" type="datetimeFigureOut">
              <a:rPr lang="en-US"/>
              <a:pPr>
                <a:defRPr/>
              </a:pPr>
              <a:t>4/7/2024</a:t>
            </a:fld>
            <a:endParaRPr lang="en-US"/>
          </a:p>
        </p:txBody>
      </p:sp>
      <p:sp>
        <p:nvSpPr>
          <p:cNvPr id="8" name="Footer Placeholder 4">
            <a:extLst>
              <a:ext uri="{FF2B5EF4-FFF2-40B4-BE49-F238E27FC236}">
                <a16:creationId xmlns:a16="http://schemas.microsoft.com/office/drawing/2014/main" id="{1EA0C40A-2449-EE4B-2B1B-91263FDA735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C3E11B-6098-DE52-AC17-9514C09FBABD}"/>
              </a:ext>
            </a:extLst>
          </p:cNvPr>
          <p:cNvSpPr>
            <a:spLocks noGrp="1"/>
          </p:cNvSpPr>
          <p:nvPr>
            <p:ph type="sldNum" sz="quarter" idx="12"/>
          </p:nvPr>
        </p:nvSpPr>
        <p:spPr/>
        <p:txBody>
          <a:bodyPr/>
          <a:lstStyle>
            <a:lvl1pPr>
              <a:defRPr/>
            </a:lvl1pPr>
          </a:lstStyle>
          <a:p>
            <a:pPr>
              <a:defRPr/>
            </a:pPr>
            <a:fld id="{3782818C-7FC9-6246-AEBC-0BA5301D54B7}" type="slidenum">
              <a:rPr lang="en-US" altLang="en-US"/>
              <a:pPr>
                <a:defRPr/>
              </a:pPr>
              <a:t>‹#›</a:t>
            </a:fld>
            <a:endParaRPr lang="en-US" altLang="en-US"/>
          </a:p>
        </p:txBody>
      </p:sp>
    </p:spTree>
    <p:extLst>
      <p:ext uri="{BB962C8B-B14F-4D97-AF65-F5344CB8AC3E}">
        <p14:creationId xmlns:p14="http://schemas.microsoft.com/office/powerpoint/2010/main" val="314590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0FFB7E6B-149E-1C9C-F953-E01459EE4004}"/>
              </a:ext>
            </a:extLst>
          </p:cNvPr>
          <p:cNvSpPr>
            <a:spLocks noGrp="1"/>
          </p:cNvSpPr>
          <p:nvPr>
            <p:ph type="dt" sz="half" idx="10"/>
          </p:nvPr>
        </p:nvSpPr>
        <p:spPr/>
        <p:txBody>
          <a:bodyPr/>
          <a:lstStyle>
            <a:lvl1pPr>
              <a:defRPr/>
            </a:lvl1pPr>
          </a:lstStyle>
          <a:p>
            <a:pPr>
              <a:defRPr/>
            </a:pPr>
            <a:fld id="{33F5A49E-C1DB-1F4C-90BE-AF603763C25A}" type="datetimeFigureOut">
              <a:rPr lang="en-US"/>
              <a:pPr>
                <a:defRPr/>
              </a:pPr>
              <a:t>4/7/2024</a:t>
            </a:fld>
            <a:endParaRPr lang="en-US"/>
          </a:p>
        </p:txBody>
      </p:sp>
      <p:sp>
        <p:nvSpPr>
          <p:cNvPr id="4" name="Footer Placeholder 4">
            <a:extLst>
              <a:ext uri="{FF2B5EF4-FFF2-40B4-BE49-F238E27FC236}">
                <a16:creationId xmlns:a16="http://schemas.microsoft.com/office/drawing/2014/main" id="{5447A9B8-02B1-564C-4B3F-DA33E67F424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BA640F-BB1E-EDFB-03A0-3D4D08F9D1DD}"/>
              </a:ext>
            </a:extLst>
          </p:cNvPr>
          <p:cNvSpPr>
            <a:spLocks noGrp="1"/>
          </p:cNvSpPr>
          <p:nvPr>
            <p:ph type="sldNum" sz="quarter" idx="12"/>
          </p:nvPr>
        </p:nvSpPr>
        <p:spPr/>
        <p:txBody>
          <a:bodyPr/>
          <a:lstStyle>
            <a:lvl1pPr>
              <a:defRPr/>
            </a:lvl1pPr>
          </a:lstStyle>
          <a:p>
            <a:pPr>
              <a:defRPr/>
            </a:pPr>
            <a:fld id="{A4C62560-9D69-784F-8227-A03E5E2DD0EC}" type="slidenum">
              <a:rPr lang="en-US" altLang="en-US"/>
              <a:pPr>
                <a:defRPr/>
              </a:pPr>
              <a:t>‹#›</a:t>
            </a:fld>
            <a:endParaRPr lang="en-US" altLang="en-US"/>
          </a:p>
        </p:txBody>
      </p:sp>
    </p:spTree>
    <p:extLst>
      <p:ext uri="{BB962C8B-B14F-4D97-AF65-F5344CB8AC3E}">
        <p14:creationId xmlns:p14="http://schemas.microsoft.com/office/powerpoint/2010/main" val="20419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7FF51E8-5AB7-B09A-2EF6-984A6CE9C7E3}"/>
              </a:ext>
            </a:extLst>
          </p:cNvPr>
          <p:cNvSpPr>
            <a:spLocks noGrp="1"/>
          </p:cNvSpPr>
          <p:nvPr>
            <p:ph type="dt" sz="half" idx="10"/>
          </p:nvPr>
        </p:nvSpPr>
        <p:spPr/>
        <p:txBody>
          <a:bodyPr/>
          <a:lstStyle>
            <a:lvl1pPr>
              <a:defRPr/>
            </a:lvl1pPr>
          </a:lstStyle>
          <a:p>
            <a:pPr>
              <a:defRPr/>
            </a:pPr>
            <a:fld id="{E82E8D98-B601-CA47-9279-BC3D730DA2A3}" type="datetimeFigureOut">
              <a:rPr lang="en-US"/>
              <a:pPr>
                <a:defRPr/>
              </a:pPr>
              <a:t>4/7/2024</a:t>
            </a:fld>
            <a:endParaRPr lang="en-US"/>
          </a:p>
        </p:txBody>
      </p:sp>
      <p:sp>
        <p:nvSpPr>
          <p:cNvPr id="3" name="Footer Placeholder 4">
            <a:extLst>
              <a:ext uri="{FF2B5EF4-FFF2-40B4-BE49-F238E27FC236}">
                <a16:creationId xmlns:a16="http://schemas.microsoft.com/office/drawing/2014/main" id="{D0B49B1F-4D1A-8E14-3258-8390F380CB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C3B077C-224D-5FC3-F495-657A1741CCB2}"/>
              </a:ext>
            </a:extLst>
          </p:cNvPr>
          <p:cNvSpPr>
            <a:spLocks noGrp="1"/>
          </p:cNvSpPr>
          <p:nvPr>
            <p:ph type="sldNum" sz="quarter" idx="12"/>
          </p:nvPr>
        </p:nvSpPr>
        <p:spPr/>
        <p:txBody>
          <a:bodyPr/>
          <a:lstStyle>
            <a:lvl1pPr>
              <a:defRPr/>
            </a:lvl1pPr>
          </a:lstStyle>
          <a:p>
            <a:pPr>
              <a:defRPr/>
            </a:pPr>
            <a:fld id="{8391BB08-136B-BD4A-B2D4-BF49EF2E5562}" type="slidenum">
              <a:rPr lang="en-US" altLang="en-US"/>
              <a:pPr>
                <a:defRPr/>
              </a:pPr>
              <a:t>‹#›</a:t>
            </a:fld>
            <a:endParaRPr lang="en-US" altLang="en-US"/>
          </a:p>
        </p:txBody>
      </p:sp>
    </p:spTree>
    <p:extLst>
      <p:ext uri="{BB962C8B-B14F-4D97-AF65-F5344CB8AC3E}">
        <p14:creationId xmlns:p14="http://schemas.microsoft.com/office/powerpoint/2010/main" val="372539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A1B1296-72CC-AC5D-B6F2-7283F5918798}"/>
              </a:ext>
            </a:extLst>
          </p:cNvPr>
          <p:cNvSpPr>
            <a:spLocks noGrp="1"/>
          </p:cNvSpPr>
          <p:nvPr>
            <p:ph type="dt" sz="half" idx="10"/>
          </p:nvPr>
        </p:nvSpPr>
        <p:spPr/>
        <p:txBody>
          <a:bodyPr/>
          <a:lstStyle>
            <a:lvl1pPr>
              <a:defRPr/>
            </a:lvl1pPr>
          </a:lstStyle>
          <a:p>
            <a:pPr>
              <a:defRPr/>
            </a:pPr>
            <a:fld id="{F5F8E7DF-5518-E94F-9E32-9851543F14A5}" type="datetimeFigureOut">
              <a:rPr lang="en-US"/>
              <a:pPr>
                <a:defRPr/>
              </a:pPr>
              <a:t>4/7/2024</a:t>
            </a:fld>
            <a:endParaRPr lang="en-US"/>
          </a:p>
        </p:txBody>
      </p:sp>
      <p:sp>
        <p:nvSpPr>
          <p:cNvPr id="6" name="Footer Placeholder 4">
            <a:extLst>
              <a:ext uri="{FF2B5EF4-FFF2-40B4-BE49-F238E27FC236}">
                <a16:creationId xmlns:a16="http://schemas.microsoft.com/office/drawing/2014/main" id="{BBBFEA35-3335-B71A-0FC4-6E30DB6C2F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C14195-EEA1-8781-B8D8-0586ABF04821}"/>
              </a:ext>
            </a:extLst>
          </p:cNvPr>
          <p:cNvSpPr>
            <a:spLocks noGrp="1"/>
          </p:cNvSpPr>
          <p:nvPr>
            <p:ph type="sldNum" sz="quarter" idx="12"/>
          </p:nvPr>
        </p:nvSpPr>
        <p:spPr/>
        <p:txBody>
          <a:bodyPr/>
          <a:lstStyle>
            <a:lvl1pPr>
              <a:defRPr/>
            </a:lvl1pPr>
          </a:lstStyle>
          <a:p>
            <a:pPr>
              <a:defRPr/>
            </a:pPr>
            <a:fld id="{724A24F0-0E74-B844-BF24-4F33D688554C}" type="slidenum">
              <a:rPr lang="en-US" altLang="en-US"/>
              <a:pPr>
                <a:defRPr/>
              </a:pPr>
              <a:t>‹#›</a:t>
            </a:fld>
            <a:endParaRPr lang="en-US" altLang="en-US"/>
          </a:p>
        </p:txBody>
      </p:sp>
    </p:spTree>
    <p:extLst>
      <p:ext uri="{BB962C8B-B14F-4D97-AF65-F5344CB8AC3E}">
        <p14:creationId xmlns:p14="http://schemas.microsoft.com/office/powerpoint/2010/main" val="247505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B81711-2A73-39B0-02FE-6C3C0B26F67C}"/>
              </a:ext>
            </a:extLst>
          </p:cNvPr>
          <p:cNvSpPr>
            <a:spLocks noGrp="1"/>
          </p:cNvSpPr>
          <p:nvPr>
            <p:ph type="dt" sz="half" idx="10"/>
          </p:nvPr>
        </p:nvSpPr>
        <p:spPr/>
        <p:txBody>
          <a:bodyPr/>
          <a:lstStyle>
            <a:lvl1pPr>
              <a:defRPr/>
            </a:lvl1pPr>
          </a:lstStyle>
          <a:p>
            <a:pPr>
              <a:defRPr/>
            </a:pPr>
            <a:fld id="{86DC43EE-545B-8041-B514-11764A17B8AA}" type="datetimeFigureOut">
              <a:rPr lang="en-US"/>
              <a:pPr>
                <a:defRPr/>
              </a:pPr>
              <a:t>4/7/2024</a:t>
            </a:fld>
            <a:endParaRPr lang="en-US"/>
          </a:p>
        </p:txBody>
      </p:sp>
      <p:sp>
        <p:nvSpPr>
          <p:cNvPr id="6" name="Footer Placeholder 4">
            <a:extLst>
              <a:ext uri="{FF2B5EF4-FFF2-40B4-BE49-F238E27FC236}">
                <a16:creationId xmlns:a16="http://schemas.microsoft.com/office/drawing/2014/main" id="{6934AA96-086E-0073-EF3C-8C8F09DAB2C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A1F21B2-CD01-81EA-661E-5EB85236CC93}"/>
              </a:ext>
            </a:extLst>
          </p:cNvPr>
          <p:cNvSpPr>
            <a:spLocks noGrp="1"/>
          </p:cNvSpPr>
          <p:nvPr>
            <p:ph type="sldNum" sz="quarter" idx="12"/>
          </p:nvPr>
        </p:nvSpPr>
        <p:spPr/>
        <p:txBody>
          <a:bodyPr/>
          <a:lstStyle>
            <a:lvl1pPr>
              <a:defRPr/>
            </a:lvl1pPr>
          </a:lstStyle>
          <a:p>
            <a:pPr>
              <a:defRPr/>
            </a:pPr>
            <a:fld id="{CE179622-BA99-9F48-A7DA-86C25EC80F3D}" type="slidenum">
              <a:rPr lang="en-US" altLang="en-US"/>
              <a:pPr>
                <a:defRPr/>
              </a:pPr>
              <a:t>‹#›</a:t>
            </a:fld>
            <a:endParaRPr lang="en-US" altLang="en-US"/>
          </a:p>
        </p:txBody>
      </p:sp>
    </p:spTree>
    <p:extLst>
      <p:ext uri="{BB962C8B-B14F-4D97-AF65-F5344CB8AC3E}">
        <p14:creationId xmlns:p14="http://schemas.microsoft.com/office/powerpoint/2010/main" val="896695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9ECCD8-4A48-342E-ADA5-48D7CA9A52C7}"/>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F57F777-3345-204F-AD0A-8FE0C9258023}" type="datetimeFigureOut">
              <a:rPr lang="en-US"/>
              <a:pPr>
                <a:defRPr/>
              </a:pPr>
              <a:t>4/7/2024</a:t>
            </a:fld>
            <a:endParaRPr lang="en-US"/>
          </a:p>
        </p:txBody>
      </p:sp>
      <p:sp>
        <p:nvSpPr>
          <p:cNvPr id="5" name="Footer Placeholder 4">
            <a:extLst>
              <a:ext uri="{FF2B5EF4-FFF2-40B4-BE49-F238E27FC236}">
                <a16:creationId xmlns:a16="http://schemas.microsoft.com/office/drawing/2014/main" id="{9F685E6A-31E7-61C7-07F9-13025F62B1D1}"/>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4E985D42-830C-FEF8-D0D4-348771820809}"/>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D47DCB5-8A83-4548-B8F6-E111E88F164C}" type="slidenum">
              <a:rPr lang="en-US" altLang="en-US"/>
              <a:pPr>
                <a:defRPr/>
              </a:pPr>
              <a:t>‹#›</a:t>
            </a:fld>
            <a:endParaRPr lang="en-US" altLang="en-US"/>
          </a:p>
        </p:txBody>
      </p:sp>
      <p:pic>
        <p:nvPicPr>
          <p:cNvPr id="1029" name="Picture 6">
            <a:extLst>
              <a:ext uri="{FF2B5EF4-FFF2-40B4-BE49-F238E27FC236}">
                <a16:creationId xmlns:a16="http://schemas.microsoft.com/office/drawing/2014/main" id="{753F2007-2CDC-D70E-A5D9-12646E6F3CF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9E0475C-C6CC-6C62-2AFF-3C97FD32DA0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45921EE-90E2-B258-9C90-51FE1717CD2F}"/>
              </a:ext>
            </a:extLst>
          </p:cNvPr>
          <p:cNvCxnSpPr/>
          <p:nvPr userDrawn="1"/>
        </p:nvCxnSpPr>
        <p:spPr>
          <a:xfrm>
            <a:off x="457200" y="457200"/>
            <a:ext cx="1127760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5603" name="Picture 13">
            <a:extLst>
              <a:ext uri="{FF2B5EF4-FFF2-40B4-BE49-F238E27FC236}">
                <a16:creationId xmlns:a16="http://schemas.microsoft.com/office/drawing/2014/main" id="{199EAFE3-22FC-9ECD-A4A7-89D817B4CED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638800"/>
            <a:ext cx="1219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2CCDEE6-74BC-848C-CCC9-12F544D6328D}"/>
              </a:ext>
            </a:extLst>
          </p:cNvPr>
          <p:cNvSpPr>
            <a:spLocks noGrp="1"/>
          </p:cNvSpPr>
          <p:nvPr>
            <p:ph type="ctrTitle"/>
          </p:nvPr>
        </p:nvSpPr>
        <p:spPr bwMode="auto">
          <a:xfrm>
            <a:off x="3200400" y="974724"/>
            <a:ext cx="6781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en-US" sz="3000" dirty="0">
                <a:solidFill>
                  <a:schemeClr val="bg1"/>
                </a:solidFill>
                <a:latin typeface="Helvetica" pitchFamily="2" charset="0"/>
              </a:rPr>
              <a:t>3D Object Mesh Recognition As An Input To A Procedural Audio Game Engine</a:t>
            </a:r>
          </a:p>
        </p:txBody>
      </p:sp>
      <p:sp>
        <p:nvSpPr>
          <p:cNvPr id="52227" name="Title 1">
            <a:extLst>
              <a:ext uri="{FF2B5EF4-FFF2-40B4-BE49-F238E27FC236}">
                <a16:creationId xmlns:a16="http://schemas.microsoft.com/office/drawing/2014/main" id="{EB0D5EC1-9434-3402-8B38-B8CFA743F86A}"/>
              </a:ext>
            </a:extLst>
          </p:cNvPr>
          <p:cNvSpPr txBox="1">
            <a:spLocks/>
          </p:cNvSpPr>
          <p:nvPr/>
        </p:nvSpPr>
        <p:spPr bwMode="auto">
          <a:xfrm>
            <a:off x="3124200" y="3581400"/>
            <a:ext cx="6781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000" dirty="0">
                <a:solidFill>
                  <a:schemeClr val="bg1">
                    <a:lumMod val="75000"/>
                  </a:schemeClr>
                </a:solidFill>
                <a:latin typeface="Helvetica" pitchFamily="2" charset="0"/>
              </a:rPr>
              <a:t>Thesis Proposal</a:t>
            </a:r>
          </a:p>
        </p:txBody>
      </p:sp>
      <p:sp>
        <p:nvSpPr>
          <p:cNvPr id="2" name="Title 1">
            <a:extLst>
              <a:ext uri="{FF2B5EF4-FFF2-40B4-BE49-F238E27FC236}">
                <a16:creationId xmlns:a16="http://schemas.microsoft.com/office/drawing/2014/main" id="{6827E3A6-F791-499B-E8E8-D910094F0D57}"/>
              </a:ext>
            </a:extLst>
          </p:cNvPr>
          <p:cNvSpPr txBox="1">
            <a:spLocks/>
          </p:cNvSpPr>
          <p:nvPr/>
        </p:nvSpPr>
        <p:spPr bwMode="auto">
          <a:xfrm>
            <a:off x="3124200" y="5242979"/>
            <a:ext cx="6781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bg1"/>
                </a:solidFill>
                <a:latin typeface="Helvetica" pitchFamily="2" charset="0"/>
              </a:rPr>
              <a:t>MMI 813 – Master’s Research Project</a:t>
            </a:r>
          </a:p>
          <a:p>
            <a:pPr eaLnBrk="1" hangingPunct="1"/>
            <a:r>
              <a:rPr lang="en-US" altLang="en-US" sz="2400" dirty="0">
                <a:solidFill>
                  <a:schemeClr val="bg1"/>
                </a:solidFill>
                <a:latin typeface="Helvetica" pitchFamily="2" charset="0"/>
              </a:rPr>
              <a:t>Ashay Dave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200400"/>
          </a:xfrm>
        </p:spPr>
        <p:txBody>
          <a:bodyPr/>
          <a:lstStyle/>
          <a:p>
            <a:pPr marL="0" indent="0">
              <a:buNone/>
            </a:pPr>
            <a:r>
              <a:rPr lang="en-US" sz="2400" u="sng" dirty="0"/>
              <a:t>3D Object Mesh Recognition neural networks:</a:t>
            </a:r>
          </a:p>
          <a:p>
            <a:pPr>
              <a:buFont typeface="Wingdings" panose="05000000000000000000" pitchFamily="2" charset="2"/>
              <a:buChar char="è"/>
            </a:pPr>
            <a:r>
              <a:rPr lang="en-US" sz="2400" dirty="0" err="1"/>
              <a:t>MeshCNN</a:t>
            </a:r>
            <a:r>
              <a:rPr lang="en-US" sz="2400" dirty="0"/>
              <a:t>, a convolutional neural network designed specifically for triangular meshes [9].</a:t>
            </a:r>
          </a:p>
          <a:p>
            <a:pPr>
              <a:buFont typeface="Wingdings" panose="05000000000000000000" pitchFamily="2" charset="2"/>
              <a:buChar char="è"/>
            </a:pPr>
            <a:r>
              <a:rPr lang="en-US" sz="2400" dirty="0"/>
              <a:t>3D Object Recognition using X3D and Deep Learning [10].</a:t>
            </a:r>
          </a:p>
          <a:p>
            <a:pPr>
              <a:buFont typeface="Wingdings" panose="05000000000000000000" pitchFamily="2" charset="2"/>
              <a:buChar char="è"/>
            </a:pPr>
            <a:r>
              <a:rPr lang="en-US" sz="2400" dirty="0"/>
              <a:t>Deep Neural Network for 3D Shape Classification Based on Mesh Features [11].</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C792291E-B48D-95F4-D14A-7708AE837294}"/>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Developing an integrated system to perform mesh recognition with a procedural audio engine in Unity</a:t>
            </a:r>
            <a:endParaRPr lang="en-US" sz="2400" dirty="0"/>
          </a:p>
        </p:txBody>
      </p:sp>
    </p:spTree>
    <p:extLst>
      <p:ext uri="{BB962C8B-B14F-4D97-AF65-F5344CB8AC3E}">
        <p14:creationId xmlns:p14="http://schemas.microsoft.com/office/powerpoint/2010/main" val="148704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521022"/>
            <a:ext cx="10972800" cy="4525963"/>
          </a:xfrm>
        </p:spPr>
        <p:txBody>
          <a:bodyPr/>
          <a:lstStyle/>
          <a:p>
            <a:pPr>
              <a:buFont typeface="Wingdings" panose="05000000000000000000" pitchFamily="2" charset="2"/>
              <a:buChar char="è"/>
            </a:pPr>
            <a:r>
              <a:rPr lang="en-US" sz="2400" dirty="0"/>
              <a:t>Flow diagram:</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8" name="Picture 7" descr="A diagram of a computer&#10;&#10;Description automatically generated">
            <a:extLst>
              <a:ext uri="{FF2B5EF4-FFF2-40B4-BE49-F238E27FC236}">
                <a16:creationId xmlns:a16="http://schemas.microsoft.com/office/drawing/2014/main" id="{2487C0B9-4B1D-81A9-D790-32C21112D0FC}"/>
              </a:ext>
            </a:extLst>
          </p:cNvPr>
          <p:cNvPicPr>
            <a:picLocks noChangeAspect="1"/>
          </p:cNvPicPr>
          <p:nvPr/>
        </p:nvPicPr>
        <p:blipFill rotWithShape="1">
          <a:blip r:embed="rId3">
            <a:extLst>
              <a:ext uri="{28A0092B-C50C-407E-A947-70E740481C1C}">
                <a14:useLocalDpi xmlns:a14="http://schemas.microsoft.com/office/drawing/2010/main" val="0"/>
              </a:ext>
            </a:extLst>
          </a:blip>
          <a:srcRect b="5963"/>
          <a:stretch/>
        </p:blipFill>
        <p:spPr>
          <a:xfrm>
            <a:off x="990600" y="1828800"/>
            <a:ext cx="10210800" cy="4297364"/>
          </a:xfrm>
          <a:prstGeom prst="rect">
            <a:avLst/>
          </a:prstGeom>
        </p:spPr>
      </p:pic>
    </p:spTree>
    <p:extLst>
      <p:ext uri="{BB962C8B-B14F-4D97-AF65-F5344CB8AC3E}">
        <p14:creationId xmlns:p14="http://schemas.microsoft.com/office/powerpoint/2010/main" val="269987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pPr>
              <a:buFont typeface="Wingdings" panose="05000000000000000000" pitchFamily="2" charset="2"/>
              <a:buChar char="è"/>
            </a:pPr>
            <a:r>
              <a:rPr lang="en-US" sz="2400" dirty="0"/>
              <a:t>Simplified example flow:</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6" name="Picture 5" descr="A diagram of a diagram&#10;&#10;Description automatically generated">
            <a:extLst>
              <a:ext uri="{FF2B5EF4-FFF2-40B4-BE49-F238E27FC236}">
                <a16:creationId xmlns:a16="http://schemas.microsoft.com/office/drawing/2014/main" id="{E1660DCB-9089-D0B8-0CDC-8E54769B8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33600"/>
            <a:ext cx="10814637" cy="3429000"/>
          </a:xfrm>
          <a:prstGeom prst="rect">
            <a:avLst/>
          </a:prstGeom>
        </p:spPr>
      </p:pic>
    </p:spTree>
    <p:extLst>
      <p:ext uri="{BB962C8B-B14F-4D97-AF65-F5344CB8AC3E}">
        <p14:creationId xmlns:p14="http://schemas.microsoft.com/office/powerpoint/2010/main" val="160959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113925"/>
          </a:xfrm>
        </p:spPr>
        <p:txBody>
          <a:bodyPr/>
          <a:lstStyle/>
          <a:p>
            <a:pPr>
              <a:buFont typeface="Wingdings" panose="05000000000000000000" pitchFamily="2" charset="2"/>
              <a:buChar char="è"/>
            </a:pPr>
            <a:r>
              <a:rPr lang="en-US" sz="2400" dirty="0"/>
              <a:t>This is a hypothesis driven aim, that involves evaluating and analyzing the effectiveness of the integrated system by conducting a comprehensive user experience analysis.</a:t>
            </a:r>
          </a:p>
          <a:p>
            <a:pPr>
              <a:buFont typeface="Wingdings" panose="05000000000000000000" pitchFamily="2" charset="2"/>
              <a:buChar char="è"/>
            </a:pPr>
            <a:r>
              <a:rPr lang="en-US" sz="2400" dirty="0"/>
              <a:t>The structure of the study will involve creating two iterations of a simple interactive game using the Unity game engine that includes a few 3D objects to test our hypothesis. One iteration of the game will use the integrated system, and one that uses traditional sample based audio using Unity’s native audio engine.</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29434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113925"/>
          </a:xfrm>
        </p:spPr>
        <p:txBody>
          <a:bodyPr/>
          <a:lstStyle/>
          <a:p>
            <a:pPr>
              <a:buFont typeface="Wingdings" panose="05000000000000000000" pitchFamily="2" charset="2"/>
              <a:buChar char="è"/>
            </a:pPr>
            <a:r>
              <a:rPr lang="en-US" sz="2400" dirty="0"/>
              <a:t>Steps:</a:t>
            </a:r>
          </a:p>
          <a:p>
            <a:pPr lvl="1">
              <a:buFont typeface="Wingdings" panose="05000000000000000000" pitchFamily="2" charset="2"/>
              <a:buChar char="è"/>
            </a:pPr>
            <a:r>
              <a:rPr lang="en-US" sz="2000" dirty="0"/>
              <a:t>Create a simple interactive game involving at least 5 game objects with recognizable mesh features.</a:t>
            </a:r>
          </a:p>
          <a:p>
            <a:pPr lvl="1">
              <a:buFont typeface="Wingdings" panose="05000000000000000000" pitchFamily="2" charset="2"/>
              <a:buChar char="è"/>
            </a:pPr>
            <a:r>
              <a:rPr lang="en-US" sz="2000" dirty="0"/>
              <a:t>Make two iterations of the game, one with the integrated system of the mesh recognition and procedural audio engine, and one with traditional sample based audio using Unity’s native audio engine.</a:t>
            </a:r>
          </a:p>
          <a:p>
            <a:pPr lvl="1">
              <a:buFont typeface="Wingdings" panose="05000000000000000000" pitchFamily="2" charset="2"/>
              <a:buChar char="è"/>
            </a:pPr>
            <a:r>
              <a:rPr lang="en-US" sz="2000" dirty="0"/>
              <a:t>Before and after asking a participant to play the game, a questionnaire referenced from a study by </a:t>
            </a:r>
            <a:r>
              <a:rPr lang="en-US" sz="2000" dirty="0" err="1"/>
              <a:t>Prechtl</a:t>
            </a:r>
            <a:r>
              <a:rPr lang="en-US" sz="2000" dirty="0"/>
              <a:t>. A [12] would be devised to measure the player’s responses on immersivity.</a:t>
            </a:r>
          </a:p>
          <a:p>
            <a:pPr lvl="1">
              <a:buFont typeface="Wingdings" panose="05000000000000000000" pitchFamily="2" charset="2"/>
              <a:buChar char="è"/>
            </a:pPr>
            <a:r>
              <a:rPr lang="en-US" sz="2000" dirty="0"/>
              <a:t>Analysis of the A/B test would be carried out and a mean immersivity and realism variable will be calculated (μ).</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252081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113925"/>
          </a:xfrm>
        </p:spPr>
        <p:txBody>
          <a:bodyPr/>
          <a:lstStyle/>
          <a:p>
            <a:pPr>
              <a:buFont typeface="Wingdings" panose="05000000000000000000" pitchFamily="2" charset="2"/>
              <a:buChar char="è"/>
            </a:pPr>
            <a:r>
              <a:rPr lang="en-US" sz="2400" dirty="0"/>
              <a:t>Independent variables</a:t>
            </a:r>
          </a:p>
          <a:p>
            <a:pPr lvl="1">
              <a:buFont typeface="Wingdings" panose="05000000000000000000" pitchFamily="2" charset="2"/>
              <a:buChar char="è"/>
            </a:pPr>
            <a:r>
              <a:rPr lang="en-US" sz="2000" dirty="0"/>
              <a:t>Integration of 3D Object Mesh Recognition and Procedural Audio Integration.</a:t>
            </a:r>
          </a:p>
          <a:p>
            <a:pPr>
              <a:buFont typeface="Wingdings" panose="05000000000000000000" pitchFamily="2" charset="2"/>
              <a:buChar char="è"/>
            </a:pPr>
            <a:r>
              <a:rPr lang="en-US" sz="2400" dirty="0"/>
              <a:t>Dependent variables</a:t>
            </a:r>
          </a:p>
          <a:p>
            <a:pPr lvl="1">
              <a:buFont typeface="Wingdings" panose="05000000000000000000" pitchFamily="2" charset="2"/>
              <a:buChar char="è"/>
            </a:pPr>
            <a:r>
              <a:rPr lang="en-US" sz="2000" dirty="0"/>
              <a:t>Immersivity.</a:t>
            </a:r>
          </a:p>
          <a:p>
            <a:pPr lvl="1">
              <a:buFont typeface="Wingdings" panose="05000000000000000000" pitchFamily="2" charset="2"/>
              <a:buChar char="è"/>
            </a:pPr>
            <a:r>
              <a:rPr lang="en-US" sz="2000" dirty="0"/>
              <a:t>Realism.</a:t>
            </a:r>
          </a:p>
          <a:p>
            <a:pPr lvl="1">
              <a:buFont typeface="Wingdings" panose="05000000000000000000" pitchFamily="2" charset="2"/>
              <a:buChar char="è"/>
            </a:pPr>
            <a:r>
              <a:rPr lang="en-US" sz="2000" dirty="0"/>
              <a:t>Responsiveness.</a:t>
            </a:r>
          </a:p>
          <a:p>
            <a:pPr lvl="1">
              <a:buFont typeface="Wingdings" panose="05000000000000000000" pitchFamily="2" charset="2"/>
              <a:buChar char="è"/>
            </a:pPr>
            <a:r>
              <a:rPr lang="en-US" sz="2000" dirty="0"/>
              <a:t>Engagement.</a:t>
            </a:r>
          </a:p>
          <a:p>
            <a:pPr lvl="1">
              <a:buFont typeface="Wingdings" panose="05000000000000000000" pitchFamily="2" charset="2"/>
              <a:buChar char="è"/>
            </a:pPr>
            <a:endParaRPr lang="en-US" sz="20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421574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2</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362200"/>
            <a:ext cx="10972800" cy="3113925"/>
          </a:xfrm>
        </p:spPr>
        <p:txBody>
          <a:bodyPr/>
          <a:lstStyle/>
          <a:p>
            <a:pPr>
              <a:buFont typeface="Wingdings" panose="05000000000000000000" pitchFamily="2" charset="2"/>
              <a:buChar char="è"/>
            </a:pPr>
            <a:r>
              <a:rPr lang="en-US" sz="2400" dirty="0"/>
              <a:t>Hypothesis: Integrating 3D object mesh recognition as an input to a procedural audio engine in games will significantly enhance immersivity and realism. By dynamically linking in-game sounds to recognized 3D objects, the interactive experience is expected to be more responsive and engaging, providing players with a heightened sense of presence and a deeper connection to the virtual environment.</a:t>
            </a:r>
          </a:p>
          <a:p>
            <a:pPr>
              <a:buFont typeface="Wingdings" panose="05000000000000000000" pitchFamily="2" charset="2"/>
              <a:buChar char="è"/>
            </a:pPr>
            <a:r>
              <a:rPr lang="en-US" sz="2400" dirty="0"/>
              <a:t>H0: μ1 = μ2 (There is no significant difference in immersivity and realism)</a:t>
            </a:r>
          </a:p>
          <a:p>
            <a:pPr>
              <a:buFont typeface="Wingdings" panose="05000000000000000000" pitchFamily="2" charset="2"/>
              <a:buChar char="è"/>
            </a:pPr>
            <a:r>
              <a:rPr lang="en-US" sz="2400" dirty="0"/>
              <a:t>H1: μ1 ≠ μ2 (There is a significant difference in immersivity and realism)</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1CC80176-F98E-2465-1438-3DA85D356FBD}"/>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To assess the impact of the 3D object mesh recognition and procedural audio integration on player immersion and engagement.</a:t>
            </a:r>
          </a:p>
        </p:txBody>
      </p:sp>
    </p:spTree>
    <p:extLst>
      <p:ext uri="{BB962C8B-B14F-4D97-AF65-F5344CB8AC3E}">
        <p14:creationId xmlns:p14="http://schemas.microsoft.com/office/powerpoint/2010/main" val="405514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Research Question(s)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pPr>
              <a:buFont typeface="Wingdings" panose="05000000000000000000" pitchFamily="2" charset="2"/>
              <a:buChar char="è"/>
            </a:pPr>
            <a:r>
              <a:rPr lang="en-US" sz="2400" b="0" i="0" u="none" strike="noStrike" dirty="0">
                <a:solidFill>
                  <a:srgbClr val="000000"/>
                </a:solidFill>
                <a:effectLst/>
                <a:latin typeface="+mj-lt"/>
              </a:rPr>
              <a:t>To what extent can neural net approaches to mesh identification be used to drive a procedural audio system in a game engine?</a:t>
            </a:r>
          </a:p>
          <a:p>
            <a:pPr>
              <a:buFont typeface="Wingdings" panose="05000000000000000000" pitchFamily="2" charset="2"/>
              <a:buChar char="è"/>
            </a:pPr>
            <a:r>
              <a:rPr lang="en-US" sz="2400" b="0" i="0" u="none" strike="noStrike" dirty="0">
                <a:solidFill>
                  <a:srgbClr val="000000"/>
                </a:solidFill>
                <a:effectLst/>
                <a:latin typeface="+mj-lt"/>
              </a:rPr>
              <a:t>How does the integration of a procedural audio system, driven by neural net-based mesh identification, contribute to player immersion and engagement in interactive gaming environments?</a:t>
            </a:r>
            <a:br>
              <a:rPr lang="en-US" sz="2400" dirty="0"/>
            </a:b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8651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9FE4-687F-D052-8FB0-1EB0FF1B9DE4}"/>
              </a:ext>
            </a:extLst>
          </p:cNvPr>
          <p:cNvSpPr>
            <a:spLocks noGrp="1"/>
          </p:cNvSpPr>
          <p:nvPr>
            <p:ph type="title"/>
          </p:nvPr>
        </p:nvSpPr>
        <p:spPr>
          <a:xfrm>
            <a:off x="577065" y="634108"/>
            <a:ext cx="10972800" cy="792162"/>
          </a:xfrm>
        </p:spPr>
        <p:txBody>
          <a:bodyPr/>
          <a:lstStyle/>
          <a:p>
            <a:r>
              <a:rPr lang="en-US" sz="3600" b="1" u="sng" dirty="0"/>
              <a:t>Okay, but why?</a:t>
            </a:r>
          </a:p>
        </p:txBody>
      </p:sp>
      <p:sp>
        <p:nvSpPr>
          <p:cNvPr id="3" name="Content Placeholder 2">
            <a:extLst>
              <a:ext uri="{FF2B5EF4-FFF2-40B4-BE49-F238E27FC236}">
                <a16:creationId xmlns:a16="http://schemas.microsoft.com/office/drawing/2014/main" id="{1672B61E-B9D4-A5FA-34A1-F94C8EA21197}"/>
              </a:ext>
            </a:extLst>
          </p:cNvPr>
          <p:cNvSpPr>
            <a:spLocks noGrp="1"/>
          </p:cNvSpPr>
          <p:nvPr>
            <p:ph idx="1"/>
          </p:nvPr>
        </p:nvSpPr>
        <p:spPr/>
        <p:txBody>
          <a:bodyPr/>
          <a:lstStyle/>
          <a:p>
            <a:pPr>
              <a:buFont typeface="Wingdings" panose="05000000000000000000" pitchFamily="2" charset="2"/>
              <a:buChar char="è"/>
            </a:pPr>
            <a:r>
              <a:rPr lang="en-US" sz="2400" dirty="0"/>
              <a:t>Addressing a fundamental challenge in traditional game or virtual world development – the need for dynamic and context-aware audio experiences that respond to user interactions in real-time.</a:t>
            </a:r>
          </a:p>
          <a:p>
            <a:pPr>
              <a:buFont typeface="Wingdings" panose="05000000000000000000" pitchFamily="2" charset="2"/>
              <a:buChar char="è"/>
            </a:pPr>
            <a:r>
              <a:rPr lang="en-US" sz="2400" dirty="0"/>
              <a:t>Dynamic user-driven experiences.</a:t>
            </a:r>
          </a:p>
          <a:p>
            <a:pPr>
              <a:buFont typeface="Wingdings" panose="05000000000000000000" pitchFamily="2" charset="2"/>
              <a:buChar char="è"/>
            </a:pPr>
            <a:r>
              <a:rPr lang="en-US" sz="2400" dirty="0"/>
              <a:t>Enhanced immersion, adaptability to various game contexts.</a:t>
            </a:r>
          </a:p>
          <a:p>
            <a:pPr>
              <a:buFont typeface="Wingdings" panose="05000000000000000000" pitchFamily="2" charset="2"/>
              <a:buChar char="è"/>
            </a:pPr>
            <a:r>
              <a:rPr lang="en-US" sz="2400" dirty="0"/>
              <a:t>Less manual work.</a:t>
            </a:r>
          </a:p>
          <a:p>
            <a:pPr>
              <a:buFont typeface="Wingdings" panose="05000000000000000000" pitchFamily="2" charset="2"/>
              <a:buChar char="è"/>
            </a:pPr>
            <a:r>
              <a:rPr lang="en-US" sz="2400" dirty="0"/>
              <a:t>Exploration of novel game mechanics.</a:t>
            </a:r>
          </a:p>
          <a:p>
            <a:pPr>
              <a:buFont typeface="Wingdings" panose="05000000000000000000" pitchFamily="2" charset="2"/>
              <a:buChar char="è"/>
            </a:pPr>
            <a:r>
              <a:rPr lang="en-US" sz="2400" dirty="0"/>
              <a:t>Further avenues of use involving visual media, especially in Augmented Reality.</a:t>
            </a:r>
          </a:p>
        </p:txBody>
      </p:sp>
      <p:sp>
        <p:nvSpPr>
          <p:cNvPr id="4" name="TextBox 3">
            <a:extLst>
              <a:ext uri="{FF2B5EF4-FFF2-40B4-BE49-F238E27FC236}">
                <a16:creationId xmlns:a16="http://schemas.microsoft.com/office/drawing/2014/main" id="{314FE389-2215-6270-99A3-BC03836A1232}"/>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181510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endParaRPr lang="en-US" sz="3000" dirty="0">
              <a:solidFill>
                <a:schemeClr val="tx1">
                  <a:lumMod val="50000"/>
                  <a:lumOff val="50000"/>
                </a:schemeClr>
              </a:solidFill>
              <a:latin typeface="Helvetica" pitchFamily="34" charset="0"/>
              <a:ea typeface="+mj-ea"/>
              <a:cs typeface="+mj-cs"/>
            </a:endParaRPr>
          </a:p>
        </p:txBody>
      </p:sp>
      <p:sp>
        <p:nvSpPr>
          <p:cNvPr id="4" name="object 2">
            <a:extLst>
              <a:ext uri="{FF2B5EF4-FFF2-40B4-BE49-F238E27FC236}">
                <a16:creationId xmlns:a16="http://schemas.microsoft.com/office/drawing/2014/main" id="{F1905B3B-4F6A-47C0-BD01-BEF727D21B13}"/>
              </a:ext>
            </a:extLst>
          </p:cNvPr>
          <p:cNvSpPr txBox="1"/>
          <p:nvPr/>
        </p:nvSpPr>
        <p:spPr>
          <a:xfrm>
            <a:off x="5569987" y="617833"/>
            <a:ext cx="1306617"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Calibri"/>
                <a:cs typeface="Calibri"/>
              </a:rPr>
              <a:t>Timeline</a:t>
            </a:r>
            <a:endParaRPr sz="2800" dirty="0">
              <a:latin typeface="Calibri"/>
              <a:cs typeface="Calibri"/>
            </a:endParaRPr>
          </a:p>
        </p:txBody>
      </p:sp>
      <p:graphicFrame>
        <p:nvGraphicFramePr>
          <p:cNvPr id="5" name="object 3">
            <a:extLst>
              <a:ext uri="{FF2B5EF4-FFF2-40B4-BE49-F238E27FC236}">
                <a16:creationId xmlns:a16="http://schemas.microsoft.com/office/drawing/2014/main" id="{16657BE0-3CBA-F2B9-1D30-78453A897F1C}"/>
              </a:ext>
            </a:extLst>
          </p:cNvPr>
          <p:cNvGraphicFramePr>
            <a:graphicFrameLocks noGrp="1"/>
          </p:cNvGraphicFramePr>
          <p:nvPr>
            <p:extLst>
              <p:ext uri="{D42A27DB-BD31-4B8C-83A1-F6EECF244321}">
                <p14:modId xmlns:p14="http://schemas.microsoft.com/office/powerpoint/2010/main" val="1236308013"/>
              </p:ext>
            </p:extLst>
          </p:nvPr>
        </p:nvGraphicFramePr>
        <p:xfrm>
          <a:off x="2286000" y="1061545"/>
          <a:ext cx="7848598" cy="5022783"/>
        </p:xfrm>
        <a:graphic>
          <a:graphicData uri="http://schemas.openxmlformats.org/drawingml/2006/table">
            <a:tbl>
              <a:tblPr firstRow="1" bandRow="1">
                <a:tableStyleId>{2D5ABB26-0587-4C30-8999-92F81FD0307C}</a:tableStyleId>
              </a:tblPr>
              <a:tblGrid>
                <a:gridCol w="1407650">
                  <a:extLst>
                    <a:ext uri="{9D8B030D-6E8A-4147-A177-3AD203B41FA5}">
                      <a16:colId xmlns:a16="http://schemas.microsoft.com/office/drawing/2014/main" val="20000"/>
                    </a:ext>
                  </a:extLst>
                </a:gridCol>
                <a:gridCol w="1407650">
                  <a:extLst>
                    <a:ext uri="{9D8B030D-6E8A-4147-A177-3AD203B41FA5}">
                      <a16:colId xmlns:a16="http://schemas.microsoft.com/office/drawing/2014/main" val="2594759337"/>
                    </a:ext>
                  </a:extLst>
                </a:gridCol>
                <a:gridCol w="756382">
                  <a:extLst>
                    <a:ext uri="{9D8B030D-6E8A-4147-A177-3AD203B41FA5}">
                      <a16:colId xmlns:a16="http://schemas.microsoft.com/office/drawing/2014/main" val="20002"/>
                    </a:ext>
                  </a:extLst>
                </a:gridCol>
                <a:gridCol w="701693">
                  <a:extLst>
                    <a:ext uri="{9D8B030D-6E8A-4147-A177-3AD203B41FA5}">
                      <a16:colId xmlns:a16="http://schemas.microsoft.com/office/drawing/2014/main" val="20003"/>
                    </a:ext>
                  </a:extLst>
                </a:gridCol>
                <a:gridCol w="446015">
                  <a:extLst>
                    <a:ext uri="{9D8B030D-6E8A-4147-A177-3AD203B41FA5}">
                      <a16:colId xmlns:a16="http://schemas.microsoft.com/office/drawing/2014/main" val="20004"/>
                    </a:ext>
                  </a:extLst>
                </a:gridCol>
                <a:gridCol w="446015">
                  <a:extLst>
                    <a:ext uri="{9D8B030D-6E8A-4147-A177-3AD203B41FA5}">
                      <a16:colId xmlns:a16="http://schemas.microsoft.com/office/drawing/2014/main" val="20005"/>
                    </a:ext>
                  </a:extLst>
                </a:gridCol>
                <a:gridCol w="449566">
                  <a:extLst>
                    <a:ext uri="{9D8B030D-6E8A-4147-A177-3AD203B41FA5}">
                      <a16:colId xmlns:a16="http://schemas.microsoft.com/office/drawing/2014/main" val="20006"/>
                    </a:ext>
                  </a:extLst>
                </a:gridCol>
                <a:gridCol w="446015">
                  <a:extLst>
                    <a:ext uri="{9D8B030D-6E8A-4147-A177-3AD203B41FA5}">
                      <a16:colId xmlns:a16="http://schemas.microsoft.com/office/drawing/2014/main" val="20007"/>
                    </a:ext>
                  </a:extLst>
                </a:gridCol>
                <a:gridCol w="446015">
                  <a:extLst>
                    <a:ext uri="{9D8B030D-6E8A-4147-A177-3AD203B41FA5}">
                      <a16:colId xmlns:a16="http://schemas.microsoft.com/office/drawing/2014/main" val="20008"/>
                    </a:ext>
                  </a:extLst>
                </a:gridCol>
                <a:gridCol w="446015">
                  <a:extLst>
                    <a:ext uri="{9D8B030D-6E8A-4147-A177-3AD203B41FA5}">
                      <a16:colId xmlns:a16="http://schemas.microsoft.com/office/drawing/2014/main" val="20009"/>
                    </a:ext>
                  </a:extLst>
                </a:gridCol>
                <a:gridCol w="449567">
                  <a:extLst>
                    <a:ext uri="{9D8B030D-6E8A-4147-A177-3AD203B41FA5}">
                      <a16:colId xmlns:a16="http://schemas.microsoft.com/office/drawing/2014/main" val="20010"/>
                    </a:ext>
                  </a:extLst>
                </a:gridCol>
                <a:gridCol w="446015">
                  <a:extLst>
                    <a:ext uri="{9D8B030D-6E8A-4147-A177-3AD203B41FA5}">
                      <a16:colId xmlns:a16="http://schemas.microsoft.com/office/drawing/2014/main" val="20011"/>
                    </a:ext>
                  </a:extLst>
                </a:gridCol>
              </a:tblGrid>
              <a:tr h="302632">
                <a:tc>
                  <a:txBody>
                    <a:bodyPr/>
                    <a:lstStyle/>
                    <a:p>
                      <a:pPr algn="ctr">
                        <a:lnSpc>
                          <a:spcPct val="100000"/>
                        </a:lnSpc>
                        <a:spcBef>
                          <a:spcPts val="360"/>
                        </a:spcBef>
                      </a:pPr>
                      <a:r>
                        <a:rPr sz="1200" b="1" spc="-20" dirty="0">
                          <a:latin typeface="Calibri"/>
                          <a:cs typeface="Calibri"/>
                        </a:rPr>
                        <a:t>Phase</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lang="en-US" sz="1200" b="1" dirty="0">
                          <a:latin typeface="Calibri"/>
                          <a:cs typeface="Calibri"/>
                        </a:rPr>
                        <a:t>Details</a:t>
                      </a:r>
                      <a:endParaRPr sz="1200" b="1"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85420">
                        <a:lnSpc>
                          <a:spcPct val="100000"/>
                        </a:lnSpc>
                        <a:spcBef>
                          <a:spcPts val="360"/>
                        </a:spcBef>
                      </a:pPr>
                      <a:r>
                        <a:rPr sz="1200" b="1" spc="-10" dirty="0">
                          <a:latin typeface="Calibri"/>
                          <a:cs typeface="Calibri"/>
                        </a:rPr>
                        <a:t>Start</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sz="1200" b="1" spc="-10" dirty="0">
                          <a:latin typeface="Calibri"/>
                          <a:cs typeface="Calibri"/>
                        </a:rPr>
                        <a:t>Finish</a:t>
                      </a:r>
                      <a:endParaRPr sz="1200">
                        <a:latin typeface="Calibri"/>
                        <a:cs typeface="Calibri"/>
                      </a:endParaRPr>
                    </a:p>
                  </a:txBody>
                  <a:tcPr marL="0" marR="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8425">
                        <a:lnSpc>
                          <a:spcPct val="100000"/>
                        </a:lnSpc>
                        <a:spcBef>
                          <a:spcPts val="484"/>
                        </a:spcBef>
                      </a:pPr>
                      <a:r>
                        <a:rPr sz="1000" spc="-25" dirty="0">
                          <a:latin typeface="Calibri"/>
                          <a:cs typeface="Calibri"/>
                        </a:rPr>
                        <a:t>Aug</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4139">
                        <a:lnSpc>
                          <a:spcPct val="100000"/>
                        </a:lnSpc>
                        <a:spcBef>
                          <a:spcPts val="484"/>
                        </a:spcBef>
                      </a:pPr>
                      <a:r>
                        <a:rPr sz="1000" spc="-25" dirty="0">
                          <a:latin typeface="Calibri"/>
                          <a:cs typeface="Calibri"/>
                        </a:rPr>
                        <a:t>Sep</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1125">
                        <a:lnSpc>
                          <a:spcPct val="100000"/>
                        </a:lnSpc>
                        <a:spcBef>
                          <a:spcPts val="484"/>
                        </a:spcBef>
                      </a:pPr>
                      <a:r>
                        <a:rPr sz="1000" spc="-25" dirty="0">
                          <a:latin typeface="Calibri"/>
                          <a:cs typeface="Calibri"/>
                        </a:rPr>
                        <a:t>Oct</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ct val="100000"/>
                        </a:lnSpc>
                        <a:spcBef>
                          <a:spcPts val="484"/>
                        </a:spcBef>
                      </a:pPr>
                      <a:r>
                        <a:rPr sz="1000" spc="-25" dirty="0">
                          <a:latin typeface="Calibri"/>
                          <a:cs typeface="Calibri"/>
                        </a:rPr>
                        <a:t>Nov</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0965">
                        <a:lnSpc>
                          <a:spcPct val="100000"/>
                        </a:lnSpc>
                        <a:spcBef>
                          <a:spcPts val="484"/>
                        </a:spcBef>
                      </a:pPr>
                      <a:r>
                        <a:rPr sz="1000" spc="-25" dirty="0">
                          <a:latin typeface="Calibri"/>
                          <a:cs typeface="Calibri"/>
                        </a:rPr>
                        <a:t>Dec</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4300">
                        <a:lnSpc>
                          <a:spcPct val="100000"/>
                        </a:lnSpc>
                        <a:spcBef>
                          <a:spcPts val="484"/>
                        </a:spcBef>
                      </a:pPr>
                      <a:r>
                        <a:rPr sz="1000" spc="-25" dirty="0">
                          <a:latin typeface="Calibri"/>
                          <a:cs typeface="Calibri"/>
                        </a:rPr>
                        <a:t>Jan</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7314">
                        <a:lnSpc>
                          <a:spcPct val="100000"/>
                        </a:lnSpc>
                        <a:spcBef>
                          <a:spcPts val="484"/>
                        </a:spcBef>
                      </a:pPr>
                      <a:r>
                        <a:rPr sz="1000" spc="-25" dirty="0">
                          <a:latin typeface="Calibri"/>
                          <a:cs typeface="Calibri"/>
                        </a:rPr>
                        <a:t>Feb</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1440">
                        <a:lnSpc>
                          <a:spcPct val="100000"/>
                        </a:lnSpc>
                        <a:spcBef>
                          <a:spcPts val="484"/>
                        </a:spcBef>
                      </a:pPr>
                      <a:r>
                        <a:rPr sz="1000" spc="-25" dirty="0">
                          <a:latin typeface="Calibri"/>
                          <a:cs typeface="Calibri"/>
                        </a:rPr>
                        <a:t>Mar</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604160">
                <a:tc>
                  <a:txBody>
                    <a:bodyPr/>
                    <a:lstStyle/>
                    <a:p>
                      <a:pPr>
                        <a:lnSpc>
                          <a:spcPct val="100000"/>
                        </a:lnSpc>
                        <a:spcBef>
                          <a:spcPts val="175"/>
                        </a:spcBef>
                      </a:pPr>
                      <a:endParaRPr sz="1000" dirty="0">
                        <a:latin typeface="Times New Roman"/>
                        <a:cs typeface="Times New Roman"/>
                      </a:endParaRPr>
                    </a:p>
                    <a:p>
                      <a:pPr algn="ctr">
                        <a:lnSpc>
                          <a:spcPct val="100000"/>
                        </a:lnSpc>
                      </a:pPr>
                      <a:r>
                        <a:rPr sz="1000" b="1" dirty="0">
                          <a:latin typeface="Calibri"/>
                          <a:cs typeface="Calibri"/>
                        </a:rPr>
                        <a:t>General</a:t>
                      </a:r>
                      <a:r>
                        <a:rPr sz="1000" b="1" spc="-10" dirty="0">
                          <a:latin typeface="Calibri"/>
                          <a:cs typeface="Calibri"/>
                        </a:rPr>
                        <a:t> Research</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Browse through papers/publications on state -of -the -art topics of interest</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120014" algn="r">
                        <a:lnSpc>
                          <a:spcPct val="100000"/>
                        </a:lnSpc>
                      </a:pPr>
                      <a:r>
                        <a:rPr sz="1000" spc="-10" dirty="0">
                          <a:latin typeface="Calibri"/>
                          <a:cs typeface="Calibri"/>
                        </a:rPr>
                        <a:t>8/2</a:t>
                      </a:r>
                      <a:r>
                        <a:rPr lang="en-US" sz="1000" spc="-10" dirty="0">
                          <a:latin typeface="Calibri"/>
                          <a:cs typeface="Calibri"/>
                        </a:rPr>
                        <a:t>1</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9</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536834">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sz="1000" b="1" spc="-10" dirty="0">
                          <a:latin typeface="Calibri"/>
                          <a:cs typeface="Calibri"/>
                        </a:rPr>
                        <a:t>In-</a:t>
                      </a:r>
                      <a:r>
                        <a:rPr sz="1000" b="1" dirty="0">
                          <a:latin typeface="Calibri"/>
                          <a:cs typeface="Calibri"/>
                        </a:rPr>
                        <a:t>Depth</a:t>
                      </a:r>
                      <a:r>
                        <a:rPr sz="1000" b="1" spc="10" dirty="0">
                          <a:latin typeface="Calibri"/>
                          <a:cs typeface="Calibri"/>
                        </a:rPr>
                        <a:t> </a:t>
                      </a:r>
                      <a:r>
                        <a:rPr sz="1000" b="1" spc="-10" dirty="0">
                          <a:latin typeface="Calibri"/>
                          <a:cs typeface="Calibri"/>
                        </a:rPr>
                        <a:t>Research</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5"/>
                        </a:spcBef>
                      </a:pPr>
                      <a:r>
                        <a:rPr lang="en-US" sz="1000" dirty="0"/>
                        <a:t>Do more in -depth studying around a specific chosen area of research</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marR="120014" algn="r">
                        <a:lnSpc>
                          <a:spcPct val="100000"/>
                        </a:lnSpc>
                        <a:spcBef>
                          <a:spcPts val="5"/>
                        </a:spcBef>
                      </a:pPr>
                      <a:r>
                        <a:rPr lang="en-US" sz="1000" spc="-10" dirty="0">
                          <a:latin typeface="Calibri"/>
                          <a:cs typeface="Calibri"/>
                        </a:rPr>
                        <a:t>9</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spc="-10" dirty="0">
                          <a:latin typeface="Calibri"/>
                          <a:cs typeface="Calibri"/>
                        </a:rPr>
                        <a:t>9</a:t>
                      </a:r>
                      <a:r>
                        <a:rPr sz="1000" spc="-10" dirty="0">
                          <a:latin typeface="Calibri"/>
                          <a:cs typeface="Calibri"/>
                        </a:rPr>
                        <a:t>/</a:t>
                      </a:r>
                      <a:r>
                        <a:rPr lang="en-US" sz="1000" spc="-10" dirty="0">
                          <a:latin typeface="Calibri"/>
                          <a:cs typeface="Calibri"/>
                        </a:rPr>
                        <a:t>29</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49887">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Project Execution Planning</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Understand the current state of the art and it’s “goal state”, then brainstorm projects to help tie the gap</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endParaRPr lang="en-US" sz="1000" spc="-10" dirty="0">
                        <a:latin typeface="Calibri"/>
                        <a:cs typeface="Calibri"/>
                      </a:endParaRPr>
                    </a:p>
                    <a:p>
                      <a:pPr marR="86995" algn="r">
                        <a:lnSpc>
                          <a:spcPct val="100000"/>
                        </a:lnSpc>
                      </a:pPr>
                      <a:r>
                        <a:rPr lang="en-US" sz="1000" spc="-10" dirty="0">
                          <a:latin typeface="Calibri"/>
                          <a:cs typeface="Calibri"/>
                        </a:rPr>
                        <a:t>9/29/23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06</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4"/>
                  </a:ext>
                </a:extLst>
              </a:tr>
              <a:tr h="749887">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Proposal First Draft</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Understand the current state of the art and it’s “goal state”, then brainstorm projects to help tie the gap</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endParaRPr lang="en-US" sz="1000" spc="-10" dirty="0">
                        <a:latin typeface="Calibri"/>
                        <a:cs typeface="Calibri"/>
                      </a:endParaRPr>
                    </a:p>
                    <a:p>
                      <a:pPr marR="86995" algn="r">
                        <a:lnSpc>
                          <a:spcPct val="100000"/>
                        </a:lnSpc>
                      </a:pPr>
                      <a:r>
                        <a:rPr lang="en-US" sz="1000" spc="-10" dirty="0">
                          <a:latin typeface="Calibri"/>
                          <a:cs typeface="Calibri"/>
                        </a:rPr>
                        <a:t>10/06/23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13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3268036775"/>
                  </a:ext>
                </a:extLst>
              </a:tr>
              <a:tr h="969328">
                <a:tc>
                  <a:txBody>
                    <a:bodyPr/>
                    <a:lstStyle/>
                    <a:p>
                      <a:pPr marL="294005" marR="290830" indent="50165" algn="ctr">
                        <a:lnSpc>
                          <a:spcPct val="102000"/>
                        </a:lnSpc>
                        <a:spcBef>
                          <a:spcPts val="680"/>
                        </a:spcBef>
                      </a:pPr>
                      <a:r>
                        <a:rPr sz="1000" b="1" spc="-10" dirty="0">
                          <a:latin typeface="Calibri"/>
                          <a:cs typeface="Calibri"/>
                        </a:rPr>
                        <a:t>Annotated Bibliography</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Document previously accomplished work in this area and how it relates</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13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10/</a:t>
                      </a:r>
                      <a:r>
                        <a:rPr lang="en-US" sz="1000" spc="-10" dirty="0">
                          <a:latin typeface="Calibri"/>
                          <a:cs typeface="Calibri"/>
                        </a:rPr>
                        <a:t>20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69328">
                <a:tc>
                  <a:txBody>
                    <a:bodyPr/>
                    <a:lstStyle/>
                    <a:p>
                      <a:pPr marL="294005" marR="290830" indent="50165" algn="ctr">
                        <a:lnSpc>
                          <a:spcPct val="102000"/>
                        </a:lnSpc>
                        <a:spcBef>
                          <a:spcPts val="680"/>
                        </a:spcBef>
                      </a:pPr>
                      <a:r>
                        <a:rPr lang="en-US" sz="1000" b="1" spc="-10" dirty="0">
                          <a:latin typeface="Calibri"/>
                          <a:cs typeface="Calibri"/>
                        </a:rPr>
                        <a:t>Prepare Technical Requirements</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Plan</a:t>
                      </a:r>
                      <a:r>
                        <a:rPr lang="en-US" sz="1000" baseline="0" dirty="0">
                          <a:latin typeface="Calibri"/>
                          <a:cs typeface="Calibri"/>
                        </a:rPr>
                        <a:t> the procedures and tools required for executing the system</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20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a:t>
                      </a:r>
                      <a:r>
                        <a:rPr lang="en-US" sz="1000" spc="-10" dirty="0">
                          <a:latin typeface="Calibri"/>
                          <a:cs typeface="Calibri"/>
                        </a:rPr>
                        <a:t>1</a:t>
                      </a:r>
                      <a:r>
                        <a:rPr sz="1000" spc="-10" dirty="0">
                          <a:latin typeface="Calibri"/>
                          <a:cs typeface="Calibri"/>
                        </a:rPr>
                        <a:t>/</a:t>
                      </a:r>
                      <a:r>
                        <a:rPr lang="en-US" sz="1000" spc="-10" dirty="0">
                          <a:latin typeface="Calibri"/>
                          <a:cs typeface="Calibri"/>
                        </a:rPr>
                        <a:t>03</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880499"/>
                  </a:ext>
                </a:extLst>
              </a:tr>
            </a:tbl>
          </a:graphicData>
        </a:graphic>
      </p:graphicFrame>
      <p:pic>
        <p:nvPicPr>
          <p:cNvPr id="7" name="object 4">
            <a:extLst>
              <a:ext uri="{FF2B5EF4-FFF2-40B4-BE49-F238E27FC236}">
                <a16:creationId xmlns:a16="http://schemas.microsoft.com/office/drawing/2014/main" id="{7692BB59-FFA5-BD36-C5BD-427F47E10CD5}"/>
              </a:ext>
            </a:extLst>
          </p:cNvPr>
          <p:cNvPicPr/>
          <p:nvPr/>
        </p:nvPicPr>
        <p:blipFill>
          <a:blip r:embed="rId3" cstate="print"/>
          <a:stretch>
            <a:fillRect/>
          </a:stretch>
        </p:blipFill>
        <p:spPr>
          <a:xfrm>
            <a:off x="6781800" y="1546419"/>
            <a:ext cx="514350" cy="176505"/>
          </a:xfrm>
          <a:prstGeom prst="rect">
            <a:avLst/>
          </a:prstGeom>
        </p:spPr>
      </p:pic>
      <p:sp>
        <p:nvSpPr>
          <p:cNvPr id="32" name="TextBox 31">
            <a:extLst>
              <a:ext uri="{FF2B5EF4-FFF2-40B4-BE49-F238E27FC236}">
                <a16:creationId xmlns:a16="http://schemas.microsoft.com/office/drawing/2014/main" id="{09ED504D-782A-5CF9-3968-6835695E9526}"/>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33" name="object 4">
            <a:extLst>
              <a:ext uri="{FF2B5EF4-FFF2-40B4-BE49-F238E27FC236}">
                <a16:creationId xmlns:a16="http://schemas.microsoft.com/office/drawing/2014/main" id="{92467E16-A596-3AA5-8007-2048505AAA2A}"/>
              </a:ext>
            </a:extLst>
          </p:cNvPr>
          <p:cNvPicPr/>
          <p:nvPr/>
        </p:nvPicPr>
        <p:blipFill>
          <a:blip r:embed="rId3" cstate="print"/>
          <a:stretch>
            <a:fillRect/>
          </a:stretch>
        </p:blipFill>
        <p:spPr>
          <a:xfrm>
            <a:off x="7171055" y="2190252"/>
            <a:ext cx="274447" cy="176505"/>
          </a:xfrm>
          <a:prstGeom prst="rect">
            <a:avLst/>
          </a:prstGeom>
        </p:spPr>
      </p:pic>
      <p:pic>
        <p:nvPicPr>
          <p:cNvPr id="35" name="object 4">
            <a:extLst>
              <a:ext uri="{FF2B5EF4-FFF2-40B4-BE49-F238E27FC236}">
                <a16:creationId xmlns:a16="http://schemas.microsoft.com/office/drawing/2014/main" id="{9B9C4B14-500A-DB58-D812-D1010FBBD785}"/>
              </a:ext>
            </a:extLst>
          </p:cNvPr>
          <p:cNvPicPr/>
          <p:nvPr/>
        </p:nvPicPr>
        <p:blipFill>
          <a:blip r:embed="rId3" cstate="print"/>
          <a:stretch>
            <a:fillRect/>
          </a:stretch>
        </p:blipFill>
        <p:spPr>
          <a:xfrm>
            <a:off x="7428378" y="2852659"/>
            <a:ext cx="93324" cy="176505"/>
          </a:xfrm>
          <a:prstGeom prst="rect">
            <a:avLst/>
          </a:prstGeom>
        </p:spPr>
      </p:pic>
      <p:pic>
        <p:nvPicPr>
          <p:cNvPr id="36" name="object 4">
            <a:extLst>
              <a:ext uri="{FF2B5EF4-FFF2-40B4-BE49-F238E27FC236}">
                <a16:creationId xmlns:a16="http://schemas.microsoft.com/office/drawing/2014/main" id="{FE8B1795-2DC3-8012-A85C-8329CD21E9D9}"/>
              </a:ext>
            </a:extLst>
          </p:cNvPr>
          <p:cNvPicPr/>
          <p:nvPr/>
        </p:nvPicPr>
        <p:blipFill>
          <a:blip r:embed="rId3" cstate="print"/>
          <a:stretch>
            <a:fillRect/>
          </a:stretch>
        </p:blipFill>
        <p:spPr>
          <a:xfrm>
            <a:off x="7521702" y="3644112"/>
            <a:ext cx="152400" cy="144075"/>
          </a:xfrm>
          <a:prstGeom prst="rect">
            <a:avLst/>
          </a:prstGeom>
        </p:spPr>
      </p:pic>
      <p:pic>
        <p:nvPicPr>
          <p:cNvPr id="37" name="object 4">
            <a:extLst>
              <a:ext uri="{FF2B5EF4-FFF2-40B4-BE49-F238E27FC236}">
                <a16:creationId xmlns:a16="http://schemas.microsoft.com/office/drawing/2014/main" id="{07A22424-AA81-B376-2B50-F078A7A7971B}"/>
              </a:ext>
            </a:extLst>
          </p:cNvPr>
          <p:cNvPicPr/>
          <p:nvPr/>
        </p:nvPicPr>
        <p:blipFill>
          <a:blip r:embed="rId3" cstate="print"/>
          <a:stretch>
            <a:fillRect/>
          </a:stretch>
        </p:blipFill>
        <p:spPr>
          <a:xfrm>
            <a:off x="7674102" y="4331097"/>
            <a:ext cx="152400" cy="144075"/>
          </a:xfrm>
          <a:prstGeom prst="rect">
            <a:avLst/>
          </a:prstGeom>
        </p:spPr>
      </p:pic>
      <p:pic>
        <p:nvPicPr>
          <p:cNvPr id="38" name="object 4">
            <a:extLst>
              <a:ext uri="{FF2B5EF4-FFF2-40B4-BE49-F238E27FC236}">
                <a16:creationId xmlns:a16="http://schemas.microsoft.com/office/drawing/2014/main" id="{6E122A67-74EF-981E-0E9D-1AC5C594EFEF}"/>
              </a:ext>
            </a:extLst>
          </p:cNvPr>
          <p:cNvPicPr/>
          <p:nvPr/>
        </p:nvPicPr>
        <p:blipFill>
          <a:blip r:embed="rId3" cstate="print"/>
          <a:stretch>
            <a:fillRect/>
          </a:stretch>
        </p:blipFill>
        <p:spPr>
          <a:xfrm>
            <a:off x="7826502" y="5334000"/>
            <a:ext cx="152400" cy="144075"/>
          </a:xfrm>
          <a:prstGeom prst="rect">
            <a:avLst/>
          </a:prstGeom>
        </p:spPr>
      </p:pic>
    </p:spTree>
    <p:extLst>
      <p:ext uri="{BB962C8B-B14F-4D97-AF65-F5344CB8AC3E}">
        <p14:creationId xmlns:p14="http://schemas.microsoft.com/office/powerpoint/2010/main" val="334758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2AF86B-1C00-3A92-5138-A7F017C0F36E}"/>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r>
              <a:rPr lang="en-US" sz="3200" b="1" dirty="0">
                <a:latin typeface="Helvetica" pitchFamily="34" charset="0"/>
                <a:ea typeface="+mj-ea"/>
                <a:cs typeface="+mj-cs"/>
              </a:rPr>
              <a:t>Contents</a:t>
            </a:r>
            <a:r>
              <a:rPr lang="en-US" sz="2800" b="1" dirty="0">
                <a:latin typeface="Helvetica" pitchFamily="34" charset="0"/>
                <a:ea typeface="+mj-ea"/>
                <a:cs typeface="+mj-cs"/>
              </a:rPr>
              <a:t>:</a:t>
            </a:r>
            <a:endParaRPr lang="en-US" sz="3000" dirty="0">
              <a:latin typeface="Helvetica" pitchFamily="34" charset="0"/>
              <a:ea typeface="+mj-ea"/>
              <a:cs typeface="+mj-cs"/>
            </a:endParaRPr>
          </a:p>
        </p:txBody>
      </p:sp>
      <p:sp>
        <p:nvSpPr>
          <p:cNvPr id="3" name="TextBox 2">
            <a:extLst>
              <a:ext uri="{FF2B5EF4-FFF2-40B4-BE49-F238E27FC236}">
                <a16:creationId xmlns:a16="http://schemas.microsoft.com/office/drawing/2014/main" id="{5ADE1D1C-D45F-6B57-5783-CA8783E886DE}"/>
              </a:ext>
            </a:extLst>
          </p:cNvPr>
          <p:cNvSpPr txBox="1"/>
          <p:nvPr/>
        </p:nvSpPr>
        <p:spPr>
          <a:xfrm>
            <a:off x="533400" y="1607641"/>
            <a:ext cx="10777805" cy="2677656"/>
          </a:xfrm>
          <a:prstGeom prst="rect">
            <a:avLst/>
          </a:prstGeom>
          <a:noFill/>
        </p:spPr>
        <p:txBody>
          <a:bodyPr wrap="square" rtlCol="0">
            <a:spAutoFit/>
          </a:bodyPr>
          <a:lstStyle/>
          <a:p>
            <a:pPr marL="342900" indent="-342900">
              <a:buAutoNum type="arabicPeriod"/>
            </a:pPr>
            <a:r>
              <a:rPr lang="en-US" sz="2800" b="0" i="0" dirty="0">
                <a:solidFill>
                  <a:srgbClr val="000000"/>
                </a:solidFill>
                <a:effectLst/>
                <a:cs typeface="Arial" panose="020B0604020202020204" pitchFamily="34" charset="0"/>
              </a:rPr>
              <a:t>Theme and Background</a:t>
            </a:r>
          </a:p>
          <a:p>
            <a:pPr marL="342900" indent="-342900">
              <a:buAutoNum type="arabicPeriod"/>
            </a:pPr>
            <a:r>
              <a:rPr lang="en-US" sz="2800" dirty="0">
                <a:solidFill>
                  <a:srgbClr val="000000"/>
                </a:solidFill>
                <a:cs typeface="Arial" panose="020B0604020202020204" pitchFamily="34" charset="0"/>
              </a:rPr>
              <a:t>Objective</a:t>
            </a:r>
          </a:p>
          <a:p>
            <a:pPr marL="342900" indent="-342900">
              <a:buAutoNum type="arabicPeriod"/>
            </a:pPr>
            <a:r>
              <a:rPr lang="en-US" sz="2800" dirty="0">
                <a:solidFill>
                  <a:srgbClr val="000000"/>
                </a:solidFill>
                <a:cs typeface="Arial" panose="020B0604020202020204" pitchFamily="34" charset="0"/>
              </a:rPr>
              <a:t>Aims</a:t>
            </a:r>
          </a:p>
          <a:p>
            <a:pPr marL="342900" indent="-342900">
              <a:buAutoNum type="arabicPeriod"/>
            </a:pPr>
            <a:r>
              <a:rPr lang="en-US" sz="2800" dirty="0">
                <a:solidFill>
                  <a:srgbClr val="000000"/>
                </a:solidFill>
                <a:cs typeface="Arial" panose="020B0604020202020204" pitchFamily="34" charset="0"/>
              </a:rPr>
              <a:t>Research Questions</a:t>
            </a:r>
          </a:p>
          <a:p>
            <a:pPr marL="342900" indent="-342900">
              <a:buAutoNum type="arabicPeriod"/>
            </a:pPr>
            <a:r>
              <a:rPr lang="en-US" sz="2800" dirty="0">
                <a:solidFill>
                  <a:srgbClr val="000000"/>
                </a:solidFill>
                <a:cs typeface="Arial" panose="020B0604020202020204" pitchFamily="34" charset="0"/>
              </a:rPr>
              <a:t>Timeline</a:t>
            </a:r>
          </a:p>
          <a:p>
            <a:pPr marL="342900" indent="-342900">
              <a:buAutoNum type="arabicPeriod"/>
            </a:pPr>
            <a:r>
              <a:rPr lang="en-US" sz="2800" dirty="0">
                <a:solidFill>
                  <a:srgbClr val="000000"/>
                </a:solidFill>
                <a:cs typeface="Arial" panose="020B0604020202020204" pitchFamily="34" charset="0"/>
              </a:rPr>
              <a:t>References</a:t>
            </a:r>
          </a:p>
        </p:txBody>
      </p:sp>
    </p:spTree>
    <p:extLst>
      <p:ext uri="{BB962C8B-B14F-4D97-AF65-F5344CB8AC3E}">
        <p14:creationId xmlns:p14="http://schemas.microsoft.com/office/powerpoint/2010/main" val="27266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6FA9DF-B219-860E-02BD-1683D3640CEF}"/>
              </a:ext>
            </a:extLst>
          </p:cNvPr>
          <p:cNvSpPr txBox="1">
            <a:spLocks/>
          </p:cNvSpPr>
          <p:nvPr/>
        </p:nvSpPr>
        <p:spPr>
          <a:xfrm>
            <a:off x="533400" y="767209"/>
            <a:ext cx="2819400" cy="533400"/>
          </a:xfrm>
          <a:prstGeom prst="rect">
            <a:avLst/>
          </a:prstGeom>
        </p:spPr>
        <p:txBody>
          <a:bodyPr anchor="ctr">
            <a:normAutofit lnSpcReduction="10000"/>
          </a:bodyPr>
          <a:lstStyle/>
          <a:p>
            <a:pPr eaLnBrk="1" fontAlgn="auto" hangingPunct="1">
              <a:spcAft>
                <a:spcPts val="0"/>
              </a:spcAft>
              <a:defRPr/>
            </a:pPr>
            <a:endParaRPr lang="en-US" sz="3000" dirty="0">
              <a:solidFill>
                <a:schemeClr val="tx1">
                  <a:lumMod val="50000"/>
                  <a:lumOff val="50000"/>
                </a:schemeClr>
              </a:solidFill>
              <a:latin typeface="Helvetica" pitchFamily="34" charset="0"/>
              <a:ea typeface="+mj-ea"/>
              <a:cs typeface="+mj-cs"/>
            </a:endParaRPr>
          </a:p>
        </p:txBody>
      </p:sp>
      <p:sp>
        <p:nvSpPr>
          <p:cNvPr id="4" name="object 2">
            <a:extLst>
              <a:ext uri="{FF2B5EF4-FFF2-40B4-BE49-F238E27FC236}">
                <a16:creationId xmlns:a16="http://schemas.microsoft.com/office/drawing/2014/main" id="{F1905B3B-4F6A-47C0-BD01-BEF727D21B13}"/>
              </a:ext>
            </a:extLst>
          </p:cNvPr>
          <p:cNvSpPr txBox="1"/>
          <p:nvPr/>
        </p:nvSpPr>
        <p:spPr>
          <a:xfrm>
            <a:off x="5569987" y="617833"/>
            <a:ext cx="1306617"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Calibri"/>
                <a:cs typeface="Calibri"/>
              </a:rPr>
              <a:t>Timeline</a:t>
            </a:r>
            <a:endParaRPr sz="2800" dirty="0">
              <a:latin typeface="Calibri"/>
              <a:cs typeface="Calibri"/>
            </a:endParaRPr>
          </a:p>
        </p:txBody>
      </p:sp>
      <p:graphicFrame>
        <p:nvGraphicFramePr>
          <p:cNvPr id="5" name="object 3">
            <a:extLst>
              <a:ext uri="{FF2B5EF4-FFF2-40B4-BE49-F238E27FC236}">
                <a16:creationId xmlns:a16="http://schemas.microsoft.com/office/drawing/2014/main" id="{16657BE0-3CBA-F2B9-1D30-78453A897F1C}"/>
              </a:ext>
            </a:extLst>
          </p:cNvPr>
          <p:cNvGraphicFramePr>
            <a:graphicFrameLocks noGrp="1"/>
          </p:cNvGraphicFramePr>
          <p:nvPr>
            <p:extLst>
              <p:ext uri="{D42A27DB-BD31-4B8C-83A1-F6EECF244321}">
                <p14:modId xmlns:p14="http://schemas.microsoft.com/office/powerpoint/2010/main" val="824114470"/>
              </p:ext>
            </p:extLst>
          </p:nvPr>
        </p:nvGraphicFramePr>
        <p:xfrm>
          <a:off x="2286000" y="1061545"/>
          <a:ext cx="7848598" cy="5070222"/>
        </p:xfrm>
        <a:graphic>
          <a:graphicData uri="http://schemas.openxmlformats.org/drawingml/2006/table">
            <a:tbl>
              <a:tblPr firstRow="1" bandRow="1">
                <a:tableStyleId>{2D5ABB26-0587-4C30-8999-92F81FD0307C}</a:tableStyleId>
              </a:tblPr>
              <a:tblGrid>
                <a:gridCol w="1407650">
                  <a:extLst>
                    <a:ext uri="{9D8B030D-6E8A-4147-A177-3AD203B41FA5}">
                      <a16:colId xmlns:a16="http://schemas.microsoft.com/office/drawing/2014/main" val="20000"/>
                    </a:ext>
                  </a:extLst>
                </a:gridCol>
                <a:gridCol w="1407650">
                  <a:extLst>
                    <a:ext uri="{9D8B030D-6E8A-4147-A177-3AD203B41FA5}">
                      <a16:colId xmlns:a16="http://schemas.microsoft.com/office/drawing/2014/main" val="2594759337"/>
                    </a:ext>
                  </a:extLst>
                </a:gridCol>
                <a:gridCol w="756382">
                  <a:extLst>
                    <a:ext uri="{9D8B030D-6E8A-4147-A177-3AD203B41FA5}">
                      <a16:colId xmlns:a16="http://schemas.microsoft.com/office/drawing/2014/main" val="20002"/>
                    </a:ext>
                  </a:extLst>
                </a:gridCol>
                <a:gridCol w="701693">
                  <a:extLst>
                    <a:ext uri="{9D8B030D-6E8A-4147-A177-3AD203B41FA5}">
                      <a16:colId xmlns:a16="http://schemas.microsoft.com/office/drawing/2014/main" val="20003"/>
                    </a:ext>
                  </a:extLst>
                </a:gridCol>
                <a:gridCol w="446015">
                  <a:extLst>
                    <a:ext uri="{9D8B030D-6E8A-4147-A177-3AD203B41FA5}">
                      <a16:colId xmlns:a16="http://schemas.microsoft.com/office/drawing/2014/main" val="20004"/>
                    </a:ext>
                  </a:extLst>
                </a:gridCol>
                <a:gridCol w="446015">
                  <a:extLst>
                    <a:ext uri="{9D8B030D-6E8A-4147-A177-3AD203B41FA5}">
                      <a16:colId xmlns:a16="http://schemas.microsoft.com/office/drawing/2014/main" val="20005"/>
                    </a:ext>
                  </a:extLst>
                </a:gridCol>
                <a:gridCol w="449566">
                  <a:extLst>
                    <a:ext uri="{9D8B030D-6E8A-4147-A177-3AD203B41FA5}">
                      <a16:colId xmlns:a16="http://schemas.microsoft.com/office/drawing/2014/main" val="20006"/>
                    </a:ext>
                  </a:extLst>
                </a:gridCol>
                <a:gridCol w="446015">
                  <a:extLst>
                    <a:ext uri="{9D8B030D-6E8A-4147-A177-3AD203B41FA5}">
                      <a16:colId xmlns:a16="http://schemas.microsoft.com/office/drawing/2014/main" val="20007"/>
                    </a:ext>
                  </a:extLst>
                </a:gridCol>
                <a:gridCol w="446015">
                  <a:extLst>
                    <a:ext uri="{9D8B030D-6E8A-4147-A177-3AD203B41FA5}">
                      <a16:colId xmlns:a16="http://schemas.microsoft.com/office/drawing/2014/main" val="20008"/>
                    </a:ext>
                  </a:extLst>
                </a:gridCol>
                <a:gridCol w="446015">
                  <a:extLst>
                    <a:ext uri="{9D8B030D-6E8A-4147-A177-3AD203B41FA5}">
                      <a16:colId xmlns:a16="http://schemas.microsoft.com/office/drawing/2014/main" val="20009"/>
                    </a:ext>
                  </a:extLst>
                </a:gridCol>
                <a:gridCol w="449567">
                  <a:extLst>
                    <a:ext uri="{9D8B030D-6E8A-4147-A177-3AD203B41FA5}">
                      <a16:colId xmlns:a16="http://schemas.microsoft.com/office/drawing/2014/main" val="20010"/>
                    </a:ext>
                  </a:extLst>
                </a:gridCol>
                <a:gridCol w="446015">
                  <a:extLst>
                    <a:ext uri="{9D8B030D-6E8A-4147-A177-3AD203B41FA5}">
                      <a16:colId xmlns:a16="http://schemas.microsoft.com/office/drawing/2014/main" val="20011"/>
                    </a:ext>
                  </a:extLst>
                </a:gridCol>
              </a:tblGrid>
              <a:tr h="287116">
                <a:tc>
                  <a:txBody>
                    <a:bodyPr/>
                    <a:lstStyle/>
                    <a:p>
                      <a:pPr algn="ctr">
                        <a:lnSpc>
                          <a:spcPct val="100000"/>
                        </a:lnSpc>
                        <a:spcBef>
                          <a:spcPts val="360"/>
                        </a:spcBef>
                      </a:pPr>
                      <a:r>
                        <a:rPr sz="1200" b="1" spc="-20" dirty="0">
                          <a:latin typeface="Calibri"/>
                          <a:cs typeface="Calibri"/>
                        </a:rPr>
                        <a:t>Phase</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lang="en-US" sz="1200" b="1" dirty="0">
                          <a:latin typeface="Calibri"/>
                          <a:cs typeface="Calibri"/>
                        </a:rPr>
                        <a:t>Details</a:t>
                      </a:r>
                      <a:endParaRPr sz="1200" b="1"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85420">
                        <a:lnSpc>
                          <a:spcPct val="100000"/>
                        </a:lnSpc>
                        <a:spcBef>
                          <a:spcPts val="360"/>
                        </a:spcBef>
                      </a:pPr>
                      <a:r>
                        <a:rPr sz="1200" b="1" spc="-10" dirty="0">
                          <a:latin typeface="Calibri"/>
                          <a:cs typeface="Calibri"/>
                        </a:rPr>
                        <a:t>Start</a:t>
                      </a:r>
                      <a:endParaRPr sz="1200" dirty="0">
                        <a:latin typeface="Calibri"/>
                        <a:cs typeface="Calibri"/>
                      </a:endParaRPr>
                    </a:p>
                  </a:txBody>
                  <a:tcPr marL="0" marR="0" marB="0">
                    <a:lnL w="6350" cap="flat" cmpd="sng" algn="ctr">
                      <a:solidFill>
                        <a:srgbClr val="000000"/>
                      </a:solidFill>
                      <a:prstDash val="solid"/>
                      <a:round/>
                      <a:headEnd type="none" w="med" len="med"/>
                      <a:tailEnd type="none" w="med" len="me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360"/>
                        </a:spcBef>
                      </a:pPr>
                      <a:r>
                        <a:rPr sz="1200" b="1" spc="-10" dirty="0">
                          <a:latin typeface="Calibri"/>
                          <a:cs typeface="Calibri"/>
                        </a:rPr>
                        <a:t>Finish</a:t>
                      </a:r>
                      <a:endParaRPr sz="1200">
                        <a:latin typeface="Calibri"/>
                        <a:cs typeface="Calibri"/>
                      </a:endParaRPr>
                    </a:p>
                  </a:txBody>
                  <a:tcPr marL="0" marR="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8425">
                        <a:lnSpc>
                          <a:spcPct val="100000"/>
                        </a:lnSpc>
                        <a:spcBef>
                          <a:spcPts val="484"/>
                        </a:spcBef>
                      </a:pPr>
                      <a:r>
                        <a:rPr sz="1000" spc="-25" dirty="0">
                          <a:latin typeface="Calibri"/>
                          <a:cs typeface="Calibri"/>
                        </a:rPr>
                        <a:t>Aug</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4139">
                        <a:lnSpc>
                          <a:spcPct val="100000"/>
                        </a:lnSpc>
                        <a:spcBef>
                          <a:spcPts val="484"/>
                        </a:spcBef>
                      </a:pPr>
                      <a:r>
                        <a:rPr sz="1000" spc="-25" dirty="0">
                          <a:latin typeface="Calibri"/>
                          <a:cs typeface="Calibri"/>
                        </a:rPr>
                        <a:t>Sep</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11125">
                        <a:lnSpc>
                          <a:spcPct val="100000"/>
                        </a:lnSpc>
                        <a:spcBef>
                          <a:spcPts val="484"/>
                        </a:spcBef>
                      </a:pPr>
                      <a:r>
                        <a:rPr sz="1000" spc="-25" dirty="0">
                          <a:latin typeface="Calibri"/>
                          <a:cs typeface="Calibri"/>
                        </a:rPr>
                        <a:t>Oct</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5250">
                        <a:lnSpc>
                          <a:spcPct val="100000"/>
                        </a:lnSpc>
                        <a:spcBef>
                          <a:spcPts val="484"/>
                        </a:spcBef>
                      </a:pPr>
                      <a:r>
                        <a:rPr sz="1000" spc="-25" dirty="0">
                          <a:latin typeface="Calibri"/>
                          <a:cs typeface="Calibri"/>
                        </a:rPr>
                        <a:t>Nov</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0965">
                        <a:lnSpc>
                          <a:spcPct val="100000"/>
                        </a:lnSpc>
                        <a:spcBef>
                          <a:spcPts val="484"/>
                        </a:spcBef>
                      </a:pPr>
                      <a:r>
                        <a:rPr sz="1000" spc="-25" dirty="0">
                          <a:latin typeface="Calibri"/>
                          <a:cs typeface="Calibri"/>
                        </a:rPr>
                        <a:t>Dec</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14300">
                        <a:lnSpc>
                          <a:spcPct val="100000"/>
                        </a:lnSpc>
                        <a:spcBef>
                          <a:spcPts val="484"/>
                        </a:spcBef>
                      </a:pPr>
                      <a:r>
                        <a:rPr sz="1000" spc="-25" dirty="0">
                          <a:latin typeface="Calibri"/>
                          <a:cs typeface="Calibri"/>
                        </a:rPr>
                        <a:t>Jan</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107314">
                        <a:lnSpc>
                          <a:spcPct val="100000"/>
                        </a:lnSpc>
                        <a:spcBef>
                          <a:spcPts val="484"/>
                        </a:spcBef>
                      </a:pPr>
                      <a:r>
                        <a:rPr sz="1000" spc="-25" dirty="0">
                          <a:latin typeface="Calibri"/>
                          <a:cs typeface="Calibri"/>
                        </a:rPr>
                        <a:t>Feb</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91440">
                        <a:lnSpc>
                          <a:spcPct val="100000"/>
                        </a:lnSpc>
                        <a:spcBef>
                          <a:spcPts val="484"/>
                        </a:spcBef>
                      </a:pPr>
                      <a:r>
                        <a:rPr sz="1000" spc="-25" dirty="0">
                          <a:latin typeface="Calibri"/>
                          <a:cs typeface="Calibri"/>
                        </a:rPr>
                        <a:t>Mar</a:t>
                      </a:r>
                      <a:endParaRPr sz="1000">
                        <a:latin typeface="Calibri"/>
                        <a:cs typeface="Calibri"/>
                      </a:endParaRPr>
                    </a:p>
                  </a:txBody>
                  <a:tcPr marL="0" marR="0" marT="61594"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3185">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b="1" spc="-10" dirty="0">
                          <a:latin typeface="Calibri"/>
                          <a:cs typeface="Calibri"/>
                        </a:rPr>
                        <a:t>Test and evaluate neural network models</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spcBef>
                          <a:spcPts val="5"/>
                        </a:spcBef>
                      </a:pPr>
                      <a:r>
                        <a:rPr lang="en-US" sz="1000"/>
                        <a:t>Start integrating neural </a:t>
                      </a:r>
                      <a:r>
                        <a:rPr lang="en-US" sz="1000" dirty="0"/>
                        <a:t>network into Unity</a:t>
                      </a:r>
                    </a:p>
                    <a:p>
                      <a:pPr algn="ctr">
                        <a:lnSpc>
                          <a:spcPct val="100000"/>
                        </a:lnSpc>
                        <a:spcBef>
                          <a:spcPts val="5"/>
                        </a:spcBef>
                      </a:pPr>
                      <a:r>
                        <a:rPr lang="en-US" sz="1000" dirty="0">
                          <a:latin typeface="Calibri"/>
                          <a:cs typeface="Calibri"/>
                        </a:rPr>
                        <a:t>for testing</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marR="120014" algn="r">
                        <a:lnSpc>
                          <a:spcPct val="100000"/>
                        </a:lnSpc>
                        <a:spcBef>
                          <a:spcPts val="5"/>
                        </a:spcBef>
                      </a:pPr>
                      <a:r>
                        <a:rPr lang="en-US" sz="1000" spc="-10" dirty="0">
                          <a:latin typeface="Calibri"/>
                          <a:cs typeface="Calibri"/>
                        </a:rPr>
                        <a:t>11</a:t>
                      </a:r>
                      <a:r>
                        <a:rPr sz="1000" spc="-10" dirty="0">
                          <a:latin typeface="Calibri"/>
                          <a:cs typeface="Calibri"/>
                        </a:rPr>
                        <a:t>/</a:t>
                      </a:r>
                      <a:r>
                        <a:rPr lang="en-US" sz="1000" spc="-10" dirty="0">
                          <a:latin typeface="Calibri"/>
                          <a:cs typeface="Calibri"/>
                        </a:rPr>
                        <a:t>10</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50"/>
                        </a:spcBef>
                      </a:pPr>
                      <a:endParaRPr sz="1000" dirty="0">
                        <a:latin typeface="Times New Roman"/>
                        <a:cs typeface="Times New Roman"/>
                      </a:endParaRPr>
                    </a:p>
                    <a:p>
                      <a:pPr algn="ctr">
                        <a:lnSpc>
                          <a:spcPct val="100000"/>
                        </a:lnSpc>
                        <a:spcBef>
                          <a:spcPts val="5"/>
                        </a:spcBef>
                      </a:pPr>
                      <a:r>
                        <a:rPr lang="en-US" sz="1000" spc="-10" dirty="0">
                          <a:latin typeface="Calibri"/>
                          <a:cs typeface="Calibri"/>
                        </a:rPr>
                        <a:t>12</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1905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509311">
                <a:tc>
                  <a:txBody>
                    <a:bodyPr/>
                    <a:lstStyle/>
                    <a:p>
                      <a:pPr>
                        <a:lnSpc>
                          <a:spcPct val="100000"/>
                        </a:lnSpc>
                        <a:spcBef>
                          <a:spcPts val="175"/>
                        </a:spcBef>
                      </a:pPr>
                      <a:endParaRPr sz="1000" dirty="0">
                        <a:latin typeface="Times New Roman"/>
                        <a:cs typeface="Times New Roman"/>
                      </a:endParaRPr>
                    </a:p>
                    <a:p>
                      <a:pPr algn="ctr">
                        <a:lnSpc>
                          <a:spcPct val="100000"/>
                        </a:lnSpc>
                        <a:spcBef>
                          <a:spcPts val="5"/>
                        </a:spcBef>
                      </a:pPr>
                      <a:r>
                        <a:rPr lang="en-US" sz="1000" b="1" spc="-10" dirty="0">
                          <a:latin typeface="+mn-lt"/>
                          <a:cs typeface="Calibri"/>
                        </a:rPr>
                        <a:t>Present Proposal to Committee</a:t>
                      </a:r>
                      <a:endParaRPr lang="en-US" sz="1000" dirty="0">
                        <a:latin typeface="+mn-lt"/>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latin typeface="Calibri"/>
                          <a:cs typeface="Calibri"/>
                        </a:rPr>
                        <a:t>Make any necessary changes to the project after the presentation</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r>
                        <a:rPr lang="en-US" sz="1000" spc="-10" dirty="0">
                          <a:latin typeface="Calibri"/>
                          <a:cs typeface="Calibri"/>
                        </a:rPr>
                        <a:t>12/04/23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12</a:t>
                      </a:r>
                      <a:r>
                        <a:rPr sz="1000" spc="-10" dirty="0">
                          <a:latin typeface="Calibri"/>
                          <a:cs typeface="Calibri"/>
                        </a:rPr>
                        <a:t>/</a:t>
                      </a:r>
                      <a:r>
                        <a:rPr lang="en-US" sz="1000" spc="-10" dirty="0">
                          <a:latin typeface="Calibri"/>
                          <a:cs typeface="Calibri"/>
                        </a:rPr>
                        <a:t>04</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711441">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b="1" dirty="0">
                          <a:latin typeface="Calibri"/>
                          <a:cs typeface="Calibri"/>
                        </a:rPr>
                        <a:t>Build Procedural Audio Engine</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r>
                        <a:rPr lang="en-US" sz="1000" dirty="0"/>
                        <a:t>Using </a:t>
                      </a:r>
                      <a:r>
                        <a:rPr lang="en-US" sz="1000" dirty="0" err="1"/>
                        <a:t>PureData</a:t>
                      </a:r>
                      <a:r>
                        <a:rPr lang="en-US" sz="1000" dirty="0"/>
                        <a:t>, make a generic procedural audio engine and integrate with Unity</a:t>
                      </a:r>
                      <a:endParaRPr lang="en-US" sz="1000" dirty="0">
                        <a:latin typeface="+mn-lt"/>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lang="en-US" sz="1000" dirty="0">
                        <a:latin typeface="Times New Roman"/>
                        <a:cs typeface="Times New Roman"/>
                      </a:endParaRPr>
                    </a:p>
                    <a:p>
                      <a:pPr marR="86995" algn="r">
                        <a:lnSpc>
                          <a:spcPct val="100000"/>
                        </a:lnSpc>
                      </a:pPr>
                      <a:r>
                        <a:rPr lang="en-US" sz="1000" spc="-10" dirty="0">
                          <a:latin typeface="Calibri"/>
                          <a:cs typeface="Calibri"/>
                        </a:rPr>
                        <a:t>12/15/23</a:t>
                      </a:r>
                      <a:endParaRPr lang="en-US"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r>
                        <a:rPr lang="en-US" sz="1000" spc="-10" dirty="0">
                          <a:latin typeface="Calibri"/>
                          <a:cs typeface="Calibri"/>
                        </a:rPr>
                        <a:t>10</a:t>
                      </a:r>
                      <a:r>
                        <a:rPr sz="1000" spc="-10" dirty="0">
                          <a:latin typeface="Calibri"/>
                          <a:cs typeface="Calibri"/>
                        </a:rPr>
                        <a:t>/</a:t>
                      </a:r>
                      <a:r>
                        <a:rPr lang="en-US" sz="1000" spc="-10" dirty="0">
                          <a:latin typeface="Calibri"/>
                          <a:cs typeface="Calibri"/>
                        </a:rPr>
                        <a:t>22</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10004"/>
                  </a:ext>
                </a:extLst>
              </a:tr>
              <a:tr h="961741">
                <a:tc>
                  <a:txBody>
                    <a:bodyPr/>
                    <a:lstStyle/>
                    <a:p>
                      <a:pPr marL="294005" marR="290830" indent="50165" algn="ctr">
                        <a:lnSpc>
                          <a:spcPct val="102000"/>
                        </a:lnSpc>
                        <a:spcBef>
                          <a:spcPts val="680"/>
                        </a:spcBef>
                      </a:pPr>
                      <a:r>
                        <a:rPr lang="en-US" sz="1000" b="1" spc="-10" dirty="0">
                          <a:latin typeface="Calibri"/>
                          <a:cs typeface="Calibri"/>
                        </a:rPr>
                        <a:t>Make interactive game in Unity</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Make the game and integrate the system for testing</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12</a:t>
                      </a:r>
                      <a:r>
                        <a:rPr sz="1000" spc="-10" dirty="0">
                          <a:latin typeface="Calibri"/>
                          <a:cs typeface="Calibri"/>
                        </a:rPr>
                        <a:t>/</a:t>
                      </a:r>
                      <a:r>
                        <a:rPr lang="en-US" sz="1000" spc="-10" dirty="0">
                          <a:latin typeface="Calibri"/>
                          <a:cs typeface="Calibri"/>
                        </a:rPr>
                        <a:t>22</a:t>
                      </a:r>
                      <a:r>
                        <a:rPr sz="1000" spc="-10" dirty="0">
                          <a:latin typeface="Calibri"/>
                          <a:cs typeface="Calibri"/>
                        </a:rPr>
                        <a:t>/2</a:t>
                      </a:r>
                      <a:r>
                        <a:rPr lang="en-US" sz="1000" spc="-10" dirty="0">
                          <a:latin typeface="Calibri"/>
                          <a:cs typeface="Calibri"/>
                        </a:rPr>
                        <a:t>3</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sz="1000" spc="-10" dirty="0">
                          <a:latin typeface="Calibri"/>
                          <a:cs typeface="Calibri"/>
                        </a:rPr>
                        <a:t>1/</a:t>
                      </a:r>
                      <a:r>
                        <a:rPr lang="en-US" sz="1000" spc="-10" dirty="0">
                          <a:latin typeface="Calibri"/>
                          <a:cs typeface="Calibri"/>
                        </a:rPr>
                        <a:t>12</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a:solidFill>
                        <a:srgbClr val="000000"/>
                      </a:solidFill>
                      <a:prstDash val="solid"/>
                    </a:lnB>
                  </a:tcPr>
                </a:tc>
                <a:extLst>
                  <a:ext uri="{0D108BD9-81ED-4DB2-BD59-A6C34878D82A}">
                    <a16:rowId xmlns:a16="http://schemas.microsoft.com/office/drawing/2014/main" val="3268036775"/>
                  </a:ext>
                </a:extLst>
              </a:tr>
              <a:tr h="919631">
                <a:tc>
                  <a:txBody>
                    <a:bodyPr/>
                    <a:lstStyle/>
                    <a:p>
                      <a:pPr marL="294005" marR="290830" indent="50165" algn="ctr">
                        <a:lnSpc>
                          <a:spcPct val="102000"/>
                        </a:lnSpc>
                        <a:spcBef>
                          <a:spcPts val="680"/>
                        </a:spcBef>
                      </a:pPr>
                      <a:r>
                        <a:rPr lang="en-US" sz="1000" b="1" spc="-10" dirty="0">
                          <a:latin typeface="Calibri"/>
                          <a:cs typeface="Calibri"/>
                        </a:rPr>
                        <a:t>Conduct Evaluation and Analysis</a:t>
                      </a:r>
                      <a:endParaRPr sz="1000" dirty="0">
                        <a:latin typeface="Calibri"/>
                        <a:cs typeface="Calibri"/>
                      </a:endParaRPr>
                    </a:p>
                  </a:txBody>
                  <a:tcPr marL="0" marR="0" marT="86360" marB="0" anchor="ctr">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Perform and analyze user tests through proposed evaluation strategy</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01</a:t>
                      </a:r>
                      <a:r>
                        <a:rPr sz="1000" spc="-10" dirty="0">
                          <a:latin typeface="Calibri"/>
                          <a:cs typeface="Calibri"/>
                        </a:rPr>
                        <a:t>/</a:t>
                      </a:r>
                      <a:r>
                        <a:rPr lang="en-US" sz="1000" spc="-10" dirty="0">
                          <a:latin typeface="Calibri"/>
                          <a:cs typeface="Calibri"/>
                        </a:rPr>
                        <a:t>12</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02</a:t>
                      </a:r>
                      <a:r>
                        <a:rPr sz="1000" spc="-10" dirty="0">
                          <a:latin typeface="Calibri"/>
                          <a:cs typeface="Calibri"/>
                        </a:rPr>
                        <a:t>/</a:t>
                      </a:r>
                      <a:r>
                        <a:rPr lang="en-US" sz="1000" spc="-10" dirty="0">
                          <a:latin typeface="Calibri"/>
                          <a:cs typeface="Calibri"/>
                        </a:rPr>
                        <a:t>16</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a:solidFill>
                        <a:srgbClr val="000000"/>
                      </a:solidFill>
                      <a:prstDash val="soli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9631">
                <a:tc>
                  <a:txBody>
                    <a:bodyPr/>
                    <a:lstStyle/>
                    <a:p>
                      <a:pPr marL="294005" marR="290830" indent="50165" algn="ctr">
                        <a:lnSpc>
                          <a:spcPct val="102000"/>
                        </a:lnSpc>
                        <a:spcBef>
                          <a:spcPts val="680"/>
                        </a:spcBef>
                      </a:pPr>
                      <a:r>
                        <a:rPr lang="en-US" sz="1000" b="1" spc="-10" dirty="0">
                          <a:latin typeface="+mn-lt"/>
                          <a:cs typeface="Calibri"/>
                        </a:rPr>
                        <a:t>Documentation</a:t>
                      </a:r>
                      <a:endParaRPr lang="en-US" sz="1000" dirty="0">
                        <a:latin typeface="+mn-lt"/>
                        <a:cs typeface="Calibri"/>
                      </a:endParaRPr>
                    </a:p>
                  </a:txBody>
                  <a:tcPr marL="0" marR="0" marT="863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94005" marR="290830" indent="50165" algn="ctr">
                        <a:lnSpc>
                          <a:spcPct val="102000"/>
                        </a:lnSpc>
                        <a:spcBef>
                          <a:spcPts val="680"/>
                        </a:spcBef>
                      </a:pPr>
                      <a:r>
                        <a:rPr lang="en-US" sz="1000" dirty="0">
                          <a:latin typeface="Calibri"/>
                          <a:cs typeface="Calibri"/>
                        </a:rPr>
                        <a:t>Put together the final thesis document and enter results for committee review</a:t>
                      </a:r>
                      <a:endParaRPr sz="1000" dirty="0">
                        <a:latin typeface="Calibri"/>
                        <a:cs typeface="Calibri"/>
                      </a:endParaRPr>
                    </a:p>
                  </a:txBody>
                  <a:tcPr marL="0" marR="0" marT="863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marR="87630" algn="r">
                        <a:lnSpc>
                          <a:spcPct val="100000"/>
                        </a:lnSpc>
                      </a:pPr>
                      <a:endParaRPr lang="en-US" sz="1000" spc="-10" dirty="0">
                        <a:latin typeface="Calibri"/>
                        <a:cs typeface="Calibri"/>
                      </a:endParaRPr>
                    </a:p>
                    <a:p>
                      <a:pPr marR="87630" algn="r">
                        <a:lnSpc>
                          <a:spcPct val="100000"/>
                        </a:lnSpc>
                      </a:pPr>
                      <a:r>
                        <a:rPr lang="en-US" sz="1000" spc="-10" dirty="0">
                          <a:latin typeface="Calibri"/>
                          <a:cs typeface="Calibri"/>
                        </a:rPr>
                        <a:t>02</a:t>
                      </a:r>
                      <a:r>
                        <a:rPr sz="1000" spc="-10" dirty="0">
                          <a:latin typeface="Calibri"/>
                          <a:cs typeface="Calibri"/>
                        </a:rPr>
                        <a:t>/</a:t>
                      </a:r>
                      <a:r>
                        <a:rPr lang="en-US" sz="1000" spc="-10" dirty="0">
                          <a:latin typeface="Calibri"/>
                          <a:cs typeface="Calibri"/>
                        </a:rPr>
                        <a:t>16</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spcBef>
                          <a:spcPts val="175"/>
                        </a:spcBef>
                      </a:pPr>
                      <a:endParaRPr sz="1000" dirty="0">
                        <a:latin typeface="Times New Roman"/>
                        <a:cs typeface="Times New Roman"/>
                      </a:endParaRPr>
                    </a:p>
                    <a:p>
                      <a:pPr algn="ctr">
                        <a:lnSpc>
                          <a:spcPct val="100000"/>
                        </a:lnSpc>
                      </a:pPr>
                      <a:endParaRPr lang="en-US" sz="1000" spc="-10" dirty="0">
                        <a:latin typeface="Calibri"/>
                        <a:cs typeface="Calibri"/>
                      </a:endParaRPr>
                    </a:p>
                    <a:p>
                      <a:pPr algn="ctr">
                        <a:lnSpc>
                          <a:spcPct val="100000"/>
                        </a:lnSpc>
                      </a:pPr>
                      <a:r>
                        <a:rPr lang="en-US" sz="1000" spc="-10" dirty="0">
                          <a:latin typeface="Calibri"/>
                          <a:cs typeface="Calibri"/>
                        </a:rPr>
                        <a:t>03</a:t>
                      </a:r>
                      <a:r>
                        <a:rPr sz="1000" spc="-10" dirty="0">
                          <a:latin typeface="Calibri"/>
                          <a:cs typeface="Calibri"/>
                        </a:rPr>
                        <a:t>/</a:t>
                      </a:r>
                      <a:r>
                        <a:rPr lang="en-US" sz="1000" spc="-10" dirty="0">
                          <a:latin typeface="Calibri"/>
                          <a:cs typeface="Calibri"/>
                        </a:rPr>
                        <a:t>15</a:t>
                      </a:r>
                      <a:r>
                        <a:rPr sz="1000" spc="-10" dirty="0">
                          <a:latin typeface="Calibri"/>
                          <a:cs typeface="Calibri"/>
                        </a:rPr>
                        <a:t>/2</a:t>
                      </a:r>
                      <a:r>
                        <a:rPr lang="en-US" sz="1000" spc="-10" dirty="0">
                          <a:latin typeface="Calibri"/>
                          <a:cs typeface="Calibri"/>
                        </a:rPr>
                        <a:t>4</a:t>
                      </a:r>
                      <a:endParaRPr sz="1000" dirty="0">
                        <a:latin typeface="Calibri"/>
                        <a:cs typeface="Calibri"/>
                      </a:endParaRPr>
                    </a:p>
                  </a:txBody>
                  <a:tcPr marL="0" marR="0" marT="222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nSpc>
                          <a:spcPct val="100000"/>
                        </a:lnSpc>
                      </a:pPr>
                      <a:endParaRPr sz="800" dirty="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880499"/>
                  </a:ext>
                </a:extLst>
              </a:tr>
            </a:tbl>
          </a:graphicData>
        </a:graphic>
      </p:graphicFrame>
      <p:sp>
        <p:nvSpPr>
          <p:cNvPr id="32" name="TextBox 31">
            <a:extLst>
              <a:ext uri="{FF2B5EF4-FFF2-40B4-BE49-F238E27FC236}">
                <a16:creationId xmlns:a16="http://schemas.microsoft.com/office/drawing/2014/main" id="{09ED504D-782A-5CF9-3968-6835695E9526}"/>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grpSp>
        <p:nvGrpSpPr>
          <p:cNvPr id="2" name="object 20">
            <a:extLst>
              <a:ext uri="{FF2B5EF4-FFF2-40B4-BE49-F238E27FC236}">
                <a16:creationId xmlns:a16="http://schemas.microsoft.com/office/drawing/2014/main" id="{E5259CCC-2E28-12D1-13A0-A4FF4903A8C8}"/>
              </a:ext>
            </a:extLst>
          </p:cNvPr>
          <p:cNvGrpSpPr/>
          <p:nvPr/>
        </p:nvGrpSpPr>
        <p:grpSpPr>
          <a:xfrm>
            <a:off x="8126595" y="1552222"/>
            <a:ext cx="405667" cy="88701"/>
            <a:chOff x="5573974" y="5524969"/>
            <a:chExt cx="1205230" cy="112395"/>
          </a:xfrm>
        </p:grpSpPr>
        <p:sp>
          <p:nvSpPr>
            <p:cNvPr id="3" name="object 21">
              <a:extLst>
                <a:ext uri="{FF2B5EF4-FFF2-40B4-BE49-F238E27FC236}">
                  <a16:creationId xmlns:a16="http://schemas.microsoft.com/office/drawing/2014/main" id="{A56B91E0-F8C9-3465-FD7A-F009473154AA}"/>
                </a:ext>
              </a:extLst>
            </p:cNvPr>
            <p:cNvSpPr/>
            <p:nvPr/>
          </p:nvSpPr>
          <p:spPr>
            <a:xfrm>
              <a:off x="5580324" y="5531319"/>
              <a:ext cx="1192530" cy="99695"/>
            </a:xfrm>
            <a:custGeom>
              <a:avLst/>
              <a:gdLst/>
              <a:ahLst/>
              <a:cxnLst/>
              <a:rect l="l" t="t" r="r" b="b"/>
              <a:pathLst>
                <a:path w="1192529" h="99695">
                  <a:moveTo>
                    <a:pt x="1185090" y="0"/>
                  </a:moveTo>
                  <a:lnTo>
                    <a:pt x="7439" y="0"/>
                  </a:lnTo>
                  <a:lnTo>
                    <a:pt x="0" y="7439"/>
                  </a:lnTo>
                  <a:lnTo>
                    <a:pt x="0" y="16616"/>
                  </a:lnTo>
                  <a:lnTo>
                    <a:pt x="0" y="92255"/>
                  </a:lnTo>
                  <a:lnTo>
                    <a:pt x="7439" y="99695"/>
                  </a:lnTo>
                  <a:lnTo>
                    <a:pt x="1185090" y="99695"/>
                  </a:lnTo>
                  <a:lnTo>
                    <a:pt x="1192530" y="92255"/>
                  </a:lnTo>
                  <a:lnTo>
                    <a:pt x="1192530" y="7439"/>
                  </a:lnTo>
                  <a:lnTo>
                    <a:pt x="1185090" y="0"/>
                  </a:lnTo>
                  <a:close/>
                </a:path>
              </a:pathLst>
            </a:custGeom>
            <a:solidFill>
              <a:srgbClr val="0070C0"/>
            </a:solidFill>
          </p:spPr>
          <p:txBody>
            <a:bodyPr wrap="square" lIns="0" tIns="0" rIns="0" bIns="0" rtlCol="0"/>
            <a:lstStyle/>
            <a:p>
              <a:endParaRPr/>
            </a:p>
          </p:txBody>
        </p:sp>
        <p:sp>
          <p:nvSpPr>
            <p:cNvPr id="6" name="object 22">
              <a:extLst>
                <a:ext uri="{FF2B5EF4-FFF2-40B4-BE49-F238E27FC236}">
                  <a16:creationId xmlns:a16="http://schemas.microsoft.com/office/drawing/2014/main" id="{A2A37B63-F811-854C-2412-AE25C095F9BA}"/>
                </a:ext>
              </a:extLst>
            </p:cNvPr>
            <p:cNvSpPr/>
            <p:nvPr/>
          </p:nvSpPr>
          <p:spPr>
            <a:xfrm>
              <a:off x="5580324" y="5531319"/>
              <a:ext cx="1192530" cy="99695"/>
            </a:xfrm>
            <a:custGeom>
              <a:avLst/>
              <a:gdLst/>
              <a:ahLst/>
              <a:cxnLst/>
              <a:rect l="l" t="t" r="r" b="b"/>
              <a:pathLst>
                <a:path w="1192529" h="99695">
                  <a:moveTo>
                    <a:pt x="0" y="16616"/>
                  </a:moveTo>
                  <a:lnTo>
                    <a:pt x="0" y="7439"/>
                  </a:lnTo>
                  <a:lnTo>
                    <a:pt x="7439" y="0"/>
                  </a:lnTo>
                  <a:lnTo>
                    <a:pt x="16616" y="0"/>
                  </a:lnTo>
                  <a:lnTo>
                    <a:pt x="1175914" y="0"/>
                  </a:lnTo>
                  <a:lnTo>
                    <a:pt x="1185091" y="0"/>
                  </a:lnTo>
                  <a:lnTo>
                    <a:pt x="1192530" y="7439"/>
                  </a:lnTo>
                  <a:lnTo>
                    <a:pt x="1192530" y="16616"/>
                  </a:lnTo>
                  <a:lnTo>
                    <a:pt x="1192530" y="83078"/>
                  </a:lnTo>
                  <a:lnTo>
                    <a:pt x="1192530" y="92255"/>
                  </a:lnTo>
                  <a:lnTo>
                    <a:pt x="1185091" y="99695"/>
                  </a:lnTo>
                  <a:lnTo>
                    <a:pt x="1175914" y="99695"/>
                  </a:lnTo>
                  <a:lnTo>
                    <a:pt x="16616" y="99695"/>
                  </a:lnTo>
                  <a:lnTo>
                    <a:pt x="7439" y="99695"/>
                  </a:lnTo>
                  <a:lnTo>
                    <a:pt x="0" y="92255"/>
                  </a:lnTo>
                  <a:lnTo>
                    <a:pt x="0" y="83078"/>
                  </a:lnTo>
                  <a:lnTo>
                    <a:pt x="0" y="16616"/>
                  </a:lnTo>
                  <a:close/>
                </a:path>
              </a:pathLst>
            </a:custGeom>
            <a:ln w="12700">
              <a:solidFill>
                <a:srgbClr val="0070C0"/>
              </a:solidFill>
            </a:ln>
          </p:spPr>
          <p:txBody>
            <a:bodyPr wrap="square" lIns="0" tIns="0" rIns="0" bIns="0" rtlCol="0"/>
            <a:lstStyle/>
            <a:p>
              <a:endParaRPr/>
            </a:p>
          </p:txBody>
        </p:sp>
      </p:grpSp>
      <p:grpSp>
        <p:nvGrpSpPr>
          <p:cNvPr id="9" name="object 20">
            <a:extLst>
              <a:ext uri="{FF2B5EF4-FFF2-40B4-BE49-F238E27FC236}">
                <a16:creationId xmlns:a16="http://schemas.microsoft.com/office/drawing/2014/main" id="{9496EA79-8263-AF00-5B12-19D68AAF0822}"/>
              </a:ext>
            </a:extLst>
          </p:cNvPr>
          <p:cNvGrpSpPr/>
          <p:nvPr/>
        </p:nvGrpSpPr>
        <p:grpSpPr>
          <a:xfrm>
            <a:off x="8328917" y="2022136"/>
            <a:ext cx="53083" cy="209327"/>
            <a:chOff x="5573974" y="5524969"/>
            <a:chExt cx="1205230" cy="112395"/>
          </a:xfrm>
        </p:grpSpPr>
        <p:sp>
          <p:nvSpPr>
            <p:cNvPr id="10" name="object 21">
              <a:extLst>
                <a:ext uri="{FF2B5EF4-FFF2-40B4-BE49-F238E27FC236}">
                  <a16:creationId xmlns:a16="http://schemas.microsoft.com/office/drawing/2014/main" id="{FBA8D61E-7326-32C7-4405-8A6EE7EA7EE6}"/>
                </a:ext>
              </a:extLst>
            </p:cNvPr>
            <p:cNvSpPr/>
            <p:nvPr/>
          </p:nvSpPr>
          <p:spPr>
            <a:xfrm>
              <a:off x="5580324" y="5531319"/>
              <a:ext cx="1192530" cy="99695"/>
            </a:xfrm>
            <a:custGeom>
              <a:avLst/>
              <a:gdLst/>
              <a:ahLst/>
              <a:cxnLst/>
              <a:rect l="l" t="t" r="r" b="b"/>
              <a:pathLst>
                <a:path w="1192529" h="99695">
                  <a:moveTo>
                    <a:pt x="1185090" y="0"/>
                  </a:moveTo>
                  <a:lnTo>
                    <a:pt x="7439" y="0"/>
                  </a:lnTo>
                  <a:lnTo>
                    <a:pt x="0" y="7439"/>
                  </a:lnTo>
                  <a:lnTo>
                    <a:pt x="0" y="16616"/>
                  </a:lnTo>
                  <a:lnTo>
                    <a:pt x="0" y="92255"/>
                  </a:lnTo>
                  <a:lnTo>
                    <a:pt x="7439" y="99695"/>
                  </a:lnTo>
                  <a:lnTo>
                    <a:pt x="1185090" y="99695"/>
                  </a:lnTo>
                  <a:lnTo>
                    <a:pt x="1192530" y="92255"/>
                  </a:lnTo>
                  <a:lnTo>
                    <a:pt x="1192530" y="7439"/>
                  </a:lnTo>
                  <a:lnTo>
                    <a:pt x="1185090" y="0"/>
                  </a:lnTo>
                  <a:close/>
                </a:path>
              </a:pathLst>
            </a:custGeom>
            <a:solidFill>
              <a:srgbClr val="0070C0"/>
            </a:solidFill>
          </p:spPr>
          <p:txBody>
            <a:bodyPr wrap="square" lIns="0" tIns="0" rIns="0" bIns="0" rtlCol="0"/>
            <a:lstStyle/>
            <a:p>
              <a:endParaRPr/>
            </a:p>
          </p:txBody>
        </p:sp>
        <p:sp>
          <p:nvSpPr>
            <p:cNvPr id="11" name="object 22">
              <a:extLst>
                <a:ext uri="{FF2B5EF4-FFF2-40B4-BE49-F238E27FC236}">
                  <a16:creationId xmlns:a16="http://schemas.microsoft.com/office/drawing/2014/main" id="{57F0E6A7-0F1A-ED57-B8A5-51075E87A592}"/>
                </a:ext>
              </a:extLst>
            </p:cNvPr>
            <p:cNvSpPr/>
            <p:nvPr/>
          </p:nvSpPr>
          <p:spPr>
            <a:xfrm>
              <a:off x="5580324" y="5531319"/>
              <a:ext cx="1192530" cy="99695"/>
            </a:xfrm>
            <a:custGeom>
              <a:avLst/>
              <a:gdLst/>
              <a:ahLst/>
              <a:cxnLst/>
              <a:rect l="l" t="t" r="r" b="b"/>
              <a:pathLst>
                <a:path w="1192529" h="99695">
                  <a:moveTo>
                    <a:pt x="0" y="16616"/>
                  </a:moveTo>
                  <a:lnTo>
                    <a:pt x="0" y="7439"/>
                  </a:lnTo>
                  <a:lnTo>
                    <a:pt x="7439" y="0"/>
                  </a:lnTo>
                  <a:lnTo>
                    <a:pt x="16616" y="0"/>
                  </a:lnTo>
                  <a:lnTo>
                    <a:pt x="1175914" y="0"/>
                  </a:lnTo>
                  <a:lnTo>
                    <a:pt x="1185091" y="0"/>
                  </a:lnTo>
                  <a:lnTo>
                    <a:pt x="1192530" y="7439"/>
                  </a:lnTo>
                  <a:lnTo>
                    <a:pt x="1192530" y="16616"/>
                  </a:lnTo>
                  <a:lnTo>
                    <a:pt x="1192530" y="83078"/>
                  </a:lnTo>
                  <a:lnTo>
                    <a:pt x="1192530" y="92255"/>
                  </a:lnTo>
                  <a:lnTo>
                    <a:pt x="1185091" y="99695"/>
                  </a:lnTo>
                  <a:lnTo>
                    <a:pt x="1175914" y="99695"/>
                  </a:lnTo>
                  <a:lnTo>
                    <a:pt x="16616" y="99695"/>
                  </a:lnTo>
                  <a:lnTo>
                    <a:pt x="7439" y="99695"/>
                  </a:lnTo>
                  <a:lnTo>
                    <a:pt x="0" y="92255"/>
                  </a:lnTo>
                  <a:lnTo>
                    <a:pt x="0" y="83078"/>
                  </a:lnTo>
                  <a:lnTo>
                    <a:pt x="0" y="16616"/>
                  </a:lnTo>
                  <a:close/>
                </a:path>
              </a:pathLst>
            </a:custGeom>
            <a:ln w="12700">
              <a:solidFill>
                <a:srgbClr val="0070C0"/>
              </a:solidFill>
            </a:ln>
          </p:spPr>
          <p:txBody>
            <a:bodyPr wrap="square" lIns="0" tIns="0" rIns="0" bIns="0" rtlCol="0"/>
            <a:lstStyle/>
            <a:p>
              <a:endParaRPr dirty="0"/>
            </a:p>
          </p:txBody>
        </p:sp>
      </p:grpSp>
      <p:grpSp>
        <p:nvGrpSpPr>
          <p:cNvPr id="12" name="object 5">
            <a:extLst>
              <a:ext uri="{FF2B5EF4-FFF2-40B4-BE49-F238E27FC236}">
                <a16:creationId xmlns:a16="http://schemas.microsoft.com/office/drawing/2014/main" id="{F438A144-8B78-2F0A-773F-A52B54FFADEF}"/>
              </a:ext>
            </a:extLst>
          </p:cNvPr>
          <p:cNvGrpSpPr/>
          <p:nvPr/>
        </p:nvGrpSpPr>
        <p:grpSpPr>
          <a:xfrm>
            <a:off x="8530124" y="2667000"/>
            <a:ext cx="232876" cy="152400"/>
            <a:chOff x="6320733" y="6958878"/>
            <a:chExt cx="459740" cy="112395"/>
          </a:xfrm>
        </p:grpSpPr>
        <p:sp>
          <p:nvSpPr>
            <p:cNvPr id="13" name="object 6">
              <a:extLst>
                <a:ext uri="{FF2B5EF4-FFF2-40B4-BE49-F238E27FC236}">
                  <a16:creationId xmlns:a16="http://schemas.microsoft.com/office/drawing/2014/main" id="{AD961353-1592-4F62-59FD-F074288296BE}"/>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14" name="object 7">
              <a:extLst>
                <a:ext uri="{FF2B5EF4-FFF2-40B4-BE49-F238E27FC236}">
                  <a16:creationId xmlns:a16="http://schemas.microsoft.com/office/drawing/2014/main" id="{B54927D6-047C-EBED-574F-F6ECD9011FBA}"/>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15" name="object 5">
            <a:extLst>
              <a:ext uri="{FF2B5EF4-FFF2-40B4-BE49-F238E27FC236}">
                <a16:creationId xmlns:a16="http://schemas.microsoft.com/office/drawing/2014/main" id="{685D56BE-0A5E-6130-FAC4-AB6644AED839}"/>
              </a:ext>
            </a:extLst>
          </p:cNvPr>
          <p:cNvGrpSpPr/>
          <p:nvPr/>
        </p:nvGrpSpPr>
        <p:grpSpPr>
          <a:xfrm>
            <a:off x="8714615" y="3429000"/>
            <a:ext cx="232876" cy="152400"/>
            <a:chOff x="6320733" y="6958878"/>
            <a:chExt cx="459740" cy="112395"/>
          </a:xfrm>
        </p:grpSpPr>
        <p:sp>
          <p:nvSpPr>
            <p:cNvPr id="16" name="object 6">
              <a:extLst>
                <a:ext uri="{FF2B5EF4-FFF2-40B4-BE49-F238E27FC236}">
                  <a16:creationId xmlns:a16="http://schemas.microsoft.com/office/drawing/2014/main" id="{2E93A1CC-2B0F-B5FC-7DA0-B3F4179D52D5}"/>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17" name="object 7">
              <a:extLst>
                <a:ext uri="{FF2B5EF4-FFF2-40B4-BE49-F238E27FC236}">
                  <a16:creationId xmlns:a16="http://schemas.microsoft.com/office/drawing/2014/main" id="{4AEFAB9B-0EDB-79B2-33BA-D4A9D9D7CB75}"/>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18" name="object 5">
            <a:extLst>
              <a:ext uri="{FF2B5EF4-FFF2-40B4-BE49-F238E27FC236}">
                <a16:creationId xmlns:a16="http://schemas.microsoft.com/office/drawing/2014/main" id="{65842378-A7A4-B423-04C4-B152F4EB8FA0}"/>
              </a:ext>
            </a:extLst>
          </p:cNvPr>
          <p:cNvGrpSpPr/>
          <p:nvPr/>
        </p:nvGrpSpPr>
        <p:grpSpPr>
          <a:xfrm>
            <a:off x="8944275" y="4419600"/>
            <a:ext cx="504525" cy="135180"/>
            <a:chOff x="6320733" y="6958878"/>
            <a:chExt cx="459740" cy="112395"/>
          </a:xfrm>
        </p:grpSpPr>
        <p:sp>
          <p:nvSpPr>
            <p:cNvPr id="19" name="object 6">
              <a:extLst>
                <a:ext uri="{FF2B5EF4-FFF2-40B4-BE49-F238E27FC236}">
                  <a16:creationId xmlns:a16="http://schemas.microsoft.com/office/drawing/2014/main" id="{8AEA5EE7-106E-2C26-3232-A097BB874ECD}"/>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20" name="object 7">
              <a:extLst>
                <a:ext uri="{FF2B5EF4-FFF2-40B4-BE49-F238E27FC236}">
                  <a16:creationId xmlns:a16="http://schemas.microsoft.com/office/drawing/2014/main" id="{514DE560-F965-CF9F-36B1-5CBF20BAD756}"/>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grpSp>
        <p:nvGrpSpPr>
          <p:cNvPr id="21" name="object 5">
            <a:extLst>
              <a:ext uri="{FF2B5EF4-FFF2-40B4-BE49-F238E27FC236}">
                <a16:creationId xmlns:a16="http://schemas.microsoft.com/office/drawing/2014/main" id="{D7D0E29E-3210-CDFC-6D8E-D04D4B37C853}"/>
              </a:ext>
            </a:extLst>
          </p:cNvPr>
          <p:cNvGrpSpPr/>
          <p:nvPr/>
        </p:nvGrpSpPr>
        <p:grpSpPr>
          <a:xfrm>
            <a:off x="9441832" y="5486400"/>
            <a:ext cx="504525" cy="135180"/>
            <a:chOff x="6320733" y="6958878"/>
            <a:chExt cx="459740" cy="112395"/>
          </a:xfrm>
        </p:grpSpPr>
        <p:sp>
          <p:nvSpPr>
            <p:cNvPr id="22" name="object 6">
              <a:extLst>
                <a:ext uri="{FF2B5EF4-FFF2-40B4-BE49-F238E27FC236}">
                  <a16:creationId xmlns:a16="http://schemas.microsoft.com/office/drawing/2014/main" id="{11C3C274-B8D5-0178-471D-31BAC31D2190}"/>
                </a:ext>
              </a:extLst>
            </p:cNvPr>
            <p:cNvSpPr/>
            <p:nvPr/>
          </p:nvSpPr>
          <p:spPr>
            <a:xfrm>
              <a:off x="6327083" y="6965228"/>
              <a:ext cx="447040" cy="99695"/>
            </a:xfrm>
            <a:custGeom>
              <a:avLst/>
              <a:gdLst/>
              <a:ahLst/>
              <a:cxnLst/>
              <a:rect l="l" t="t" r="r" b="b"/>
              <a:pathLst>
                <a:path w="447040" h="99695">
                  <a:moveTo>
                    <a:pt x="439600" y="0"/>
                  </a:moveTo>
                  <a:lnTo>
                    <a:pt x="7439" y="0"/>
                  </a:lnTo>
                  <a:lnTo>
                    <a:pt x="0" y="7439"/>
                  </a:lnTo>
                  <a:lnTo>
                    <a:pt x="0" y="16616"/>
                  </a:lnTo>
                  <a:lnTo>
                    <a:pt x="0" y="92255"/>
                  </a:lnTo>
                  <a:lnTo>
                    <a:pt x="7439" y="99695"/>
                  </a:lnTo>
                  <a:lnTo>
                    <a:pt x="439600" y="99695"/>
                  </a:lnTo>
                  <a:lnTo>
                    <a:pt x="447039" y="92255"/>
                  </a:lnTo>
                  <a:lnTo>
                    <a:pt x="447039" y="7439"/>
                  </a:lnTo>
                  <a:lnTo>
                    <a:pt x="439600" y="0"/>
                  </a:lnTo>
                  <a:close/>
                </a:path>
              </a:pathLst>
            </a:custGeom>
            <a:solidFill>
              <a:srgbClr val="767171"/>
            </a:solidFill>
          </p:spPr>
          <p:txBody>
            <a:bodyPr wrap="square" lIns="0" tIns="0" rIns="0" bIns="0" rtlCol="0"/>
            <a:lstStyle/>
            <a:p>
              <a:endParaRPr/>
            </a:p>
          </p:txBody>
        </p:sp>
        <p:sp>
          <p:nvSpPr>
            <p:cNvPr id="23" name="object 7">
              <a:extLst>
                <a:ext uri="{FF2B5EF4-FFF2-40B4-BE49-F238E27FC236}">
                  <a16:creationId xmlns:a16="http://schemas.microsoft.com/office/drawing/2014/main" id="{0755034E-CB96-3CE0-7F1C-CBD8DEC95442}"/>
                </a:ext>
              </a:extLst>
            </p:cNvPr>
            <p:cNvSpPr/>
            <p:nvPr/>
          </p:nvSpPr>
          <p:spPr>
            <a:xfrm>
              <a:off x="6327083" y="6965228"/>
              <a:ext cx="447040" cy="99695"/>
            </a:xfrm>
            <a:custGeom>
              <a:avLst/>
              <a:gdLst/>
              <a:ahLst/>
              <a:cxnLst/>
              <a:rect l="l" t="t" r="r" b="b"/>
              <a:pathLst>
                <a:path w="447040" h="99695">
                  <a:moveTo>
                    <a:pt x="0" y="16616"/>
                  </a:moveTo>
                  <a:lnTo>
                    <a:pt x="0" y="7439"/>
                  </a:lnTo>
                  <a:lnTo>
                    <a:pt x="7439" y="0"/>
                  </a:lnTo>
                  <a:lnTo>
                    <a:pt x="16616" y="0"/>
                  </a:lnTo>
                  <a:lnTo>
                    <a:pt x="430423" y="0"/>
                  </a:lnTo>
                  <a:lnTo>
                    <a:pt x="439600" y="0"/>
                  </a:lnTo>
                  <a:lnTo>
                    <a:pt x="447040" y="7439"/>
                  </a:lnTo>
                  <a:lnTo>
                    <a:pt x="447040" y="16616"/>
                  </a:lnTo>
                  <a:lnTo>
                    <a:pt x="447040" y="83078"/>
                  </a:lnTo>
                  <a:lnTo>
                    <a:pt x="447040" y="92255"/>
                  </a:lnTo>
                  <a:lnTo>
                    <a:pt x="439600" y="99695"/>
                  </a:lnTo>
                  <a:lnTo>
                    <a:pt x="430423" y="99695"/>
                  </a:lnTo>
                  <a:lnTo>
                    <a:pt x="16616" y="99695"/>
                  </a:lnTo>
                  <a:lnTo>
                    <a:pt x="7439" y="99695"/>
                  </a:lnTo>
                  <a:lnTo>
                    <a:pt x="0" y="92255"/>
                  </a:lnTo>
                  <a:lnTo>
                    <a:pt x="0" y="83078"/>
                  </a:lnTo>
                  <a:lnTo>
                    <a:pt x="0" y="16616"/>
                  </a:lnTo>
                  <a:close/>
                </a:path>
              </a:pathLst>
            </a:custGeom>
            <a:ln w="12700">
              <a:solidFill>
                <a:srgbClr val="767171"/>
              </a:solidFill>
            </a:ln>
          </p:spPr>
          <p:txBody>
            <a:bodyPr wrap="square" lIns="0" tIns="0" rIns="0" bIns="0" rtlCol="0"/>
            <a:lstStyle/>
            <a:p>
              <a:endParaRPr/>
            </a:p>
          </p:txBody>
        </p:sp>
      </p:grpSp>
    </p:spTree>
    <p:extLst>
      <p:ext uri="{BB962C8B-B14F-4D97-AF65-F5344CB8AC3E}">
        <p14:creationId xmlns:p14="http://schemas.microsoft.com/office/powerpoint/2010/main" val="264888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References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497905"/>
            <a:ext cx="10972800" cy="4525963"/>
          </a:xfrm>
        </p:spPr>
        <p:txBody>
          <a:bodyPr/>
          <a:lstStyle/>
          <a:p>
            <a:pPr marL="0" indent="0">
              <a:buNone/>
            </a:pPr>
            <a:r>
              <a:rPr lang="en-US" sz="1800" dirty="0"/>
              <a:t>[1]</a:t>
            </a:r>
            <a:r>
              <a:rPr lang="en-US" sz="1800" dirty="0">
                <a:latin typeface="+mj-lt"/>
              </a:rPr>
              <a:t> </a:t>
            </a:r>
            <a:r>
              <a:rPr lang="en-US" sz="1800" u="sng" dirty="0">
                <a:solidFill>
                  <a:srgbClr val="778BA2"/>
                </a:solidFill>
                <a:latin typeface="+mj-lt"/>
              </a:rPr>
              <a:t>How procedural audio brings sounds to life in video games - Blog | Splice</a:t>
            </a:r>
            <a:br>
              <a:rPr lang="en-US" sz="1800" dirty="0"/>
            </a:br>
            <a:r>
              <a:rPr lang="en-US" sz="1800" dirty="0"/>
              <a:t>[2] Andy Farnell, “An introduction to procedural audio and its application in computer games,” 2007.</a:t>
            </a:r>
          </a:p>
          <a:p>
            <a:pPr marL="0" indent="0">
              <a:buNone/>
            </a:pPr>
            <a:r>
              <a:rPr lang="en-US" sz="1800" dirty="0"/>
              <a:t>[3] Niels </a:t>
            </a:r>
            <a:r>
              <a:rPr lang="en-US" sz="1800" dirty="0" err="1"/>
              <a:t>Bottcher</a:t>
            </a:r>
            <a:r>
              <a:rPr lang="en-US" sz="1800" dirty="0"/>
              <a:t>, “Current problems and future possibilities of procedural audio in computer games,” Journal of Gaming &amp; Virtual Worlds, vol. 5, no. 3, pp. 215–234, Sept. 2013.</a:t>
            </a:r>
          </a:p>
          <a:p>
            <a:pPr marL="0" indent="0">
              <a:buNone/>
            </a:pPr>
            <a:r>
              <a:rPr lang="en-US" sz="1800" dirty="0"/>
              <a:t>[4]</a:t>
            </a:r>
            <a:r>
              <a:rPr lang="en-US" sz="1800" b="0" i="0" u="none" strike="noStrike" dirty="0">
                <a:solidFill>
                  <a:srgbClr val="000000"/>
                </a:solidFill>
                <a:effectLst/>
                <a:latin typeface="Univers" panose="020B0503020202020204" pitchFamily="34" charset="0"/>
              </a:rPr>
              <a:t> </a:t>
            </a:r>
            <a:r>
              <a:rPr lang="en-US" sz="1800" b="0" i="0" u="none" strike="noStrike" dirty="0">
                <a:solidFill>
                  <a:srgbClr val="000000"/>
                </a:solidFill>
                <a:effectLst/>
                <a:latin typeface="+mj-lt"/>
              </a:rPr>
              <a:t>C. </a:t>
            </a:r>
            <a:r>
              <a:rPr lang="en-US" sz="1800" b="0" i="0" u="none" strike="noStrike" dirty="0" err="1">
                <a:solidFill>
                  <a:srgbClr val="000000"/>
                </a:solidFill>
                <a:effectLst/>
                <a:latin typeface="+mj-lt"/>
              </a:rPr>
              <a:t>Plut</a:t>
            </a:r>
            <a:r>
              <a:rPr lang="en-US" sz="1800" b="0" i="0" u="none" strike="noStrike" dirty="0">
                <a:solidFill>
                  <a:srgbClr val="000000"/>
                </a:solidFill>
                <a:effectLst/>
                <a:latin typeface="+mj-lt"/>
              </a:rPr>
              <a:t> and P. </a:t>
            </a:r>
            <a:r>
              <a:rPr lang="en-US" sz="1800" b="0" i="0" u="none" strike="noStrike" dirty="0" err="1">
                <a:solidFill>
                  <a:srgbClr val="000000"/>
                </a:solidFill>
                <a:effectLst/>
                <a:latin typeface="+mj-lt"/>
              </a:rPr>
              <a:t>Pasquier</a:t>
            </a:r>
            <a:r>
              <a:rPr lang="en-US" sz="1800" b="0" i="0" u="none" strike="noStrike" dirty="0">
                <a:solidFill>
                  <a:srgbClr val="000000"/>
                </a:solidFill>
                <a:effectLst/>
                <a:latin typeface="+mj-lt"/>
              </a:rPr>
              <a:t>, “Generative music in video games: State of the art, challenges, and prospects,” Entertainment Computing, vol. 33, p. 100337, Mar. 2020, </a:t>
            </a:r>
            <a:r>
              <a:rPr lang="en-US" sz="1800" b="0" i="0" u="none" strike="noStrike" dirty="0" err="1">
                <a:solidFill>
                  <a:srgbClr val="000000"/>
                </a:solidFill>
                <a:effectLst/>
                <a:latin typeface="+mj-lt"/>
              </a:rPr>
              <a:t>doi</a:t>
            </a:r>
            <a:r>
              <a:rPr lang="en-US" sz="1800" b="0" i="0" u="none" strike="noStrike" dirty="0">
                <a:solidFill>
                  <a:srgbClr val="000000"/>
                </a:solidFill>
                <a:effectLst/>
                <a:latin typeface="+mj-lt"/>
              </a:rPr>
              <a:t>: 10.1016/j.entcom.2019.100337.</a:t>
            </a:r>
            <a:r>
              <a:rPr lang="en-US" sz="1800" b="0" i="0" dirty="0">
                <a:solidFill>
                  <a:srgbClr val="000000"/>
                </a:solidFill>
                <a:effectLst/>
                <a:latin typeface="+mj-lt"/>
              </a:rPr>
              <a:t>​</a:t>
            </a:r>
            <a:endParaRPr lang="en-US" sz="1800" dirty="0">
              <a:latin typeface="+mj-lt"/>
            </a:endParaRPr>
          </a:p>
          <a:p>
            <a:pPr marL="0" indent="0">
              <a:buNone/>
            </a:pPr>
            <a:r>
              <a:rPr lang="en-US" sz="1800" dirty="0"/>
              <a:t>[5] K. Collins, “An introduction to the participatory and nonlinear aspects of video games audio,” Essays on sound and vision, pp. 263–298, 2007.</a:t>
            </a:r>
          </a:p>
          <a:p>
            <a:pPr marL="0" indent="0">
              <a:buNone/>
            </a:pPr>
            <a:r>
              <a:rPr lang="en-US" sz="1800" dirty="0">
                <a:latin typeface="+mj-lt"/>
              </a:rPr>
              <a:t>[6]</a:t>
            </a:r>
            <a:r>
              <a:rPr lang="en-US" sz="1800" b="0" i="0" u="none" strike="noStrike" dirty="0">
                <a:solidFill>
                  <a:srgbClr val="000000"/>
                </a:solidFill>
                <a:effectLst/>
                <a:latin typeface="+mj-lt"/>
              </a:rPr>
              <a:t> P. E. Hutchings and J. McCormack, “Adaptive Music Composition for Games,” IEEE Trans. Games, vol. 12, no. 3, pp. 270–280, Sep. 2020, </a:t>
            </a:r>
            <a:r>
              <a:rPr lang="en-US" sz="1800" b="0" i="0" u="none" strike="noStrike" dirty="0" err="1">
                <a:solidFill>
                  <a:srgbClr val="000000"/>
                </a:solidFill>
                <a:effectLst/>
                <a:latin typeface="+mj-lt"/>
              </a:rPr>
              <a:t>doi</a:t>
            </a:r>
            <a:r>
              <a:rPr lang="en-US" sz="1800" b="0" i="0" u="none" strike="noStrike" dirty="0">
                <a:solidFill>
                  <a:srgbClr val="000000"/>
                </a:solidFill>
                <a:effectLst/>
                <a:latin typeface="+mj-lt"/>
              </a:rPr>
              <a:t>: 10.1109/TG.2019.2921979.</a:t>
            </a:r>
            <a:r>
              <a:rPr lang="en-US" sz="1800" b="0" i="0" dirty="0">
                <a:solidFill>
                  <a:srgbClr val="000000"/>
                </a:solidFill>
                <a:effectLst/>
                <a:latin typeface="+mj-lt"/>
              </a:rPr>
              <a:t>​</a:t>
            </a:r>
          </a:p>
          <a:p>
            <a:pPr marL="0" indent="0" algn="l" rtl="0" fontAlgn="base">
              <a:buNone/>
            </a:pPr>
            <a:r>
              <a:rPr lang="en-US" sz="1800" b="0" i="0" u="none" strike="noStrike" dirty="0">
                <a:solidFill>
                  <a:srgbClr val="000000"/>
                </a:solidFill>
                <a:effectLst/>
                <a:latin typeface="+mj-lt"/>
              </a:rPr>
              <a:t>[7] A. </a:t>
            </a:r>
            <a:r>
              <a:rPr lang="en-US" sz="1800" b="0" i="0" u="none" strike="noStrike" dirty="0" err="1">
                <a:solidFill>
                  <a:srgbClr val="000000"/>
                </a:solidFill>
                <a:effectLst/>
                <a:latin typeface="+mj-lt"/>
              </a:rPr>
              <a:t>Gungormusler</a:t>
            </a:r>
            <a:r>
              <a:rPr lang="en-US" sz="1800" b="0" i="0" u="none" strike="noStrike" dirty="0">
                <a:solidFill>
                  <a:srgbClr val="000000"/>
                </a:solidFill>
                <a:effectLst/>
                <a:latin typeface="+mj-lt"/>
              </a:rPr>
              <a:t>, N. Paterson-</a:t>
            </a:r>
            <a:r>
              <a:rPr lang="en-US" sz="1800" b="0" i="0" u="none" strike="noStrike" dirty="0" err="1">
                <a:solidFill>
                  <a:srgbClr val="000000"/>
                </a:solidFill>
                <a:effectLst/>
                <a:latin typeface="+mj-lt"/>
              </a:rPr>
              <a:t>Paulberg</a:t>
            </a:r>
            <a:r>
              <a:rPr lang="en-US" sz="1800" b="0" i="0" u="none" strike="noStrike" dirty="0">
                <a:solidFill>
                  <a:srgbClr val="000000"/>
                </a:solidFill>
                <a:effectLst/>
                <a:latin typeface="+mj-lt"/>
              </a:rPr>
              <a:t>, and M. Haahr, “</a:t>
            </a:r>
            <a:r>
              <a:rPr lang="en-US" sz="1800" b="0" i="0" u="none" strike="noStrike" dirty="0" err="1">
                <a:solidFill>
                  <a:srgbClr val="000000"/>
                </a:solidFill>
                <a:effectLst/>
                <a:latin typeface="+mj-lt"/>
              </a:rPr>
              <a:t>barelyMusician</a:t>
            </a:r>
            <a:r>
              <a:rPr lang="en-US" sz="1800" b="0" i="0" u="none" strike="noStrike" dirty="0">
                <a:solidFill>
                  <a:srgbClr val="000000"/>
                </a:solidFill>
                <a:effectLst/>
                <a:latin typeface="+mj-lt"/>
              </a:rPr>
              <a:t>: An Adaptive Music Engine for Video Games,” in Audio Engineering Society Conference: 56th International Conference: Audio for Games, Feb. 2015.</a:t>
            </a:r>
            <a:r>
              <a:rPr lang="en-US" sz="1800" b="0" i="0" dirty="0">
                <a:solidFill>
                  <a:srgbClr val="000000"/>
                </a:solidFill>
                <a:effectLst/>
                <a:latin typeface="+mj-lt"/>
              </a:rPr>
              <a:t>​</a:t>
            </a:r>
            <a:endParaRPr lang="en-US" sz="1800" dirty="0">
              <a:solidFill>
                <a:srgbClr val="000000"/>
              </a:solidFill>
              <a:latin typeface="+mj-lt"/>
            </a:endParaRPr>
          </a:p>
          <a:p>
            <a:pPr marL="0" indent="0" algn="l" rtl="0" fontAlgn="base">
              <a:buNone/>
            </a:pPr>
            <a:r>
              <a:rPr lang="en-US" sz="1800" b="0" i="0" u="none" strike="noStrike" dirty="0">
                <a:solidFill>
                  <a:srgbClr val="000000"/>
                </a:solidFill>
                <a:effectLst/>
                <a:latin typeface="+mj-lt"/>
              </a:rPr>
              <a:t>[8] M. F. Rodrigues and F. R. S. Coutinho, “A Tool to Implement Adaptive Audio Techniques on Unity Games,” in 2021 20th Brazilian Symposium on Computer Games and Digital Entertainment (</a:t>
            </a:r>
            <a:r>
              <a:rPr lang="en-US" sz="1800" b="0" i="0" u="none" strike="noStrike" dirty="0" err="1">
                <a:solidFill>
                  <a:srgbClr val="000000"/>
                </a:solidFill>
                <a:effectLst/>
                <a:latin typeface="+mj-lt"/>
              </a:rPr>
              <a:t>SBGames</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Gramado</a:t>
            </a:r>
            <a:r>
              <a:rPr lang="en-US" sz="1800" b="0" i="0" u="none" strike="noStrike" dirty="0">
                <a:solidFill>
                  <a:srgbClr val="000000"/>
                </a:solidFill>
                <a:effectLst/>
                <a:latin typeface="+mj-lt"/>
              </a:rPr>
              <a:t>, Brazil: IEEE, Oct. 21</a:t>
            </a:r>
            <a:endParaRPr lang="en-US" sz="18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976152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References</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1497905"/>
            <a:ext cx="10972800" cy="4525963"/>
          </a:xfrm>
        </p:spPr>
        <p:txBody>
          <a:bodyPr/>
          <a:lstStyle/>
          <a:p>
            <a:pPr marL="0" indent="0">
              <a:buNone/>
            </a:pPr>
            <a:r>
              <a:rPr lang="en-US" sz="1800" dirty="0">
                <a:latin typeface="+mj-lt"/>
              </a:rPr>
              <a:t>[9]</a:t>
            </a:r>
            <a:r>
              <a:rPr lang="en-US" sz="1800" dirty="0">
                <a:solidFill>
                  <a:srgbClr val="000000"/>
                </a:solidFill>
                <a:latin typeface="+mj-lt"/>
              </a:rPr>
              <a:t> </a:t>
            </a:r>
            <a:r>
              <a:rPr lang="en-US" sz="1800" b="0" i="0" u="none" strike="noStrike" dirty="0">
                <a:solidFill>
                  <a:srgbClr val="000000"/>
                </a:solidFill>
                <a:effectLst/>
                <a:latin typeface="+mj-lt"/>
              </a:rPr>
              <a:t>Rana </a:t>
            </a:r>
            <a:r>
              <a:rPr lang="en-US" sz="1800" b="0" i="0" u="none" strike="noStrike" dirty="0" err="1">
                <a:solidFill>
                  <a:srgbClr val="000000"/>
                </a:solidFill>
                <a:effectLst/>
                <a:latin typeface="+mj-lt"/>
              </a:rPr>
              <a:t>Hanocka</a:t>
            </a:r>
            <a:r>
              <a:rPr lang="en-US" sz="1800" b="0" i="0" u="none" strike="noStrike" dirty="0">
                <a:solidFill>
                  <a:srgbClr val="000000"/>
                </a:solidFill>
                <a:effectLst/>
                <a:latin typeface="+mj-lt"/>
              </a:rPr>
              <a:t>, Amir Hertz, Noa Fish, Raja </a:t>
            </a:r>
            <a:r>
              <a:rPr lang="en-US" sz="1800" b="0" i="0" u="none" strike="noStrike" dirty="0" err="1">
                <a:solidFill>
                  <a:srgbClr val="000000"/>
                </a:solidFill>
                <a:effectLst/>
                <a:latin typeface="+mj-lt"/>
              </a:rPr>
              <a:t>Giryes</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Shachar</a:t>
            </a:r>
            <a:r>
              <a:rPr lang="en-US" sz="1800" b="0" i="0" u="none" strike="noStrike" dirty="0">
                <a:solidFill>
                  <a:srgbClr val="000000"/>
                </a:solidFill>
                <a:effectLst/>
                <a:latin typeface="+mj-lt"/>
              </a:rPr>
              <a:t> Fleishman, and Daniel Cohen-Or. 2019. </a:t>
            </a:r>
            <a:r>
              <a:rPr lang="en-US" sz="1800" b="0" i="0" u="none" strike="noStrike" dirty="0" err="1">
                <a:solidFill>
                  <a:srgbClr val="000000"/>
                </a:solidFill>
                <a:effectLst/>
                <a:latin typeface="+mj-lt"/>
              </a:rPr>
              <a:t>MeshCNN</a:t>
            </a:r>
            <a:r>
              <a:rPr lang="en-US" sz="1800" b="0" i="0" u="none" strike="noStrike" dirty="0">
                <a:solidFill>
                  <a:srgbClr val="000000"/>
                </a:solidFill>
                <a:effectLst/>
                <a:latin typeface="+mj-lt"/>
              </a:rPr>
              <a:t>: A Network with an Edge. ACM Trans. Graph. 1, 1 (February 2019)</a:t>
            </a:r>
          </a:p>
          <a:p>
            <a:pPr marL="0" indent="0">
              <a:buNone/>
            </a:pPr>
            <a:r>
              <a:rPr lang="en-US" sz="1800" dirty="0">
                <a:solidFill>
                  <a:srgbClr val="000000"/>
                </a:solidFill>
                <a:latin typeface="+mj-lt"/>
              </a:rPr>
              <a:t>[10] H.-S. Kim, M. Won Lee, “3D Object </a:t>
            </a:r>
            <a:r>
              <a:rPr lang="en-US" sz="1800" dirty="0" err="1">
                <a:solidFill>
                  <a:srgbClr val="000000"/>
                </a:solidFill>
                <a:latin typeface="+mj-lt"/>
              </a:rPr>
              <a:t>Recog</a:t>
            </a:r>
            <a:r>
              <a:rPr lang="en-US" sz="1800" dirty="0">
                <a:solidFill>
                  <a:srgbClr val="000000"/>
                </a:solidFill>
                <a:latin typeface="+mj-lt"/>
              </a:rPr>
              <a:t>- </a:t>
            </a:r>
            <a:r>
              <a:rPr lang="en-US" sz="1800" dirty="0" err="1">
                <a:solidFill>
                  <a:srgbClr val="000000"/>
                </a:solidFill>
                <a:latin typeface="+mj-lt"/>
              </a:rPr>
              <a:t>nition</a:t>
            </a:r>
            <a:r>
              <a:rPr lang="en-US" sz="1800" dirty="0">
                <a:solidFill>
                  <a:srgbClr val="000000"/>
                </a:solidFill>
                <a:latin typeface="+mj-lt"/>
              </a:rPr>
              <a:t> Using X3D and Deep Learning,” presented at the </a:t>
            </a:r>
            <a:r>
              <a:rPr lang="en-US" sz="1800" dirty="0" err="1">
                <a:solidFill>
                  <a:srgbClr val="000000"/>
                </a:solidFill>
                <a:latin typeface="+mj-lt"/>
              </a:rPr>
              <a:t>The</a:t>
            </a:r>
            <a:r>
              <a:rPr lang="en-US" sz="1800" dirty="0">
                <a:solidFill>
                  <a:srgbClr val="000000"/>
                </a:solidFill>
                <a:latin typeface="+mj-lt"/>
              </a:rPr>
              <a:t> 25th International Conference on 3D Web Technology, pp. 1–8 (2020 Nov.),</a:t>
            </a:r>
          </a:p>
          <a:p>
            <a:pPr marL="0" indent="0">
              <a:buNone/>
            </a:pPr>
            <a:r>
              <a:rPr lang="en-US" sz="1800" dirty="0">
                <a:solidFill>
                  <a:srgbClr val="000000"/>
                </a:solidFill>
                <a:latin typeface="+mj-lt"/>
              </a:rPr>
              <a:t>[11] M. Gao, N. </a:t>
            </a:r>
            <a:r>
              <a:rPr lang="en-US" sz="1800" dirty="0" err="1">
                <a:solidFill>
                  <a:srgbClr val="000000"/>
                </a:solidFill>
                <a:latin typeface="+mj-lt"/>
              </a:rPr>
              <a:t>Ruan</a:t>
            </a:r>
            <a:r>
              <a:rPr lang="en-US" sz="1800" dirty="0">
                <a:solidFill>
                  <a:srgbClr val="000000"/>
                </a:solidFill>
                <a:latin typeface="+mj-lt"/>
              </a:rPr>
              <a:t>, J. Shi, W. Zhou, “Deep Neural Network for 3D Shape Classification Based on Mesh Feature,” Sensors, vol. 22, no. 18, p. 7040 (2022 Sep.)</a:t>
            </a:r>
          </a:p>
          <a:p>
            <a:pPr marL="0" indent="0">
              <a:buNone/>
            </a:pPr>
            <a:r>
              <a:rPr lang="en-US" sz="1800" dirty="0">
                <a:solidFill>
                  <a:srgbClr val="000000"/>
                </a:solidFill>
                <a:latin typeface="+mj-lt"/>
              </a:rPr>
              <a:t>[12] A. </a:t>
            </a:r>
            <a:r>
              <a:rPr lang="en-US" sz="1800" dirty="0" err="1">
                <a:solidFill>
                  <a:srgbClr val="000000"/>
                </a:solidFill>
                <a:latin typeface="+mj-lt"/>
              </a:rPr>
              <a:t>Prechtl</a:t>
            </a:r>
            <a:r>
              <a:rPr lang="en-US" sz="1800" dirty="0">
                <a:solidFill>
                  <a:srgbClr val="000000"/>
                </a:solidFill>
                <a:latin typeface="+mj-lt"/>
              </a:rPr>
              <a:t>, “Adaptive Music Generation for Computer Games,” (2016)</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522919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52BC-7942-F211-87DB-4A9078D2847C}"/>
              </a:ext>
            </a:extLst>
          </p:cNvPr>
          <p:cNvSpPr>
            <a:spLocks noGrp="1"/>
          </p:cNvSpPr>
          <p:nvPr>
            <p:ph type="title"/>
          </p:nvPr>
        </p:nvSpPr>
        <p:spPr>
          <a:xfrm>
            <a:off x="609600" y="2857500"/>
            <a:ext cx="10972800" cy="1143000"/>
          </a:xfrm>
        </p:spPr>
        <p:txBody>
          <a:bodyPr/>
          <a:lstStyle/>
          <a:p>
            <a:r>
              <a:rPr lang="en-US" dirty="0"/>
              <a:t>Thank you!</a:t>
            </a:r>
            <a:br>
              <a:rPr lang="en-US" dirty="0"/>
            </a:br>
            <a:r>
              <a:rPr lang="en-US" sz="2400" dirty="0"/>
              <a:t>Time for questions!</a:t>
            </a:r>
            <a:endParaRPr lang="en-US" dirty="0"/>
          </a:p>
        </p:txBody>
      </p:sp>
      <p:sp>
        <p:nvSpPr>
          <p:cNvPr id="4" name="TextBox 3">
            <a:extLst>
              <a:ext uri="{FF2B5EF4-FFF2-40B4-BE49-F238E27FC236}">
                <a16:creationId xmlns:a16="http://schemas.microsoft.com/office/drawing/2014/main" id="{6A96A37D-1AAA-804C-F142-BEFCD4C28CF2}"/>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120283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Procedural Audio</a:t>
            </a:r>
          </a:p>
          <a:p>
            <a:pPr>
              <a:buFont typeface="Wingdings" panose="05000000000000000000" pitchFamily="2" charset="2"/>
              <a:buChar char="è"/>
            </a:pPr>
            <a:r>
              <a:rPr lang="en-US" sz="2400" dirty="0"/>
              <a:t>Procedural audio (PA) is sound that is generated at runtime using code, rather than using a WAV or MP3 sound file [1]. It creates sound effects that the player hears on the fly, based on a set of pre-defined behaviors.</a:t>
            </a:r>
          </a:p>
          <a:p>
            <a:pPr>
              <a:buFont typeface="Wingdings" panose="05000000000000000000" pitchFamily="2" charset="2"/>
              <a:buChar char="è"/>
            </a:pPr>
            <a:r>
              <a:rPr lang="en-US" sz="2400" dirty="0"/>
              <a:t>It is a different approach to traditional sound design, where a sound class is modeled as a mathematical process [2].</a:t>
            </a:r>
          </a:p>
          <a:p>
            <a:pPr>
              <a:buFont typeface="Wingdings" panose="05000000000000000000" pitchFamily="2" charset="2"/>
              <a:buChar char="è"/>
            </a:pPr>
            <a:r>
              <a:rPr lang="en-US" sz="2400" dirty="0"/>
              <a:t>PA models are simpler and more computationally efficient, using algorithms to generate sound based on static and temporal control variables, usually accompanied by random noise to span variations in synthesis [2,3].</a:t>
            </a:r>
          </a:p>
          <a:p>
            <a:pPr marL="0" indent="0">
              <a:buNone/>
            </a:pPr>
            <a:endParaRPr lang="en-US" sz="2400" dirty="0"/>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49884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Use of Procedural Audio in Games</a:t>
            </a:r>
          </a:p>
          <a:p>
            <a:pPr>
              <a:buFont typeface="Wingdings" panose="05000000000000000000" pitchFamily="2" charset="2"/>
              <a:buChar char="è"/>
            </a:pPr>
            <a:r>
              <a:rPr lang="en-US" sz="2400" dirty="0"/>
              <a:t>No Man’s Sky -&gt; </a:t>
            </a:r>
            <a:r>
              <a:rPr lang="en-US" sz="2400" dirty="0" err="1"/>
              <a:t>VocAlien</a:t>
            </a:r>
            <a:r>
              <a:rPr lang="en-US" sz="2400" dirty="0"/>
              <a:t> engine (used to synthesize vocalizations of unique creatures)</a:t>
            </a:r>
          </a:p>
          <a:p>
            <a:pPr>
              <a:buFont typeface="Wingdings" panose="05000000000000000000" pitchFamily="2" charset="2"/>
              <a:buChar char="è"/>
            </a:pPr>
            <a:r>
              <a:rPr lang="en-US" sz="2400" dirty="0"/>
              <a:t>Two Dots -&gt; Synthesizing sounds through </a:t>
            </a:r>
            <a:r>
              <a:rPr lang="en-US" sz="2400" dirty="0" err="1"/>
              <a:t>PureData</a:t>
            </a:r>
            <a:r>
              <a:rPr lang="en-US" sz="2400" dirty="0"/>
              <a:t> to save disk space and RAM.</a:t>
            </a:r>
          </a:p>
          <a:p>
            <a:pPr>
              <a:buFont typeface="Wingdings" panose="05000000000000000000" pitchFamily="2" charset="2"/>
              <a:buChar char="è"/>
            </a:pPr>
            <a:r>
              <a:rPr lang="en-US" sz="2400" dirty="0"/>
              <a:t>Grand Theft Auto V – Audio synthesis toolkit (called AMP)</a:t>
            </a:r>
          </a:p>
          <a:p>
            <a:pPr>
              <a:buFont typeface="Wingdings" panose="05000000000000000000" pitchFamily="2" charset="2"/>
              <a:buChar char="è"/>
            </a:pPr>
            <a:r>
              <a:rPr lang="en-US" sz="2400" dirty="0"/>
              <a:t>Borderlands 3 – Modular weapons system</a:t>
            </a:r>
          </a:p>
          <a:p>
            <a:pPr>
              <a:buFont typeface="Wingdings" panose="05000000000000000000" pitchFamily="2" charset="2"/>
              <a:buChar char="è"/>
            </a:pPr>
            <a:r>
              <a:rPr lang="en-US" sz="2400" dirty="0"/>
              <a:t>Sim Cell by Leonard Paul – Granular Synthesis in real time</a:t>
            </a:r>
          </a:p>
          <a:p>
            <a:pPr>
              <a:buFont typeface="Wingdings" panose="05000000000000000000" pitchFamily="2" charset="2"/>
              <a:buChar char="è"/>
            </a:pPr>
            <a:r>
              <a:rPr lang="en-US" sz="2400" dirty="0"/>
              <a:t>Unreal Engine’s </a:t>
            </a:r>
            <a:r>
              <a:rPr lang="en-US" sz="2400" dirty="0" err="1"/>
              <a:t>MetaSounds</a:t>
            </a:r>
            <a:r>
              <a:rPr lang="en-US" sz="2400" dirty="0"/>
              <a:t> – DSP Graph Generation for Sound Sources.</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99801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Adaptive Music Systems</a:t>
            </a:r>
          </a:p>
          <a:p>
            <a:pPr>
              <a:buFont typeface="Wingdings" panose="05000000000000000000" pitchFamily="2" charset="2"/>
              <a:buChar char="è"/>
            </a:pPr>
            <a:r>
              <a:rPr lang="en-US" sz="2400" b="0" i="0" u="none" strike="noStrike" dirty="0">
                <a:solidFill>
                  <a:srgbClr val="000000"/>
                </a:solidFill>
                <a:effectLst/>
                <a:latin typeface="+mj-lt"/>
              </a:rPr>
              <a:t>Adaptive music addresses the “linear” use of music - music is directly tied to the current level and/or game state. With linearly composed music, the music begins playing through a musical piece when the associated level is loaded. [4]</a:t>
            </a:r>
          </a:p>
          <a:p>
            <a:pPr>
              <a:buFont typeface="Wingdings" panose="05000000000000000000" pitchFamily="2" charset="2"/>
              <a:buChar char="è"/>
            </a:pPr>
            <a:r>
              <a:rPr lang="en-US" sz="2400" b="0" i="0" u="none" strike="noStrike" dirty="0">
                <a:solidFill>
                  <a:srgbClr val="000000"/>
                </a:solidFill>
                <a:effectLst/>
                <a:latin typeface="+mj-lt"/>
              </a:rPr>
              <a:t>When the game soundtrack reacts to player’s interactions, we call such technique adaptive audio [5].</a:t>
            </a:r>
          </a:p>
          <a:p>
            <a:pPr>
              <a:buFont typeface="Wingdings" panose="05000000000000000000" pitchFamily="2" charset="2"/>
              <a:buChar char="è"/>
            </a:pPr>
            <a:r>
              <a:rPr lang="en-US" sz="2400" dirty="0">
                <a:solidFill>
                  <a:srgbClr val="000000"/>
                </a:solidFill>
                <a:latin typeface="+mj-lt"/>
              </a:rPr>
              <a:t>There are different techniques in implementing adaptive audio, such as Vertical layering, Horizontal re-sequencing, generative networks, and organization and segments variation, each with a separate architecture.</a:t>
            </a:r>
            <a:endParaRPr lang="en-US" sz="2400" dirty="0">
              <a:latin typeface="+mj-lt"/>
            </a:endParaRP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83896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r>
              <a:rPr lang="en-US" sz="3600" b="1" dirty="0"/>
              <a:t>Jargon</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b="1" u="sng" dirty="0"/>
              <a:t>3D Objects &amp; Meshes</a:t>
            </a:r>
          </a:p>
          <a:p>
            <a:pPr>
              <a:buFont typeface="Wingdings" panose="05000000000000000000" pitchFamily="2" charset="2"/>
              <a:buChar char="è"/>
            </a:pPr>
            <a:r>
              <a:rPr lang="en-US" sz="2400" dirty="0"/>
              <a:t>A 3D object is a physical representation of an object inside a 3D space, such as a video game. To represent a 3D object, it is comprised of polygons that provide an efficient non-uniform representation of an object or space.​</a:t>
            </a:r>
          </a:p>
          <a:p>
            <a:pPr>
              <a:buFont typeface="Wingdings" panose="05000000000000000000" pitchFamily="2" charset="2"/>
              <a:buChar char="è"/>
            </a:pPr>
            <a:r>
              <a:rPr lang="en-US" sz="2400" dirty="0"/>
              <a:t>These polygons (often triangles) come together to make something called a “mesh”.</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pic>
        <p:nvPicPr>
          <p:cNvPr id="6" name="Picture 5" descr="A white bird in the air&#10;&#10;Description automatically generated with medium confidence">
            <a:extLst>
              <a:ext uri="{FF2B5EF4-FFF2-40B4-BE49-F238E27FC236}">
                <a16:creationId xmlns:a16="http://schemas.microsoft.com/office/drawing/2014/main" id="{E1B63A95-FB4F-804D-4A0B-811BDDAAD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254" y="3863182"/>
            <a:ext cx="3576638" cy="1570140"/>
          </a:xfrm>
          <a:prstGeom prst="rect">
            <a:avLst/>
          </a:prstGeom>
        </p:spPr>
      </p:pic>
      <p:pic>
        <p:nvPicPr>
          <p:cNvPr id="8" name="Picture 7" descr="A white object with a face&#10;&#10;Description automatically generated with medium confidence">
            <a:extLst>
              <a:ext uri="{FF2B5EF4-FFF2-40B4-BE49-F238E27FC236}">
                <a16:creationId xmlns:a16="http://schemas.microsoft.com/office/drawing/2014/main" id="{44BAC590-D636-D061-F55C-E7BBAFB146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3546" y="4114800"/>
            <a:ext cx="5936908" cy="1403412"/>
          </a:xfrm>
          <a:prstGeom prst="rect">
            <a:avLst/>
          </a:prstGeom>
        </p:spPr>
      </p:pic>
    </p:spTree>
    <p:extLst>
      <p:ext uri="{BB962C8B-B14F-4D97-AF65-F5344CB8AC3E}">
        <p14:creationId xmlns:p14="http://schemas.microsoft.com/office/powerpoint/2010/main" val="124613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Theme &amp; Background</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p:txBody>
          <a:bodyPr/>
          <a:lstStyle/>
          <a:p>
            <a:r>
              <a:rPr lang="en-US" sz="2400" dirty="0"/>
              <a:t>The theme of this research revolves around the intersection of using neural networks, to </a:t>
            </a:r>
            <a:r>
              <a:rPr lang="en-US" sz="2400" i="1" u="sng" dirty="0"/>
              <a:t>drive</a:t>
            </a:r>
            <a:r>
              <a:rPr lang="en-US" sz="2400" dirty="0"/>
              <a:t> as an input for audio generation in video games.</a:t>
            </a:r>
          </a:p>
          <a:p>
            <a:r>
              <a:rPr lang="en-US" sz="2400" dirty="0"/>
              <a:t>By integrating 3D object mesh recognition as an input to procedural audio engines, the goal is to pioneer an unexplored approach that enhances player immersion, realism, and the overall quality of audio design in gaming environments.</a:t>
            </a:r>
          </a:p>
          <a:p>
            <a:r>
              <a:rPr lang="en-US" sz="2400" dirty="0"/>
              <a:t>Long term goal: Contribute towards a procedural audio engine that adapts to the changes in the game’s actual physical environment, a novel method of audio design and implementation for video games.</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312265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Objective</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9600" y="2133600"/>
            <a:ext cx="10972800" cy="1904999"/>
          </a:xfrm>
        </p:spPr>
        <p:txBody>
          <a:bodyPr/>
          <a:lstStyle/>
          <a:p>
            <a:r>
              <a:rPr lang="en-US" sz="2800" dirty="0"/>
              <a:t>The primary objective is to develop, implement, and evaluate a system that seamlessly integrates a 3D object mesh recognition neural network that drives a procedural audio engine within the Unity game development environment. </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Tree>
    <p:extLst>
      <p:ext uri="{BB962C8B-B14F-4D97-AF65-F5344CB8AC3E}">
        <p14:creationId xmlns:p14="http://schemas.microsoft.com/office/powerpoint/2010/main" val="252680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85-FE7A-42F9-CB40-D509A0721ACE}"/>
              </a:ext>
            </a:extLst>
          </p:cNvPr>
          <p:cNvSpPr>
            <a:spLocks noGrp="1"/>
          </p:cNvSpPr>
          <p:nvPr>
            <p:ph type="title"/>
          </p:nvPr>
        </p:nvSpPr>
        <p:spPr>
          <a:xfrm>
            <a:off x="603837" y="609600"/>
            <a:ext cx="10972800" cy="761999"/>
          </a:xfrm>
        </p:spPr>
        <p:txBody>
          <a:bodyPr/>
          <a:lstStyle/>
          <a:p>
            <a:pPr algn="l"/>
            <a:r>
              <a:rPr lang="en-US" sz="3600" b="1" u="sng" dirty="0"/>
              <a:t>Aim 1</a:t>
            </a:r>
          </a:p>
        </p:txBody>
      </p:sp>
      <p:sp>
        <p:nvSpPr>
          <p:cNvPr id="3" name="Content Placeholder 2">
            <a:extLst>
              <a:ext uri="{FF2B5EF4-FFF2-40B4-BE49-F238E27FC236}">
                <a16:creationId xmlns:a16="http://schemas.microsoft.com/office/drawing/2014/main" id="{22F8D047-C981-1FFC-8676-B9892324E50C}"/>
              </a:ext>
            </a:extLst>
          </p:cNvPr>
          <p:cNvSpPr>
            <a:spLocks noGrp="1"/>
          </p:cNvSpPr>
          <p:nvPr>
            <p:ph idx="1"/>
          </p:nvPr>
        </p:nvSpPr>
        <p:spPr>
          <a:xfrm>
            <a:off x="603837" y="2286000"/>
            <a:ext cx="10972800" cy="3200400"/>
          </a:xfrm>
        </p:spPr>
        <p:txBody>
          <a:bodyPr/>
          <a:lstStyle/>
          <a:p>
            <a:pPr>
              <a:buFont typeface="Wingdings" panose="05000000000000000000" pitchFamily="2" charset="2"/>
              <a:buChar char="è"/>
            </a:pPr>
            <a:r>
              <a:rPr lang="en-US" sz="2400" dirty="0"/>
              <a:t>To run a neural network in Unity, we need a couple of tools:</a:t>
            </a:r>
          </a:p>
          <a:p>
            <a:pPr lvl="1">
              <a:buFont typeface="Wingdings" panose="05000000000000000000" pitchFamily="2" charset="2"/>
              <a:buChar char="è"/>
            </a:pPr>
            <a:r>
              <a:rPr lang="en-US" sz="2000" dirty="0"/>
              <a:t>Decide neural network to use for 3D object mesh recognition.</a:t>
            </a:r>
          </a:p>
          <a:p>
            <a:pPr lvl="1">
              <a:buFont typeface="Wingdings" panose="05000000000000000000" pitchFamily="2" charset="2"/>
              <a:buChar char="è"/>
            </a:pPr>
            <a:r>
              <a:rPr lang="en-US" sz="2000" dirty="0"/>
              <a:t>Convert model to ONNX (Open Neural Network Exchange) format.</a:t>
            </a:r>
          </a:p>
          <a:p>
            <a:pPr lvl="1">
              <a:buFont typeface="Wingdings" panose="05000000000000000000" pitchFamily="2" charset="2"/>
              <a:buChar char="è"/>
            </a:pPr>
            <a:r>
              <a:rPr lang="en-US" sz="2000" dirty="0"/>
              <a:t>Unity </a:t>
            </a:r>
            <a:r>
              <a:rPr lang="en-US" sz="2000" dirty="0" err="1"/>
              <a:t>Sentis</a:t>
            </a:r>
            <a:r>
              <a:rPr lang="en-US" sz="2000" dirty="0"/>
              <a:t> or Barracuda (now deprecated).</a:t>
            </a:r>
          </a:p>
          <a:p>
            <a:pPr>
              <a:buFont typeface="Wingdings" panose="05000000000000000000" pitchFamily="2" charset="2"/>
              <a:buChar char="è"/>
            </a:pPr>
            <a:r>
              <a:rPr lang="en-US" sz="2400" dirty="0"/>
              <a:t>To generate sound:</a:t>
            </a:r>
          </a:p>
          <a:p>
            <a:pPr lvl="1">
              <a:buFont typeface="Wingdings" panose="05000000000000000000" pitchFamily="2" charset="2"/>
              <a:buChar char="è"/>
            </a:pPr>
            <a:r>
              <a:rPr lang="en-US" sz="2000" dirty="0"/>
              <a:t>Build a procedural audio engine using </a:t>
            </a:r>
            <a:r>
              <a:rPr lang="en-US" sz="2000" dirty="0" err="1"/>
              <a:t>PureData</a:t>
            </a:r>
            <a:r>
              <a:rPr lang="en-US" sz="2000" dirty="0"/>
              <a:t>.</a:t>
            </a:r>
          </a:p>
          <a:p>
            <a:pPr lvl="1">
              <a:buFont typeface="Wingdings" panose="05000000000000000000" pitchFamily="2" charset="2"/>
              <a:buChar char="è"/>
            </a:pPr>
            <a:r>
              <a:rPr lang="en-US" sz="2000" dirty="0"/>
              <a:t>Integrate </a:t>
            </a:r>
            <a:r>
              <a:rPr lang="en-US" sz="2000" dirty="0" err="1"/>
              <a:t>PureData</a:t>
            </a:r>
            <a:r>
              <a:rPr lang="en-US" sz="2000" dirty="0"/>
              <a:t> with Unity using </a:t>
            </a:r>
            <a:r>
              <a:rPr lang="en-US" sz="2000" dirty="0" err="1"/>
              <a:t>LibPD</a:t>
            </a:r>
            <a:r>
              <a:rPr lang="en-US" sz="2000" dirty="0"/>
              <a:t> or </a:t>
            </a:r>
            <a:r>
              <a:rPr lang="en-US" sz="2000" dirty="0" err="1"/>
              <a:t>uPD</a:t>
            </a:r>
            <a:r>
              <a:rPr lang="en-US" sz="2000" dirty="0"/>
              <a:t>, wrappers that integrate </a:t>
            </a:r>
            <a:r>
              <a:rPr lang="en-US" sz="2000" dirty="0" err="1"/>
              <a:t>PureData</a:t>
            </a:r>
            <a:r>
              <a:rPr lang="en-US" sz="2000" dirty="0"/>
              <a:t> into Unity.</a:t>
            </a:r>
          </a:p>
          <a:p>
            <a:pPr>
              <a:buFont typeface="Wingdings" panose="05000000000000000000" pitchFamily="2" charset="2"/>
              <a:buChar char="è"/>
            </a:pPr>
            <a:r>
              <a:rPr lang="en-US" sz="2400" dirty="0"/>
              <a:t>Test the system for real-time implementation and constantly measure performance statistics to determine feasibility. Optimize if necessary for evaluation.</a:t>
            </a:r>
          </a:p>
        </p:txBody>
      </p:sp>
      <p:sp>
        <p:nvSpPr>
          <p:cNvPr id="4" name="TextBox 3">
            <a:extLst>
              <a:ext uri="{FF2B5EF4-FFF2-40B4-BE49-F238E27FC236}">
                <a16:creationId xmlns:a16="http://schemas.microsoft.com/office/drawing/2014/main" id="{9FB787D7-DED2-D27B-1B0B-1812B0D9B553}"/>
              </a:ext>
            </a:extLst>
          </p:cNvPr>
          <p:cNvSpPr txBox="1"/>
          <p:nvPr/>
        </p:nvSpPr>
        <p:spPr>
          <a:xfrm>
            <a:off x="381000" y="152400"/>
            <a:ext cx="8001000" cy="307777"/>
          </a:xfrm>
          <a:prstGeom prst="rect">
            <a:avLst/>
          </a:prstGeom>
          <a:noFill/>
        </p:spPr>
        <p:txBody>
          <a:bodyPr wrap="square">
            <a:spAutoFit/>
          </a:bodyPr>
          <a:lstStyle/>
          <a:p>
            <a:pPr eaLnBrk="1" fontAlgn="auto" hangingPunct="1">
              <a:spcBef>
                <a:spcPts val="0"/>
              </a:spcBef>
              <a:spcAft>
                <a:spcPts val="0"/>
              </a:spcAft>
              <a:defRPr/>
            </a:pPr>
            <a:r>
              <a:rPr lang="en-US" sz="1400" b="1" dirty="0">
                <a:solidFill>
                  <a:schemeClr val="tx1">
                    <a:lumMod val="50000"/>
                    <a:lumOff val="50000"/>
                  </a:schemeClr>
                </a:solidFill>
                <a:latin typeface="Helvetica" pitchFamily="34" charset="0"/>
              </a:rPr>
              <a:t>3D Object Mesh Recognition As An Input To A Procedural Audio Engine</a:t>
            </a:r>
          </a:p>
        </p:txBody>
      </p:sp>
      <p:sp>
        <p:nvSpPr>
          <p:cNvPr id="5" name="Content Placeholder 2">
            <a:extLst>
              <a:ext uri="{FF2B5EF4-FFF2-40B4-BE49-F238E27FC236}">
                <a16:creationId xmlns:a16="http://schemas.microsoft.com/office/drawing/2014/main" id="{C792291E-B48D-95F4-D14A-7708AE837294}"/>
              </a:ext>
            </a:extLst>
          </p:cNvPr>
          <p:cNvSpPr txBox="1">
            <a:spLocks/>
          </p:cNvSpPr>
          <p:nvPr/>
        </p:nvSpPr>
        <p:spPr>
          <a:xfrm>
            <a:off x="603837" y="1295400"/>
            <a:ext cx="10972800" cy="7620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u="sng" dirty="0"/>
              <a:t>Developing an integrated system to perform mesh recognition with a procedural audio engine in Unity</a:t>
            </a:r>
            <a:endParaRPr lang="en-US" sz="2400" dirty="0"/>
          </a:p>
        </p:txBody>
      </p:sp>
      <p:pic>
        <p:nvPicPr>
          <p:cNvPr id="7" name="Picture 6" descr="A diagram of a graph&#10;&#10;Description automatically generated">
            <a:extLst>
              <a:ext uri="{FF2B5EF4-FFF2-40B4-BE49-F238E27FC236}">
                <a16:creationId xmlns:a16="http://schemas.microsoft.com/office/drawing/2014/main" id="{FB012316-FD62-F666-E848-AF8D21E5E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237" y="1893869"/>
            <a:ext cx="1758363" cy="2601931"/>
          </a:xfrm>
          <a:prstGeom prst="rect">
            <a:avLst/>
          </a:prstGeom>
        </p:spPr>
      </p:pic>
    </p:spTree>
    <p:extLst>
      <p:ext uri="{BB962C8B-B14F-4D97-AF65-F5344CB8AC3E}">
        <p14:creationId xmlns:p14="http://schemas.microsoft.com/office/powerpoint/2010/main" val="557722084"/>
      </p:ext>
    </p:extLst>
  </p:cSld>
  <p:clrMapOvr>
    <a:masterClrMapping/>
  </p:clrMapOvr>
</p:sld>
</file>

<file path=ppt/theme/theme1.xml><?xml version="1.0" encoding="utf-8"?>
<a:theme xmlns:a="http://schemas.openxmlformats.org/drawingml/2006/main" name="UM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M 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M Templat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15584</TotalTime>
  <Words>4246</Words>
  <Application>Microsoft Office PowerPoint</Application>
  <PresentationFormat>Widescreen</PresentationFormat>
  <Paragraphs>328</Paragraphs>
  <Slides>23</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-apple-system</vt:lpstr>
      <vt:lpstr>Arial</vt:lpstr>
      <vt:lpstr>Calibri</vt:lpstr>
      <vt:lpstr>Helvetica</vt:lpstr>
      <vt:lpstr>Inter</vt:lpstr>
      <vt:lpstr>Lato</vt:lpstr>
      <vt:lpstr>Söhne</vt:lpstr>
      <vt:lpstr>Times New Roman</vt:lpstr>
      <vt:lpstr>Univers</vt:lpstr>
      <vt:lpstr>Wingdings</vt:lpstr>
      <vt:lpstr>UM Template</vt:lpstr>
      <vt:lpstr>UM Template 2</vt:lpstr>
      <vt:lpstr>UM Template 3</vt:lpstr>
      <vt:lpstr>BLANK1</vt:lpstr>
      <vt:lpstr>3D Object Mesh Recognition As An Input To A Procedural Audio Game Engine</vt:lpstr>
      <vt:lpstr>PowerPoint Presentation</vt:lpstr>
      <vt:lpstr>Jargon</vt:lpstr>
      <vt:lpstr>Jargon</vt:lpstr>
      <vt:lpstr>Jargon</vt:lpstr>
      <vt:lpstr>Jargon</vt:lpstr>
      <vt:lpstr>Theme &amp; Background</vt:lpstr>
      <vt:lpstr>Objective</vt:lpstr>
      <vt:lpstr>Aim 1</vt:lpstr>
      <vt:lpstr>Aim 1</vt:lpstr>
      <vt:lpstr>Aim 1</vt:lpstr>
      <vt:lpstr>Aim 1</vt:lpstr>
      <vt:lpstr>Aim 2</vt:lpstr>
      <vt:lpstr>Aim 2</vt:lpstr>
      <vt:lpstr>Aim 2</vt:lpstr>
      <vt:lpstr>Aim 2</vt:lpstr>
      <vt:lpstr>Research Question(s)</vt:lpstr>
      <vt:lpstr>Okay, but why?</vt:lpstr>
      <vt:lpstr>PowerPoint Presentation</vt:lpstr>
      <vt:lpstr>PowerPoint Presentation</vt:lpstr>
      <vt:lpstr>References</vt:lpstr>
      <vt:lpstr>References</vt:lpstr>
      <vt:lpstr>Thank you! Time for questions!</vt:lpstr>
    </vt:vector>
  </TitlesOfParts>
  <Company>University of Miami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k.corrales</dc:creator>
  <cp:lastModifiedBy>Ashay Dave</cp:lastModifiedBy>
  <cp:revision>301</cp:revision>
  <dcterms:created xsi:type="dcterms:W3CDTF">2009-06-09T16:07:11Z</dcterms:created>
  <dcterms:modified xsi:type="dcterms:W3CDTF">2024-04-07T18:36:13Z</dcterms:modified>
</cp:coreProperties>
</file>