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Quattrocento Sans"/>
      <p:regular r:id="rId41"/>
      <p:bold r:id="rId42"/>
      <p:italic r:id="rId43"/>
      <p:boldItalic r:id="rId44"/>
    </p:embeddedFon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19E504-69A9-4676-8A1F-056D3CDADBF9}">
  <a:tblStyle styleId="{5819E504-69A9-4676-8A1F-056D3CDADB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4EC9AF-C27F-4F49-8FF8-E78ECEBEA2F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4.xml"/><Relationship Id="rId44" Type="http://schemas.openxmlformats.org/officeDocument/2006/relationships/font" Target="fonts/QuattrocentoSans-boldItalic.fntdata"/><Relationship Id="rId21" Type="http://schemas.openxmlformats.org/officeDocument/2006/relationships/slide" Target="slides/slide13.xml"/><Relationship Id="rId43" Type="http://schemas.openxmlformats.org/officeDocument/2006/relationships/font" Target="fonts/QuattrocentoSans-italic.fntdata"/><Relationship Id="rId24" Type="http://schemas.openxmlformats.org/officeDocument/2006/relationships/slide" Target="slides/slide16.xml"/><Relationship Id="rId46" Type="http://schemas.openxmlformats.org/officeDocument/2006/relationships/font" Target="fonts/CenturyGothic-bold.fntdata"/><Relationship Id="rId23" Type="http://schemas.openxmlformats.org/officeDocument/2006/relationships/slide" Target="slides/slide15.xml"/><Relationship Id="rId45"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font" Target="fonts/CenturyGothic-boldItalic.fntdata"/><Relationship Id="rId25" Type="http://schemas.openxmlformats.org/officeDocument/2006/relationships/slide" Target="slides/slide17.xml"/><Relationship Id="rId47" Type="http://schemas.openxmlformats.org/officeDocument/2006/relationships/font" Target="fonts/CenturyGothic-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48386e7ff_3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948386e7ff_3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48386e7ff_3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948386e7ff_3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48386e7ff_3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948386e7ff_3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317fca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9317fca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48386e7ff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48386e7ff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48386e7ff_2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48386e7ff_2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317fca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317fca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48386e7ff_2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48386e7ff_2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48386e7ff_2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48386e7ff_2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48386e7ff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948386e7ff_1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48386e7ff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948386e7ff_16_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8386e7ff_3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948386e7ff_3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48386e7ff_1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948386e7ff_16_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8386e7ff_1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948386e7ff_16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94cda92856_5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94cda92856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4cda92856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94cda92856_5_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94cda92856_5_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4cda92856_5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94cda92856_5_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94cda92856_5_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4cda92856_5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94cda92856_5_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94cda92856_5_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4cda92856_5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94cda92856_5_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94cda92856_5_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48386e7ff_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48386e7ff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48386e7ff_3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48386e7ff_3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948386e7ff_3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948386e7ff_3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48386e7ff_3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948386e7ff_3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31c87464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31c87464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48386e7ff_3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948386e7ff_3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48386e7ff_3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48386e7ff_3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48386e7ff_3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948386e7ff_3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48386e7ff_3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48386e7ff_3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8386e7ff_3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48386e7ff_3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48386e7ff_3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48386e7ff_3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48386e7ff_3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948386e7ff_3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48386e7ff_3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948386e7ff_3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2" name="Google Shape;10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14" name="Google Shape;11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0"/>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0"/>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7" name="Google Shape;127;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9" name="Google Shape;129;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36" name="Google Shape;136;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7" name="Google Shape;13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23"/>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9pPr>
          </a:lstStyle>
          <a:p/>
        </p:txBody>
      </p:sp>
      <p:sp>
        <p:nvSpPr>
          <p:cNvPr id="143" name="Google Shape;143;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4" name="Google Shape;14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2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8" name="Google Shape;168;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3" name="Google Shape;173;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4" name="Google Shape;174;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2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9" name="Google Shape;179;p2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80" name="Google Shape;180;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5" name="Google Shape;185;p30"/>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6" name="Google Shape;186;p30"/>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7" name="Google Shape;187;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3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2" name="Google Shape;192;p3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3" name="Google Shape;193;p3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3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95" name="Google Shape;195;p3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1" name="Google Shape;201;p3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 name="Google Shape;23;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3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6" name="Google Shape;206;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3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0" name="Google Shape;210;p3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11" name="Google Shape;211;p3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2" name="Google Shape;212;p3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3" name="Google Shape;213;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3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7" name="Google Shape;217;p35"/>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18" name="Google Shape;218;p3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9" name="Google Shape;219;p3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1" name="Google Shape;221;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4" name="Google Shape;224;p3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5" name="Google Shape;225;p3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6" name="Google Shape;226;p3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7" name="Google Shape;227;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7"/>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0" name="Google Shape;230;p37"/>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1" name="Google Shape;231;p3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2" name="Google Shape;232;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3" name="Google Shape;233;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p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5" name="Google Shape;35;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8" name="Google Shape;48;p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9" name="Google Shape;49;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0" name="Google Shape;50;p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Quattrocento Sans"/>
                <a:ea typeface="Quattrocento Sans"/>
                <a:cs typeface="Quattrocento Sans"/>
                <a:sym typeface="Quattrocento Sans"/>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4.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6" name="Google Shape;86;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7" name="Google Shape;8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88" name="Google Shape;8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61" name="Google Shape;161;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2" name="Google Shape;162;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3" name="Google Shape;163;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4" name="Google Shape;164;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1.jpg"/><Relationship Id="rId6" Type="http://schemas.openxmlformats.org/officeDocument/2006/relationships/image" Target="../media/image22.png"/><Relationship Id="rId7"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3.jp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doi.org/10.1515/ijcss-2017-00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286950" y="356275"/>
            <a:ext cx="8493600" cy="999900"/>
          </a:xfrm>
          <a:prstGeom prst="rect">
            <a:avLst/>
          </a:prstGeom>
          <a:noFill/>
          <a:ln>
            <a:noFill/>
          </a:ln>
        </p:spPr>
        <p:txBody>
          <a:bodyPr anchorCtr="0" anchor="b" bIns="34275" lIns="68575" spcFirstLastPara="1" rIns="68575" wrap="square" tIns="34275">
            <a:noAutofit/>
          </a:bodyPr>
          <a:lstStyle/>
          <a:p>
            <a:pPr indent="0" lvl="0" marL="0" rtl="0" algn="ctr">
              <a:lnSpc>
                <a:spcPct val="115000"/>
              </a:lnSpc>
              <a:spcBef>
                <a:spcPts val="0"/>
              </a:spcBef>
              <a:spcAft>
                <a:spcPts val="300"/>
              </a:spcAft>
              <a:buClr>
                <a:schemeClr val="dk1"/>
              </a:buClr>
              <a:buSzPts val="1100"/>
              <a:buFont typeface="Arial"/>
              <a:buNone/>
            </a:pPr>
            <a:r>
              <a:rPr b="1" lang="en" sz="2800" u="sng">
                <a:solidFill>
                  <a:srgbClr val="351C75"/>
                </a:solidFill>
                <a:latin typeface="Arial"/>
                <a:ea typeface="Arial"/>
                <a:cs typeface="Arial"/>
                <a:sym typeface="Arial"/>
              </a:rPr>
              <a:t>FIFA Salary Prediction: A Multi-Method Approach</a:t>
            </a:r>
            <a:endParaRPr b="1" sz="2800" u="sng">
              <a:solidFill>
                <a:srgbClr val="351C75"/>
              </a:solidFill>
            </a:endParaRPr>
          </a:p>
        </p:txBody>
      </p:sp>
      <p:sp>
        <p:nvSpPr>
          <p:cNvPr id="239" name="Google Shape;239;p38"/>
          <p:cNvSpPr txBox="1"/>
          <p:nvPr>
            <p:ph idx="1" type="subTitle"/>
          </p:nvPr>
        </p:nvSpPr>
        <p:spPr>
          <a:xfrm>
            <a:off x="1143000" y="2250275"/>
            <a:ext cx="7094700" cy="8943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 sz="1700"/>
              <a:t>Ashay Kargaonkar, Kashyap Dobariya, Jose Flores, Komal Shahid, Ian Weimer</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idx="1" type="body"/>
          </p:nvPr>
        </p:nvSpPr>
        <p:spPr>
          <a:xfrm>
            <a:off x="140650" y="110500"/>
            <a:ext cx="8880600" cy="4912500"/>
          </a:xfrm>
          <a:prstGeom prst="rect">
            <a:avLst/>
          </a:prstGeom>
          <a:noFill/>
          <a:ln>
            <a:noFill/>
          </a:ln>
        </p:spPr>
        <p:txBody>
          <a:bodyPr anchorCtr="0" anchor="t" bIns="34275" lIns="68575" spcFirstLastPara="1" rIns="68575" wrap="square" tIns="34275">
            <a:noAutofit/>
          </a:bodyPr>
          <a:lstStyle/>
          <a:p>
            <a:pPr indent="-38100" lvl="0" marL="177800" rtl="0" algn="l">
              <a:lnSpc>
                <a:spcPct val="90000"/>
              </a:lnSpc>
              <a:spcBef>
                <a:spcPts val="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0" lvl="0" marL="177800" rtl="0" algn="l">
              <a:lnSpc>
                <a:spcPct val="90000"/>
              </a:lnSpc>
              <a:spcBef>
                <a:spcPts val="800"/>
              </a:spcBef>
              <a:spcAft>
                <a:spcPts val="0"/>
              </a:spcAft>
              <a:buNone/>
            </a:pPr>
            <a:r>
              <a:t/>
            </a:r>
            <a:endParaRPr sz="1100"/>
          </a:p>
          <a:p>
            <a:pPr indent="0" lvl="0" marL="177800" rtl="0" algn="l">
              <a:lnSpc>
                <a:spcPct val="90000"/>
              </a:lnSpc>
              <a:spcBef>
                <a:spcPts val="800"/>
              </a:spcBef>
              <a:spcAft>
                <a:spcPts val="0"/>
              </a:spcAft>
              <a:buNone/>
            </a:pPr>
            <a:r>
              <a:t/>
            </a:r>
            <a:endParaRPr sz="1100"/>
          </a:p>
          <a:p>
            <a:pPr indent="0" lvl="0" marL="0" rtl="0" algn="l">
              <a:lnSpc>
                <a:spcPct val="90000"/>
              </a:lnSpc>
              <a:spcBef>
                <a:spcPts val="800"/>
              </a:spcBef>
              <a:spcAft>
                <a:spcPts val="0"/>
              </a:spcAft>
              <a:buNone/>
            </a:pPr>
            <a:r>
              <a:t/>
            </a:r>
            <a:endParaRPr sz="1100"/>
          </a:p>
          <a:p>
            <a:pPr indent="0" lvl="0" marL="0" rtl="0" algn="l">
              <a:lnSpc>
                <a:spcPct val="90000"/>
              </a:lnSpc>
              <a:spcBef>
                <a:spcPts val="800"/>
              </a:spcBef>
              <a:spcAft>
                <a:spcPts val="0"/>
              </a:spcAft>
              <a:buNone/>
            </a:pPr>
            <a:r>
              <a:t/>
            </a:r>
            <a:endParaRPr sz="1100"/>
          </a:p>
          <a:p>
            <a:pPr indent="-209550" lvl="0" marL="177800" rtl="0" algn="l">
              <a:lnSpc>
                <a:spcPct val="90000"/>
              </a:lnSpc>
              <a:spcBef>
                <a:spcPts val="800"/>
              </a:spcBef>
              <a:spcAft>
                <a:spcPts val="0"/>
              </a:spcAft>
              <a:buClr>
                <a:schemeClr val="dk1"/>
              </a:buClr>
              <a:buSzPts val="2700"/>
              <a:buChar char="•"/>
            </a:pPr>
            <a:r>
              <a:rPr lang="en" sz="1700"/>
              <a:t>Above image states that:</a:t>
            </a:r>
            <a:endParaRPr sz="1700"/>
          </a:p>
          <a:p>
            <a:pPr indent="-215900" lvl="1" marL="520700" rtl="0" algn="l">
              <a:lnSpc>
                <a:spcPct val="90000"/>
              </a:lnSpc>
              <a:spcBef>
                <a:spcPts val="400"/>
              </a:spcBef>
              <a:spcAft>
                <a:spcPts val="0"/>
              </a:spcAft>
              <a:buClr>
                <a:schemeClr val="dk1"/>
              </a:buClr>
              <a:buSzPts val="2400"/>
              <a:buChar char="•"/>
            </a:pPr>
            <a:r>
              <a:rPr lang="en" sz="1700"/>
              <a:t>The model passes the global f-test.</a:t>
            </a:r>
            <a:endParaRPr sz="1700"/>
          </a:p>
          <a:p>
            <a:pPr indent="-215900" lvl="1" marL="520700" rtl="0" algn="l">
              <a:lnSpc>
                <a:spcPct val="90000"/>
              </a:lnSpc>
              <a:spcBef>
                <a:spcPts val="400"/>
              </a:spcBef>
              <a:spcAft>
                <a:spcPts val="0"/>
              </a:spcAft>
              <a:buClr>
                <a:schemeClr val="dk1"/>
              </a:buClr>
              <a:buSzPts val="2400"/>
              <a:buChar char="•"/>
            </a:pPr>
            <a:r>
              <a:rPr lang="en" sz="1700"/>
              <a:t>All variables also passes individual t-test.</a:t>
            </a:r>
            <a:endParaRPr sz="1700"/>
          </a:p>
          <a:p>
            <a:pPr indent="-215900" lvl="1" marL="520700" rtl="0" algn="l">
              <a:lnSpc>
                <a:spcPct val="90000"/>
              </a:lnSpc>
              <a:spcBef>
                <a:spcPts val="400"/>
              </a:spcBef>
              <a:spcAft>
                <a:spcPts val="0"/>
              </a:spcAft>
              <a:buClr>
                <a:schemeClr val="dk1"/>
              </a:buClr>
              <a:buSzPts val="2400"/>
              <a:buChar char="•"/>
            </a:pPr>
            <a:r>
              <a:rPr lang="en" sz="1700"/>
              <a:t>Multiple R-square value is 75.68%, which is good enough.</a:t>
            </a:r>
            <a:endParaRPr sz="1700"/>
          </a:p>
          <a:p>
            <a:pPr indent="-63500" lvl="1" marL="520700" rtl="0" algn="l">
              <a:lnSpc>
                <a:spcPct val="90000"/>
              </a:lnSpc>
              <a:spcBef>
                <a:spcPts val="400"/>
              </a:spcBef>
              <a:spcAft>
                <a:spcPts val="0"/>
              </a:spcAft>
              <a:buClr>
                <a:schemeClr val="dk1"/>
              </a:buClr>
              <a:buSzPts val="1800"/>
              <a:buNone/>
            </a:pPr>
            <a:r>
              <a:t/>
            </a:r>
            <a:endParaRPr sz="1100"/>
          </a:p>
          <a:p>
            <a:pPr indent="-63500" lvl="1" marL="520700" rtl="0" algn="l">
              <a:lnSpc>
                <a:spcPct val="90000"/>
              </a:lnSpc>
              <a:spcBef>
                <a:spcPts val="400"/>
              </a:spcBef>
              <a:spcAft>
                <a:spcPts val="0"/>
              </a:spcAft>
              <a:buClr>
                <a:schemeClr val="dk1"/>
              </a:buClr>
              <a:buSzPts val="1800"/>
              <a:buNone/>
            </a:pPr>
            <a:r>
              <a:t/>
            </a:r>
            <a:endParaRPr sz="1100"/>
          </a:p>
          <a:p>
            <a:pPr indent="-63500" lvl="1" marL="520700" rtl="0" algn="l">
              <a:lnSpc>
                <a:spcPct val="90000"/>
              </a:lnSpc>
              <a:spcBef>
                <a:spcPts val="400"/>
              </a:spcBef>
              <a:spcAft>
                <a:spcPts val="0"/>
              </a:spcAft>
              <a:buClr>
                <a:schemeClr val="dk1"/>
              </a:buClr>
              <a:buSzPts val="1800"/>
              <a:buNone/>
            </a:pPr>
            <a:r>
              <a:t/>
            </a:r>
            <a:endParaRPr sz="1100"/>
          </a:p>
          <a:p>
            <a:pPr indent="-63500" lvl="1" marL="520700" rtl="0" algn="l">
              <a:lnSpc>
                <a:spcPct val="90000"/>
              </a:lnSpc>
              <a:spcBef>
                <a:spcPts val="400"/>
              </a:spcBef>
              <a:spcAft>
                <a:spcPts val="0"/>
              </a:spcAft>
              <a:buClr>
                <a:schemeClr val="dk1"/>
              </a:buClr>
              <a:buSzPts val="1800"/>
              <a:buNone/>
            </a:pPr>
            <a:r>
              <a:t/>
            </a:r>
            <a:endParaRPr sz="1100"/>
          </a:p>
        </p:txBody>
      </p:sp>
      <p:pic>
        <p:nvPicPr>
          <p:cNvPr descr="A screenshot of text&#10;&#10;Description automatically generated" id="294" name="Google Shape;294;p47"/>
          <p:cNvPicPr preferRelativeResize="0"/>
          <p:nvPr/>
        </p:nvPicPr>
        <p:blipFill rotWithShape="1">
          <a:blip r:embed="rId3">
            <a:alphaModFix/>
          </a:blip>
          <a:srcRect b="0" l="0" r="0" t="0"/>
          <a:stretch/>
        </p:blipFill>
        <p:spPr>
          <a:xfrm>
            <a:off x="4031525" y="10325"/>
            <a:ext cx="5115725" cy="376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8"/>
          <p:cNvPicPr preferRelativeResize="0"/>
          <p:nvPr>
            <p:ph idx="1" type="body"/>
          </p:nvPr>
        </p:nvPicPr>
        <p:blipFill rotWithShape="1">
          <a:blip r:embed="rId3">
            <a:alphaModFix/>
          </a:blip>
          <a:srcRect b="0" l="0" r="0" t="0"/>
          <a:stretch/>
        </p:blipFill>
        <p:spPr>
          <a:xfrm>
            <a:off x="638007" y="467180"/>
            <a:ext cx="7893600" cy="1341000"/>
          </a:xfrm>
          <a:prstGeom prst="rect">
            <a:avLst/>
          </a:prstGeom>
          <a:noFill/>
          <a:ln>
            <a:noFill/>
          </a:ln>
        </p:spPr>
      </p:pic>
      <p:sp>
        <p:nvSpPr>
          <p:cNvPr id="300" name="Google Shape;300;p48"/>
          <p:cNvSpPr txBox="1"/>
          <p:nvPr/>
        </p:nvSpPr>
        <p:spPr>
          <a:xfrm>
            <a:off x="381750" y="2169925"/>
            <a:ext cx="8566800" cy="2810700"/>
          </a:xfrm>
          <a:prstGeom prst="rect">
            <a:avLst/>
          </a:prstGeom>
          <a:noFill/>
          <a:ln>
            <a:noFill/>
          </a:ln>
        </p:spPr>
        <p:txBody>
          <a:bodyPr anchorCtr="0" anchor="t" bIns="34275" lIns="68575" spcFirstLastPara="1" rIns="68575" wrap="square" tIns="34275">
            <a:noAutofit/>
          </a:bodyPr>
          <a:lstStyle/>
          <a:p>
            <a:pPr indent="-38100" lvl="0" marL="177800" marR="0" rtl="0" algn="l">
              <a:lnSpc>
                <a:spcPct val="90000"/>
              </a:lnSpc>
              <a:spcBef>
                <a:spcPts val="0"/>
              </a:spcBef>
              <a:spcAft>
                <a:spcPts val="0"/>
              </a:spcAft>
              <a:buClr>
                <a:schemeClr val="dk1"/>
              </a:buClr>
              <a:buSzPts val="2100"/>
              <a:buFont typeface="Arial"/>
              <a:buNone/>
            </a:pPr>
            <a:r>
              <a:t/>
            </a:r>
            <a:endParaRPr i="0" sz="1700" u="none" cap="none" strike="noStrike">
              <a:solidFill>
                <a:schemeClr val="dk1"/>
              </a:solidFill>
              <a:latin typeface="Calibri"/>
              <a:ea typeface="Calibri"/>
              <a:cs typeface="Calibri"/>
              <a:sym typeface="Calibri"/>
            </a:endParaRPr>
          </a:p>
          <a:p>
            <a:pPr indent="-146050" lvl="0" marL="177800" marR="0" rtl="0" algn="l">
              <a:lnSpc>
                <a:spcPct val="90000"/>
              </a:lnSpc>
              <a:spcBef>
                <a:spcPts val="8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Stepwise</a:t>
            </a:r>
            <a:r>
              <a:rPr i="0" lang="en" sz="1700" u="none" cap="none" strike="noStrike">
                <a:solidFill>
                  <a:schemeClr val="dk1"/>
                </a:solidFill>
                <a:latin typeface="Calibri"/>
                <a:ea typeface="Calibri"/>
                <a:cs typeface="Calibri"/>
                <a:sym typeface="Calibri"/>
              </a:rPr>
              <a:t> regression was applied for “both” direction and we got model which is displayed in above image.</a:t>
            </a:r>
            <a:endParaRPr i="0" sz="1700" u="none" cap="none" strike="noStrike">
              <a:solidFill>
                <a:schemeClr val="dk1"/>
              </a:solidFill>
              <a:latin typeface="Calibri"/>
              <a:ea typeface="Calibri"/>
              <a:cs typeface="Calibri"/>
              <a:sym typeface="Calibri"/>
            </a:endParaRPr>
          </a:p>
          <a:p>
            <a:pPr indent="-146050" lvl="0" marL="177800" marR="0" rtl="0" algn="l">
              <a:lnSpc>
                <a:spcPct val="90000"/>
              </a:lnSpc>
              <a:spcBef>
                <a:spcPts val="800"/>
              </a:spcBef>
              <a:spcAft>
                <a:spcPts val="0"/>
              </a:spcAft>
              <a:buClr>
                <a:schemeClr val="dk1"/>
              </a:buClr>
              <a:buSzPts val="1700"/>
              <a:buFont typeface="Calibri"/>
              <a:buChar char="•"/>
            </a:pPr>
            <a:r>
              <a:rPr i="0" lang="en" sz="1700" u="none" cap="none" strike="noStrike">
                <a:solidFill>
                  <a:schemeClr val="dk1"/>
                </a:solidFill>
                <a:latin typeface="Calibri"/>
                <a:ea typeface="Calibri"/>
                <a:cs typeface="Calibri"/>
                <a:sym typeface="Calibri"/>
              </a:rPr>
              <a:t>So final 14 variables are </a:t>
            </a:r>
            <a:r>
              <a:rPr i="0" lang="en" sz="1700" u="none" cap="none" strike="noStrike">
                <a:solidFill>
                  <a:srgbClr val="000000"/>
                </a:solidFill>
                <a:latin typeface="Calibri"/>
                <a:ea typeface="Calibri"/>
                <a:cs typeface="Calibri"/>
                <a:sym typeface="Calibri"/>
              </a:rPr>
              <a:t>Age, Value, International-Reputation, Skill Moves, Crossing, Heading Accuracy, Dribbling, FKAccuracy, Long Passing, Ball Control, Shot Power, Stamina, Penalties and Sliding Tackle.</a:t>
            </a:r>
            <a:endParaRPr sz="1700">
              <a:latin typeface="Calibri"/>
              <a:ea typeface="Calibri"/>
              <a:cs typeface="Calibri"/>
              <a:sym typeface="Calibri"/>
            </a:endParaRPr>
          </a:p>
          <a:p>
            <a:pPr indent="-146050" lvl="0" marL="177800" marR="0" rtl="0" algn="l">
              <a:lnSpc>
                <a:spcPct val="90000"/>
              </a:lnSpc>
              <a:spcBef>
                <a:spcPts val="800"/>
              </a:spcBef>
              <a:spcAft>
                <a:spcPts val="0"/>
              </a:spcAft>
              <a:buSzPts val="1700"/>
              <a:buFont typeface="Calibri"/>
              <a:buChar char="•"/>
            </a:pPr>
            <a:r>
              <a:rPr lang="en" sz="1700">
                <a:latin typeface="Calibri"/>
                <a:ea typeface="Calibri"/>
                <a:cs typeface="Calibri"/>
                <a:sym typeface="Calibri"/>
              </a:rPr>
              <a:t>Among 14 variables 5 variables i.e., </a:t>
            </a:r>
            <a:r>
              <a:rPr lang="en" sz="1700">
                <a:solidFill>
                  <a:schemeClr val="dk1"/>
                </a:solidFill>
                <a:latin typeface="Calibri"/>
                <a:ea typeface="Calibri"/>
                <a:cs typeface="Calibri"/>
                <a:sym typeface="Calibri"/>
              </a:rPr>
              <a:t>Crossing, HeadingAccuracy, Dribbling,  ShotPower, Penalties have high beta-coefficient values which states that attackers’ wage is more than a defender or midfielder.</a:t>
            </a:r>
            <a:endParaRPr sz="1700">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i="0" sz="17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i="0" sz="1700" u="none" cap="none" strike="noStrike">
              <a:solidFill>
                <a:schemeClr val="dk1"/>
              </a:solidFill>
              <a:latin typeface="Calibri"/>
              <a:ea typeface="Calibri"/>
              <a:cs typeface="Calibri"/>
              <a:sym typeface="Calibri"/>
            </a:endParaRPr>
          </a:p>
          <a:p>
            <a:pPr indent="-38100" lvl="0" marL="177800" marR="0" rtl="0" algn="l">
              <a:lnSpc>
                <a:spcPct val="90000"/>
              </a:lnSpc>
              <a:spcBef>
                <a:spcPts val="800"/>
              </a:spcBef>
              <a:spcAft>
                <a:spcPts val="0"/>
              </a:spcAft>
              <a:buClr>
                <a:schemeClr val="dk1"/>
              </a:buClr>
              <a:buSzPts val="2100"/>
              <a:buFont typeface="Arial"/>
              <a:buNone/>
            </a:pPr>
            <a:r>
              <a:t/>
            </a:r>
            <a:endParaRPr i="0" sz="17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3194675" y="172175"/>
            <a:ext cx="2381700" cy="751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Pre-PCA Steps</a:t>
            </a:r>
            <a:endParaRPr/>
          </a:p>
        </p:txBody>
      </p:sp>
      <p:sp>
        <p:nvSpPr>
          <p:cNvPr id="306" name="Google Shape;306;p49"/>
          <p:cNvSpPr txBox="1"/>
          <p:nvPr>
            <p:ph idx="1" type="body"/>
          </p:nvPr>
        </p:nvSpPr>
        <p:spPr>
          <a:xfrm>
            <a:off x="628650" y="1702550"/>
            <a:ext cx="7886700" cy="2929800"/>
          </a:xfrm>
          <a:prstGeom prst="rect">
            <a:avLst/>
          </a:prstGeom>
        </p:spPr>
        <p:txBody>
          <a:bodyPr anchorCtr="0" anchor="t" bIns="34275" lIns="68575" spcFirstLastPara="1" rIns="68575" wrap="square" tIns="34275">
            <a:noAutofit/>
          </a:bodyPr>
          <a:lstStyle/>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Chronbach’s Alpha = 0.8, suggesting good reliability for the dataset</a:t>
            </a:r>
            <a:endParaRPr sz="1400">
              <a:latin typeface="Arial"/>
              <a:ea typeface="Arial"/>
              <a:cs typeface="Arial"/>
              <a:sym typeface="Arial"/>
            </a:endParaRPr>
          </a:p>
          <a:p>
            <a:pPr indent="0" lvl="0" marL="0" rtl="0" algn="just">
              <a:lnSpc>
                <a:spcPct val="115000"/>
              </a:lnSpc>
              <a:spcBef>
                <a:spcPts val="0"/>
              </a:spcBef>
              <a:spcAft>
                <a:spcPts val="0"/>
              </a:spcAft>
              <a:buNone/>
            </a:pPr>
            <a:r>
              <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KMO = 0.72, indicating a relatively strong relationship and durable sample size</a:t>
            </a:r>
            <a:endParaRPr sz="1400">
              <a:latin typeface="Arial"/>
              <a:ea typeface="Arial"/>
              <a:cs typeface="Arial"/>
              <a:sym typeface="Arial"/>
            </a:endParaRPr>
          </a:p>
          <a:p>
            <a:pPr indent="0" lvl="0" marL="0" rtl="0" algn="just">
              <a:lnSpc>
                <a:spcPct val="115000"/>
              </a:lnSpc>
              <a:spcBef>
                <a:spcPts val="0"/>
              </a:spcBef>
              <a:spcAft>
                <a:spcPts val="0"/>
              </a:spcAft>
              <a:buNone/>
            </a:pPr>
            <a:r>
              <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Bartlett’s Sphericity p &lt; 0.001, can reject Ho, accept Ha: correlations, shared variance between the variables</a:t>
            </a:r>
            <a:endParaRPr sz="1400">
              <a:latin typeface="Arial"/>
              <a:ea typeface="Arial"/>
              <a:cs typeface="Arial"/>
              <a:sym typeface="Arial"/>
            </a:endParaRPr>
          </a:p>
          <a:p>
            <a:pPr indent="0" lvl="0" marL="457200" rtl="0" algn="just">
              <a:lnSpc>
                <a:spcPct val="115000"/>
              </a:lnSpc>
              <a:spcBef>
                <a:spcPts val="0"/>
              </a:spcBef>
              <a:spcAft>
                <a:spcPts val="0"/>
              </a:spcAft>
              <a:buNone/>
            </a:pPr>
            <a:r>
              <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Conditions satisfied to proceed with PCA </a:t>
            </a:r>
            <a:endParaRPr sz="1400">
              <a:latin typeface="Arial"/>
              <a:ea typeface="Arial"/>
              <a:cs typeface="Arial"/>
              <a:sym typeface="Arial"/>
            </a:endParaRPr>
          </a:p>
          <a:p>
            <a:pPr indent="0" lvl="0" marL="0" rtl="0" algn="l">
              <a:spcBef>
                <a:spcPts val="800"/>
              </a:spcBef>
              <a:spcAft>
                <a:spcPts val="0"/>
              </a:spcAft>
              <a:buNone/>
            </a:pPr>
            <a:r>
              <a:t/>
            </a:r>
            <a:endParaRPr/>
          </a:p>
        </p:txBody>
      </p:sp>
      <p:pic>
        <p:nvPicPr>
          <p:cNvPr id="307" name="Google Shape;307;p49"/>
          <p:cNvPicPr preferRelativeResize="0"/>
          <p:nvPr/>
        </p:nvPicPr>
        <p:blipFill>
          <a:blip r:embed="rId3">
            <a:alphaModFix/>
          </a:blip>
          <a:stretch>
            <a:fillRect/>
          </a:stretch>
        </p:blipFill>
        <p:spPr>
          <a:xfrm>
            <a:off x="2486874" y="3929975"/>
            <a:ext cx="707800" cy="6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Principal Component Analysis (PCA)</a:t>
            </a:r>
            <a:endParaRPr sz="2800">
              <a:latin typeface="Calibri"/>
              <a:ea typeface="Calibri"/>
              <a:cs typeface="Calibri"/>
              <a:sym typeface="Calibri"/>
            </a:endParaRPr>
          </a:p>
        </p:txBody>
      </p:sp>
      <p:sp>
        <p:nvSpPr>
          <p:cNvPr id="313" name="Google Shape;313;p50"/>
          <p:cNvSpPr txBox="1"/>
          <p:nvPr>
            <p:ph idx="1" type="body"/>
          </p:nvPr>
        </p:nvSpPr>
        <p:spPr>
          <a:xfrm>
            <a:off x="311700" y="1152475"/>
            <a:ext cx="8520600" cy="38118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Font typeface="Calibri"/>
              <a:buChar char="•"/>
            </a:pPr>
            <a:r>
              <a:rPr lang="en" sz="1700">
                <a:latin typeface="Calibri"/>
                <a:ea typeface="Calibri"/>
                <a:cs typeface="Calibri"/>
                <a:sym typeface="Calibri"/>
              </a:rPr>
              <a:t>Used to explore our independent variables further, classify groups and get a sense of their contributions to player wage</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What characteristics are similar / dissimilar? </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FIFA19 data was imbalanced in terms of variance explained, as we have seen in class in other datasets</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Slightly higher values reflect three types of variances</a:t>
            </a:r>
            <a:endParaRPr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272850"/>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Determining the Component Number</a:t>
            </a:r>
            <a:endParaRPr sz="2800">
              <a:latin typeface="Calibri"/>
              <a:ea typeface="Calibri"/>
              <a:cs typeface="Calibri"/>
              <a:sym typeface="Calibri"/>
            </a:endParaRPr>
          </a:p>
        </p:txBody>
      </p:sp>
      <p:pic>
        <p:nvPicPr>
          <p:cNvPr id="319" name="Google Shape;319;p51"/>
          <p:cNvPicPr preferRelativeResize="0"/>
          <p:nvPr/>
        </p:nvPicPr>
        <p:blipFill>
          <a:blip r:embed="rId3">
            <a:alphaModFix/>
          </a:blip>
          <a:stretch>
            <a:fillRect/>
          </a:stretch>
        </p:blipFill>
        <p:spPr>
          <a:xfrm>
            <a:off x="1759950" y="1017725"/>
            <a:ext cx="5518924" cy="394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32067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Describing the Components</a:t>
            </a:r>
            <a:endParaRPr/>
          </a:p>
        </p:txBody>
      </p:sp>
      <p:sp>
        <p:nvSpPr>
          <p:cNvPr id="325" name="Google Shape;325;p5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36550" lvl="0" marL="457200" rtl="0" algn="just">
              <a:lnSpc>
                <a:spcPct val="115000"/>
              </a:lnSpc>
              <a:spcBef>
                <a:spcPts val="0"/>
              </a:spcBef>
              <a:spcAft>
                <a:spcPts val="0"/>
              </a:spcAft>
              <a:buSzPts val="1700"/>
              <a:buFont typeface="Calibri"/>
              <a:buChar char="●"/>
            </a:pPr>
            <a:r>
              <a:rPr lang="en" sz="1700">
                <a:latin typeface="Calibri"/>
                <a:ea typeface="Calibri"/>
                <a:cs typeface="Calibri"/>
                <a:sym typeface="Calibri"/>
              </a:rPr>
              <a:t>Component 1 (Attack) - Identified as being strongly associated with positions and skill sets that are related to offensive parts of the game: positions like striker and forward, and skills like finishing and shotpower </a:t>
            </a:r>
            <a:endParaRPr sz="1700">
              <a:latin typeface="Calibri"/>
              <a:ea typeface="Calibri"/>
              <a:cs typeface="Calibri"/>
              <a:sym typeface="Calibri"/>
            </a:endParaRPr>
          </a:p>
          <a:p>
            <a:pPr indent="0" lvl="0" marL="457200" rtl="0" algn="just">
              <a:lnSpc>
                <a:spcPct val="115000"/>
              </a:lnSpc>
              <a:spcBef>
                <a:spcPts val="0"/>
              </a:spcBef>
              <a:spcAft>
                <a:spcPts val="0"/>
              </a:spcAft>
              <a:buNone/>
            </a:pPr>
            <a:r>
              <a:t/>
            </a:r>
            <a:endParaRPr sz="1700">
              <a:latin typeface="Calibri"/>
              <a:ea typeface="Calibri"/>
              <a:cs typeface="Calibri"/>
              <a:sym typeface="Calibri"/>
            </a:endParaRPr>
          </a:p>
          <a:p>
            <a:pPr indent="-336550" lvl="0" marL="457200" rtl="0" algn="just">
              <a:lnSpc>
                <a:spcPct val="115000"/>
              </a:lnSpc>
              <a:spcBef>
                <a:spcPts val="0"/>
              </a:spcBef>
              <a:spcAft>
                <a:spcPts val="0"/>
              </a:spcAft>
              <a:buSzPts val="1700"/>
              <a:buFont typeface="Calibri"/>
              <a:buChar char="●"/>
            </a:pPr>
            <a:r>
              <a:rPr lang="en" sz="1700">
                <a:latin typeface="Calibri"/>
                <a:ea typeface="Calibri"/>
                <a:cs typeface="Calibri"/>
                <a:sym typeface="Calibri"/>
              </a:rPr>
              <a:t>Component 2 (Defense) - Identified as being strongly associated with positions and skill sets that are related to defensive parts of the game: : positions like back and sweeper, and skills like marking and tackling</a:t>
            </a:r>
            <a:endParaRPr sz="1700">
              <a:latin typeface="Calibri"/>
              <a:ea typeface="Calibri"/>
              <a:cs typeface="Calibri"/>
              <a:sym typeface="Calibri"/>
            </a:endParaRPr>
          </a:p>
          <a:p>
            <a:pPr indent="0" lvl="0" marL="457200" rtl="0" algn="just">
              <a:lnSpc>
                <a:spcPct val="115000"/>
              </a:lnSpc>
              <a:spcBef>
                <a:spcPts val="0"/>
              </a:spcBef>
              <a:spcAft>
                <a:spcPts val="0"/>
              </a:spcAft>
              <a:buNone/>
            </a:pPr>
            <a:r>
              <a:t/>
            </a:r>
            <a:endParaRPr sz="1700">
              <a:latin typeface="Calibri"/>
              <a:ea typeface="Calibri"/>
              <a:cs typeface="Calibri"/>
              <a:sym typeface="Calibri"/>
            </a:endParaRPr>
          </a:p>
          <a:p>
            <a:pPr indent="-336550" lvl="0" marL="457200" rtl="0" algn="just">
              <a:lnSpc>
                <a:spcPct val="115000"/>
              </a:lnSpc>
              <a:spcBef>
                <a:spcPts val="0"/>
              </a:spcBef>
              <a:spcAft>
                <a:spcPts val="0"/>
              </a:spcAft>
              <a:buSzPts val="1700"/>
              <a:buFont typeface="Calibri"/>
              <a:buChar char="●"/>
            </a:pPr>
            <a:r>
              <a:rPr lang="en" sz="1700">
                <a:latin typeface="Calibri"/>
                <a:ea typeface="Calibri"/>
                <a:cs typeface="Calibri"/>
                <a:sym typeface="Calibri"/>
              </a:rPr>
              <a:t>Component 3 (Physicality) - High correlations for attributes like strength and weight</a:t>
            </a:r>
            <a:endParaRPr sz="1700">
              <a:latin typeface="Calibri"/>
              <a:ea typeface="Calibri"/>
              <a:cs typeface="Calibri"/>
              <a:sym typeface="Calibri"/>
            </a:endParaRPr>
          </a:p>
          <a:p>
            <a:pPr indent="0" lvl="0" marL="457200" rtl="0" algn="just">
              <a:lnSpc>
                <a:spcPct val="115000"/>
              </a:lnSpc>
              <a:spcBef>
                <a:spcPts val="0"/>
              </a:spcBef>
              <a:spcAft>
                <a:spcPts val="0"/>
              </a:spcAft>
              <a:buNone/>
            </a:pPr>
            <a:r>
              <a:t/>
            </a:r>
            <a:endParaRPr sz="1700">
              <a:latin typeface="Calibri"/>
              <a:ea typeface="Calibri"/>
              <a:cs typeface="Calibri"/>
              <a:sym typeface="Calibri"/>
            </a:endParaRPr>
          </a:p>
          <a:p>
            <a:pPr indent="-336550" lvl="0" marL="457200" rtl="0" algn="just">
              <a:lnSpc>
                <a:spcPct val="115000"/>
              </a:lnSpc>
              <a:spcBef>
                <a:spcPts val="0"/>
              </a:spcBef>
              <a:spcAft>
                <a:spcPts val="0"/>
              </a:spcAft>
              <a:buSzPts val="1700"/>
              <a:buFont typeface="Calibri"/>
              <a:buChar char="●"/>
            </a:pPr>
            <a:r>
              <a:rPr lang="en" sz="1700">
                <a:latin typeface="Calibri"/>
                <a:ea typeface="Calibri"/>
                <a:cs typeface="Calibri"/>
                <a:sym typeface="Calibri"/>
              </a:rPr>
              <a:t>Component 4 (Speed) High correlations for acceleration and sprint speed</a:t>
            </a:r>
            <a:endParaRPr sz="17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758975" y="86075"/>
            <a:ext cx="53850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Comparing the Components</a:t>
            </a:r>
            <a:endParaRPr sz="2800">
              <a:latin typeface="Calibri"/>
              <a:ea typeface="Calibri"/>
              <a:cs typeface="Calibri"/>
              <a:sym typeface="Calibri"/>
            </a:endParaRPr>
          </a:p>
        </p:txBody>
      </p:sp>
      <p:pic>
        <p:nvPicPr>
          <p:cNvPr id="331" name="Google Shape;331;p53"/>
          <p:cNvPicPr preferRelativeResize="0"/>
          <p:nvPr/>
        </p:nvPicPr>
        <p:blipFill>
          <a:blip r:embed="rId3">
            <a:alphaModFix/>
          </a:blip>
          <a:stretch>
            <a:fillRect/>
          </a:stretch>
        </p:blipFill>
        <p:spPr>
          <a:xfrm>
            <a:off x="0" y="0"/>
            <a:ext cx="3797250" cy="5143499"/>
          </a:xfrm>
          <a:prstGeom prst="rect">
            <a:avLst/>
          </a:prstGeom>
          <a:noFill/>
          <a:ln>
            <a:noFill/>
          </a:ln>
        </p:spPr>
      </p:pic>
      <p:pic>
        <p:nvPicPr>
          <p:cNvPr id="332" name="Google Shape;332;p53"/>
          <p:cNvPicPr preferRelativeResize="0"/>
          <p:nvPr/>
        </p:nvPicPr>
        <p:blipFill>
          <a:blip r:embed="rId4">
            <a:alphaModFix/>
          </a:blip>
          <a:stretch>
            <a:fillRect/>
          </a:stretch>
        </p:blipFill>
        <p:spPr>
          <a:xfrm>
            <a:off x="3758975" y="986425"/>
            <a:ext cx="5193850" cy="336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78675" y="282400"/>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A closer look at Variance</a:t>
            </a:r>
            <a:endParaRPr sz="2800">
              <a:latin typeface="Calibri"/>
              <a:ea typeface="Calibri"/>
              <a:cs typeface="Calibri"/>
              <a:sym typeface="Calibri"/>
            </a:endParaRPr>
          </a:p>
        </p:txBody>
      </p:sp>
      <p:pic>
        <p:nvPicPr>
          <p:cNvPr id="338" name="Google Shape;338;p54"/>
          <p:cNvPicPr preferRelativeResize="0"/>
          <p:nvPr/>
        </p:nvPicPr>
        <p:blipFill>
          <a:blip r:embed="rId3">
            <a:alphaModFix/>
          </a:blip>
          <a:stretch>
            <a:fillRect/>
          </a:stretch>
        </p:blipFill>
        <p:spPr>
          <a:xfrm>
            <a:off x="1609725" y="3032025"/>
            <a:ext cx="5924550" cy="1527825"/>
          </a:xfrm>
          <a:prstGeom prst="rect">
            <a:avLst/>
          </a:prstGeom>
          <a:noFill/>
          <a:ln>
            <a:noFill/>
          </a:ln>
        </p:spPr>
      </p:pic>
      <p:sp>
        <p:nvSpPr>
          <p:cNvPr id="339" name="Google Shape;339;p54"/>
          <p:cNvSpPr txBox="1"/>
          <p:nvPr/>
        </p:nvSpPr>
        <p:spPr>
          <a:xfrm>
            <a:off x="492250" y="992400"/>
            <a:ext cx="7705200" cy="1934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63.3% of variance explained overall, with 4 components </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Components 1 and 2 comprise 51.3% of this, which amounts to more than 81% out of the four components</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FIFA dataset is a good example of one where fewer components can be used </a:t>
            </a:r>
            <a:endParaRPr sz="1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471506" y="205375"/>
            <a:ext cx="8519700" cy="745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 sz="2800">
                <a:latin typeface="Calibri"/>
                <a:ea typeface="Calibri"/>
                <a:cs typeface="Calibri"/>
                <a:sym typeface="Calibri"/>
              </a:rPr>
              <a:t>Exploratory Factor Analysis</a:t>
            </a:r>
            <a:endParaRPr b="1" sz="2800">
              <a:latin typeface="Calibri"/>
              <a:ea typeface="Calibri"/>
              <a:cs typeface="Calibri"/>
              <a:sym typeface="Calibri"/>
            </a:endParaRPr>
          </a:p>
        </p:txBody>
      </p:sp>
      <p:sp>
        <p:nvSpPr>
          <p:cNvPr id="345" name="Google Shape;345;p55"/>
          <p:cNvSpPr txBox="1"/>
          <p:nvPr>
            <p:ph idx="1" type="body"/>
          </p:nvPr>
        </p:nvSpPr>
        <p:spPr>
          <a:xfrm>
            <a:off x="471500" y="1366251"/>
            <a:ext cx="8077500" cy="3445800"/>
          </a:xfrm>
          <a:prstGeom prst="rect">
            <a:avLst/>
          </a:prstGeom>
          <a:no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146050" lvl="0" marL="177800" rtl="0" algn="l">
              <a:lnSpc>
                <a:spcPct val="90000"/>
              </a:lnSpc>
              <a:spcBef>
                <a:spcPts val="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Factor analysis applied on the FIFA -19 dataset having 56 variables and 14,744 observations each possesses a player.</a:t>
            </a:r>
            <a:endParaRPr sz="1700">
              <a:solidFill>
                <a:srgbClr val="000000"/>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2100"/>
              <a:buNone/>
            </a:pPr>
            <a:r>
              <a:t/>
            </a:r>
            <a:endParaRPr sz="1700">
              <a:solidFill>
                <a:srgbClr val="000000"/>
              </a:solidFill>
              <a:latin typeface="Calibri"/>
              <a:ea typeface="Calibri"/>
              <a:cs typeface="Calibri"/>
              <a:sym typeface="Calibri"/>
            </a:endParaRPr>
          </a:p>
          <a:p>
            <a:pPr indent="-146050" lvl="0" marL="177800" rtl="0" algn="l">
              <a:lnSpc>
                <a:spcPct val="90000"/>
              </a:lnSpc>
              <a:spcBef>
                <a:spcPts val="8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Tests:</a:t>
            </a:r>
            <a:endParaRPr sz="1700">
              <a:solidFill>
                <a:srgbClr val="000000"/>
              </a:solidFill>
              <a:latin typeface="Calibri"/>
              <a:ea typeface="Calibri"/>
              <a:cs typeface="Calibri"/>
              <a:sym typeface="Calibri"/>
            </a:endParaRPr>
          </a:p>
          <a:p>
            <a:pPr indent="-171450" lvl="1" marL="520700" rtl="0" algn="l">
              <a:lnSpc>
                <a:spcPct val="90000"/>
              </a:lnSpc>
              <a:spcBef>
                <a:spcPts val="400"/>
              </a:spcBef>
              <a:spcAft>
                <a:spcPts val="0"/>
              </a:spcAft>
              <a:buClr>
                <a:srgbClr val="000000"/>
              </a:buClr>
              <a:buSzPts val="1700"/>
              <a:buFont typeface="Noto Sans Symbols"/>
              <a:buChar char="▪"/>
            </a:pPr>
            <a:r>
              <a:rPr i="0" lang="en" sz="1700">
                <a:solidFill>
                  <a:srgbClr val="000000"/>
                </a:solidFill>
                <a:latin typeface="Calibri"/>
                <a:ea typeface="Calibri"/>
                <a:cs typeface="Calibri"/>
                <a:sym typeface="Calibri"/>
              </a:rPr>
              <a:t>Cronbach's alpha </a:t>
            </a:r>
            <a:r>
              <a:rPr b="1" i="0" lang="en" sz="1700">
                <a:solidFill>
                  <a:srgbClr val="000000"/>
                </a:solidFill>
                <a:latin typeface="Calibri"/>
                <a:ea typeface="Calibri"/>
                <a:cs typeface="Calibri"/>
                <a:sym typeface="Calibri"/>
              </a:rPr>
              <a:t>: 0.81</a:t>
            </a:r>
            <a:endParaRPr sz="1700">
              <a:solidFill>
                <a:srgbClr val="000000"/>
              </a:solidFill>
              <a:latin typeface="Calibri"/>
              <a:ea typeface="Calibri"/>
              <a:cs typeface="Calibri"/>
              <a:sym typeface="Calibri"/>
            </a:endParaRPr>
          </a:p>
          <a:p>
            <a:pPr indent="-171450" lvl="1" marL="520700" rtl="0" algn="l">
              <a:lnSpc>
                <a:spcPct val="90000"/>
              </a:lnSpc>
              <a:spcBef>
                <a:spcPts val="400"/>
              </a:spcBef>
              <a:spcAft>
                <a:spcPts val="0"/>
              </a:spcAft>
              <a:buClr>
                <a:srgbClr val="000000"/>
              </a:buClr>
              <a:buSzPts val="1700"/>
              <a:buFont typeface="Noto Sans Symbols"/>
              <a:buChar char="▪"/>
            </a:pPr>
            <a:r>
              <a:rPr lang="en" sz="1700">
                <a:solidFill>
                  <a:srgbClr val="000000"/>
                </a:solidFill>
                <a:latin typeface="Calibri"/>
                <a:ea typeface="Calibri"/>
                <a:cs typeface="Calibri"/>
                <a:sym typeface="Calibri"/>
              </a:rPr>
              <a:t>Kaiser-Meyer-Olkin (KMO) Test for Sampling Adequacy </a:t>
            </a:r>
            <a:r>
              <a:rPr b="1" lang="en" sz="1700">
                <a:solidFill>
                  <a:srgbClr val="000000"/>
                </a:solidFill>
                <a:latin typeface="Calibri"/>
                <a:ea typeface="Calibri"/>
                <a:cs typeface="Calibri"/>
                <a:sym typeface="Calibri"/>
              </a:rPr>
              <a:t>: 0.72</a:t>
            </a:r>
            <a:endParaRPr sz="1700">
              <a:solidFill>
                <a:srgbClr val="000000"/>
              </a:solidFill>
              <a:latin typeface="Calibri"/>
              <a:ea typeface="Calibri"/>
              <a:cs typeface="Calibri"/>
              <a:sym typeface="Calibri"/>
            </a:endParaRPr>
          </a:p>
          <a:p>
            <a:pPr indent="-171450" lvl="1" marL="520700" rtl="0" algn="l">
              <a:lnSpc>
                <a:spcPct val="90000"/>
              </a:lnSpc>
              <a:spcBef>
                <a:spcPts val="400"/>
              </a:spcBef>
              <a:spcAft>
                <a:spcPts val="0"/>
              </a:spcAft>
              <a:buClr>
                <a:srgbClr val="000000"/>
              </a:buClr>
              <a:buSzPts val="1700"/>
              <a:buFont typeface="Noto Sans Symbols"/>
              <a:buChar char="▪"/>
            </a:pPr>
            <a:r>
              <a:rPr i="0" lang="en" sz="1700">
                <a:solidFill>
                  <a:srgbClr val="000000"/>
                </a:solidFill>
                <a:latin typeface="Calibri"/>
                <a:ea typeface="Calibri"/>
                <a:cs typeface="Calibri"/>
                <a:sym typeface="Calibri"/>
              </a:rPr>
              <a:t>Bartlett's Test of Sphericity </a:t>
            </a:r>
            <a:r>
              <a:rPr b="1" i="0" lang="en" sz="1700">
                <a:solidFill>
                  <a:srgbClr val="000000"/>
                </a:solidFill>
                <a:latin typeface="Calibri"/>
                <a:ea typeface="Calibri"/>
                <a:cs typeface="Calibri"/>
                <a:sym typeface="Calibri"/>
              </a:rPr>
              <a:t>: chi-square: 9491.975</a:t>
            </a:r>
            <a:endParaRPr sz="1700">
              <a:solidFill>
                <a:srgbClr val="000000"/>
              </a:solidFill>
              <a:latin typeface="Calibri"/>
              <a:ea typeface="Calibri"/>
              <a:cs typeface="Calibri"/>
              <a:sym typeface="Calibri"/>
            </a:endParaRPr>
          </a:p>
          <a:p>
            <a:pPr indent="0" lvl="8" marL="2743200" rtl="0" algn="l">
              <a:lnSpc>
                <a:spcPct val="90000"/>
              </a:lnSpc>
              <a:spcBef>
                <a:spcPts val="400"/>
              </a:spcBef>
              <a:spcAft>
                <a:spcPts val="0"/>
              </a:spcAft>
              <a:buClr>
                <a:srgbClr val="222222"/>
              </a:buClr>
              <a:buSzPts val="1800"/>
              <a:buNone/>
            </a:pPr>
            <a:r>
              <a:rPr b="1" lang="en" sz="1700">
                <a:solidFill>
                  <a:srgbClr val="000000"/>
                </a:solidFill>
                <a:latin typeface="Calibri"/>
                <a:ea typeface="Calibri"/>
                <a:cs typeface="Calibri"/>
                <a:sym typeface="Calibri"/>
              </a:rPr>
              <a:t>        p-value &lt; 0.001</a:t>
            </a:r>
            <a:endParaRPr sz="1700">
              <a:solidFill>
                <a:srgbClr val="000000"/>
              </a:solidFill>
              <a:latin typeface="Calibri"/>
              <a:ea typeface="Calibri"/>
              <a:cs typeface="Calibri"/>
              <a:sym typeface="Calibri"/>
            </a:endParaRPr>
          </a:p>
          <a:p>
            <a:pPr indent="0" lvl="8" marL="2743200" rtl="0" algn="l">
              <a:lnSpc>
                <a:spcPct val="90000"/>
              </a:lnSpc>
              <a:spcBef>
                <a:spcPts val="400"/>
              </a:spcBef>
              <a:spcAft>
                <a:spcPts val="0"/>
              </a:spcAft>
              <a:buClr>
                <a:schemeClr val="dk1"/>
              </a:buClr>
              <a:buSzPts val="1800"/>
              <a:buNone/>
            </a:pPr>
            <a:r>
              <a:t/>
            </a:r>
            <a:endParaRPr b="1" sz="17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471500" y="205375"/>
            <a:ext cx="8258400" cy="990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2100"/>
              <a:buFont typeface="Calibri"/>
              <a:buNone/>
            </a:pPr>
            <a:r>
              <a:rPr lang="en" sz="2800">
                <a:latin typeface="Calibri"/>
                <a:ea typeface="Calibri"/>
                <a:cs typeface="Calibri"/>
                <a:sym typeface="Calibri"/>
              </a:rPr>
              <a:t>Factors Were determined using two techniques :</a:t>
            </a:r>
            <a:br>
              <a:rPr lang="en" sz="2800">
                <a:latin typeface="Calibri"/>
                <a:ea typeface="Calibri"/>
                <a:cs typeface="Calibri"/>
                <a:sym typeface="Calibri"/>
              </a:rPr>
            </a:br>
            <a:r>
              <a:rPr b="1" lang="en" sz="2800" u="sng">
                <a:latin typeface="Calibri"/>
                <a:ea typeface="Calibri"/>
                <a:cs typeface="Calibri"/>
                <a:sym typeface="Calibri"/>
              </a:rPr>
              <a:t>Scree plot &amp; Eigenvalues</a:t>
            </a:r>
            <a:endParaRPr b="1" sz="2800" u="sng">
              <a:latin typeface="Calibri"/>
              <a:ea typeface="Calibri"/>
              <a:cs typeface="Calibri"/>
              <a:sym typeface="Calibri"/>
            </a:endParaRPr>
          </a:p>
        </p:txBody>
      </p:sp>
      <p:pic>
        <p:nvPicPr>
          <p:cNvPr id="351" name="Google Shape;351;p56"/>
          <p:cNvPicPr preferRelativeResize="0"/>
          <p:nvPr>
            <p:ph idx="1" type="body"/>
          </p:nvPr>
        </p:nvPicPr>
        <p:blipFill rotWithShape="1">
          <a:blip r:embed="rId3">
            <a:alphaModFix/>
          </a:blip>
          <a:srcRect b="0" l="0" r="0" t="0"/>
          <a:stretch/>
        </p:blipFill>
        <p:spPr>
          <a:xfrm>
            <a:off x="646241" y="1518435"/>
            <a:ext cx="3851019" cy="2965070"/>
          </a:xfrm>
          <a:prstGeom prst="rect">
            <a:avLst/>
          </a:prstGeom>
          <a:noFill/>
          <a:ln>
            <a:noFill/>
          </a:ln>
        </p:spPr>
      </p:pic>
      <p:pic>
        <p:nvPicPr>
          <p:cNvPr descr="A close up of a logo&#10;&#10;Description automatically generated" id="352" name="Google Shape;352;p56"/>
          <p:cNvPicPr preferRelativeResize="0"/>
          <p:nvPr>
            <p:ph idx="2" type="body"/>
          </p:nvPr>
        </p:nvPicPr>
        <p:blipFill rotWithShape="1">
          <a:blip r:embed="rId4">
            <a:alphaModFix/>
          </a:blip>
          <a:srcRect b="0" l="0" r="0" t="0"/>
          <a:stretch/>
        </p:blipFill>
        <p:spPr>
          <a:xfrm>
            <a:off x="4686699" y="1518425"/>
            <a:ext cx="3963600" cy="305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2800"/>
              <a:t>Agenda</a:t>
            </a:r>
            <a:endParaRPr sz="2800"/>
          </a:p>
        </p:txBody>
      </p:sp>
      <p:sp>
        <p:nvSpPr>
          <p:cNvPr id="245" name="Google Shape;245;p39"/>
          <p:cNvSpPr txBox="1"/>
          <p:nvPr>
            <p:ph idx="1" type="body"/>
          </p:nvPr>
        </p:nvSpPr>
        <p:spPr>
          <a:xfrm>
            <a:off x="628650" y="1213819"/>
            <a:ext cx="7886700" cy="3263400"/>
          </a:xfrm>
          <a:prstGeom prst="rect">
            <a:avLst/>
          </a:prstGeom>
          <a:noFill/>
          <a:ln>
            <a:noFill/>
          </a:ln>
        </p:spPr>
        <p:txBody>
          <a:bodyPr anchorCtr="0" anchor="t" bIns="34275" lIns="68575" spcFirstLastPara="1" rIns="68575" wrap="square" tIns="34275">
            <a:noAutofit/>
          </a:bodyPr>
          <a:lstStyle/>
          <a:p>
            <a:pPr indent="-209550" lvl="0" marL="177800" rtl="0" algn="l">
              <a:lnSpc>
                <a:spcPct val="90000"/>
              </a:lnSpc>
              <a:spcBef>
                <a:spcPts val="0"/>
              </a:spcBef>
              <a:spcAft>
                <a:spcPts val="0"/>
              </a:spcAft>
              <a:buClr>
                <a:schemeClr val="dk1"/>
              </a:buClr>
              <a:buSzPts val="2700"/>
              <a:buChar char="•"/>
            </a:pPr>
            <a:r>
              <a:rPr lang="en" sz="1700"/>
              <a:t>Introduction</a:t>
            </a:r>
            <a:endParaRPr sz="1700"/>
          </a:p>
          <a:p>
            <a:pPr indent="-209550" lvl="0" marL="177800" rtl="0" algn="l">
              <a:lnSpc>
                <a:spcPct val="90000"/>
              </a:lnSpc>
              <a:spcBef>
                <a:spcPts val="800"/>
              </a:spcBef>
              <a:spcAft>
                <a:spcPts val="0"/>
              </a:spcAft>
              <a:buClr>
                <a:schemeClr val="dk1"/>
              </a:buClr>
              <a:buSzPts val="2700"/>
              <a:buChar char="•"/>
            </a:pPr>
            <a:r>
              <a:rPr lang="en" sz="1700"/>
              <a:t>Pre-Processing</a:t>
            </a:r>
            <a:endParaRPr sz="1700"/>
          </a:p>
          <a:p>
            <a:pPr indent="-209550" lvl="0" marL="177800" rtl="0" algn="l">
              <a:lnSpc>
                <a:spcPct val="90000"/>
              </a:lnSpc>
              <a:spcBef>
                <a:spcPts val="800"/>
              </a:spcBef>
              <a:spcAft>
                <a:spcPts val="0"/>
              </a:spcAft>
              <a:buClr>
                <a:schemeClr val="dk1"/>
              </a:buClr>
              <a:buSzPts val="2700"/>
              <a:buChar char="•"/>
            </a:pPr>
            <a:r>
              <a:rPr lang="en" sz="1700"/>
              <a:t>Literature Review</a:t>
            </a:r>
            <a:endParaRPr sz="1700"/>
          </a:p>
          <a:p>
            <a:pPr indent="-209550" lvl="0" marL="177800" rtl="0" algn="l">
              <a:lnSpc>
                <a:spcPct val="90000"/>
              </a:lnSpc>
              <a:spcBef>
                <a:spcPts val="800"/>
              </a:spcBef>
              <a:spcAft>
                <a:spcPts val="0"/>
              </a:spcAft>
              <a:buClr>
                <a:schemeClr val="dk1"/>
              </a:buClr>
              <a:buSzPts val="2700"/>
              <a:buChar char="•"/>
            </a:pPr>
            <a:r>
              <a:rPr lang="en" sz="1700"/>
              <a:t>Model-Building and Multiple Regression</a:t>
            </a:r>
            <a:endParaRPr sz="1700"/>
          </a:p>
          <a:p>
            <a:pPr indent="-209550" lvl="0" marL="177800" rtl="0" algn="l">
              <a:lnSpc>
                <a:spcPct val="90000"/>
              </a:lnSpc>
              <a:spcBef>
                <a:spcPts val="800"/>
              </a:spcBef>
              <a:spcAft>
                <a:spcPts val="0"/>
              </a:spcAft>
              <a:buClr>
                <a:schemeClr val="dk1"/>
              </a:buClr>
              <a:buSzPts val="2700"/>
              <a:buChar char="•"/>
            </a:pPr>
            <a:r>
              <a:rPr lang="en" sz="1700"/>
              <a:t>PCA</a:t>
            </a:r>
            <a:endParaRPr sz="1700"/>
          </a:p>
          <a:p>
            <a:pPr indent="-209550" lvl="0" marL="177800" rtl="0" algn="l">
              <a:lnSpc>
                <a:spcPct val="90000"/>
              </a:lnSpc>
              <a:spcBef>
                <a:spcPts val="800"/>
              </a:spcBef>
              <a:spcAft>
                <a:spcPts val="0"/>
              </a:spcAft>
              <a:buClr>
                <a:schemeClr val="dk1"/>
              </a:buClr>
              <a:buSzPts val="2700"/>
              <a:buChar char="•"/>
            </a:pPr>
            <a:r>
              <a:rPr lang="en" sz="1700"/>
              <a:t>CFA</a:t>
            </a:r>
            <a:endParaRPr sz="1700"/>
          </a:p>
          <a:p>
            <a:pPr indent="-209550" lvl="0" marL="177800" rtl="0" algn="l">
              <a:lnSpc>
                <a:spcPct val="90000"/>
              </a:lnSpc>
              <a:spcBef>
                <a:spcPts val="800"/>
              </a:spcBef>
              <a:spcAft>
                <a:spcPts val="0"/>
              </a:spcAft>
              <a:buClr>
                <a:schemeClr val="dk1"/>
              </a:buClr>
              <a:buSzPts val="2700"/>
              <a:buChar char="•"/>
            </a:pPr>
            <a:r>
              <a:rPr lang="en" sz="1700"/>
              <a:t>CCA</a:t>
            </a:r>
            <a:endParaRPr sz="1700"/>
          </a:p>
          <a:p>
            <a:pPr indent="-209550" lvl="0" marL="177800" rtl="0" algn="l">
              <a:lnSpc>
                <a:spcPct val="90000"/>
              </a:lnSpc>
              <a:spcBef>
                <a:spcPts val="800"/>
              </a:spcBef>
              <a:spcAft>
                <a:spcPts val="0"/>
              </a:spcAft>
              <a:buClr>
                <a:schemeClr val="dk1"/>
              </a:buClr>
              <a:buSzPts val="2700"/>
              <a:buChar char="•"/>
            </a:pPr>
            <a:r>
              <a:rPr lang="en" sz="1700"/>
              <a:t>CA</a:t>
            </a:r>
            <a:endParaRPr sz="17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57"/>
          <p:cNvSpPr txBox="1"/>
          <p:nvPr/>
        </p:nvSpPr>
        <p:spPr>
          <a:xfrm>
            <a:off x="5075503" y="450937"/>
            <a:ext cx="3877475" cy="2285241"/>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sng" cap="none" strike="noStrike">
                <a:solidFill>
                  <a:schemeClr val="dk1"/>
                </a:solidFill>
                <a:latin typeface="Calibri"/>
                <a:ea typeface="Calibri"/>
                <a:cs typeface="Calibri"/>
                <a:sym typeface="Calibri"/>
              </a:rPr>
              <a:t>Factor Matrix:</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Cutoff  is 0.55</a:t>
            </a:r>
            <a:endParaRPr sz="1800">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Displayed matrix consisted of 4 Factors.</a:t>
            </a:r>
            <a:endParaRPr sz="1800">
              <a:latin typeface="Calibri"/>
              <a:ea typeface="Calibri"/>
              <a:cs typeface="Calibri"/>
              <a:sym typeface="Calibri"/>
            </a:endParaRPr>
          </a:p>
          <a:p>
            <a:pPr indent="-254000" lvl="0" marL="254000" marR="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Attack</a:t>
            </a:r>
            <a:endParaRPr sz="1800">
              <a:latin typeface="Calibri"/>
              <a:ea typeface="Calibri"/>
              <a:cs typeface="Calibri"/>
              <a:sym typeface="Calibri"/>
            </a:endParaRPr>
          </a:p>
          <a:p>
            <a:pPr indent="-254000" lvl="0" marL="254000" marR="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Defense</a:t>
            </a:r>
            <a:endParaRPr sz="1800">
              <a:latin typeface="Calibri"/>
              <a:ea typeface="Calibri"/>
              <a:cs typeface="Calibri"/>
              <a:sym typeface="Calibri"/>
            </a:endParaRPr>
          </a:p>
          <a:p>
            <a:pPr indent="-254000" lvl="0" marL="254000" marR="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Physicality</a:t>
            </a:r>
            <a:endParaRPr sz="1800">
              <a:latin typeface="Calibri"/>
              <a:ea typeface="Calibri"/>
              <a:cs typeface="Calibri"/>
              <a:sym typeface="Calibri"/>
            </a:endParaRPr>
          </a:p>
          <a:p>
            <a:pPr indent="-254000" lvl="0" marL="254000" marR="0" rtl="0" algn="l">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Speed</a:t>
            </a:r>
            <a:endParaRPr sz="1800">
              <a:latin typeface="Calibri"/>
              <a:ea typeface="Calibri"/>
              <a:cs typeface="Calibri"/>
              <a:sym typeface="Calibri"/>
            </a:endParaRPr>
          </a:p>
        </p:txBody>
      </p:sp>
      <p:pic>
        <p:nvPicPr>
          <p:cNvPr descr="A screenshot of a map&#10;&#10;Description automatically generated" id="358" name="Google Shape;358;p57"/>
          <p:cNvPicPr preferRelativeResize="0"/>
          <p:nvPr/>
        </p:nvPicPr>
        <p:blipFill rotWithShape="1">
          <a:blip r:embed="rId3">
            <a:alphaModFix/>
          </a:blip>
          <a:srcRect b="0" l="0" r="0" t="0"/>
          <a:stretch/>
        </p:blipFill>
        <p:spPr>
          <a:xfrm>
            <a:off x="582462" y="-3919"/>
            <a:ext cx="3989537" cy="5147419"/>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8"/>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64" name="Google Shape;364;p58"/>
          <p:cNvSpPr txBox="1"/>
          <p:nvPr>
            <p:ph type="title"/>
          </p:nvPr>
        </p:nvSpPr>
        <p:spPr>
          <a:xfrm>
            <a:off x="628650" y="417901"/>
            <a:ext cx="7886700" cy="898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900"/>
              <a:buFont typeface="Calibri"/>
              <a:buNone/>
            </a:pPr>
            <a:r>
              <a:rPr lang="en" sz="2800">
                <a:solidFill>
                  <a:schemeClr val="dk1"/>
                </a:solidFill>
                <a:latin typeface="Calibri"/>
                <a:ea typeface="Calibri"/>
                <a:cs typeface="Calibri"/>
                <a:sym typeface="Calibri"/>
              </a:rPr>
              <a:t>Factors Contributing Variance</a:t>
            </a:r>
            <a:endParaRPr sz="300"/>
          </a:p>
        </p:txBody>
      </p:sp>
      <p:graphicFrame>
        <p:nvGraphicFramePr>
          <p:cNvPr id="365" name="Google Shape;365;p58"/>
          <p:cNvGraphicFramePr/>
          <p:nvPr/>
        </p:nvGraphicFramePr>
        <p:xfrm>
          <a:off x="820110" y="2218249"/>
          <a:ext cx="3000000" cy="3000000"/>
        </p:xfrm>
        <a:graphic>
          <a:graphicData uri="http://schemas.openxmlformats.org/drawingml/2006/table">
            <a:tbl>
              <a:tblPr>
                <a:noFill/>
                <a:tableStyleId>{894EC9AF-C27F-4F49-8FF8-E78ECEBEA2F1}</a:tableStyleId>
              </a:tblPr>
              <a:tblGrid>
                <a:gridCol w="2545400"/>
                <a:gridCol w="1290450"/>
                <a:gridCol w="1321625"/>
                <a:gridCol w="1333950"/>
                <a:gridCol w="1012350"/>
              </a:tblGrid>
              <a:tr h="436375">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 </a:t>
                      </a:r>
                      <a:endParaRPr i="0" sz="1800" u="none" cap="none" strike="noStrike">
                        <a:latin typeface="Calibri"/>
                        <a:ea typeface="Calibri"/>
                        <a:cs typeface="Calibri"/>
                        <a:sym typeface="Calibri"/>
                      </a:endParaRPr>
                    </a:p>
                  </a:txBody>
                  <a:tcPr marT="20900" marB="0" marR="150575" marL="150575">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9138"/>
                    </a:solidFill>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Attack</a:t>
                      </a:r>
                      <a:endParaRPr sz="1800">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9138"/>
                    </a:solidFill>
                  </a:tcPr>
                </a:tc>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Defense</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9138"/>
                    </a:solidFill>
                  </a:tcPr>
                </a:tc>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Physicality</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9138"/>
                    </a:solidFill>
                  </a:tcPr>
                </a:tc>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Speed</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9138"/>
                    </a:solidFill>
                  </a:tcPr>
                </a:tc>
              </a:tr>
              <a:tr h="436375">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SS Loadings</a:t>
                      </a:r>
                      <a:endParaRPr i="0" sz="1800" u="none" cap="none" strike="noStrike">
                        <a:latin typeface="Calibri"/>
                        <a:ea typeface="Calibri"/>
                        <a:cs typeface="Calibri"/>
                        <a:sym typeface="Calibri"/>
                      </a:endParaRPr>
                    </a:p>
                  </a:txBody>
                  <a:tcPr marT="20900" marB="0" marR="150575" marL="150575">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E4D5"/>
                    </a:solidFill>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17.979</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9.533</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3.747</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2.809</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3575">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Proportion Variance</a:t>
                      </a:r>
                      <a:endParaRPr i="0" sz="1800" u="none" cap="none" strike="noStrike">
                        <a:latin typeface="Calibri"/>
                        <a:ea typeface="Calibri"/>
                        <a:cs typeface="Calibri"/>
                        <a:sym typeface="Calibri"/>
                      </a:endParaRPr>
                    </a:p>
                  </a:txBody>
                  <a:tcPr marT="20900" marB="0" marR="150575" marL="150575">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E4D5"/>
                    </a:solidFill>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0.321</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0.170</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0.067</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0.050</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4075">
                <a:tc>
                  <a:txBody>
                    <a:bodyPr/>
                    <a:lstStyle/>
                    <a:p>
                      <a:pPr indent="0" lvl="0" marL="0" marR="0" rtl="0" algn="l">
                        <a:lnSpc>
                          <a:spcPct val="107000"/>
                        </a:lnSpc>
                        <a:spcBef>
                          <a:spcPts val="0"/>
                        </a:spcBef>
                        <a:spcAft>
                          <a:spcPts val="0"/>
                        </a:spcAft>
                        <a:buNone/>
                      </a:pPr>
                      <a:r>
                        <a:rPr i="0" lang="en" sz="1800" u="none" cap="none" strike="noStrike">
                          <a:solidFill>
                            <a:srgbClr val="000000"/>
                          </a:solidFill>
                          <a:latin typeface="Calibri"/>
                          <a:ea typeface="Calibri"/>
                          <a:cs typeface="Calibri"/>
                          <a:sym typeface="Calibri"/>
                        </a:rPr>
                        <a:t>Cumulative Variance</a:t>
                      </a:r>
                      <a:endParaRPr i="0" sz="1800" u="none" cap="none" strike="noStrike">
                        <a:latin typeface="Calibri"/>
                        <a:ea typeface="Calibri"/>
                        <a:cs typeface="Calibri"/>
                        <a:sym typeface="Calibri"/>
                      </a:endParaRPr>
                    </a:p>
                  </a:txBody>
                  <a:tcPr marT="20900" marB="0" marR="150575" marL="150575">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E4D5"/>
                    </a:solidFill>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0.321</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0.491</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0.558</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i="0" lang="en" sz="1800" u="none" cap="none" strike="noStrike">
                          <a:latin typeface="Calibri"/>
                          <a:ea typeface="Calibri"/>
                          <a:cs typeface="Calibri"/>
                          <a:sym typeface="Calibri"/>
                        </a:rPr>
                        <a:t>0.608</a:t>
                      </a:r>
                      <a:endParaRPr i="0" sz="1800" u="none" cap="none" strike="noStrike">
                        <a:latin typeface="Calibri"/>
                        <a:ea typeface="Calibri"/>
                        <a:cs typeface="Calibri"/>
                        <a:sym typeface="Calibri"/>
                      </a:endParaRPr>
                    </a:p>
                  </a:txBody>
                  <a:tcPr marT="20900" marB="0" marR="150575" marL="150575">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59"/>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371" name="Google Shape;371;p59"/>
          <p:cNvSpPr/>
          <p:nvPr/>
        </p:nvSpPr>
        <p:spPr>
          <a:xfrm flipH="1">
            <a:off x="6432540" y="2501900"/>
            <a:ext cx="2468880" cy="2400300"/>
          </a:xfrm>
          <a:prstGeom prst="rtTriangl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372" name="Google Shape;372;p59"/>
          <p:cNvSpPr/>
          <p:nvPr/>
        </p:nvSpPr>
        <p:spPr>
          <a:xfrm>
            <a:off x="481331" y="467456"/>
            <a:ext cx="8178790" cy="4205912"/>
          </a:xfrm>
          <a:prstGeom prst="rect">
            <a:avLst/>
          </a:prstGeom>
          <a:noFill/>
          <a:ln cap="flat" cmpd="sng" w="19050">
            <a:solidFill>
              <a:srgbClr val="3F3F3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373" name="Google Shape;373;p59"/>
          <p:cNvSpPr txBox="1"/>
          <p:nvPr>
            <p:ph type="title"/>
          </p:nvPr>
        </p:nvSpPr>
        <p:spPr>
          <a:xfrm>
            <a:off x="806825" y="891478"/>
            <a:ext cx="2241176" cy="3360545"/>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2700"/>
              <a:buFont typeface="Century Gothic"/>
              <a:buNone/>
            </a:pPr>
            <a:r>
              <a:rPr lang="en" sz="2700">
                <a:solidFill>
                  <a:schemeClr val="dk1"/>
                </a:solidFill>
                <a:latin typeface="Century Gothic"/>
                <a:ea typeface="Century Gothic"/>
                <a:cs typeface="Century Gothic"/>
                <a:sym typeface="Century Gothic"/>
              </a:rPr>
              <a:t>Canonical Correlation Analysis</a:t>
            </a:r>
            <a:br>
              <a:rPr lang="en" sz="2700">
                <a:solidFill>
                  <a:schemeClr val="dk1"/>
                </a:solidFill>
                <a:latin typeface="Century Gothic"/>
                <a:ea typeface="Century Gothic"/>
                <a:cs typeface="Century Gothic"/>
                <a:sym typeface="Century Gothic"/>
              </a:rPr>
            </a:br>
            <a:r>
              <a:rPr lang="en" sz="1500">
                <a:solidFill>
                  <a:schemeClr val="dk1"/>
                </a:solidFill>
                <a:latin typeface="Century Gothic"/>
                <a:ea typeface="Century Gothic"/>
                <a:cs typeface="Century Gothic"/>
                <a:sym typeface="Century Gothic"/>
              </a:rPr>
              <a:t>-Komal</a:t>
            </a:r>
            <a:endParaRPr sz="1100"/>
          </a:p>
        </p:txBody>
      </p:sp>
      <p:cxnSp>
        <p:nvCxnSpPr>
          <p:cNvPr id="374" name="Google Shape;374;p59"/>
          <p:cNvCxnSpPr/>
          <p:nvPr/>
        </p:nvCxnSpPr>
        <p:spPr>
          <a:xfrm>
            <a:off x="3490722" y="1389647"/>
            <a:ext cx="0" cy="2427371"/>
          </a:xfrm>
          <a:prstGeom prst="straightConnector1">
            <a:avLst/>
          </a:prstGeom>
          <a:noFill/>
          <a:ln cap="sq" cmpd="sng" w="19050">
            <a:solidFill>
              <a:srgbClr val="3F3F3F"/>
            </a:solidFill>
            <a:prstDash val="solid"/>
            <a:miter lim="800000"/>
            <a:headEnd len="sm" w="sm" type="none"/>
            <a:tailEnd len="sm" w="sm" type="none"/>
          </a:ln>
        </p:spPr>
      </p:cxnSp>
      <p:sp>
        <p:nvSpPr>
          <p:cNvPr id="375" name="Google Shape;375;p59"/>
          <p:cNvSpPr txBox="1"/>
          <p:nvPr/>
        </p:nvSpPr>
        <p:spPr>
          <a:xfrm>
            <a:off x="3941445" y="1236652"/>
            <a:ext cx="3527136" cy="2670195"/>
          </a:xfrm>
          <a:prstGeom prst="rect">
            <a:avLst/>
          </a:prstGeom>
          <a:noFill/>
          <a:ln>
            <a:noFill/>
          </a:ln>
        </p:spPr>
        <p:txBody>
          <a:bodyPr anchorCtr="0" anchor="ctr" bIns="34275" lIns="68575" spcFirstLastPara="1" rIns="68575" wrap="square" tIns="34275">
            <a:noAutofit/>
          </a:bodyPr>
          <a:lstStyle/>
          <a:p>
            <a:pPr indent="0" lvl="0" marL="0" marR="0" rtl="0" algn="just">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Quattrocento Sans"/>
                <a:ea typeface="Quattrocento Sans"/>
                <a:cs typeface="Quattrocento Sans"/>
                <a:sym typeface="Quattrocento Sans"/>
              </a:rPr>
              <a:t>To figure out number of canonical variables that are highly correlated to  players’ value or wage</a:t>
            </a:r>
            <a:endParaRPr sz="1100"/>
          </a:p>
          <a:p>
            <a:pPr indent="0" lvl="0" marL="0" marR="0" rtl="0" algn="just">
              <a:lnSpc>
                <a:spcPct val="90000"/>
              </a:lnSpc>
              <a:spcBef>
                <a:spcPts val="500"/>
              </a:spcBef>
              <a:spcAft>
                <a:spcPts val="0"/>
              </a:spcAft>
              <a:buClr>
                <a:schemeClr val="dk1"/>
              </a:buClr>
              <a:buSzPts val="1800"/>
              <a:buFont typeface="Arial"/>
              <a:buChar char="•"/>
            </a:pPr>
            <a:r>
              <a:rPr b="0" i="0" lang="en" sz="1800" u="none" cap="none" strike="noStrike">
                <a:solidFill>
                  <a:schemeClr val="dk1"/>
                </a:solidFill>
                <a:latin typeface="Quattrocento Sans"/>
                <a:ea typeface="Quattrocento Sans"/>
                <a:cs typeface="Quattrocento Sans"/>
                <a:sym typeface="Quattrocento Sans"/>
              </a:rPr>
              <a:t>To predict any new upcoming player’s worth.</a:t>
            </a:r>
            <a:endParaRPr sz="1100"/>
          </a:p>
        </p:txBody>
      </p:sp>
      <p:pic>
        <p:nvPicPr>
          <p:cNvPr id="376" name="Google Shape;376;p59"/>
          <p:cNvPicPr preferRelativeResize="0"/>
          <p:nvPr/>
        </p:nvPicPr>
        <p:blipFill rotWithShape="1">
          <a:blip r:embed="rId3">
            <a:alphaModFix/>
          </a:blip>
          <a:srcRect b="0" l="0" r="0" t="0"/>
          <a:stretch/>
        </p:blipFill>
        <p:spPr>
          <a:xfrm>
            <a:off x="8420100" y="44196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cxnSp>
        <p:nvCxnSpPr>
          <p:cNvPr id="382" name="Google Shape;382;p60"/>
          <p:cNvCxnSpPr/>
          <p:nvPr/>
        </p:nvCxnSpPr>
        <p:spPr>
          <a:xfrm>
            <a:off x="6079331" y="392173"/>
            <a:ext cx="3064669" cy="0"/>
          </a:xfrm>
          <a:prstGeom prst="straightConnector1">
            <a:avLst/>
          </a:prstGeom>
          <a:noFill/>
          <a:ln cap="flat" cmpd="sng" w="9525">
            <a:solidFill>
              <a:srgbClr val="085763"/>
            </a:solidFill>
            <a:prstDash val="solid"/>
            <a:miter lim="800000"/>
            <a:headEnd len="med" w="med" type="oval"/>
            <a:tailEnd len="sm" w="sm" type="none"/>
          </a:ln>
        </p:spPr>
      </p:cxnSp>
      <p:sp>
        <p:nvSpPr>
          <p:cNvPr id="383" name="Google Shape;383;p60"/>
          <p:cNvSpPr txBox="1"/>
          <p:nvPr/>
        </p:nvSpPr>
        <p:spPr>
          <a:xfrm>
            <a:off x="171450" y="142875"/>
            <a:ext cx="8801100" cy="87254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i="0" lang="en" sz="2100" u="none" cap="none" strike="noStrike">
                <a:solidFill>
                  <a:srgbClr val="3F3F3F"/>
                </a:solidFill>
                <a:latin typeface="Century Gothic"/>
                <a:ea typeface="Century Gothic"/>
                <a:cs typeface="Century Gothic"/>
                <a:sym typeface="Century Gothic"/>
              </a:rPr>
              <a:t>CC Analysis</a:t>
            </a:r>
            <a:endParaRPr sz="1100"/>
          </a:p>
          <a:p>
            <a:pPr indent="0" lvl="0" marL="0" marR="0" rtl="0" algn="ctr">
              <a:lnSpc>
                <a:spcPct val="90000"/>
              </a:lnSpc>
              <a:spcBef>
                <a:spcPts val="0"/>
              </a:spcBef>
              <a:spcAft>
                <a:spcPts val="0"/>
              </a:spcAft>
              <a:buClr>
                <a:srgbClr val="3F3F3F"/>
              </a:buClr>
              <a:buSzPts val="2100"/>
              <a:buFont typeface="Century Gothic"/>
              <a:buNone/>
            </a:pPr>
            <a:r>
              <a:rPr b="1" i="0" lang="en" sz="2100" u="none" cap="none" strike="noStrike">
                <a:solidFill>
                  <a:srgbClr val="3F3F3F"/>
                </a:solidFill>
                <a:latin typeface="Century Gothic"/>
                <a:ea typeface="Century Gothic"/>
                <a:cs typeface="Century Gothic"/>
                <a:sym typeface="Century Gothic"/>
              </a:rPr>
              <a:t>Overall Dataset</a:t>
            </a:r>
            <a:br>
              <a:rPr b="0" i="0" lang="en" sz="2100" u="none" cap="none" strike="noStrike">
                <a:solidFill>
                  <a:srgbClr val="3F3F3F"/>
                </a:solidFill>
                <a:latin typeface="Century Gothic"/>
                <a:ea typeface="Century Gothic"/>
                <a:cs typeface="Century Gothic"/>
                <a:sym typeface="Century Gothic"/>
              </a:rPr>
            </a:br>
            <a:endParaRPr b="0" i="0" sz="2100" u="none" cap="none" strike="noStrike">
              <a:solidFill>
                <a:srgbClr val="3F3F3F"/>
              </a:solidFill>
              <a:latin typeface="Century Gothic"/>
              <a:ea typeface="Century Gothic"/>
              <a:cs typeface="Century Gothic"/>
              <a:sym typeface="Century Gothic"/>
            </a:endParaRPr>
          </a:p>
        </p:txBody>
      </p:sp>
      <p:cxnSp>
        <p:nvCxnSpPr>
          <p:cNvPr id="384" name="Google Shape;384;p60"/>
          <p:cNvCxnSpPr/>
          <p:nvPr/>
        </p:nvCxnSpPr>
        <p:spPr>
          <a:xfrm>
            <a:off x="0" y="392173"/>
            <a:ext cx="3064669" cy="0"/>
          </a:xfrm>
          <a:prstGeom prst="straightConnector1">
            <a:avLst/>
          </a:prstGeom>
          <a:noFill/>
          <a:ln cap="flat" cmpd="sng" w="9525">
            <a:solidFill>
              <a:srgbClr val="085763"/>
            </a:solidFill>
            <a:prstDash val="solid"/>
            <a:miter lim="800000"/>
            <a:headEnd len="sm" w="sm" type="none"/>
            <a:tailEnd len="med" w="med" type="oval"/>
          </a:ln>
        </p:spPr>
      </p:cxnSp>
      <p:sp>
        <p:nvSpPr>
          <p:cNvPr id="385" name="Google Shape;385;p60"/>
          <p:cNvSpPr/>
          <p:nvPr/>
        </p:nvSpPr>
        <p:spPr>
          <a:xfrm>
            <a:off x="2652621" y="1722159"/>
            <a:ext cx="1195394" cy="1195394"/>
          </a:xfrm>
          <a:prstGeom prst="donut">
            <a:avLst>
              <a:gd fmla="val 12255" name="adj"/>
            </a:avLst>
          </a:prstGeom>
          <a:solidFill>
            <a:srgbClr val="0C8295">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chemeClr val="dk1"/>
              </a:solidFill>
              <a:latin typeface="Quattrocento Sans"/>
              <a:ea typeface="Quattrocento Sans"/>
              <a:cs typeface="Quattrocento Sans"/>
              <a:sym typeface="Quattrocento Sans"/>
            </a:endParaRPr>
          </a:p>
        </p:txBody>
      </p:sp>
      <p:sp>
        <p:nvSpPr>
          <p:cNvPr id="386" name="Google Shape;386;p60"/>
          <p:cNvSpPr/>
          <p:nvPr/>
        </p:nvSpPr>
        <p:spPr>
          <a:xfrm>
            <a:off x="3709967" y="1722159"/>
            <a:ext cx="1195394" cy="1195394"/>
          </a:xfrm>
          <a:prstGeom prst="donut">
            <a:avLst>
              <a:gd fmla="val 12255" name="adj"/>
            </a:avLst>
          </a:prstGeom>
          <a:solidFill>
            <a:srgbClr val="CA7A0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chemeClr val="dk1"/>
              </a:solidFill>
              <a:latin typeface="Quattrocento Sans"/>
              <a:ea typeface="Quattrocento Sans"/>
              <a:cs typeface="Quattrocento Sans"/>
              <a:sym typeface="Quattrocento Sans"/>
            </a:endParaRPr>
          </a:p>
        </p:txBody>
      </p:sp>
      <p:sp>
        <p:nvSpPr>
          <p:cNvPr id="387" name="Google Shape;387;p60"/>
          <p:cNvSpPr/>
          <p:nvPr/>
        </p:nvSpPr>
        <p:spPr>
          <a:xfrm>
            <a:off x="4767314" y="1722159"/>
            <a:ext cx="1195394" cy="1195394"/>
          </a:xfrm>
          <a:prstGeom prst="donut">
            <a:avLst>
              <a:gd fmla="val 12255" name="adj"/>
            </a:avLst>
          </a:prstGeom>
          <a:solidFill>
            <a:srgbClr val="0C8295">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chemeClr val="dk1"/>
              </a:solidFill>
              <a:latin typeface="Quattrocento Sans"/>
              <a:ea typeface="Quattrocento Sans"/>
              <a:cs typeface="Quattrocento Sans"/>
              <a:sym typeface="Quattrocento Sans"/>
            </a:endParaRPr>
          </a:p>
        </p:txBody>
      </p:sp>
      <p:sp>
        <p:nvSpPr>
          <p:cNvPr id="388" name="Google Shape;388;p60"/>
          <p:cNvSpPr/>
          <p:nvPr/>
        </p:nvSpPr>
        <p:spPr>
          <a:xfrm>
            <a:off x="3115870" y="2719745"/>
            <a:ext cx="1195394" cy="1195394"/>
          </a:xfrm>
          <a:prstGeom prst="donut">
            <a:avLst>
              <a:gd fmla="val 12255" name="adj"/>
            </a:avLst>
          </a:prstGeom>
          <a:solidFill>
            <a:srgbClr val="CA7A09">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200" u="none" cap="none" strike="noStrike">
              <a:solidFill>
                <a:schemeClr val="dk1"/>
              </a:solidFill>
              <a:latin typeface="Quattrocento Sans"/>
              <a:ea typeface="Quattrocento Sans"/>
              <a:cs typeface="Quattrocento Sans"/>
              <a:sym typeface="Quattrocento Sans"/>
            </a:endParaRPr>
          </a:p>
        </p:txBody>
      </p:sp>
      <p:sp>
        <p:nvSpPr>
          <p:cNvPr id="389" name="Google Shape;389;p60"/>
          <p:cNvSpPr/>
          <p:nvPr/>
        </p:nvSpPr>
        <p:spPr>
          <a:xfrm>
            <a:off x="969011" y="1018013"/>
            <a:ext cx="1821656" cy="355338"/>
          </a:xfrm>
          <a:prstGeom prst="rect">
            <a:avLst/>
          </a:prstGeom>
          <a:noFill/>
          <a:ln>
            <a:noFill/>
          </a:ln>
        </p:spPr>
        <p:txBody>
          <a:bodyPr anchorCtr="0" anchor="t" bIns="0" lIns="0" spcFirstLastPara="1" rIns="0" wrap="square" tIns="0">
            <a:noAutofit/>
          </a:bodyPr>
          <a:lstStyle/>
          <a:p>
            <a:pPr indent="0" lvl="0" marL="0" marR="0" rtl="0" algn="r">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Both Offense and Defense</a:t>
            </a:r>
            <a:endParaRPr sz="1000"/>
          </a:p>
          <a:p>
            <a:pPr indent="0" lvl="0" marL="0" marR="0" rtl="0" algn="r">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10 variables </a:t>
            </a:r>
            <a:endParaRPr sz="1000"/>
          </a:p>
        </p:txBody>
      </p:sp>
      <p:sp>
        <p:nvSpPr>
          <p:cNvPr id="390" name="Google Shape;390;p60"/>
          <p:cNvSpPr/>
          <p:nvPr/>
        </p:nvSpPr>
        <p:spPr>
          <a:xfrm>
            <a:off x="4173217" y="2719745"/>
            <a:ext cx="1195394" cy="1195394"/>
          </a:xfrm>
          <a:prstGeom prst="donut">
            <a:avLst>
              <a:gd fmla="val 12255" name="adj"/>
            </a:avLst>
          </a:prstGeom>
          <a:solidFill>
            <a:srgbClr val="0C8295">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200" u="none" cap="none" strike="noStrike">
              <a:solidFill>
                <a:schemeClr val="dk1"/>
              </a:solidFill>
              <a:latin typeface="Quattrocento Sans"/>
              <a:ea typeface="Quattrocento Sans"/>
              <a:cs typeface="Quattrocento Sans"/>
              <a:sym typeface="Quattrocento Sans"/>
            </a:endParaRPr>
          </a:p>
        </p:txBody>
      </p:sp>
      <p:sp>
        <p:nvSpPr>
          <p:cNvPr id="391" name="Google Shape;391;p60"/>
          <p:cNvSpPr/>
          <p:nvPr/>
        </p:nvSpPr>
        <p:spPr>
          <a:xfrm>
            <a:off x="5824661" y="1018013"/>
            <a:ext cx="1821656" cy="538080"/>
          </a:xfrm>
          <a:prstGeom prst="rect">
            <a:avLst/>
          </a:prstGeom>
          <a:noFill/>
          <a:ln>
            <a:noFill/>
          </a:ln>
        </p:spPr>
        <p:txBody>
          <a:bodyPr anchorCtr="0" anchor="t" bIns="0" lIns="0" spcFirstLastPara="1" rIns="0" wrap="square" tIns="0">
            <a:noAutofit/>
          </a:bodyPr>
          <a:lstStyle/>
          <a:p>
            <a:pPr indent="0" lvl="0" marL="0" marR="0" rtl="0" algn="l">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Player’s sprint speed, agility and balance with heading Accuracy.</a:t>
            </a:r>
            <a:endParaRPr sz="1000"/>
          </a:p>
          <a:p>
            <a:pPr indent="0" lvl="0" marL="0" marR="0" rtl="0" algn="l">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5 variables.</a:t>
            </a:r>
            <a:endParaRPr sz="1000"/>
          </a:p>
        </p:txBody>
      </p:sp>
      <p:sp>
        <p:nvSpPr>
          <p:cNvPr id="392" name="Google Shape;392;p60"/>
          <p:cNvSpPr/>
          <p:nvPr/>
        </p:nvSpPr>
        <p:spPr>
          <a:xfrm>
            <a:off x="1497649" y="3999221"/>
            <a:ext cx="1821656" cy="538080"/>
          </a:xfrm>
          <a:prstGeom prst="rect">
            <a:avLst/>
          </a:prstGeom>
          <a:noFill/>
          <a:ln>
            <a:noFill/>
          </a:ln>
        </p:spPr>
        <p:txBody>
          <a:bodyPr anchorCtr="0" anchor="t" bIns="0" lIns="0" spcFirstLastPara="1" rIns="0" wrap="square" tIns="0">
            <a:noAutofit/>
          </a:bodyPr>
          <a:lstStyle/>
          <a:p>
            <a:pPr indent="0" lvl="0" marL="0" marR="0" rtl="0" algn="r">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What's players overall performance? Anything Special?  4 variables.</a:t>
            </a:r>
            <a:endParaRPr sz="1000"/>
          </a:p>
        </p:txBody>
      </p:sp>
      <p:sp>
        <p:nvSpPr>
          <p:cNvPr id="393" name="Google Shape;393;p60"/>
          <p:cNvSpPr/>
          <p:nvPr/>
        </p:nvSpPr>
        <p:spPr>
          <a:xfrm>
            <a:off x="3925474" y="3999221"/>
            <a:ext cx="1821600" cy="5382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Players’ Value and Wages</a:t>
            </a:r>
            <a:endParaRPr sz="1000"/>
          </a:p>
          <a:p>
            <a:pPr indent="0" lvl="0" marL="0" marR="0" rtl="0" algn="ctr">
              <a:lnSpc>
                <a:spcPct val="135714"/>
              </a:lnSpc>
              <a:spcBef>
                <a:spcPts val="0"/>
              </a:spcBef>
              <a:spcAft>
                <a:spcPts val="0"/>
              </a:spcAft>
              <a:buNone/>
            </a:pPr>
            <a:r>
              <a:rPr b="1" i="0" lang="en" sz="1000" u="none" cap="none" strike="noStrike">
                <a:solidFill>
                  <a:srgbClr val="3F3F3F"/>
                </a:solidFill>
                <a:latin typeface="Quattrocento Sans"/>
                <a:ea typeface="Quattrocento Sans"/>
                <a:cs typeface="Quattrocento Sans"/>
                <a:sym typeface="Quattrocento Sans"/>
              </a:rPr>
              <a:t>Can we predict player’s value and wage?</a:t>
            </a:r>
            <a:endParaRPr sz="1000"/>
          </a:p>
        </p:txBody>
      </p:sp>
      <p:sp>
        <p:nvSpPr>
          <p:cNvPr id="394" name="Google Shape;394;p60"/>
          <p:cNvSpPr txBox="1"/>
          <p:nvPr/>
        </p:nvSpPr>
        <p:spPr>
          <a:xfrm>
            <a:off x="2697250" y="2192950"/>
            <a:ext cx="9402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POSITION</a:t>
            </a:r>
            <a:endParaRPr sz="1100"/>
          </a:p>
        </p:txBody>
      </p:sp>
      <p:sp>
        <p:nvSpPr>
          <p:cNvPr id="395" name="Google Shape;395;p60"/>
          <p:cNvSpPr txBox="1"/>
          <p:nvPr/>
        </p:nvSpPr>
        <p:spPr>
          <a:xfrm>
            <a:off x="3932075" y="2215325"/>
            <a:ext cx="609600" cy="253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SKILLS</a:t>
            </a:r>
            <a:endParaRPr sz="1100"/>
          </a:p>
        </p:txBody>
      </p:sp>
      <p:sp>
        <p:nvSpPr>
          <p:cNvPr id="396" name="Google Shape;396;p60"/>
          <p:cNvSpPr txBox="1"/>
          <p:nvPr/>
        </p:nvSpPr>
        <p:spPr>
          <a:xfrm>
            <a:off x="4836301" y="2045971"/>
            <a:ext cx="1049512" cy="6232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BALANCE</a:t>
            </a:r>
            <a:endParaRPr sz="1100"/>
          </a:p>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AND</a:t>
            </a:r>
            <a:endParaRPr sz="1100"/>
          </a:p>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ACCURACY</a:t>
            </a:r>
            <a:endParaRPr sz="1100"/>
          </a:p>
        </p:txBody>
      </p:sp>
      <p:sp>
        <p:nvSpPr>
          <p:cNvPr id="397" name="Google Shape;397;p60"/>
          <p:cNvSpPr txBox="1"/>
          <p:nvPr/>
        </p:nvSpPr>
        <p:spPr>
          <a:xfrm>
            <a:off x="3250318" y="3129338"/>
            <a:ext cx="940242"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OVERALL METRICS</a:t>
            </a:r>
            <a:endParaRPr sz="1100"/>
          </a:p>
        </p:txBody>
      </p:sp>
      <p:sp>
        <p:nvSpPr>
          <p:cNvPr id="398" name="Google Shape;398;p60"/>
          <p:cNvSpPr txBox="1"/>
          <p:nvPr/>
        </p:nvSpPr>
        <p:spPr>
          <a:xfrm>
            <a:off x="4435541" y="3187117"/>
            <a:ext cx="663545" cy="253916"/>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200" u="none" cap="none" strike="noStrike">
                <a:solidFill>
                  <a:schemeClr val="dk1"/>
                </a:solidFill>
                <a:latin typeface="Quattrocento Sans"/>
                <a:ea typeface="Quattrocento Sans"/>
                <a:cs typeface="Quattrocento Sans"/>
                <a:sym typeface="Quattrocento Sans"/>
              </a:rPr>
              <a:t>Worth</a:t>
            </a:r>
            <a:endParaRPr sz="1100"/>
          </a:p>
        </p:txBody>
      </p:sp>
      <p:sp>
        <p:nvSpPr>
          <p:cNvPr id="399" name="Google Shape;399;p60"/>
          <p:cNvSpPr txBox="1"/>
          <p:nvPr/>
        </p:nvSpPr>
        <p:spPr>
          <a:xfrm>
            <a:off x="3250318" y="971220"/>
            <a:ext cx="2118293" cy="71558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000" u="none" cap="none" strike="noStrike">
                <a:solidFill>
                  <a:schemeClr val="dk1"/>
                </a:solidFill>
                <a:latin typeface="Quattrocento Sans"/>
                <a:ea typeface="Quattrocento Sans"/>
                <a:cs typeface="Quattrocento Sans"/>
                <a:sym typeface="Quattrocento Sans"/>
              </a:rPr>
              <a:t>Players positioning, tackling, strength, Dribbling, long passing etc.</a:t>
            </a:r>
            <a:endParaRPr sz="1000"/>
          </a:p>
          <a:p>
            <a:pPr indent="0" lvl="0" marL="0" marR="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28 variables</a:t>
            </a:r>
            <a:endParaRPr sz="1000"/>
          </a:p>
        </p:txBody>
      </p:sp>
      <p:pic>
        <p:nvPicPr>
          <p:cNvPr id="400" name="Google Shape;400;p60"/>
          <p:cNvPicPr preferRelativeResize="0"/>
          <p:nvPr/>
        </p:nvPicPr>
        <p:blipFill rotWithShape="1">
          <a:blip r:embed="rId3">
            <a:alphaModFix/>
          </a:blip>
          <a:srcRect b="0" l="0" r="0" t="0"/>
          <a:stretch/>
        </p:blipFill>
        <p:spPr>
          <a:xfrm>
            <a:off x="8420100" y="44196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cxnSp>
        <p:nvCxnSpPr>
          <p:cNvPr id="406" name="Google Shape;406;p61"/>
          <p:cNvCxnSpPr/>
          <p:nvPr/>
        </p:nvCxnSpPr>
        <p:spPr>
          <a:xfrm>
            <a:off x="6079331" y="392173"/>
            <a:ext cx="3064669" cy="0"/>
          </a:xfrm>
          <a:prstGeom prst="straightConnector1">
            <a:avLst/>
          </a:prstGeom>
          <a:noFill/>
          <a:ln cap="flat" cmpd="sng" w="9525">
            <a:solidFill>
              <a:srgbClr val="085763"/>
            </a:solidFill>
            <a:prstDash val="solid"/>
            <a:miter lim="800000"/>
            <a:headEnd len="med" w="med" type="oval"/>
            <a:tailEnd len="sm" w="sm" type="none"/>
          </a:ln>
        </p:spPr>
      </p:cxnSp>
      <p:sp>
        <p:nvSpPr>
          <p:cNvPr id="407" name="Google Shape;407;p61"/>
          <p:cNvSpPr txBox="1"/>
          <p:nvPr/>
        </p:nvSpPr>
        <p:spPr>
          <a:xfrm>
            <a:off x="171450" y="142875"/>
            <a:ext cx="8801100" cy="58169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latin typeface="Century Gothic"/>
                <a:ea typeface="Century Gothic"/>
                <a:cs typeface="Century Gothic"/>
                <a:sym typeface="Century Gothic"/>
              </a:rPr>
              <a:t>CC Analysis</a:t>
            </a:r>
            <a:br>
              <a:rPr lang="en" sz="2100">
                <a:solidFill>
                  <a:srgbClr val="3F3F3F"/>
                </a:solidFill>
                <a:latin typeface="Century Gothic"/>
                <a:ea typeface="Century Gothic"/>
                <a:cs typeface="Century Gothic"/>
                <a:sym typeface="Century Gothic"/>
              </a:rPr>
            </a:br>
            <a:endParaRPr sz="2100">
              <a:solidFill>
                <a:srgbClr val="3F3F3F"/>
              </a:solidFill>
              <a:latin typeface="Century Gothic"/>
              <a:ea typeface="Century Gothic"/>
              <a:cs typeface="Century Gothic"/>
              <a:sym typeface="Century Gothic"/>
            </a:endParaRPr>
          </a:p>
        </p:txBody>
      </p:sp>
      <p:cxnSp>
        <p:nvCxnSpPr>
          <p:cNvPr id="408" name="Google Shape;408;p61"/>
          <p:cNvCxnSpPr/>
          <p:nvPr/>
        </p:nvCxnSpPr>
        <p:spPr>
          <a:xfrm>
            <a:off x="0" y="392173"/>
            <a:ext cx="3064669" cy="0"/>
          </a:xfrm>
          <a:prstGeom prst="straightConnector1">
            <a:avLst/>
          </a:prstGeom>
          <a:noFill/>
          <a:ln cap="flat" cmpd="sng" w="9525">
            <a:solidFill>
              <a:srgbClr val="085763"/>
            </a:solidFill>
            <a:prstDash val="solid"/>
            <a:miter lim="800000"/>
            <a:headEnd len="sm" w="sm" type="none"/>
            <a:tailEnd len="med" w="med" type="oval"/>
          </a:ln>
        </p:spPr>
      </p:cxnSp>
      <p:cxnSp>
        <p:nvCxnSpPr>
          <p:cNvPr id="409" name="Google Shape;409;p61"/>
          <p:cNvCxnSpPr/>
          <p:nvPr/>
        </p:nvCxnSpPr>
        <p:spPr>
          <a:xfrm>
            <a:off x="6029325" y="3659978"/>
            <a:ext cx="0" cy="904875"/>
          </a:xfrm>
          <a:prstGeom prst="straightConnector1">
            <a:avLst/>
          </a:prstGeom>
          <a:noFill/>
          <a:ln cap="flat" cmpd="sng" w="9525">
            <a:solidFill>
              <a:srgbClr val="085763"/>
            </a:solidFill>
            <a:prstDash val="solid"/>
            <a:miter lim="800000"/>
            <a:headEnd len="sm" w="sm" type="none"/>
            <a:tailEnd len="sm" w="sm" type="none"/>
          </a:ln>
        </p:spPr>
      </p:cxnSp>
      <p:pic>
        <p:nvPicPr>
          <p:cNvPr descr="A close up of a logo&#10;&#10;Description automatically generated" id="410" name="Google Shape;410;p61"/>
          <p:cNvPicPr preferRelativeResize="0"/>
          <p:nvPr/>
        </p:nvPicPr>
        <p:blipFill rotWithShape="1">
          <a:blip r:embed="rId3">
            <a:alphaModFix/>
          </a:blip>
          <a:srcRect b="0" l="0" r="0" t="0"/>
          <a:stretch/>
        </p:blipFill>
        <p:spPr>
          <a:xfrm>
            <a:off x="248330" y="642160"/>
            <a:ext cx="2962275" cy="504825"/>
          </a:xfrm>
          <a:prstGeom prst="rect">
            <a:avLst/>
          </a:prstGeom>
          <a:noFill/>
          <a:ln>
            <a:noFill/>
          </a:ln>
        </p:spPr>
      </p:pic>
      <p:pic>
        <p:nvPicPr>
          <p:cNvPr id="411" name="Google Shape;411;p61"/>
          <p:cNvPicPr preferRelativeResize="0"/>
          <p:nvPr/>
        </p:nvPicPr>
        <p:blipFill rotWithShape="1">
          <a:blip r:embed="rId4">
            <a:alphaModFix/>
          </a:blip>
          <a:srcRect b="0" l="0" r="0" t="0"/>
          <a:stretch/>
        </p:blipFill>
        <p:spPr>
          <a:xfrm>
            <a:off x="248330" y="1217884"/>
            <a:ext cx="4657725" cy="1609725"/>
          </a:xfrm>
          <a:prstGeom prst="rect">
            <a:avLst/>
          </a:prstGeom>
          <a:noFill/>
          <a:ln>
            <a:noFill/>
          </a:ln>
        </p:spPr>
      </p:pic>
      <p:sp>
        <p:nvSpPr>
          <p:cNvPr id="412" name="Google Shape;412;p61"/>
          <p:cNvSpPr txBox="1"/>
          <p:nvPr/>
        </p:nvSpPr>
        <p:spPr>
          <a:xfrm>
            <a:off x="5072743" y="642160"/>
            <a:ext cx="3744685" cy="1731243"/>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dk1"/>
              </a:buClr>
              <a:buSzPts val="1300"/>
              <a:buFont typeface="Arial"/>
              <a:buChar char="•"/>
            </a:pPr>
            <a:r>
              <a:rPr lang="en" sz="1300">
                <a:solidFill>
                  <a:schemeClr val="dk1"/>
                </a:solidFill>
                <a:latin typeface="Quattrocento Sans"/>
                <a:ea typeface="Quattrocento Sans"/>
                <a:cs typeface="Quattrocento Sans"/>
                <a:sym typeface="Quattrocento Sans"/>
              </a:rPr>
              <a:t>Skills and balanceandAccuracy sets’ variables association within and in-between datasets </a:t>
            </a:r>
            <a:endParaRPr sz="1000"/>
          </a:p>
          <a:p>
            <a:pPr indent="-209550" lvl="0" marL="215900" marR="0" rtl="0" algn="l">
              <a:spcBef>
                <a:spcPts val="0"/>
              </a:spcBef>
              <a:spcAft>
                <a:spcPts val="0"/>
              </a:spcAft>
              <a:buClr>
                <a:schemeClr val="dk1"/>
              </a:buClr>
              <a:buSzPts val="1300"/>
              <a:buFont typeface="Arial"/>
              <a:buChar char="•"/>
            </a:pPr>
            <a:r>
              <a:rPr lang="en" sz="1300">
                <a:solidFill>
                  <a:schemeClr val="dk1"/>
                </a:solidFill>
                <a:latin typeface="Quattrocento Sans"/>
                <a:ea typeface="Quattrocento Sans"/>
                <a:cs typeface="Quattrocento Sans"/>
                <a:sym typeface="Quattrocento Sans"/>
              </a:rPr>
              <a:t> p_value less than .05, so all of the components are significant.</a:t>
            </a:r>
            <a:endParaRPr sz="1000"/>
          </a:p>
          <a:p>
            <a:pPr indent="-209550" lvl="0" marL="215900" marR="0" rtl="0" algn="l">
              <a:spcBef>
                <a:spcPts val="0"/>
              </a:spcBef>
              <a:spcAft>
                <a:spcPts val="0"/>
              </a:spcAft>
              <a:buClr>
                <a:schemeClr val="dk1"/>
              </a:buClr>
              <a:buSzPts val="1300"/>
              <a:buFont typeface="Arial"/>
              <a:buChar char="•"/>
            </a:pPr>
            <a:r>
              <a:rPr lang="en" sz="1300">
                <a:solidFill>
                  <a:schemeClr val="dk1"/>
                </a:solidFill>
                <a:latin typeface="Quattrocento Sans"/>
                <a:ea typeface="Quattrocento Sans"/>
                <a:cs typeface="Quattrocento Sans"/>
                <a:sym typeface="Quattrocento Sans"/>
              </a:rPr>
              <a:t>Most of the correlation is in first two canonical variates</a:t>
            </a:r>
            <a:endParaRPr sz="1000"/>
          </a:p>
          <a:p>
            <a:pPr indent="-209550" lvl="0" marL="215900" marR="0" rtl="0" algn="l">
              <a:spcBef>
                <a:spcPts val="0"/>
              </a:spcBef>
              <a:spcAft>
                <a:spcPts val="0"/>
              </a:spcAft>
              <a:buClr>
                <a:schemeClr val="dk1"/>
              </a:buClr>
              <a:buSzPts val="1300"/>
              <a:buFont typeface="Arial"/>
              <a:buChar char="•"/>
            </a:pPr>
            <a:r>
              <a:rPr lang="en" sz="1300">
                <a:solidFill>
                  <a:schemeClr val="dk1"/>
                </a:solidFill>
                <a:latin typeface="Quattrocento Sans"/>
                <a:ea typeface="Quattrocento Sans"/>
                <a:cs typeface="Quattrocento Sans"/>
                <a:sym typeface="Quattrocento Sans"/>
              </a:rPr>
              <a:t>Most of the attribute of these two datasets are negatively correlated to each other. </a:t>
            </a:r>
            <a:endParaRPr sz="1000"/>
          </a:p>
        </p:txBody>
      </p:sp>
      <p:pic>
        <p:nvPicPr>
          <p:cNvPr descr="A screenshot of a cell phone&#10;&#10;Description automatically generated" id="413" name="Google Shape;413;p61"/>
          <p:cNvPicPr preferRelativeResize="0"/>
          <p:nvPr/>
        </p:nvPicPr>
        <p:blipFill rotWithShape="1">
          <a:blip r:embed="rId5">
            <a:alphaModFix/>
          </a:blip>
          <a:srcRect b="9784" l="0" r="44127" t="9662"/>
          <a:stretch/>
        </p:blipFill>
        <p:spPr>
          <a:xfrm>
            <a:off x="5599770" y="2982686"/>
            <a:ext cx="2194560" cy="1926772"/>
          </a:xfrm>
          <a:prstGeom prst="rect">
            <a:avLst/>
          </a:prstGeom>
          <a:noFill/>
          <a:ln>
            <a:noFill/>
          </a:ln>
        </p:spPr>
      </p:pic>
      <p:sp>
        <p:nvSpPr>
          <p:cNvPr id="414" name="Google Shape;414;p61"/>
          <p:cNvSpPr txBox="1"/>
          <p:nvPr/>
        </p:nvSpPr>
        <p:spPr>
          <a:xfrm>
            <a:off x="5418764" y="2550610"/>
            <a:ext cx="3052642"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Quattrocento Sans"/>
                <a:ea typeface="Quattrocento Sans"/>
                <a:cs typeface="Quattrocento Sans"/>
                <a:sym typeface="Quattrocento Sans"/>
              </a:rPr>
              <a:t>Cc plot of </a:t>
            </a:r>
            <a:r>
              <a:rPr lang="en" sz="1400">
                <a:solidFill>
                  <a:srgbClr val="00497E"/>
                </a:solidFill>
                <a:latin typeface="Quattrocento Sans"/>
                <a:ea typeface="Quattrocento Sans"/>
                <a:cs typeface="Quattrocento Sans"/>
                <a:sym typeface="Quattrocento Sans"/>
              </a:rPr>
              <a:t>Skills</a:t>
            </a:r>
            <a:r>
              <a:rPr lang="en" sz="1400">
                <a:solidFill>
                  <a:srgbClr val="FF0000"/>
                </a:solidFill>
                <a:latin typeface="Quattrocento Sans"/>
                <a:ea typeface="Quattrocento Sans"/>
                <a:cs typeface="Quattrocento Sans"/>
                <a:sym typeface="Quattrocento Sans"/>
              </a:rPr>
              <a:t> </a:t>
            </a:r>
            <a:r>
              <a:rPr lang="en" sz="1400">
                <a:solidFill>
                  <a:schemeClr val="dk1"/>
                </a:solidFill>
                <a:latin typeface="Quattrocento Sans"/>
                <a:ea typeface="Quattrocento Sans"/>
                <a:cs typeface="Quattrocento Sans"/>
                <a:sym typeface="Quattrocento Sans"/>
              </a:rPr>
              <a:t>and </a:t>
            </a:r>
            <a:r>
              <a:rPr lang="en" sz="1400">
                <a:solidFill>
                  <a:srgbClr val="FF0000"/>
                </a:solidFill>
                <a:latin typeface="Quattrocento Sans"/>
                <a:ea typeface="Quattrocento Sans"/>
                <a:cs typeface="Quattrocento Sans"/>
                <a:sym typeface="Quattrocento Sans"/>
              </a:rPr>
              <a:t>BalanceandAccuracy</a:t>
            </a:r>
            <a:endParaRPr sz="1100"/>
          </a:p>
        </p:txBody>
      </p:sp>
      <p:pic>
        <p:nvPicPr>
          <p:cNvPr descr="A screenshot of a cell phone&#10;&#10;Description automatically generated" id="415" name="Google Shape;415;p61"/>
          <p:cNvPicPr preferRelativeResize="0"/>
          <p:nvPr/>
        </p:nvPicPr>
        <p:blipFill rotWithShape="1">
          <a:blip r:embed="rId6">
            <a:alphaModFix/>
          </a:blip>
          <a:srcRect b="0" l="0" r="0" t="0"/>
          <a:stretch/>
        </p:blipFill>
        <p:spPr>
          <a:xfrm>
            <a:off x="27645" y="3212565"/>
            <a:ext cx="5045098" cy="1381125"/>
          </a:xfrm>
          <a:prstGeom prst="rect">
            <a:avLst/>
          </a:prstGeom>
          <a:noFill/>
          <a:ln>
            <a:noFill/>
          </a:ln>
        </p:spPr>
      </p:pic>
      <p:pic>
        <p:nvPicPr>
          <p:cNvPr id="416" name="Google Shape;416;p61"/>
          <p:cNvPicPr preferRelativeResize="0"/>
          <p:nvPr/>
        </p:nvPicPr>
        <p:blipFill rotWithShape="1">
          <a:blip r:embed="rId7">
            <a:alphaModFix/>
          </a:blip>
          <a:srcRect b="0" l="0" r="0" t="0"/>
          <a:stretch/>
        </p:blipFill>
        <p:spPr>
          <a:xfrm>
            <a:off x="8420100" y="44196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62"/>
          <p:cNvCxnSpPr/>
          <p:nvPr/>
        </p:nvCxnSpPr>
        <p:spPr>
          <a:xfrm>
            <a:off x="6079331" y="392173"/>
            <a:ext cx="3064669" cy="0"/>
          </a:xfrm>
          <a:prstGeom prst="straightConnector1">
            <a:avLst/>
          </a:prstGeom>
          <a:noFill/>
          <a:ln cap="flat" cmpd="sng" w="9525">
            <a:solidFill>
              <a:srgbClr val="085763"/>
            </a:solidFill>
            <a:prstDash val="solid"/>
            <a:miter lim="800000"/>
            <a:headEnd len="med" w="med" type="oval"/>
            <a:tailEnd len="sm" w="sm" type="none"/>
          </a:ln>
        </p:spPr>
      </p:cxnSp>
      <p:sp>
        <p:nvSpPr>
          <p:cNvPr id="423" name="Google Shape;423;p62"/>
          <p:cNvSpPr txBox="1"/>
          <p:nvPr/>
        </p:nvSpPr>
        <p:spPr>
          <a:xfrm>
            <a:off x="171450" y="142875"/>
            <a:ext cx="8801100" cy="29084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latin typeface="Century Gothic"/>
                <a:ea typeface="Century Gothic"/>
                <a:cs typeface="Century Gothic"/>
                <a:sym typeface="Century Gothic"/>
              </a:rPr>
              <a:t>CC Analysis</a:t>
            </a:r>
            <a:endParaRPr sz="1100"/>
          </a:p>
        </p:txBody>
      </p:sp>
      <p:cxnSp>
        <p:nvCxnSpPr>
          <p:cNvPr id="424" name="Google Shape;424;p62"/>
          <p:cNvCxnSpPr/>
          <p:nvPr/>
        </p:nvCxnSpPr>
        <p:spPr>
          <a:xfrm>
            <a:off x="0" y="392173"/>
            <a:ext cx="3064669" cy="0"/>
          </a:xfrm>
          <a:prstGeom prst="straightConnector1">
            <a:avLst/>
          </a:prstGeom>
          <a:noFill/>
          <a:ln cap="flat" cmpd="sng" w="9525">
            <a:solidFill>
              <a:srgbClr val="085763"/>
            </a:solidFill>
            <a:prstDash val="solid"/>
            <a:miter lim="800000"/>
            <a:headEnd len="sm" w="sm" type="none"/>
            <a:tailEnd len="med" w="med" type="oval"/>
          </a:ln>
        </p:spPr>
      </p:cxnSp>
      <p:pic>
        <p:nvPicPr>
          <p:cNvPr descr="A close up of a piece of paper&#10;&#10;Description automatically generated" id="425" name="Google Shape;425;p62"/>
          <p:cNvPicPr preferRelativeResize="0"/>
          <p:nvPr/>
        </p:nvPicPr>
        <p:blipFill rotWithShape="1">
          <a:blip r:embed="rId3">
            <a:alphaModFix/>
          </a:blip>
          <a:srcRect b="0" l="0" r="0" t="0"/>
          <a:stretch/>
        </p:blipFill>
        <p:spPr>
          <a:xfrm>
            <a:off x="4947424" y="794525"/>
            <a:ext cx="4196577" cy="2801743"/>
          </a:xfrm>
          <a:prstGeom prst="rect">
            <a:avLst/>
          </a:prstGeom>
          <a:noFill/>
          <a:ln>
            <a:noFill/>
          </a:ln>
        </p:spPr>
      </p:pic>
      <p:sp>
        <p:nvSpPr>
          <p:cNvPr id="426" name="Google Shape;426;p62"/>
          <p:cNvSpPr/>
          <p:nvPr/>
        </p:nvSpPr>
        <p:spPr>
          <a:xfrm>
            <a:off x="375424" y="1449527"/>
            <a:ext cx="3279388" cy="256224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000000"/>
              </a:buClr>
              <a:buSzPts val="1400"/>
              <a:buFont typeface="Arial"/>
              <a:buChar char="•"/>
            </a:pPr>
            <a:r>
              <a:rPr lang="en" sz="1400">
                <a:solidFill>
                  <a:srgbClr val="000000"/>
                </a:solidFill>
                <a:latin typeface="Quattrocento Sans"/>
                <a:ea typeface="Quattrocento Sans"/>
                <a:cs typeface="Quattrocento Sans"/>
                <a:sym typeface="Quattrocento Sans"/>
              </a:rPr>
              <a:t>find the correlation between players’ positions and it's worth</a:t>
            </a:r>
            <a:endParaRPr sz="1100"/>
          </a:p>
          <a:p>
            <a:pPr indent="-215900" lvl="0" marL="215900" marR="0" rtl="0" algn="l">
              <a:spcBef>
                <a:spcPts val="0"/>
              </a:spcBef>
              <a:spcAft>
                <a:spcPts val="0"/>
              </a:spcAft>
              <a:buClr>
                <a:srgbClr val="000000"/>
              </a:buClr>
              <a:buSzPts val="1400"/>
              <a:buFont typeface="Arial"/>
              <a:buChar char="•"/>
            </a:pPr>
            <a:r>
              <a:rPr lang="en" sz="1400">
                <a:solidFill>
                  <a:srgbClr val="000000"/>
                </a:solidFill>
                <a:latin typeface="Quattrocento Sans"/>
                <a:ea typeface="Quattrocento Sans"/>
                <a:cs typeface="Quattrocento Sans"/>
                <a:sym typeface="Quattrocento Sans"/>
              </a:rPr>
              <a:t>If there are positions that share the most correlation and would be helpful towards predicting players income.</a:t>
            </a:r>
            <a:endParaRPr sz="1100"/>
          </a:p>
          <a:p>
            <a:pPr indent="-215900" lvl="0" marL="215900" marR="0" rtl="0" algn="l">
              <a:spcBef>
                <a:spcPts val="0"/>
              </a:spcBef>
              <a:spcAft>
                <a:spcPts val="0"/>
              </a:spcAft>
              <a:buClr>
                <a:srgbClr val="000000"/>
              </a:buClr>
              <a:buSzPts val="1400"/>
              <a:buFont typeface="Arial"/>
              <a:buChar char="•"/>
            </a:pPr>
            <a:r>
              <a:rPr lang="en" sz="1400">
                <a:solidFill>
                  <a:srgbClr val="000000"/>
                </a:solidFill>
                <a:latin typeface="Quattrocento Sans"/>
                <a:ea typeface="Quattrocento Sans"/>
                <a:cs typeface="Quattrocento Sans"/>
                <a:sym typeface="Quattrocento Sans"/>
              </a:rPr>
              <a:t>Canonical variate 1 gives us the most information</a:t>
            </a:r>
            <a:endParaRPr sz="1100"/>
          </a:p>
          <a:p>
            <a:pPr indent="-215900" lvl="0" marL="215900" marR="0" rtl="0" algn="l">
              <a:spcBef>
                <a:spcPts val="0"/>
              </a:spcBef>
              <a:spcAft>
                <a:spcPts val="0"/>
              </a:spcAft>
              <a:buClr>
                <a:srgbClr val="000000"/>
              </a:buClr>
              <a:buSzPts val="1400"/>
              <a:buFont typeface="Arial"/>
              <a:buChar char="•"/>
            </a:pPr>
            <a:r>
              <a:rPr lang="en" sz="1400">
                <a:solidFill>
                  <a:srgbClr val="000000"/>
                </a:solidFill>
                <a:latin typeface="Quattrocento Sans"/>
                <a:ea typeface="Quattrocento Sans"/>
                <a:cs typeface="Quattrocento Sans"/>
                <a:sym typeface="Quattrocento Sans"/>
              </a:rPr>
              <a:t>Positions are highly correlated to players’ worth. </a:t>
            </a:r>
            <a:endParaRPr sz="1100"/>
          </a:p>
          <a:p>
            <a:pPr indent="0" lvl="0" marL="0" marR="0" rtl="0" algn="l">
              <a:spcBef>
                <a:spcPts val="0"/>
              </a:spcBef>
              <a:spcAft>
                <a:spcPts val="0"/>
              </a:spcAft>
              <a:buNone/>
            </a:pPr>
            <a:r>
              <a:rPr lang="en" sz="1400">
                <a:solidFill>
                  <a:srgbClr val="000000"/>
                </a:solidFill>
                <a:latin typeface="Quattrocento Sans"/>
                <a:ea typeface="Quattrocento Sans"/>
                <a:cs typeface="Quattrocento Sans"/>
                <a:sym typeface="Quattrocento Sans"/>
              </a:rPr>
              <a:t>	</a:t>
            </a:r>
            <a:endParaRPr sz="1100"/>
          </a:p>
          <a:p>
            <a:pPr indent="-127000" lvl="1" marL="558800" marR="0" rtl="0" algn="l">
              <a:spcBef>
                <a:spcPts val="0"/>
              </a:spcBef>
              <a:spcAft>
                <a:spcPts val="0"/>
              </a:spcAft>
              <a:buClr>
                <a:schemeClr val="dk1"/>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a:p>
            <a:pPr indent="-127000" lvl="1" marL="558800" marR="0" rtl="0" algn="l">
              <a:spcBef>
                <a:spcPts val="0"/>
              </a:spcBef>
              <a:spcAft>
                <a:spcPts val="0"/>
              </a:spcAft>
              <a:buClr>
                <a:schemeClr val="dk1"/>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pic>
        <p:nvPicPr>
          <p:cNvPr descr="A picture containing bird, flower&#10;&#10;Description automatically generated" id="427" name="Google Shape;427;p62"/>
          <p:cNvPicPr preferRelativeResize="0"/>
          <p:nvPr/>
        </p:nvPicPr>
        <p:blipFill rotWithShape="1">
          <a:blip r:embed="rId4">
            <a:alphaModFix/>
          </a:blip>
          <a:srcRect b="0" l="0" r="0" t="0"/>
          <a:stretch/>
        </p:blipFill>
        <p:spPr>
          <a:xfrm>
            <a:off x="6387731" y="3688702"/>
            <a:ext cx="2407037" cy="1320545"/>
          </a:xfrm>
          <a:prstGeom prst="rect">
            <a:avLst/>
          </a:prstGeom>
          <a:noFill/>
          <a:ln cap="flat" cmpd="sng" w="9525">
            <a:solidFill>
              <a:schemeClr val="lt2"/>
            </a:solidFill>
            <a:prstDash val="solid"/>
            <a:round/>
            <a:headEnd len="sm" w="sm" type="none"/>
            <a:tailEnd len="sm" w="sm" type="none"/>
          </a:ln>
        </p:spPr>
      </p:pic>
      <p:pic>
        <p:nvPicPr>
          <p:cNvPr descr="A screenshot of a cell phone screen with text&#10;&#10;Description automatically generated" id="428" name="Google Shape;428;p62"/>
          <p:cNvPicPr preferRelativeResize="0"/>
          <p:nvPr/>
        </p:nvPicPr>
        <p:blipFill rotWithShape="1">
          <a:blip r:embed="rId5">
            <a:alphaModFix/>
          </a:blip>
          <a:srcRect b="0" l="0" r="0" t="0"/>
          <a:stretch/>
        </p:blipFill>
        <p:spPr>
          <a:xfrm>
            <a:off x="3817753" y="862013"/>
            <a:ext cx="2407038" cy="3419475"/>
          </a:xfrm>
          <a:prstGeom prst="rect">
            <a:avLst/>
          </a:prstGeom>
          <a:noFill/>
          <a:ln>
            <a:noFill/>
          </a:ln>
        </p:spPr>
      </p:pic>
      <p:pic>
        <p:nvPicPr>
          <p:cNvPr id="429" name="Google Shape;429;p62"/>
          <p:cNvPicPr preferRelativeResize="0"/>
          <p:nvPr/>
        </p:nvPicPr>
        <p:blipFill rotWithShape="1">
          <a:blip r:embed="rId6">
            <a:alphaModFix/>
          </a:blip>
          <a:srcRect b="0" l="0" r="0" t="0"/>
          <a:stretch/>
        </p:blipFill>
        <p:spPr>
          <a:xfrm>
            <a:off x="8420100" y="44196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cxnSp>
        <p:nvCxnSpPr>
          <p:cNvPr id="435" name="Google Shape;435;p63"/>
          <p:cNvCxnSpPr/>
          <p:nvPr/>
        </p:nvCxnSpPr>
        <p:spPr>
          <a:xfrm>
            <a:off x="6079331" y="392173"/>
            <a:ext cx="3064669" cy="0"/>
          </a:xfrm>
          <a:prstGeom prst="straightConnector1">
            <a:avLst/>
          </a:prstGeom>
          <a:noFill/>
          <a:ln cap="flat" cmpd="sng" w="9525">
            <a:solidFill>
              <a:srgbClr val="085763"/>
            </a:solidFill>
            <a:prstDash val="solid"/>
            <a:miter lim="800000"/>
            <a:headEnd len="med" w="med" type="oval"/>
            <a:tailEnd len="sm" w="sm" type="none"/>
          </a:ln>
        </p:spPr>
      </p:cxnSp>
      <p:sp>
        <p:nvSpPr>
          <p:cNvPr id="436" name="Google Shape;436;p63"/>
          <p:cNvSpPr txBox="1"/>
          <p:nvPr/>
        </p:nvSpPr>
        <p:spPr>
          <a:xfrm>
            <a:off x="171450" y="142875"/>
            <a:ext cx="8801100" cy="49859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100"/>
              <a:buFont typeface="Century Gothic"/>
              <a:buNone/>
            </a:pPr>
            <a:r>
              <a:rPr b="1" lang="en" sz="2100">
                <a:solidFill>
                  <a:srgbClr val="3F3F3F"/>
                </a:solidFill>
                <a:latin typeface="Century Gothic"/>
                <a:ea typeface="Century Gothic"/>
                <a:cs typeface="Century Gothic"/>
                <a:sym typeface="Century Gothic"/>
              </a:rPr>
              <a:t>CC Analysis</a:t>
            </a:r>
            <a:br>
              <a:rPr lang="en" sz="2100">
                <a:solidFill>
                  <a:srgbClr val="3F3F3F"/>
                </a:solidFill>
                <a:latin typeface="Century Gothic"/>
                <a:ea typeface="Century Gothic"/>
                <a:cs typeface="Century Gothic"/>
                <a:sym typeface="Century Gothic"/>
              </a:rPr>
            </a:br>
            <a:r>
              <a:rPr lang="en" sz="1500">
                <a:solidFill>
                  <a:srgbClr val="3F3F3F"/>
                </a:solidFill>
                <a:latin typeface="Century Gothic"/>
                <a:ea typeface="Century Gothic"/>
                <a:cs typeface="Century Gothic"/>
                <a:sym typeface="Century Gothic"/>
              </a:rPr>
              <a:t> </a:t>
            </a:r>
            <a:endParaRPr sz="2100">
              <a:solidFill>
                <a:srgbClr val="3F3F3F"/>
              </a:solidFill>
              <a:latin typeface="Century Gothic"/>
              <a:ea typeface="Century Gothic"/>
              <a:cs typeface="Century Gothic"/>
              <a:sym typeface="Century Gothic"/>
            </a:endParaRPr>
          </a:p>
        </p:txBody>
      </p:sp>
      <p:cxnSp>
        <p:nvCxnSpPr>
          <p:cNvPr id="437" name="Google Shape;437;p63"/>
          <p:cNvCxnSpPr/>
          <p:nvPr/>
        </p:nvCxnSpPr>
        <p:spPr>
          <a:xfrm>
            <a:off x="0" y="392173"/>
            <a:ext cx="3064669" cy="0"/>
          </a:xfrm>
          <a:prstGeom prst="straightConnector1">
            <a:avLst/>
          </a:prstGeom>
          <a:noFill/>
          <a:ln cap="flat" cmpd="sng" w="9525">
            <a:solidFill>
              <a:srgbClr val="085763"/>
            </a:solidFill>
            <a:prstDash val="solid"/>
            <a:miter lim="800000"/>
            <a:headEnd len="sm" w="sm" type="none"/>
            <a:tailEnd len="med" w="med" type="oval"/>
          </a:ln>
        </p:spPr>
      </p:cxnSp>
      <p:sp>
        <p:nvSpPr>
          <p:cNvPr id="438" name="Google Shape;438;p63"/>
          <p:cNvSpPr txBox="1"/>
          <p:nvPr/>
        </p:nvSpPr>
        <p:spPr>
          <a:xfrm>
            <a:off x="5896256" y="669863"/>
            <a:ext cx="2922617" cy="4224233"/>
          </a:xfrm>
          <a:prstGeom prst="rect">
            <a:avLst/>
          </a:prstGeom>
          <a:noFill/>
          <a:ln>
            <a:noFill/>
          </a:ln>
        </p:spPr>
        <p:txBody>
          <a:bodyPr anchorCtr="0" anchor="t" bIns="34275" lIns="68575" spcFirstLastPara="1" rIns="68575" wrap="square" tIns="34275">
            <a:noAutofit/>
          </a:bodyPr>
          <a:lstStyle/>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Quattrocento Sans"/>
                <a:ea typeface="Quattrocento Sans"/>
                <a:cs typeface="Quattrocento Sans"/>
                <a:sym typeface="Quattrocento Sans"/>
              </a:rPr>
              <a:t>Bartlett's Chi-Squared Test: for its significance  , both seems to be significant.</a:t>
            </a:r>
            <a:endParaRPr sz="1100"/>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Quattrocento Sans"/>
                <a:ea typeface="Quattrocento Sans"/>
                <a:cs typeface="Quattrocento Sans"/>
                <a:sym typeface="Quattrocento Sans"/>
              </a:rPr>
              <a:t>Who has the most variance explained with in  each set. </a:t>
            </a:r>
            <a:endParaRPr sz="1100"/>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Quattrocento Sans"/>
                <a:ea typeface="Quattrocento Sans"/>
                <a:cs typeface="Quattrocento Sans"/>
                <a:sym typeface="Quattrocento Sans"/>
              </a:rPr>
              <a:t>Does our independent variable explain our dependent or vice versa? how much? </a:t>
            </a:r>
            <a:endParaRPr sz="1100"/>
          </a:p>
          <a:p>
            <a:pPr indent="-215900" lvl="1" marL="558800" marR="0" rtl="0" algn="just">
              <a:spcBef>
                <a:spcPts val="0"/>
              </a:spcBef>
              <a:spcAft>
                <a:spcPts val="0"/>
              </a:spcAft>
              <a:buClr>
                <a:schemeClr val="dk1"/>
              </a:buClr>
              <a:buSzPts val="1400"/>
              <a:buFont typeface="Arial"/>
              <a:buChar char="•"/>
            </a:pPr>
            <a:r>
              <a:rPr b="0" i="0" lang="en" sz="1400" u="none" cap="none" strike="noStrike">
                <a:solidFill>
                  <a:schemeClr val="dk1"/>
                </a:solidFill>
                <a:latin typeface="Quattrocento Sans"/>
                <a:ea typeface="Quattrocento Sans"/>
                <a:cs typeface="Quattrocento Sans"/>
                <a:sym typeface="Quattrocento Sans"/>
              </a:rPr>
              <a:t>28% of worth is explained by players’ position. </a:t>
            </a:r>
            <a:endParaRPr sz="1100"/>
          </a:p>
          <a:p>
            <a:pPr indent="-215900" lvl="1" marL="558800" marR="0" rtl="0" algn="just">
              <a:spcBef>
                <a:spcPts val="0"/>
              </a:spcBef>
              <a:spcAft>
                <a:spcPts val="0"/>
              </a:spcAft>
              <a:buClr>
                <a:schemeClr val="dk1"/>
              </a:buClr>
              <a:buSzPts val="1400"/>
              <a:buFont typeface="Arial"/>
              <a:buChar char="•"/>
            </a:pPr>
            <a:r>
              <a:rPr b="0" i="0" lang="en" sz="1400" u="none" cap="none" strike="noStrike">
                <a:solidFill>
                  <a:schemeClr val="dk1"/>
                </a:solidFill>
                <a:latin typeface="Quattrocento Sans"/>
                <a:ea typeface="Quattrocento Sans"/>
                <a:cs typeface="Quattrocento Sans"/>
                <a:sym typeface="Quattrocento Sans"/>
              </a:rPr>
              <a:t>we would be able to drive something new from the given sets of variables or not.  </a:t>
            </a:r>
            <a:endParaRPr sz="1100"/>
          </a:p>
          <a:p>
            <a:pPr indent="0" lvl="1" marL="342900" marR="0" rtl="0" algn="just">
              <a:spcBef>
                <a:spcPts val="0"/>
              </a:spcBef>
              <a:spcAft>
                <a:spcPts val="0"/>
              </a:spcAft>
              <a:buNone/>
            </a:pPr>
            <a:r>
              <a:rPr b="1" i="0" lang="en" sz="1400" u="none" cap="none" strike="noStrike">
                <a:solidFill>
                  <a:schemeClr val="dk1"/>
                </a:solidFill>
                <a:latin typeface="Quattrocento Sans"/>
                <a:ea typeface="Quattrocento Sans"/>
                <a:cs typeface="Quattrocento Sans"/>
                <a:sym typeface="Quattrocento Sans"/>
              </a:rPr>
              <a:t>LAM, LCM and LM are the most highly correlated variables within position and to players worth. </a:t>
            </a:r>
            <a:endParaRPr sz="1100"/>
          </a:p>
          <a:p>
            <a:pPr indent="0" lvl="0" marL="0" marR="0" rtl="0" algn="just">
              <a:spcBef>
                <a:spcPts val="0"/>
              </a:spcBef>
              <a:spcAft>
                <a:spcPts val="0"/>
              </a:spcAft>
              <a:buNone/>
            </a:pPr>
            <a:r>
              <a:rPr lang="en" sz="1400">
                <a:solidFill>
                  <a:schemeClr val="dk1"/>
                </a:solidFill>
                <a:latin typeface="Quattrocento Sans"/>
                <a:ea typeface="Quattrocento Sans"/>
                <a:cs typeface="Quattrocento Sans"/>
                <a:sym typeface="Quattrocento Sans"/>
              </a:rPr>
              <a:t> </a:t>
            </a:r>
            <a:endParaRPr sz="1100"/>
          </a:p>
          <a:p>
            <a:pPr indent="0" lvl="1" marL="342900" marR="0" rtl="0" algn="just">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400">
              <a:solidFill>
                <a:schemeClr val="dk1"/>
              </a:solidFill>
              <a:latin typeface="Quattrocento Sans"/>
              <a:ea typeface="Quattrocento Sans"/>
              <a:cs typeface="Quattrocento Sans"/>
              <a:sym typeface="Quattrocento Sans"/>
            </a:endParaRPr>
          </a:p>
          <a:p>
            <a:pPr indent="0" lvl="0" marL="0" marR="0" rtl="0" algn="just">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pic>
        <p:nvPicPr>
          <p:cNvPr descr="A screenshot of a cell phone&#10;&#10;Description automatically generated" id="439" name="Google Shape;439;p63"/>
          <p:cNvPicPr preferRelativeResize="0"/>
          <p:nvPr/>
        </p:nvPicPr>
        <p:blipFill rotWithShape="1">
          <a:blip r:embed="rId3">
            <a:alphaModFix/>
          </a:blip>
          <a:srcRect b="0" l="0" r="0" t="0"/>
          <a:stretch/>
        </p:blipFill>
        <p:spPr>
          <a:xfrm>
            <a:off x="104170" y="452769"/>
            <a:ext cx="3868451" cy="1211545"/>
          </a:xfrm>
          <a:prstGeom prst="rect">
            <a:avLst/>
          </a:prstGeom>
          <a:noFill/>
          <a:ln>
            <a:noFill/>
          </a:ln>
        </p:spPr>
      </p:pic>
      <p:pic>
        <p:nvPicPr>
          <p:cNvPr descr="A screenshot of a cell phone&#10;&#10;Description automatically generated" id="440" name="Google Shape;440;p63"/>
          <p:cNvPicPr preferRelativeResize="0"/>
          <p:nvPr/>
        </p:nvPicPr>
        <p:blipFill rotWithShape="1">
          <a:blip r:embed="rId4">
            <a:alphaModFix/>
          </a:blip>
          <a:srcRect b="0" l="0" r="0" t="0"/>
          <a:stretch/>
        </p:blipFill>
        <p:spPr>
          <a:xfrm>
            <a:off x="13927" y="1795794"/>
            <a:ext cx="5656469" cy="1473951"/>
          </a:xfrm>
          <a:prstGeom prst="rect">
            <a:avLst/>
          </a:prstGeom>
          <a:noFill/>
          <a:ln cap="flat" cmpd="sng" w="9525">
            <a:solidFill>
              <a:schemeClr val="dk2"/>
            </a:solidFill>
            <a:prstDash val="solid"/>
            <a:round/>
            <a:headEnd len="sm" w="sm" type="none"/>
            <a:tailEnd len="sm" w="sm" type="none"/>
          </a:ln>
        </p:spPr>
      </p:pic>
      <p:pic>
        <p:nvPicPr>
          <p:cNvPr descr="A picture containing bird&#10;&#10;Description automatically generated" id="441" name="Google Shape;441;p63"/>
          <p:cNvPicPr preferRelativeResize="0"/>
          <p:nvPr/>
        </p:nvPicPr>
        <p:blipFill rotWithShape="1">
          <a:blip r:embed="rId5">
            <a:alphaModFix/>
          </a:blip>
          <a:srcRect b="0" l="0" r="0" t="0"/>
          <a:stretch/>
        </p:blipFill>
        <p:spPr>
          <a:xfrm>
            <a:off x="0" y="3336652"/>
            <a:ext cx="4661222" cy="1806848"/>
          </a:xfrm>
          <a:prstGeom prst="rect">
            <a:avLst/>
          </a:prstGeom>
          <a:noFill/>
          <a:ln>
            <a:noFill/>
          </a:ln>
        </p:spPr>
      </p:pic>
      <p:pic>
        <p:nvPicPr>
          <p:cNvPr id="442" name="Google Shape;442;p63"/>
          <p:cNvPicPr preferRelativeResize="0"/>
          <p:nvPr/>
        </p:nvPicPr>
        <p:blipFill rotWithShape="1">
          <a:blip r:embed="rId6">
            <a:alphaModFix/>
          </a:blip>
          <a:srcRect b="0" l="0" r="0" t="0"/>
          <a:stretch/>
        </p:blipFill>
        <p:spPr>
          <a:xfrm>
            <a:off x="8420100" y="4419600"/>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Correspondence Analysis</a:t>
            </a:r>
            <a:endParaRPr sz="2800">
              <a:latin typeface="Calibri"/>
              <a:ea typeface="Calibri"/>
              <a:cs typeface="Calibri"/>
              <a:sym typeface="Calibri"/>
            </a:endParaRPr>
          </a:p>
        </p:txBody>
      </p:sp>
      <p:sp>
        <p:nvSpPr>
          <p:cNvPr id="448" name="Google Shape;448;p6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1000"/>
              </a:spcBef>
              <a:spcAft>
                <a:spcPts val="0"/>
              </a:spcAft>
              <a:buSzPts val="1700"/>
              <a:buFont typeface="Calibri"/>
              <a:buChar char="•"/>
            </a:pPr>
            <a:r>
              <a:rPr lang="en" sz="1700">
                <a:latin typeface="Calibri"/>
                <a:ea typeface="Calibri"/>
                <a:cs typeface="Calibri"/>
                <a:sym typeface="Calibri"/>
              </a:rPr>
              <a:t>Mostly done as an exploratory tool</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Could provide some interesting insights about our data.</a:t>
            </a:r>
            <a:endParaRPr sz="1700">
              <a:latin typeface="Calibri"/>
              <a:ea typeface="Calibri"/>
              <a:cs typeface="Calibri"/>
              <a:sym typeface="Calibri"/>
            </a:endParaRPr>
          </a:p>
          <a:p>
            <a:pPr indent="-336550" lvl="0" marL="457200" rtl="0" algn="l">
              <a:lnSpc>
                <a:spcPct val="150000"/>
              </a:lnSpc>
              <a:spcBef>
                <a:spcPts val="0"/>
              </a:spcBef>
              <a:spcAft>
                <a:spcPts val="0"/>
              </a:spcAft>
              <a:buSzPts val="1700"/>
              <a:buFont typeface="Calibri"/>
              <a:buChar char="•"/>
            </a:pPr>
            <a:r>
              <a:rPr lang="en" sz="1700">
                <a:latin typeface="Calibri"/>
                <a:ea typeface="Calibri"/>
                <a:cs typeface="Calibri"/>
                <a:sym typeface="Calibri"/>
              </a:rPr>
              <a:t>Nationality and Team were chosen for analysis. </a:t>
            </a:r>
            <a:endParaRPr sz="1700">
              <a:latin typeface="Calibri"/>
              <a:ea typeface="Calibri"/>
              <a:cs typeface="Calibri"/>
              <a:sym typeface="Calibri"/>
            </a:endParaRPr>
          </a:p>
          <a:p>
            <a:pPr indent="0" lvl="0" marL="457200" rtl="0" algn="l">
              <a:lnSpc>
                <a:spcPct val="150000"/>
              </a:lnSpc>
              <a:spcBef>
                <a:spcPts val="800"/>
              </a:spcBef>
              <a:spcAft>
                <a:spcPts val="0"/>
              </a:spcAft>
              <a:buNone/>
            </a:pPr>
            <a:r>
              <a:t/>
            </a:r>
            <a:endParaRPr sz="17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Correspondence Analysis</a:t>
            </a:r>
            <a:endParaRPr sz="2800">
              <a:latin typeface="Calibri"/>
              <a:ea typeface="Calibri"/>
              <a:cs typeface="Calibri"/>
              <a:sym typeface="Calibri"/>
            </a:endParaRPr>
          </a:p>
        </p:txBody>
      </p:sp>
      <p:pic>
        <p:nvPicPr>
          <p:cNvPr id="454" name="Google Shape;454;p65"/>
          <p:cNvPicPr preferRelativeResize="0"/>
          <p:nvPr/>
        </p:nvPicPr>
        <p:blipFill>
          <a:blip r:embed="rId3">
            <a:alphaModFix/>
          </a:blip>
          <a:stretch>
            <a:fillRect/>
          </a:stretch>
        </p:blipFill>
        <p:spPr>
          <a:xfrm>
            <a:off x="804425" y="1000725"/>
            <a:ext cx="7215926" cy="1329600"/>
          </a:xfrm>
          <a:prstGeom prst="rect">
            <a:avLst/>
          </a:prstGeom>
          <a:noFill/>
          <a:ln>
            <a:noFill/>
          </a:ln>
        </p:spPr>
      </p:pic>
      <p:pic>
        <p:nvPicPr>
          <p:cNvPr id="455" name="Google Shape;455;p65"/>
          <p:cNvPicPr preferRelativeResize="0"/>
          <p:nvPr/>
        </p:nvPicPr>
        <p:blipFill>
          <a:blip r:embed="rId4">
            <a:alphaModFix/>
          </a:blip>
          <a:stretch>
            <a:fillRect/>
          </a:stretch>
        </p:blipFill>
        <p:spPr>
          <a:xfrm>
            <a:off x="2543500" y="2382502"/>
            <a:ext cx="4162100" cy="26634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Correspondence Analysis</a:t>
            </a:r>
            <a:endParaRPr sz="2800">
              <a:latin typeface="Calibri"/>
              <a:ea typeface="Calibri"/>
              <a:cs typeface="Calibri"/>
              <a:sym typeface="Calibri"/>
            </a:endParaRPr>
          </a:p>
        </p:txBody>
      </p:sp>
      <p:pic>
        <p:nvPicPr>
          <p:cNvPr id="461" name="Google Shape;461;p66"/>
          <p:cNvPicPr preferRelativeResize="0"/>
          <p:nvPr/>
        </p:nvPicPr>
        <p:blipFill>
          <a:blip r:embed="rId3">
            <a:alphaModFix/>
          </a:blip>
          <a:stretch>
            <a:fillRect/>
          </a:stretch>
        </p:blipFill>
        <p:spPr>
          <a:xfrm>
            <a:off x="1807950" y="1099375"/>
            <a:ext cx="5969750"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2800"/>
              <a:t>Introduction</a:t>
            </a:r>
            <a:endParaRPr sz="2800"/>
          </a:p>
        </p:txBody>
      </p:sp>
      <p:sp>
        <p:nvSpPr>
          <p:cNvPr id="251" name="Google Shape;251;p4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177800" rtl="0" algn="ctr">
              <a:spcBef>
                <a:spcPts val="800"/>
              </a:spcBef>
              <a:spcAft>
                <a:spcPts val="0"/>
              </a:spcAft>
              <a:buNone/>
            </a:pPr>
            <a:r>
              <a:rPr b="1" lang="en" sz="2000">
                <a:solidFill>
                  <a:srgbClr val="1C4587"/>
                </a:solidFill>
              </a:rPr>
              <a:t>We are going to predict wages of football players.</a:t>
            </a:r>
            <a:endParaRPr b="1" sz="2000">
              <a:solidFill>
                <a:srgbClr val="1C4587"/>
              </a:solidFill>
            </a:endParaRPr>
          </a:p>
          <a:p>
            <a:pPr indent="0" lvl="0" marL="177800" rtl="0" algn="ctr">
              <a:spcBef>
                <a:spcPts val="800"/>
              </a:spcBef>
              <a:spcAft>
                <a:spcPts val="0"/>
              </a:spcAft>
              <a:buNone/>
            </a:pPr>
            <a:r>
              <a:t/>
            </a:r>
            <a:endParaRPr b="1" sz="2000">
              <a:solidFill>
                <a:srgbClr val="1C4587"/>
              </a:solidFill>
            </a:endParaRPr>
          </a:p>
          <a:p>
            <a:pPr indent="-209550" lvl="0" marL="177800" rtl="0" algn="l">
              <a:lnSpc>
                <a:spcPct val="90000"/>
              </a:lnSpc>
              <a:spcBef>
                <a:spcPts val="0"/>
              </a:spcBef>
              <a:spcAft>
                <a:spcPts val="0"/>
              </a:spcAft>
              <a:buClr>
                <a:schemeClr val="dk1"/>
              </a:buClr>
              <a:buSzPts val="2700"/>
              <a:buChar char="•"/>
            </a:pPr>
            <a:r>
              <a:rPr lang="en" sz="1700"/>
              <a:t>FIFA 2019 dataset is selected from Kaggle.</a:t>
            </a:r>
            <a:endParaRPr sz="1700"/>
          </a:p>
          <a:p>
            <a:pPr indent="-209550" lvl="0" marL="177800" rtl="0" algn="l">
              <a:lnSpc>
                <a:spcPct val="90000"/>
              </a:lnSpc>
              <a:spcBef>
                <a:spcPts val="800"/>
              </a:spcBef>
              <a:spcAft>
                <a:spcPts val="0"/>
              </a:spcAft>
              <a:buClr>
                <a:schemeClr val="dk1"/>
              </a:buClr>
              <a:buSzPts val="2700"/>
              <a:buChar char="•"/>
            </a:pPr>
            <a:r>
              <a:rPr lang="en" sz="1700"/>
              <a:t>It contains 89 columns and 18208 observations.</a:t>
            </a:r>
            <a:endParaRPr sz="1700"/>
          </a:p>
          <a:p>
            <a:pPr indent="-209550" lvl="0" marL="177800" rtl="0" algn="l">
              <a:lnSpc>
                <a:spcPct val="90000"/>
              </a:lnSpc>
              <a:spcBef>
                <a:spcPts val="800"/>
              </a:spcBef>
              <a:spcAft>
                <a:spcPts val="0"/>
              </a:spcAft>
              <a:buClr>
                <a:schemeClr val="dk1"/>
              </a:buClr>
              <a:buSzPts val="2700"/>
              <a:buChar char="•"/>
            </a:pPr>
            <a:r>
              <a:rPr lang="en" sz="1700"/>
              <a:t>It contains 2 categorical variable which are used further.</a:t>
            </a:r>
            <a:endParaRPr sz="1700"/>
          </a:p>
          <a:p>
            <a:pPr indent="0" lvl="0" marL="177800" rtl="0" algn="l">
              <a:lnSpc>
                <a:spcPct val="90000"/>
              </a:lnSpc>
              <a:spcBef>
                <a:spcPts val="800"/>
              </a:spcBef>
              <a:spcAft>
                <a:spcPts val="0"/>
              </a:spcAft>
              <a:buNone/>
            </a:pPr>
            <a:r>
              <a:t/>
            </a:r>
            <a:endParaRPr sz="1700"/>
          </a:p>
          <a:p>
            <a:pPr indent="0" lvl="0" marL="177800" rtl="0" algn="ctr">
              <a:lnSpc>
                <a:spcPct val="90000"/>
              </a:lnSpc>
              <a:spcBef>
                <a:spcPts val="800"/>
              </a:spcBef>
              <a:spcAft>
                <a:spcPts val="0"/>
              </a:spcAft>
              <a:buNone/>
            </a:pPr>
            <a:r>
              <a:t/>
            </a:r>
            <a:endParaRPr b="1" sz="2000">
              <a:solidFill>
                <a:srgbClr val="1C4587"/>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400">
                <a:latin typeface="Arial"/>
                <a:ea typeface="Arial"/>
                <a:cs typeface="Arial"/>
                <a:sym typeface="Arial"/>
              </a:rPr>
              <a:t>Some Takeaways</a:t>
            </a:r>
            <a:endParaRPr/>
          </a:p>
        </p:txBody>
      </p:sp>
      <p:sp>
        <p:nvSpPr>
          <p:cNvPr id="467" name="Google Shape;467;p6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1000"/>
              </a:spcBef>
              <a:spcAft>
                <a:spcPts val="0"/>
              </a:spcAft>
              <a:buClr>
                <a:schemeClr val="dk1"/>
              </a:buClr>
              <a:buSzPts val="1100"/>
              <a:buFont typeface="Arial"/>
              <a:buNone/>
            </a:pPr>
            <a:r>
              <a:rPr lang="en" sz="2800">
                <a:latin typeface="Arial"/>
                <a:ea typeface="Arial"/>
                <a:cs typeface="Arial"/>
                <a:sym typeface="Arial"/>
              </a:rPr>
              <a:t>•</a:t>
            </a:r>
            <a:r>
              <a:rPr lang="en" sz="2800">
                <a:latin typeface="Calibri"/>
                <a:ea typeface="Calibri"/>
                <a:cs typeface="Calibri"/>
                <a:sym typeface="Calibri"/>
              </a:rPr>
              <a:t>The outliers are China, Uzbekistan and Hong Kong.</a:t>
            </a:r>
            <a:endParaRPr sz="2800">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lang="en" sz="2800">
                <a:latin typeface="Arial"/>
                <a:ea typeface="Arial"/>
                <a:cs typeface="Arial"/>
                <a:sym typeface="Arial"/>
              </a:rPr>
              <a:t>•</a:t>
            </a:r>
            <a:r>
              <a:rPr lang="en" sz="2800">
                <a:latin typeface="Calibri"/>
                <a:ea typeface="Calibri"/>
                <a:cs typeface="Calibri"/>
                <a:sym typeface="Calibri"/>
              </a:rPr>
              <a:t>Depending on what country you are from might hinder your ability to make it to a big soccer league.</a:t>
            </a:r>
            <a:endParaRPr sz="2800">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lang="en" sz="2800">
                <a:latin typeface="Arial"/>
                <a:ea typeface="Arial"/>
                <a:cs typeface="Arial"/>
                <a:sym typeface="Arial"/>
              </a:rPr>
              <a:t>•</a:t>
            </a:r>
            <a:r>
              <a:rPr lang="en" sz="2800">
                <a:latin typeface="Calibri"/>
                <a:ea typeface="Calibri"/>
                <a:cs typeface="Calibri"/>
                <a:sym typeface="Calibri"/>
              </a:rPr>
              <a:t>There is a Chinese soccer league (red cluster far left), but wages there are not as high as other leagues.</a:t>
            </a:r>
            <a:endParaRPr sz="2800">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8"/>
          <p:cNvSpPr txBox="1"/>
          <p:nvPr>
            <p:ph type="title"/>
          </p:nvPr>
        </p:nvSpPr>
        <p:spPr>
          <a:xfrm>
            <a:off x="471505" y="205375"/>
            <a:ext cx="8228400" cy="745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 sz="2800">
                <a:latin typeface="Calibri"/>
                <a:ea typeface="Calibri"/>
                <a:cs typeface="Calibri"/>
                <a:sym typeface="Calibri"/>
              </a:rPr>
              <a:t>Conclusion</a:t>
            </a:r>
            <a:endParaRPr b="1" sz="2800">
              <a:latin typeface="Calibri"/>
              <a:ea typeface="Calibri"/>
              <a:cs typeface="Calibri"/>
              <a:sym typeface="Calibri"/>
            </a:endParaRPr>
          </a:p>
        </p:txBody>
      </p:sp>
      <p:sp>
        <p:nvSpPr>
          <p:cNvPr id="473" name="Google Shape;473;p68"/>
          <p:cNvSpPr txBox="1"/>
          <p:nvPr>
            <p:ph idx="1" type="body"/>
          </p:nvPr>
        </p:nvSpPr>
        <p:spPr>
          <a:xfrm>
            <a:off x="471500" y="1026925"/>
            <a:ext cx="8228400" cy="3961200"/>
          </a:xfrm>
          <a:prstGeom prst="rect">
            <a:avLst/>
          </a:prstGeom>
          <a:noFill/>
          <a:ln>
            <a:noFill/>
          </a:ln>
        </p:spPr>
        <p:txBody>
          <a:bodyPr anchorCtr="0" anchor="t" bIns="34275" lIns="68575" spcFirstLastPara="1" rIns="68575" wrap="square" tIns="34275">
            <a:noAutofit/>
          </a:bodyPr>
          <a:lstStyle/>
          <a:p>
            <a:pPr indent="-190500" lvl="0" marL="177800" rtl="0" algn="l">
              <a:lnSpc>
                <a:spcPct val="115000"/>
              </a:lnSpc>
              <a:spcBef>
                <a:spcPts val="0"/>
              </a:spcBef>
              <a:spcAft>
                <a:spcPts val="0"/>
              </a:spcAft>
              <a:buSzPts val="1600"/>
              <a:buFont typeface="Calibri"/>
              <a:buChar char="•"/>
            </a:pPr>
            <a:r>
              <a:rPr lang="en" sz="1600">
                <a:latin typeface="Calibri"/>
                <a:ea typeface="Calibri"/>
                <a:cs typeface="Calibri"/>
                <a:sym typeface="Calibri"/>
              </a:rPr>
              <a:t>Using multiple regression we found out of 86 variables 14 are significant in predicting wage of fifa players. As per our analysis players who play on attack side tend to earn more as compared who plays on defense side. </a:t>
            </a:r>
            <a:endParaRPr sz="1600">
              <a:latin typeface="Calibri"/>
              <a:ea typeface="Calibri"/>
              <a:cs typeface="Calibri"/>
              <a:sym typeface="Calibri"/>
            </a:endParaRPr>
          </a:p>
          <a:p>
            <a:pPr indent="-190500" lvl="0" marL="177800" rtl="0" algn="l">
              <a:lnSpc>
                <a:spcPct val="115000"/>
              </a:lnSpc>
              <a:spcBef>
                <a:spcPts val="1000"/>
              </a:spcBef>
              <a:spcAft>
                <a:spcPts val="0"/>
              </a:spcAft>
              <a:buSzPts val="1600"/>
              <a:buFont typeface="Calibri"/>
              <a:buChar char="•"/>
            </a:pPr>
            <a:r>
              <a:rPr lang="en" sz="1600">
                <a:latin typeface="Calibri"/>
                <a:ea typeface="Calibri"/>
                <a:cs typeface="Calibri"/>
                <a:sym typeface="Calibri"/>
              </a:rPr>
              <a:t>By applying exploratory factor analysis and </a:t>
            </a:r>
            <a:r>
              <a:rPr lang="en" sz="1600">
                <a:latin typeface="Calibri"/>
                <a:ea typeface="Calibri"/>
                <a:cs typeface="Calibri"/>
                <a:sym typeface="Calibri"/>
              </a:rPr>
              <a:t>principal</a:t>
            </a:r>
            <a:r>
              <a:rPr lang="en" sz="1600">
                <a:latin typeface="Calibri"/>
                <a:ea typeface="Calibri"/>
                <a:cs typeface="Calibri"/>
                <a:sym typeface="Calibri"/>
              </a:rPr>
              <a:t> component analysis it can be interpreted that most of the players can be divided </a:t>
            </a:r>
            <a:r>
              <a:rPr lang="en" sz="1600">
                <a:latin typeface="Calibri"/>
                <a:ea typeface="Calibri"/>
                <a:cs typeface="Calibri"/>
                <a:sym typeface="Calibri"/>
              </a:rPr>
              <a:t>into</a:t>
            </a:r>
            <a:r>
              <a:rPr lang="en" sz="1600">
                <a:latin typeface="Calibri"/>
                <a:ea typeface="Calibri"/>
                <a:cs typeface="Calibri"/>
                <a:sym typeface="Calibri"/>
              </a:rPr>
              <a:t> 4 groups Attack, Defence, Physicality and speed. </a:t>
            </a:r>
            <a:endParaRPr sz="1600">
              <a:latin typeface="Calibri"/>
              <a:ea typeface="Calibri"/>
              <a:cs typeface="Calibri"/>
              <a:sym typeface="Calibri"/>
            </a:endParaRPr>
          </a:p>
          <a:p>
            <a:pPr indent="-190500" lvl="0" marL="177800" rtl="0" algn="l">
              <a:lnSpc>
                <a:spcPct val="115000"/>
              </a:lnSpc>
              <a:spcBef>
                <a:spcPts val="1000"/>
              </a:spcBef>
              <a:spcAft>
                <a:spcPts val="0"/>
              </a:spcAft>
              <a:buSzPts val="1600"/>
              <a:buFont typeface="Calibri"/>
              <a:buChar char="•"/>
            </a:pPr>
            <a:r>
              <a:rPr lang="en" sz="1600">
                <a:latin typeface="Calibri"/>
                <a:ea typeface="Calibri"/>
                <a:cs typeface="Calibri"/>
                <a:sym typeface="Calibri"/>
              </a:rPr>
              <a:t>For CCA, we concluded that LCM, LM and LAM from position dataset were highly correlated to players income and value. Also, having some of the variables in players’ skills set not being correlated at all to the other sets, we can say that position gave us the most information and correlation to our research.</a:t>
            </a:r>
            <a:endParaRPr sz="1600">
              <a:latin typeface="Calibri"/>
              <a:ea typeface="Calibri"/>
              <a:cs typeface="Calibri"/>
              <a:sym typeface="Calibri"/>
            </a:endParaRPr>
          </a:p>
          <a:p>
            <a:pPr indent="-190500" lvl="0" marL="177800" rtl="0" algn="l">
              <a:lnSpc>
                <a:spcPct val="115000"/>
              </a:lnSpc>
              <a:spcBef>
                <a:spcPts val="1000"/>
              </a:spcBef>
              <a:spcAft>
                <a:spcPts val="0"/>
              </a:spcAft>
              <a:buSzPts val="1600"/>
              <a:buFont typeface="Calibri"/>
              <a:buChar char="•"/>
            </a:pPr>
            <a:r>
              <a:rPr lang="en" sz="1600">
                <a:latin typeface="Calibri"/>
                <a:ea typeface="Calibri"/>
                <a:cs typeface="Calibri"/>
                <a:sym typeface="Calibri"/>
              </a:rPr>
              <a:t>In conclusion, CA proved to be inefficient at showing a link between Nationality and team. Each dimension  explained roughly the same amount of variance indicating that more pre-processing must be done to the data however that is beyond the scope of the paper.</a:t>
            </a:r>
            <a:endParaRPr sz="1600">
              <a:latin typeface="Calibri"/>
              <a:ea typeface="Calibri"/>
              <a:cs typeface="Calibri"/>
              <a:sym typeface="Calibri"/>
            </a:endParaRPr>
          </a:p>
          <a:p>
            <a:pPr indent="0" lvl="0" marL="0" marR="190500" rtl="0" algn="l">
              <a:lnSpc>
                <a:spcPct val="115000"/>
              </a:lnSpc>
              <a:spcBef>
                <a:spcPts val="1000"/>
              </a:spcBef>
              <a:spcAft>
                <a:spcPts val="0"/>
              </a:spcAft>
              <a:buNone/>
            </a:pPr>
            <a:r>
              <a:t/>
            </a:r>
            <a:endParaRPr sz="1050">
              <a:solidFill>
                <a:srgbClr val="1D1C1D"/>
              </a:solidFill>
              <a:highlight>
                <a:srgbClr val="F8F8F8"/>
              </a:highlight>
              <a:latin typeface="Calibri"/>
              <a:ea typeface="Calibri"/>
              <a:cs typeface="Calibri"/>
              <a:sym typeface="Calibri"/>
            </a:endParaRPr>
          </a:p>
          <a:p>
            <a:pPr indent="0" lvl="0" marL="177800" rtl="0" algn="l">
              <a:lnSpc>
                <a:spcPct val="115000"/>
              </a:lnSpc>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References</a:t>
            </a:r>
            <a:endParaRPr sz="2800">
              <a:latin typeface="Calibri"/>
              <a:ea typeface="Calibri"/>
              <a:cs typeface="Calibri"/>
              <a:sym typeface="Calibri"/>
            </a:endParaRPr>
          </a:p>
        </p:txBody>
      </p:sp>
      <p:sp>
        <p:nvSpPr>
          <p:cNvPr id="479" name="Google Shape;479;p69"/>
          <p:cNvSpPr txBox="1"/>
          <p:nvPr>
            <p:ph idx="1" type="body"/>
          </p:nvPr>
        </p:nvSpPr>
        <p:spPr>
          <a:xfrm>
            <a:off x="160725" y="1034725"/>
            <a:ext cx="8354700" cy="3948000"/>
          </a:xfrm>
          <a:prstGeom prst="rect">
            <a:avLst/>
          </a:prstGeom>
        </p:spPr>
        <p:txBody>
          <a:bodyPr anchorCtr="0" anchor="t" bIns="34275" lIns="68575" spcFirstLastPara="1" rIns="68575" wrap="square" tIns="34275">
            <a:noAutofit/>
          </a:bodyPr>
          <a:lstStyle/>
          <a:p>
            <a:pPr indent="-457200" lvl="0" marL="457200" rtl="0" algn="just">
              <a:lnSpc>
                <a:spcPct val="115000"/>
              </a:lnSpc>
              <a:spcBef>
                <a:spcPts val="1000"/>
              </a:spcBef>
              <a:spcAft>
                <a:spcPts val="0"/>
              </a:spcAft>
              <a:buClr>
                <a:schemeClr val="dk1"/>
              </a:buClr>
              <a:buSzPts val="1100"/>
              <a:buFont typeface="Arial"/>
              <a:buNone/>
            </a:pPr>
            <a:r>
              <a:rPr lang="en" sz="1700">
                <a:highlight>
                  <a:srgbClr val="FFFFFF"/>
                </a:highlight>
                <a:latin typeface="Calibri"/>
                <a:ea typeface="Calibri"/>
                <a:cs typeface="Calibri"/>
                <a:sym typeface="Calibri"/>
              </a:rPr>
              <a:t>Battré, M., Deutscher, C., &amp; Frick, B. (2009). Salary determination in the German Bundesliga: a panel study. In </a:t>
            </a:r>
            <a:r>
              <a:rPr i="1" lang="en" sz="1700">
                <a:latin typeface="Calibri"/>
                <a:ea typeface="Calibri"/>
                <a:cs typeface="Calibri"/>
                <a:sym typeface="Calibri"/>
              </a:rPr>
              <a:t>No 0811, IASE Conference Papers, International Association of Sports Economists</a:t>
            </a:r>
            <a:r>
              <a:rPr lang="en" sz="1700">
                <a:latin typeface="Calibri"/>
                <a:ea typeface="Calibri"/>
                <a:cs typeface="Calibri"/>
                <a:sym typeface="Calibri"/>
              </a:rPr>
              <a:t>.</a:t>
            </a:r>
            <a:endParaRPr sz="1700">
              <a:latin typeface="Calibri"/>
              <a:ea typeface="Calibri"/>
              <a:cs typeface="Calibri"/>
              <a:sym typeface="Calibri"/>
            </a:endParaRPr>
          </a:p>
          <a:p>
            <a:pPr indent="-457200" lvl="0" marL="457200" rtl="0" algn="just">
              <a:lnSpc>
                <a:spcPct val="115000"/>
              </a:lnSpc>
              <a:spcBef>
                <a:spcPts val="1000"/>
              </a:spcBef>
              <a:spcAft>
                <a:spcPts val="0"/>
              </a:spcAft>
              <a:buClr>
                <a:schemeClr val="dk1"/>
              </a:buClr>
              <a:buSzPts val="1100"/>
              <a:buFont typeface="Arial"/>
              <a:buNone/>
            </a:pPr>
            <a:r>
              <a:t/>
            </a:r>
            <a:endParaRPr sz="1700">
              <a:latin typeface="Calibri"/>
              <a:ea typeface="Calibri"/>
              <a:cs typeface="Calibri"/>
              <a:sym typeface="Calibri"/>
            </a:endParaRPr>
          </a:p>
          <a:p>
            <a:pPr indent="-457200" lvl="0" marL="457200" rtl="0" algn="just">
              <a:lnSpc>
                <a:spcPct val="115000"/>
              </a:lnSpc>
              <a:spcBef>
                <a:spcPts val="1000"/>
              </a:spcBef>
              <a:spcAft>
                <a:spcPts val="0"/>
              </a:spcAft>
              <a:buClr>
                <a:schemeClr val="dk1"/>
              </a:buClr>
              <a:buSzPts val="1100"/>
              <a:buFont typeface="Arial"/>
              <a:buNone/>
            </a:pPr>
            <a:r>
              <a:rPr lang="en" sz="1700">
                <a:highlight>
                  <a:srgbClr val="FFFFFF"/>
                </a:highlight>
                <a:latin typeface="Calibri"/>
                <a:ea typeface="Calibri"/>
                <a:cs typeface="Calibri"/>
                <a:sym typeface="Calibri"/>
              </a:rPr>
              <a:t>Lucifora, C., &amp; Simmons, R. (2001). </a:t>
            </a:r>
            <a:r>
              <a:rPr i="1" lang="en" sz="1700">
                <a:latin typeface="Calibri"/>
                <a:ea typeface="Calibri"/>
                <a:cs typeface="Calibri"/>
                <a:sym typeface="Calibri"/>
              </a:rPr>
              <a:t>Superstar effects in Italian football: An empirical analysis</a:t>
            </a:r>
            <a:r>
              <a:rPr lang="en" sz="1700">
                <a:latin typeface="Calibri"/>
                <a:ea typeface="Calibri"/>
                <a:cs typeface="Calibri"/>
                <a:sym typeface="Calibri"/>
              </a:rPr>
              <a:t>. Università cattolica del Sacro Cuore.</a:t>
            </a:r>
            <a:endParaRPr sz="1700">
              <a:latin typeface="Calibri"/>
              <a:ea typeface="Calibri"/>
              <a:cs typeface="Calibri"/>
              <a:sym typeface="Calibri"/>
            </a:endParaRPr>
          </a:p>
          <a:p>
            <a:pPr indent="-457200" lvl="0" marL="457200" rtl="0" algn="just">
              <a:lnSpc>
                <a:spcPct val="115000"/>
              </a:lnSpc>
              <a:spcBef>
                <a:spcPts val="1000"/>
              </a:spcBef>
              <a:spcAft>
                <a:spcPts val="0"/>
              </a:spcAft>
              <a:buClr>
                <a:schemeClr val="dk1"/>
              </a:buClr>
              <a:buSzPts val="1100"/>
              <a:buFont typeface="Arial"/>
              <a:buNone/>
            </a:pPr>
            <a:r>
              <a:t/>
            </a:r>
            <a:endParaRPr sz="1700">
              <a:latin typeface="Calibri"/>
              <a:ea typeface="Calibri"/>
              <a:cs typeface="Calibri"/>
              <a:sym typeface="Calibri"/>
            </a:endParaRPr>
          </a:p>
          <a:p>
            <a:pPr indent="-457200" lvl="0" marL="457200" rtl="0" algn="just">
              <a:lnSpc>
                <a:spcPct val="115000"/>
              </a:lnSpc>
              <a:spcBef>
                <a:spcPts val="1000"/>
              </a:spcBef>
              <a:spcAft>
                <a:spcPts val="0"/>
              </a:spcAft>
              <a:buClr>
                <a:schemeClr val="dk1"/>
              </a:buClr>
              <a:buSzPts val="1100"/>
              <a:buFont typeface="Arial"/>
              <a:buNone/>
            </a:pPr>
            <a:r>
              <a:rPr lang="en" sz="1700">
                <a:highlight>
                  <a:srgbClr val="FFFFFF"/>
                </a:highlight>
                <a:latin typeface="Calibri"/>
                <a:ea typeface="Calibri"/>
                <a:cs typeface="Calibri"/>
                <a:sym typeface="Calibri"/>
              </a:rPr>
              <a:t>Yaldo, L., &amp; Shamir, L. (2017). Computational Estimation of Football Player Wages, </a:t>
            </a:r>
            <a:r>
              <a:rPr i="1" lang="en" sz="1700">
                <a:latin typeface="Calibri"/>
                <a:ea typeface="Calibri"/>
                <a:cs typeface="Calibri"/>
                <a:sym typeface="Calibri"/>
              </a:rPr>
              <a:t>International Journal of Computer Science in Sport</a:t>
            </a:r>
            <a:r>
              <a:rPr lang="en" sz="1700">
                <a:latin typeface="Calibri"/>
                <a:ea typeface="Calibri"/>
                <a:cs typeface="Calibri"/>
                <a:sym typeface="Calibri"/>
              </a:rPr>
              <a:t>, </a:t>
            </a:r>
            <a:r>
              <a:rPr i="1" lang="en" sz="1700">
                <a:latin typeface="Calibri"/>
                <a:ea typeface="Calibri"/>
                <a:cs typeface="Calibri"/>
                <a:sym typeface="Calibri"/>
              </a:rPr>
              <a:t>16</a:t>
            </a:r>
            <a:r>
              <a:rPr lang="en" sz="1700">
                <a:latin typeface="Calibri"/>
                <a:ea typeface="Calibri"/>
                <a:cs typeface="Calibri"/>
                <a:sym typeface="Calibri"/>
              </a:rPr>
              <a:t>(1), 18-38. doi: </a:t>
            </a:r>
            <a:r>
              <a:rPr lang="en" sz="1700" u="sng">
                <a:highlight>
                  <a:srgbClr val="FFFFFF"/>
                </a:highlight>
                <a:latin typeface="Calibri"/>
                <a:ea typeface="Calibri"/>
                <a:cs typeface="Calibri"/>
                <a:sym typeface="Calibri"/>
                <a:hlinkClick r:id="rId3"/>
              </a:rPr>
              <a:t>https://doi.org/10.1515/ijcss-2017-0002</a:t>
            </a:r>
            <a:endParaRPr b="1" sz="1700">
              <a:latin typeface="Calibri"/>
              <a:ea typeface="Calibri"/>
              <a:cs typeface="Calibri"/>
              <a:sym typeface="Calibri"/>
            </a:endParaRPr>
          </a:p>
          <a:p>
            <a:pPr indent="-457200" lvl="0" marL="457200" rtl="0" algn="just">
              <a:lnSpc>
                <a:spcPct val="115000"/>
              </a:lnSpc>
              <a:spcBef>
                <a:spcPts val="1000"/>
              </a:spcBef>
              <a:spcAft>
                <a:spcPts val="0"/>
              </a:spcAft>
              <a:buClr>
                <a:schemeClr val="dk1"/>
              </a:buClr>
              <a:buSzPts val="1100"/>
              <a:buFont typeface="Arial"/>
              <a:buNone/>
            </a:pPr>
            <a:r>
              <a:t/>
            </a:r>
            <a:endParaRPr b="1" sz="1700">
              <a:latin typeface="Calibri"/>
              <a:ea typeface="Calibri"/>
              <a:cs typeface="Calibri"/>
              <a:sym typeface="Calibri"/>
            </a:endParaRPr>
          </a:p>
          <a:p>
            <a:pPr indent="0" lvl="0" marL="0" marR="228600" rtl="0" algn="l">
              <a:lnSpc>
                <a:spcPct val="115000"/>
              </a:lnSpc>
              <a:spcBef>
                <a:spcPts val="1000"/>
              </a:spcBef>
              <a:spcAft>
                <a:spcPts val="0"/>
              </a:spcAft>
              <a:buClr>
                <a:schemeClr val="dk1"/>
              </a:buClr>
              <a:buSzPts val="1100"/>
              <a:buFont typeface="Arial"/>
              <a:buNone/>
            </a:pPr>
            <a:r>
              <a:t/>
            </a:r>
            <a:endParaRPr sz="1700" u="sng">
              <a:solidFill>
                <a:schemeClr val="hlink"/>
              </a:solidFill>
              <a:latin typeface="Calibri"/>
              <a:ea typeface="Calibri"/>
              <a:cs typeface="Calibri"/>
              <a:sym typeface="Calibri"/>
            </a:endParaRPr>
          </a:p>
          <a:p>
            <a:pPr indent="0" lvl="0" marL="0" rtl="0" algn="l">
              <a:lnSpc>
                <a:spcPct val="115000"/>
              </a:lnSpc>
              <a:spcBef>
                <a:spcPts val="1000"/>
              </a:spcBef>
              <a:spcAft>
                <a:spcPts val="1000"/>
              </a:spcAft>
              <a:buNone/>
            </a:pPr>
            <a:r>
              <a:t/>
            </a:r>
            <a:endParaRPr sz="17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2800"/>
              <a:t>Method</a:t>
            </a:r>
            <a:endParaRPr sz="2800"/>
          </a:p>
        </p:txBody>
      </p:sp>
      <p:graphicFrame>
        <p:nvGraphicFramePr>
          <p:cNvPr id="257" name="Google Shape;257;p41"/>
          <p:cNvGraphicFramePr/>
          <p:nvPr/>
        </p:nvGraphicFramePr>
        <p:xfrm>
          <a:off x="952500" y="1619250"/>
          <a:ext cx="3000000" cy="3000000"/>
        </p:xfrm>
        <a:graphic>
          <a:graphicData uri="http://schemas.openxmlformats.org/drawingml/2006/table">
            <a:tbl>
              <a:tblPr>
                <a:noFill/>
                <a:tableStyleId>{5819E504-69A9-4676-8A1F-056D3CDADBF9}</a:tableStyleId>
              </a:tblPr>
              <a:tblGrid>
                <a:gridCol w="3619500"/>
                <a:gridCol w="3619500"/>
              </a:tblGrid>
              <a:tr h="724125">
                <a:tc>
                  <a:txBody>
                    <a:bodyPr/>
                    <a:lstStyle/>
                    <a:p>
                      <a:pPr indent="0" lvl="0" marL="0" rtl="0" algn="l">
                        <a:lnSpc>
                          <a:spcPct val="90000"/>
                        </a:lnSpc>
                        <a:spcBef>
                          <a:spcPts val="800"/>
                        </a:spcBef>
                        <a:spcAft>
                          <a:spcPts val="0"/>
                        </a:spcAft>
                        <a:buNone/>
                      </a:pPr>
                      <a:r>
                        <a:rPr lang="en" sz="1700">
                          <a:solidFill>
                            <a:schemeClr val="dk1"/>
                          </a:solidFill>
                          <a:latin typeface="Calibri"/>
                          <a:ea typeface="Calibri"/>
                          <a:cs typeface="Calibri"/>
                          <a:sym typeface="Calibri"/>
                        </a:rPr>
                        <a:t>Ashay Kargaonkar</a:t>
                      </a:r>
                      <a:endParaRPr/>
                    </a:p>
                  </a:txBody>
                  <a:tcPr marT="91425" marB="91425" marR="91425" marL="91425"/>
                </a:tc>
                <a:tc>
                  <a:txBody>
                    <a:bodyPr/>
                    <a:lstStyle/>
                    <a:p>
                      <a:pPr indent="0" lvl="0" marL="0" rtl="0" algn="l">
                        <a:spcBef>
                          <a:spcPts val="0"/>
                        </a:spcBef>
                        <a:spcAft>
                          <a:spcPts val="0"/>
                        </a:spcAft>
                        <a:buNone/>
                      </a:pPr>
                      <a:r>
                        <a:rPr lang="en"/>
                        <a:t>Model building and Regression</a:t>
                      </a:r>
                      <a:endParaRPr/>
                    </a:p>
                  </a:txBody>
                  <a:tcPr marT="91425" marB="91425" marR="91425" marL="91425"/>
                </a:tc>
              </a:tr>
              <a:tr h="550425">
                <a:tc>
                  <a:txBody>
                    <a:bodyPr/>
                    <a:lstStyle/>
                    <a:p>
                      <a:pPr indent="0" lvl="0" marL="0" rtl="0" algn="l">
                        <a:spcBef>
                          <a:spcPts val="0"/>
                        </a:spcBef>
                        <a:spcAft>
                          <a:spcPts val="0"/>
                        </a:spcAft>
                        <a:buNone/>
                      </a:pPr>
                      <a:r>
                        <a:rPr lang="en"/>
                        <a:t>Ian Weimer</a:t>
                      </a:r>
                      <a:endParaRPr/>
                    </a:p>
                  </a:txBody>
                  <a:tcPr marT="91425" marB="91425" marR="91425" marL="91425"/>
                </a:tc>
                <a:tc>
                  <a:txBody>
                    <a:bodyPr/>
                    <a:lstStyle/>
                    <a:p>
                      <a:pPr indent="0" lvl="0" marL="0" rtl="0" algn="l">
                        <a:spcBef>
                          <a:spcPts val="0"/>
                        </a:spcBef>
                        <a:spcAft>
                          <a:spcPts val="0"/>
                        </a:spcAft>
                        <a:buNone/>
                      </a:pPr>
                      <a:r>
                        <a:rPr lang="en"/>
                        <a:t>PCA</a:t>
                      </a:r>
                      <a:endParaRPr/>
                    </a:p>
                  </a:txBody>
                  <a:tcPr marT="91425" marB="91425" marR="91425" marL="91425"/>
                </a:tc>
              </a:tr>
              <a:tr h="550425">
                <a:tc>
                  <a:txBody>
                    <a:bodyPr/>
                    <a:lstStyle/>
                    <a:p>
                      <a:pPr indent="0" lvl="0" marL="0" rtl="0" algn="l">
                        <a:spcBef>
                          <a:spcPts val="0"/>
                        </a:spcBef>
                        <a:spcAft>
                          <a:spcPts val="0"/>
                        </a:spcAft>
                        <a:buNone/>
                      </a:pPr>
                      <a:r>
                        <a:rPr lang="en"/>
                        <a:t>Kashyap Dobariya</a:t>
                      </a:r>
                      <a:endParaRPr/>
                    </a:p>
                  </a:txBody>
                  <a:tcPr marT="91425" marB="91425" marR="91425" marL="91425"/>
                </a:tc>
                <a:tc>
                  <a:txBody>
                    <a:bodyPr/>
                    <a:lstStyle/>
                    <a:p>
                      <a:pPr indent="0" lvl="0" marL="0" rtl="0" algn="l">
                        <a:spcBef>
                          <a:spcPts val="0"/>
                        </a:spcBef>
                        <a:spcAft>
                          <a:spcPts val="0"/>
                        </a:spcAft>
                        <a:buNone/>
                      </a:pPr>
                      <a:r>
                        <a:rPr lang="en"/>
                        <a:t>CFA</a:t>
                      </a:r>
                      <a:endParaRPr/>
                    </a:p>
                  </a:txBody>
                  <a:tcPr marT="91425" marB="91425" marR="91425" marL="91425"/>
                </a:tc>
              </a:tr>
              <a:tr h="550425">
                <a:tc>
                  <a:txBody>
                    <a:bodyPr/>
                    <a:lstStyle/>
                    <a:p>
                      <a:pPr indent="0" lvl="0" marL="0" rtl="0" algn="l">
                        <a:spcBef>
                          <a:spcPts val="0"/>
                        </a:spcBef>
                        <a:spcAft>
                          <a:spcPts val="0"/>
                        </a:spcAft>
                        <a:buNone/>
                      </a:pPr>
                      <a:r>
                        <a:rPr lang="en"/>
                        <a:t>Komal Shahid</a:t>
                      </a:r>
                      <a:endParaRPr/>
                    </a:p>
                  </a:txBody>
                  <a:tcPr marT="91425" marB="91425" marR="91425" marL="91425"/>
                </a:tc>
                <a:tc>
                  <a:txBody>
                    <a:bodyPr/>
                    <a:lstStyle/>
                    <a:p>
                      <a:pPr indent="0" lvl="0" marL="0" rtl="0" algn="l">
                        <a:spcBef>
                          <a:spcPts val="0"/>
                        </a:spcBef>
                        <a:spcAft>
                          <a:spcPts val="0"/>
                        </a:spcAft>
                        <a:buNone/>
                      </a:pPr>
                      <a:r>
                        <a:rPr lang="en"/>
                        <a:t>CCA</a:t>
                      </a:r>
                      <a:endParaRPr/>
                    </a:p>
                  </a:txBody>
                  <a:tcPr marT="91425" marB="91425" marR="91425" marL="91425"/>
                </a:tc>
              </a:tr>
              <a:tr h="550425">
                <a:tc>
                  <a:txBody>
                    <a:bodyPr/>
                    <a:lstStyle/>
                    <a:p>
                      <a:pPr indent="0" lvl="0" marL="0" rtl="0" algn="l">
                        <a:spcBef>
                          <a:spcPts val="0"/>
                        </a:spcBef>
                        <a:spcAft>
                          <a:spcPts val="0"/>
                        </a:spcAft>
                        <a:buNone/>
                      </a:pPr>
                      <a:r>
                        <a:rPr lang="en"/>
                        <a:t>Jose Flores</a:t>
                      </a:r>
                      <a:endParaRPr/>
                    </a:p>
                  </a:txBody>
                  <a:tcPr marT="91425" marB="91425" marR="91425" marL="91425"/>
                </a:tc>
                <a:tc>
                  <a:txBody>
                    <a:bodyPr/>
                    <a:lstStyle/>
                    <a:p>
                      <a:pPr indent="0" lvl="0" marL="0" rtl="0" algn="l">
                        <a:spcBef>
                          <a:spcPts val="0"/>
                        </a:spcBef>
                        <a:spcAft>
                          <a:spcPts val="0"/>
                        </a:spcAft>
                        <a:buNone/>
                      </a:pPr>
                      <a:r>
                        <a:rPr lang="en"/>
                        <a:t>CA</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Literature Review</a:t>
            </a:r>
            <a:endParaRPr sz="2800">
              <a:latin typeface="Calibri"/>
              <a:ea typeface="Calibri"/>
              <a:cs typeface="Calibri"/>
              <a:sym typeface="Calibri"/>
            </a:endParaRPr>
          </a:p>
        </p:txBody>
      </p:sp>
      <p:sp>
        <p:nvSpPr>
          <p:cNvPr id="263" name="Google Shape;263;p4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 sz="1700">
                <a:latin typeface="Calibri"/>
                <a:ea typeface="Calibri"/>
                <a:cs typeface="Calibri"/>
                <a:sym typeface="Calibri"/>
              </a:rPr>
              <a:t>Article 1: </a:t>
            </a:r>
            <a:r>
              <a:rPr lang="en" sz="1700">
                <a:latin typeface="Calibri"/>
                <a:ea typeface="Calibri"/>
                <a:cs typeface="Calibri"/>
                <a:sym typeface="Calibri"/>
              </a:rPr>
              <a:t>"Superstar Effects in Italian Football: an Empirical Analysis"</a:t>
            </a:r>
            <a:endParaRPr sz="1700">
              <a:latin typeface="Calibri"/>
              <a:ea typeface="Calibri"/>
              <a:cs typeface="Calibri"/>
              <a:sym typeface="Calibri"/>
            </a:endParaRPr>
          </a:p>
          <a:p>
            <a:pPr indent="-171450" lvl="1" marL="5207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paper aims to investigate the determinants of wage using Italian soccer data.</a:t>
            </a:r>
            <a:endParaRPr sz="1700">
              <a:latin typeface="Calibri"/>
              <a:ea typeface="Calibri"/>
              <a:cs typeface="Calibri"/>
              <a:sym typeface="Calibri"/>
            </a:endParaRPr>
          </a:p>
          <a:p>
            <a:pPr indent="-171450" lvl="1" marL="5207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authors build a model using multiple regression.</a:t>
            </a:r>
            <a:endParaRPr sz="1700">
              <a:latin typeface="Calibri"/>
              <a:ea typeface="Calibri"/>
              <a:cs typeface="Calibri"/>
              <a:sym typeface="Calibri"/>
            </a:endParaRPr>
          </a:p>
          <a:p>
            <a:pPr indent="-171450" lvl="1" marL="520700" rtl="0" algn="l">
              <a:lnSpc>
                <a:spcPct val="150000"/>
              </a:lnSpc>
              <a:spcBef>
                <a:spcPts val="0"/>
              </a:spcBef>
              <a:spcAft>
                <a:spcPts val="0"/>
              </a:spcAft>
              <a:buSzPts val="1700"/>
              <a:buFont typeface="Calibri"/>
              <a:buChar char="○"/>
            </a:pPr>
            <a:r>
              <a:rPr lang="en" sz="1700">
                <a:latin typeface="Calibri"/>
                <a:ea typeface="Calibri"/>
                <a:cs typeface="Calibri"/>
                <a:sym typeface="Calibri"/>
              </a:rPr>
              <a:t>Dependent Variable is the natural log of wage.</a:t>
            </a:r>
            <a:endParaRPr sz="1700">
              <a:latin typeface="Calibri"/>
              <a:ea typeface="Calibri"/>
              <a:cs typeface="Calibri"/>
              <a:sym typeface="Calibri"/>
            </a:endParaRPr>
          </a:p>
          <a:p>
            <a:pPr indent="-171450" lvl="1" marL="520700" rtl="0" algn="l">
              <a:lnSpc>
                <a:spcPct val="150000"/>
              </a:lnSpc>
              <a:spcBef>
                <a:spcPts val="0"/>
              </a:spcBef>
              <a:spcAft>
                <a:spcPts val="0"/>
              </a:spcAft>
              <a:buSzPts val="1700"/>
              <a:buFont typeface="Calibri"/>
              <a:buChar char="○"/>
            </a:pPr>
            <a:r>
              <a:rPr lang="en" sz="1700">
                <a:latin typeface="Calibri"/>
                <a:ea typeface="Calibri"/>
                <a:cs typeface="Calibri"/>
                <a:sym typeface="Calibri"/>
              </a:rPr>
              <a:t>They find that there is a “superstar effect” that plays a role in determining a players wage.</a:t>
            </a:r>
            <a:endParaRPr sz="1700">
              <a:latin typeface="Calibri"/>
              <a:ea typeface="Calibri"/>
              <a:cs typeface="Calibri"/>
              <a:sym typeface="Calibri"/>
            </a:endParaRPr>
          </a:p>
          <a:p>
            <a:pPr indent="-171450" lvl="1" marL="520700" rtl="0" algn="l">
              <a:lnSpc>
                <a:spcPct val="150000"/>
              </a:lnSpc>
              <a:spcBef>
                <a:spcPts val="0"/>
              </a:spcBef>
              <a:spcAft>
                <a:spcPts val="0"/>
              </a:spcAft>
              <a:buSzPts val="1700"/>
              <a:buFont typeface="Calibri"/>
              <a:buChar char="○"/>
            </a:pPr>
            <a:r>
              <a:rPr lang="en" sz="1700">
                <a:latin typeface="Calibri"/>
                <a:ea typeface="Calibri"/>
                <a:cs typeface="Calibri"/>
                <a:sym typeface="Calibri"/>
              </a:rPr>
              <a:t>This effect was measured by taking the number of goals scored and then measuring the number of standard deviations away from the mean.</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800">
                <a:latin typeface="Calibri"/>
                <a:ea typeface="Calibri"/>
                <a:cs typeface="Calibri"/>
                <a:sym typeface="Calibri"/>
              </a:rPr>
              <a:t>Literature Review</a:t>
            </a:r>
            <a:endParaRPr sz="2800">
              <a:latin typeface="Calibri"/>
              <a:ea typeface="Calibri"/>
              <a:cs typeface="Calibri"/>
              <a:sym typeface="Calibri"/>
            </a:endParaRPr>
          </a:p>
        </p:txBody>
      </p:sp>
      <p:sp>
        <p:nvSpPr>
          <p:cNvPr id="269" name="Google Shape;269;p43"/>
          <p:cNvSpPr txBox="1"/>
          <p:nvPr>
            <p:ph idx="1" type="body"/>
          </p:nvPr>
        </p:nvSpPr>
        <p:spPr>
          <a:xfrm>
            <a:off x="70325" y="1152475"/>
            <a:ext cx="8762100" cy="38304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 sz="1700">
                <a:latin typeface="Calibri"/>
                <a:ea typeface="Calibri"/>
                <a:cs typeface="Calibri"/>
                <a:sym typeface="Calibri"/>
              </a:rPr>
              <a:t>Article 2: “</a:t>
            </a:r>
            <a:r>
              <a:rPr lang="en" sz="1700">
                <a:latin typeface="Calibri"/>
                <a:ea typeface="Calibri"/>
                <a:cs typeface="Calibri"/>
                <a:sym typeface="Calibri"/>
              </a:rPr>
              <a:t>Salary Determination in the German “Bundesliga”: A Panel Study”</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This paper also aims to investigate the determinants of wage using German soccer data. </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Paper motivated by increasing salaries soccer players are receiving.</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Used multiple regression to model/analyze the data.</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author find age, career games played, international appearances in the current season and last season have the biggest and statistically significant effect on wages. </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author also finds that this effect is non-linear, signifying that there is a “superstar effect” in the German league as well. </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2800">
                <a:latin typeface="Calibri"/>
                <a:ea typeface="Calibri"/>
                <a:cs typeface="Calibri"/>
                <a:sym typeface="Calibri"/>
              </a:rPr>
              <a:t>Literature Review</a:t>
            </a:r>
            <a:endParaRPr sz="2800">
              <a:latin typeface="Calibri"/>
              <a:ea typeface="Calibri"/>
              <a:cs typeface="Calibri"/>
              <a:sym typeface="Calibri"/>
            </a:endParaRPr>
          </a:p>
        </p:txBody>
      </p:sp>
      <p:sp>
        <p:nvSpPr>
          <p:cNvPr id="275" name="Google Shape;275;p44"/>
          <p:cNvSpPr txBox="1"/>
          <p:nvPr>
            <p:ph idx="1" type="body"/>
          </p:nvPr>
        </p:nvSpPr>
        <p:spPr>
          <a:xfrm>
            <a:off x="90425" y="1152475"/>
            <a:ext cx="8742000" cy="3780000"/>
          </a:xfrm>
          <a:prstGeom prst="rect">
            <a:avLst/>
          </a:prstGeom>
        </p:spPr>
        <p:txBody>
          <a:bodyPr anchorCtr="0" anchor="t" bIns="34275" lIns="68575" spcFirstLastPara="1" rIns="68575" wrap="square" tIns="34275">
            <a:noAutofit/>
          </a:bodyPr>
          <a:lstStyle/>
          <a:p>
            <a:pPr indent="-336550" lvl="0" marL="457200" rtl="0" algn="l">
              <a:lnSpc>
                <a:spcPct val="150000"/>
              </a:lnSpc>
              <a:spcBef>
                <a:spcPts val="800"/>
              </a:spcBef>
              <a:spcAft>
                <a:spcPts val="0"/>
              </a:spcAft>
              <a:buSzPts val="1700"/>
              <a:buChar char="●"/>
            </a:pPr>
            <a:r>
              <a:rPr b="1" lang="en" sz="1700">
                <a:latin typeface="Calibri"/>
                <a:ea typeface="Calibri"/>
                <a:cs typeface="Calibri"/>
                <a:sym typeface="Calibri"/>
              </a:rPr>
              <a:t>Article 3: </a:t>
            </a:r>
            <a:r>
              <a:rPr lang="en" sz="1700">
                <a:latin typeface="Calibri"/>
                <a:ea typeface="Calibri"/>
                <a:cs typeface="Calibri"/>
                <a:sym typeface="Calibri"/>
              </a:rPr>
              <a:t>Computational Estimation of Football Player Wages</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This paper also aims predict salary of the player and help clubs for contract negotiation. </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Paper tries investigate salary on the basis of performance and the skills of the player.</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Various machine learning algorithm were used and compared to get best results.</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author find that overpaid players are physically stronger but lacks some skills like vision, agility, reaction, etc which is possessed by underpaid players.  </a:t>
            </a:r>
            <a:endParaRPr sz="1700">
              <a:latin typeface="Calibri"/>
              <a:ea typeface="Calibri"/>
              <a:cs typeface="Calibri"/>
              <a:sym typeface="Calibri"/>
            </a:endParaRPr>
          </a:p>
          <a:p>
            <a:pPr indent="-336550" lvl="1" marL="914400" rtl="0" algn="l">
              <a:lnSpc>
                <a:spcPct val="150000"/>
              </a:lnSpc>
              <a:spcBef>
                <a:spcPts val="0"/>
              </a:spcBef>
              <a:spcAft>
                <a:spcPts val="0"/>
              </a:spcAft>
              <a:buSzPts val="1700"/>
              <a:buFont typeface="Calibri"/>
              <a:buChar char="○"/>
            </a:pPr>
            <a:r>
              <a:rPr lang="en" sz="1700">
                <a:latin typeface="Calibri"/>
                <a:ea typeface="Calibri"/>
                <a:cs typeface="Calibri"/>
                <a:sym typeface="Calibri"/>
              </a:rPr>
              <a:t>The author also finds that some players salary predicted is less than actual because other factors like Fans and other factors affect in salary. </a:t>
            </a:r>
            <a:endParaRPr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2800"/>
              <a:t>Preprocessing</a:t>
            </a:r>
            <a:endParaRPr sz="2800"/>
          </a:p>
        </p:txBody>
      </p:sp>
      <p:sp>
        <p:nvSpPr>
          <p:cNvPr id="281" name="Google Shape;281;p45"/>
          <p:cNvSpPr txBox="1"/>
          <p:nvPr>
            <p:ph idx="1" type="body"/>
          </p:nvPr>
        </p:nvSpPr>
        <p:spPr>
          <a:xfrm>
            <a:off x="321475" y="1268025"/>
            <a:ext cx="8629500" cy="3702600"/>
          </a:xfrm>
          <a:prstGeom prst="rect">
            <a:avLst/>
          </a:prstGeom>
          <a:noFill/>
          <a:ln>
            <a:noFill/>
          </a:ln>
        </p:spPr>
        <p:txBody>
          <a:bodyPr anchorCtr="0" anchor="t" bIns="34275" lIns="68575" spcFirstLastPara="1" rIns="68575" wrap="square" tIns="34275">
            <a:noAutofit/>
          </a:bodyPr>
          <a:lstStyle/>
          <a:p>
            <a:pPr indent="-209550" lvl="0" marL="177800" rtl="0" algn="l">
              <a:lnSpc>
                <a:spcPct val="90000"/>
              </a:lnSpc>
              <a:spcBef>
                <a:spcPts val="0"/>
              </a:spcBef>
              <a:spcAft>
                <a:spcPts val="0"/>
              </a:spcAft>
              <a:buClr>
                <a:schemeClr val="dk1"/>
              </a:buClr>
              <a:buSzPts val="2700"/>
              <a:buChar char="•"/>
            </a:pPr>
            <a:r>
              <a:rPr lang="en" sz="1700"/>
              <a:t>Deleted columns which we think are unnecessary like Name, Nationality, Flag, Jersey Number and many more.</a:t>
            </a:r>
            <a:endParaRPr sz="1700"/>
          </a:p>
          <a:p>
            <a:pPr indent="-38100" lvl="0" marL="177800" rtl="0" algn="l">
              <a:lnSpc>
                <a:spcPct val="90000"/>
              </a:lnSpc>
              <a:spcBef>
                <a:spcPts val="800"/>
              </a:spcBef>
              <a:spcAft>
                <a:spcPts val="0"/>
              </a:spcAft>
              <a:buClr>
                <a:schemeClr val="dk1"/>
              </a:buClr>
              <a:buSzPts val="2100"/>
              <a:buNone/>
            </a:pPr>
            <a:r>
              <a:t/>
            </a:r>
            <a:endParaRPr sz="1700"/>
          </a:p>
          <a:p>
            <a:pPr indent="-209550" lvl="0" marL="177800" rtl="0" algn="l">
              <a:lnSpc>
                <a:spcPct val="90000"/>
              </a:lnSpc>
              <a:spcBef>
                <a:spcPts val="800"/>
              </a:spcBef>
              <a:spcAft>
                <a:spcPts val="0"/>
              </a:spcAft>
              <a:buClr>
                <a:schemeClr val="dk1"/>
              </a:buClr>
              <a:buSzPts val="2700"/>
              <a:buChar char="•"/>
            </a:pPr>
            <a:r>
              <a:rPr lang="en" sz="1700"/>
              <a:t>Work Rate was split into 2 columns and changed their categorical values to numerical.</a:t>
            </a:r>
            <a:endParaRPr sz="1700"/>
          </a:p>
          <a:p>
            <a:pPr indent="-38100" lvl="0" marL="177800" rtl="0" algn="l">
              <a:lnSpc>
                <a:spcPct val="90000"/>
              </a:lnSpc>
              <a:spcBef>
                <a:spcPts val="800"/>
              </a:spcBef>
              <a:spcAft>
                <a:spcPts val="0"/>
              </a:spcAft>
              <a:buClr>
                <a:schemeClr val="dk1"/>
              </a:buClr>
              <a:buSzPts val="2100"/>
              <a:buNone/>
            </a:pPr>
            <a:r>
              <a:t/>
            </a:r>
            <a:endParaRPr sz="1700"/>
          </a:p>
          <a:p>
            <a:pPr indent="-209550" lvl="0" marL="177800" rtl="0" algn="l">
              <a:lnSpc>
                <a:spcPct val="90000"/>
              </a:lnSpc>
              <a:spcBef>
                <a:spcPts val="800"/>
              </a:spcBef>
              <a:spcAft>
                <a:spcPts val="0"/>
              </a:spcAft>
              <a:buClr>
                <a:schemeClr val="dk1"/>
              </a:buClr>
              <a:buSzPts val="2700"/>
              <a:buChar char="•"/>
            </a:pPr>
            <a:r>
              <a:rPr lang="en" sz="1700"/>
              <a:t>Converted height from feet and inches to cm.</a:t>
            </a:r>
            <a:endParaRPr sz="1700"/>
          </a:p>
          <a:p>
            <a:pPr indent="-38100" lvl="0" marL="177800" rtl="0" algn="l">
              <a:lnSpc>
                <a:spcPct val="90000"/>
              </a:lnSpc>
              <a:spcBef>
                <a:spcPts val="800"/>
              </a:spcBef>
              <a:spcAft>
                <a:spcPts val="0"/>
              </a:spcAft>
              <a:buClr>
                <a:schemeClr val="dk1"/>
              </a:buClr>
              <a:buSzPts val="2100"/>
              <a:buNone/>
            </a:pPr>
            <a:r>
              <a:t/>
            </a:r>
            <a:endParaRPr sz="1700"/>
          </a:p>
          <a:p>
            <a:pPr indent="0" lvl="0" marL="177800" rtl="0" algn="l">
              <a:lnSpc>
                <a:spcPct val="90000"/>
              </a:lnSpc>
              <a:spcBef>
                <a:spcPts val="800"/>
              </a:spcBef>
              <a:spcAft>
                <a:spcPts val="0"/>
              </a:spcAft>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1" lang="en" sz="2800"/>
              <a:t>Model Building and Multiple Regression</a:t>
            </a:r>
            <a:endParaRPr b="1" sz="2800"/>
          </a:p>
        </p:txBody>
      </p:sp>
      <p:sp>
        <p:nvSpPr>
          <p:cNvPr id="287" name="Google Shape;287;p46"/>
          <p:cNvSpPr txBox="1"/>
          <p:nvPr>
            <p:ph idx="1" type="body"/>
          </p:nvPr>
        </p:nvSpPr>
        <p:spPr>
          <a:xfrm>
            <a:off x="301375" y="1175375"/>
            <a:ext cx="8214000" cy="3694200"/>
          </a:xfrm>
          <a:prstGeom prst="rect">
            <a:avLst/>
          </a:prstGeom>
          <a:noFill/>
          <a:ln>
            <a:noFill/>
          </a:ln>
        </p:spPr>
        <p:txBody>
          <a:bodyPr anchorCtr="0" anchor="t" bIns="34275" lIns="68575" spcFirstLastPara="1" rIns="68575" wrap="square" tIns="34275">
            <a:noAutofit/>
          </a:bodyPr>
          <a:lstStyle/>
          <a:p>
            <a:pPr indent="-209550" lvl="0" marL="177800" rtl="0" algn="l">
              <a:lnSpc>
                <a:spcPct val="90000"/>
              </a:lnSpc>
              <a:spcBef>
                <a:spcPts val="0"/>
              </a:spcBef>
              <a:spcAft>
                <a:spcPts val="0"/>
              </a:spcAft>
              <a:buClr>
                <a:schemeClr val="dk1"/>
              </a:buClr>
              <a:buSzPts val="2700"/>
              <a:buChar char="•"/>
            </a:pPr>
            <a:r>
              <a:rPr lang="en" sz="1700"/>
              <a:t>VIF values were checked and we deleted 5 variables as they were having values more than 10. We came down to 14 variables.</a:t>
            </a:r>
            <a:endParaRPr sz="1700"/>
          </a:p>
          <a:p>
            <a:pPr indent="0" lvl="0" marL="177800" rtl="0" algn="l">
              <a:lnSpc>
                <a:spcPct val="90000"/>
              </a:lnSpc>
              <a:spcBef>
                <a:spcPts val="0"/>
              </a:spcBef>
              <a:spcAft>
                <a:spcPts val="0"/>
              </a:spcAft>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38100" lvl="0" marL="177800" rtl="0" algn="l">
              <a:lnSpc>
                <a:spcPct val="90000"/>
              </a:lnSpc>
              <a:spcBef>
                <a:spcPts val="800"/>
              </a:spcBef>
              <a:spcAft>
                <a:spcPts val="0"/>
              </a:spcAft>
              <a:buClr>
                <a:schemeClr val="dk1"/>
              </a:buClr>
              <a:buSzPts val="2100"/>
              <a:buNone/>
            </a:pPr>
            <a:r>
              <a:t/>
            </a:r>
            <a:endParaRPr sz="1700"/>
          </a:p>
          <a:p>
            <a:pPr indent="0" lvl="0" marL="0" rtl="0" algn="l">
              <a:lnSpc>
                <a:spcPct val="90000"/>
              </a:lnSpc>
              <a:spcBef>
                <a:spcPts val="800"/>
              </a:spcBef>
              <a:spcAft>
                <a:spcPts val="0"/>
              </a:spcAft>
              <a:buClr>
                <a:schemeClr val="dk1"/>
              </a:buClr>
              <a:buSzPts val="2100"/>
              <a:buNone/>
            </a:pPr>
            <a:r>
              <a:t/>
            </a:r>
            <a:endParaRPr sz="1700"/>
          </a:p>
          <a:p>
            <a:pPr indent="0" lvl="0" marL="177800" rtl="0" algn="l">
              <a:lnSpc>
                <a:spcPct val="90000"/>
              </a:lnSpc>
              <a:spcBef>
                <a:spcPts val="800"/>
              </a:spcBef>
              <a:spcAft>
                <a:spcPts val="0"/>
              </a:spcAft>
              <a:buNone/>
            </a:pPr>
            <a:r>
              <a:t/>
            </a:r>
            <a:endParaRPr sz="1700"/>
          </a:p>
          <a:p>
            <a:pPr indent="-209550" lvl="0" marL="177800" rtl="0" algn="l">
              <a:lnSpc>
                <a:spcPct val="90000"/>
              </a:lnSpc>
              <a:spcBef>
                <a:spcPts val="800"/>
              </a:spcBef>
              <a:spcAft>
                <a:spcPts val="0"/>
              </a:spcAft>
              <a:buClr>
                <a:schemeClr val="dk1"/>
              </a:buClr>
              <a:buSzPts val="2700"/>
              <a:buChar char="•"/>
            </a:pPr>
            <a:r>
              <a:rPr lang="en" sz="1700"/>
              <a:t>Above table shows VIF values of 14 variables.</a:t>
            </a:r>
            <a:endParaRPr sz="1700"/>
          </a:p>
        </p:txBody>
      </p:sp>
      <p:pic>
        <p:nvPicPr>
          <p:cNvPr descr="A screenshot of a social media post&#10;&#10;Description automatically generated" id="288" name="Google Shape;288;p46"/>
          <p:cNvPicPr preferRelativeResize="0"/>
          <p:nvPr/>
        </p:nvPicPr>
        <p:blipFill rotWithShape="1">
          <a:blip r:embed="rId3">
            <a:alphaModFix/>
          </a:blip>
          <a:srcRect b="0" l="0" r="0" t="0"/>
          <a:stretch/>
        </p:blipFill>
        <p:spPr>
          <a:xfrm>
            <a:off x="361625" y="2112675"/>
            <a:ext cx="8153750" cy="1714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