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75455997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75455997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791d1325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791d1325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791d1325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791d1325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791d1325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791d1325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791d13257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791d13257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79d520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779d520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779d5209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779d5209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791d13257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791d13257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791d1325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791d1325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779d52097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779d52097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779d52097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779d52097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91d132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91d132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75455997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75455997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75455997a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75455997a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5daa011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55daa011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791d132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791d132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791d132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791d132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791d1325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791d1325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91d132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791d132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91d1325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791d1325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91d1325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91d1325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791d1325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791d1325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datasets/karangadiya/fifa19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26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379150"/>
            <a:ext cx="8473200" cy="3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Lato"/>
                <a:ea typeface="Lato"/>
                <a:cs typeface="Lato"/>
                <a:sym typeface="Lato"/>
              </a:rPr>
              <a:t>Dataset is available at:</a:t>
            </a:r>
            <a:r>
              <a:rPr b="0" lang="en" sz="125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25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https://www.kaggle.com/datasets/karangadiya/fifa19</a:t>
            </a:r>
            <a:endParaRPr b="0" sz="12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Lato"/>
                <a:ea typeface="Lato"/>
                <a:cs typeface="Lato"/>
                <a:sym typeface="Lato"/>
              </a:rPr>
              <a:t>Project goal:</a:t>
            </a:r>
            <a:r>
              <a:rPr b="0" lang="en" sz="1250">
                <a:latin typeface="Lato"/>
                <a:ea typeface="Lato"/>
                <a:cs typeface="Lato"/>
                <a:sym typeface="Lato"/>
              </a:rPr>
              <a:t> We are going to predict the footballer’s ideal playing position based on the footballer’s key skills,</a:t>
            </a:r>
            <a:endParaRPr b="0" sz="12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50">
                <a:latin typeface="Lato"/>
                <a:ea typeface="Lato"/>
                <a:cs typeface="Lato"/>
                <a:sym typeface="Lato"/>
              </a:rPr>
              <a:t>FIFA ratings, strengths, weaknesses, </a:t>
            </a:r>
            <a:r>
              <a:rPr b="0" lang="en" sz="1250">
                <a:latin typeface="Lato"/>
                <a:ea typeface="Lato"/>
                <a:cs typeface="Lato"/>
                <a:sym typeface="Lato"/>
              </a:rPr>
              <a:t>physicality,</a:t>
            </a:r>
            <a:r>
              <a:rPr b="0" lang="en" sz="1250">
                <a:latin typeface="Lato"/>
                <a:ea typeface="Lato"/>
                <a:cs typeface="Lato"/>
                <a:sym typeface="Lato"/>
              </a:rPr>
              <a:t> &amp; historical statistics.</a:t>
            </a:r>
            <a:endParaRPr b="0" sz="12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Lato"/>
                <a:ea typeface="Lato"/>
                <a:cs typeface="Lato"/>
                <a:sym typeface="Lato"/>
              </a:rPr>
              <a:t>Project Objectives:</a:t>
            </a:r>
            <a:endParaRPr sz="12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50">
                <a:latin typeface="Lato"/>
                <a:ea typeface="Lato"/>
                <a:cs typeface="Lato"/>
                <a:sym typeface="Lato"/>
              </a:rPr>
              <a:t>● Preliminary analysis to understand our data</a:t>
            </a:r>
            <a:endParaRPr b="0" sz="12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50">
                <a:latin typeface="Lato"/>
                <a:ea typeface="Lato"/>
                <a:cs typeface="Lato"/>
                <a:sym typeface="Lato"/>
              </a:rPr>
              <a:t>● Exploratory data analysis, to understand the correlations between features, followed by data cleaning</a:t>
            </a:r>
            <a:endParaRPr b="0" sz="12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50">
                <a:latin typeface="Lato"/>
                <a:ea typeface="Lato"/>
                <a:cs typeface="Lato"/>
                <a:sym typeface="Lato"/>
              </a:rPr>
              <a:t>● Feature engineering to pick the correct features for our model</a:t>
            </a:r>
            <a:endParaRPr b="0" sz="12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50">
                <a:latin typeface="Lato"/>
                <a:ea typeface="Lato"/>
                <a:cs typeface="Lato"/>
                <a:sym typeface="Lato"/>
              </a:rPr>
              <a:t>● Build appropriate machine learning models</a:t>
            </a:r>
            <a:endParaRPr b="0" sz="12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50">
                <a:latin typeface="Lato"/>
                <a:ea typeface="Lato"/>
                <a:cs typeface="Lato"/>
                <a:sym typeface="Lato"/>
              </a:rPr>
              <a:t>● Comparing the accuracy of all the models and choosing the best model to predict the player positions</a:t>
            </a:r>
            <a:endParaRPr b="0" sz="12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5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29625" y="646400"/>
            <a:ext cx="226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Introduction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542475"/>
            <a:ext cx="76887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Top Features according to position </a:t>
            </a:r>
            <a:endParaRPr sz="1540"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1265775"/>
            <a:ext cx="7688700" cy="30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034775"/>
            <a:ext cx="6051525" cy="39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532425"/>
            <a:ext cx="76887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88"/>
              <a:t>Visualization after grouping position into 4 categories.</a:t>
            </a:r>
            <a:endParaRPr sz="1988"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914025"/>
            <a:ext cx="7688700" cy="3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914025"/>
            <a:ext cx="7688701" cy="42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502300"/>
            <a:ext cx="76887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776"/>
              <a:buFont typeface="Arial"/>
              <a:buNone/>
            </a:pPr>
            <a:r>
              <a:rPr lang="en" sz="1988"/>
              <a:t>Visualization after grouping position into 4 categories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934275"/>
            <a:ext cx="7688700" cy="3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038225"/>
            <a:ext cx="2687825" cy="33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918" y="1038225"/>
            <a:ext cx="4848232" cy="33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0975"/>
            <a:ext cx="9144000" cy="37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150" y="1896025"/>
            <a:ext cx="4726901" cy="30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05250"/>
            <a:ext cx="4280949" cy="180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 rotWithShape="1">
          <a:blip r:embed="rId5">
            <a:alphaModFix/>
          </a:blip>
          <a:srcRect b="71154" l="0" r="0" t="0"/>
          <a:stretch/>
        </p:blipFill>
        <p:spPr>
          <a:xfrm>
            <a:off x="0" y="3659850"/>
            <a:ext cx="4280949" cy="14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Done with Hyperparameter tuning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475" y="2078875"/>
            <a:ext cx="3714373" cy="23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25" y="2078874"/>
            <a:ext cx="5074251" cy="221677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2343875" y="3646025"/>
            <a:ext cx="53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1860175" y="3182475"/>
            <a:ext cx="470700" cy="23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Hyperparameter Tuning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175" y="1768225"/>
            <a:ext cx="6088226" cy="32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Classifier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95643"/>
            <a:ext cx="9143999" cy="2181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Classifier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075" y="1913250"/>
            <a:ext cx="4186124" cy="26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 rotWithShape="1">
          <a:blip r:embed="rId4">
            <a:alphaModFix/>
          </a:blip>
          <a:srcRect b="65994" l="0" r="0" t="0"/>
          <a:stretch/>
        </p:blipFill>
        <p:spPr>
          <a:xfrm>
            <a:off x="213950" y="3596755"/>
            <a:ext cx="4790049" cy="147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400" y="1853850"/>
            <a:ext cx="4041675" cy="17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148825" y="1318650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Xtreme Gradient Boosting</a:t>
            </a:r>
            <a:r>
              <a:rPr lang="en"/>
              <a:t>- Done with Hyperparameter tuning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 rotWithShape="1">
          <a:blip r:embed="rId3">
            <a:alphaModFix/>
          </a:blip>
          <a:srcRect b="57488" l="0" r="0" t="0"/>
          <a:stretch/>
        </p:blipFill>
        <p:spPr>
          <a:xfrm>
            <a:off x="273150" y="3457275"/>
            <a:ext cx="3774425" cy="14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50" y="1772975"/>
            <a:ext cx="3825776" cy="16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6700" y="1779400"/>
            <a:ext cx="4937301" cy="3162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Data Cleaning </a:t>
            </a:r>
            <a:endParaRPr sz="20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5" y="1863650"/>
            <a:ext cx="7688100" cy="31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/>
              <a:t>fifa.info() </a:t>
            </a:r>
            <a:endParaRPr sz="1200"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have 12.4 MB's dataset. It includes three kind of datatypes: float, int and object.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print('Number of Categorical Columns: ', len(fifa.select_dtypes(include=object).columns))</a:t>
            </a:r>
            <a:endParaRPr sz="1200"/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print('Number of Numerical Columns: ', len(fifa.select_dtypes(exclude=object).columns))</a:t>
            </a:r>
            <a:endParaRPr sz="1200"/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Number of Categorical Columns:  45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Number of Numerical Columns:  44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fifa.nunique()</a:t>
            </a:r>
            <a:endParaRPr sz="1200"/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fifa.isnull().any()</a:t>
            </a:r>
            <a:endParaRPr sz="1250">
              <a:solidFill>
                <a:srgbClr val="000000"/>
              </a:solidFill>
              <a:highlight>
                <a:srgbClr val="FFFFFE"/>
              </a:highlight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727650" y="629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727650" y="1839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Xtreme Gradient Boosting gave us the best overall accuracy, precision, recall and F1 scores.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Key learnings through this project:</a:t>
            </a:r>
            <a:endParaRPr b="1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Apt data cleaning &amp; EDA gives clarity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Choosing the right ML model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Ensuring the right number of classes in a multiclass classification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Overcoming the curse of dimensionality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790225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68650"/>
            <a:ext cx="4562700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/>
          <p:nvPr/>
        </p:nvSpPr>
        <p:spPr>
          <a:xfrm>
            <a:off x="1654950" y="2134500"/>
            <a:ext cx="1401000" cy="129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4"/>
          <p:cNvSpPr txBox="1"/>
          <p:nvPr/>
        </p:nvSpPr>
        <p:spPr>
          <a:xfrm>
            <a:off x="1890025" y="2473025"/>
            <a:ext cx="96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Don’t Target</a:t>
            </a:r>
            <a:endParaRPr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3055950" y="3639000"/>
            <a:ext cx="1890000" cy="84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3756000" y="3905225"/>
            <a:ext cx="96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Target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25" y="1322450"/>
            <a:ext cx="6302001" cy="37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729450" y="13224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Checking for nulls and dropping it</a:t>
            </a:r>
            <a:endParaRPr sz="2000"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729625" y="1804400"/>
            <a:ext cx="76881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/>
              <a:t>fifa.isnull().sum() -</a:t>
            </a: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Getting the total number of nulls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missing_1 = fifa[fifa['GKHandling'].isnull()].index.tolist()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missing_2 = fifa[fifa['GKReflexes'].isnull()].index.tolist()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missing_1 == missing_2: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		print('They are same')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else: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		print('They are different')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are same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they are same we can confidently assume that it will be same for other all columns too.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fifa.drop(fifa.index[missing_1],inplace =True)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fifa.isnull().sum()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we further get nulls as 0 and we have therefore eliminated the nulls successfully.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729450" y="1322450"/>
            <a:ext cx="7688100" cy="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Converting Categorical to appropriate numerical values</a:t>
            </a:r>
            <a:endParaRPr sz="2000"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729625" y="1794950"/>
            <a:ext cx="7688100" cy="30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Best player in different aspects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Function to convert value and wage of the player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Converting height to cms, &amp; converting weight to lbs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Converting the rating at each position to int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673075"/>
            <a:ext cx="76887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&amp; Visualization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1305975"/>
            <a:ext cx="7688700" cy="3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we plotted histograms on various attributes to understand the distribution of the data: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475" y="1788175"/>
            <a:ext cx="3206801" cy="29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8550" y="1929500"/>
            <a:ext cx="3727024" cy="277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71700" y="502300"/>
            <a:ext cx="8046600" cy="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40"/>
              <a:t>Height &amp; Weight distribution</a:t>
            </a:r>
            <a:endParaRPr sz="1540"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2078"/>
            <a:ext cx="9143999" cy="40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542475"/>
            <a:ext cx="7688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Player distribution across countries</a:t>
            </a:r>
            <a:endParaRPr sz="1740"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5225"/>
            <a:ext cx="9143999" cy="364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512350"/>
            <a:ext cx="76887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attributes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13" y="984550"/>
            <a:ext cx="3971925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09000"/>
            <a:ext cx="38866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