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4245FC8-8DC1-49AB-BE22-48EA333DF3F7}">
  <a:tblStyle styleId="{14245FC8-8DC1-49AB-BE22-48EA333DF3F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6e9af047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6e9af047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4038c7c8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4038c7c8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4038c7c8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4038c7c8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4038c7c8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4038c7c8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4038c7c8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4038c7c8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4038c7c8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4038c7c8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6e9af047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6e9af047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4038c7c8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4038c7c8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4038c7c8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4038c7c8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4038c7c80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4038c7c8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6e9af047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6e9af047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6e9af047f_1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6e9af047f_1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6e9af047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6e9af047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6e9af047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6e9af047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6e9af047f_1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6e9af047f_1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6e9af047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6e9af047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6e9af047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6e9af047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6e9af047f_1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6e9af047f_1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6e9af047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6e9af047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capitalbikeshare.com/system-data"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9.png"/><Relationship Id="rId5"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archive.ics.uci.edu/ml/datasets/Bike+Sharing+Datase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188125" y="486125"/>
            <a:ext cx="8520600" cy="1089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700"/>
              <a:t>Algorithmic Machine Learning Project</a:t>
            </a:r>
            <a:endParaRPr sz="3700"/>
          </a:p>
        </p:txBody>
      </p:sp>
      <p:sp>
        <p:nvSpPr>
          <p:cNvPr id="87" name="Google Shape;87;p13"/>
          <p:cNvSpPr txBox="1"/>
          <p:nvPr>
            <p:ph idx="1" type="subTitle"/>
          </p:nvPr>
        </p:nvSpPr>
        <p:spPr>
          <a:xfrm>
            <a:off x="365400" y="1875225"/>
            <a:ext cx="8520600" cy="2440500"/>
          </a:xfrm>
          <a:prstGeom prst="rect">
            <a:avLst/>
          </a:prstGeom>
        </p:spPr>
        <p:txBody>
          <a:bodyPr anchorCtr="0" anchor="t" bIns="91425" lIns="91425" spcFirstLastPara="1" rIns="91425" wrap="square" tIns="91425">
            <a:normAutofit fontScale="32500"/>
          </a:bodyPr>
          <a:lstStyle/>
          <a:p>
            <a:pPr indent="0" lvl="0" marL="0" rtl="0" algn="l">
              <a:lnSpc>
                <a:spcPct val="115000"/>
              </a:lnSpc>
              <a:spcBef>
                <a:spcPts val="0"/>
              </a:spcBef>
              <a:spcAft>
                <a:spcPts val="0"/>
              </a:spcAft>
              <a:buNone/>
            </a:pPr>
            <a:r>
              <a:rPr b="1" i="1" lang="en" sz="6082">
                <a:solidFill>
                  <a:schemeClr val="dk1"/>
                </a:solidFill>
              </a:rPr>
              <a:t>Regression Project: </a:t>
            </a:r>
            <a:r>
              <a:rPr b="1" i="1" lang="en" sz="6082">
                <a:solidFill>
                  <a:schemeClr val="dk1"/>
                </a:solidFill>
                <a:uFill>
                  <a:noFill/>
                </a:uFill>
                <a:hlinkClick r:id="rId3">
                  <a:extLst>
                    <a:ext uri="{A12FA001-AC4F-418D-AE19-62706E023703}">
                      <ahyp:hlinkClr val="tx"/>
                    </a:ext>
                  </a:extLst>
                </a:hlinkClick>
              </a:rPr>
              <a:t>Capital Bikeshare</a:t>
            </a:r>
            <a:r>
              <a:rPr b="1" i="1" lang="en" sz="6082">
                <a:solidFill>
                  <a:schemeClr val="dk1"/>
                </a:solidFill>
              </a:rPr>
              <a:t> Dataset</a:t>
            </a:r>
            <a:endParaRPr b="1" i="1" sz="6082">
              <a:solidFill>
                <a:schemeClr val="dk1"/>
              </a:solidFill>
            </a:endParaRPr>
          </a:p>
          <a:p>
            <a:pPr indent="0" lvl="0" marL="0" rtl="0" algn="l">
              <a:lnSpc>
                <a:spcPct val="115000"/>
              </a:lnSpc>
              <a:spcBef>
                <a:spcPts val="0"/>
              </a:spcBef>
              <a:spcAft>
                <a:spcPts val="0"/>
              </a:spcAft>
              <a:buNone/>
            </a:pPr>
            <a:r>
              <a:t/>
            </a:r>
            <a:endParaRPr b="1" i="1" sz="3836">
              <a:solidFill>
                <a:schemeClr val="dk1"/>
              </a:solidFill>
            </a:endParaRPr>
          </a:p>
          <a:p>
            <a:pPr indent="0" lvl="0" marL="0" rtl="0" algn="l">
              <a:lnSpc>
                <a:spcPct val="115000"/>
              </a:lnSpc>
              <a:spcBef>
                <a:spcPts val="0"/>
              </a:spcBef>
              <a:spcAft>
                <a:spcPts val="0"/>
              </a:spcAft>
              <a:buNone/>
            </a:pPr>
            <a:r>
              <a:t/>
            </a:r>
            <a:endParaRPr b="1" i="1" sz="3836">
              <a:solidFill>
                <a:schemeClr val="dk1"/>
              </a:solidFill>
            </a:endParaRPr>
          </a:p>
          <a:p>
            <a:pPr indent="0" lvl="0" marL="0" rtl="0" algn="l">
              <a:lnSpc>
                <a:spcPct val="115000"/>
              </a:lnSpc>
              <a:spcBef>
                <a:spcPts val="0"/>
              </a:spcBef>
              <a:spcAft>
                <a:spcPts val="0"/>
              </a:spcAft>
              <a:buNone/>
            </a:pPr>
            <a:r>
              <a:t/>
            </a:r>
            <a:endParaRPr b="1" i="1" sz="3836">
              <a:solidFill>
                <a:schemeClr val="dk1"/>
              </a:solidFill>
            </a:endParaRPr>
          </a:p>
          <a:p>
            <a:pPr indent="0" lvl="0" marL="0" rtl="0" algn="l">
              <a:lnSpc>
                <a:spcPct val="115000"/>
              </a:lnSpc>
              <a:spcBef>
                <a:spcPts val="0"/>
              </a:spcBef>
              <a:spcAft>
                <a:spcPts val="0"/>
              </a:spcAft>
              <a:buNone/>
            </a:pPr>
            <a:r>
              <a:t/>
            </a:r>
            <a:endParaRPr b="1" i="1" sz="3836">
              <a:solidFill>
                <a:schemeClr val="dk1"/>
              </a:solidFill>
            </a:endParaRPr>
          </a:p>
          <a:p>
            <a:pPr indent="0" lvl="0" marL="0" rtl="0" algn="l">
              <a:lnSpc>
                <a:spcPct val="115000"/>
              </a:lnSpc>
              <a:spcBef>
                <a:spcPts val="0"/>
              </a:spcBef>
              <a:spcAft>
                <a:spcPts val="0"/>
              </a:spcAft>
              <a:buNone/>
            </a:pPr>
            <a:r>
              <a:t/>
            </a:r>
            <a:endParaRPr b="1" i="1" sz="3836">
              <a:solidFill>
                <a:schemeClr val="dk1"/>
              </a:solidFill>
            </a:endParaRPr>
          </a:p>
          <a:p>
            <a:pPr indent="0" lvl="0" marL="0" rtl="0" algn="just">
              <a:lnSpc>
                <a:spcPct val="115000"/>
              </a:lnSpc>
              <a:spcBef>
                <a:spcPts val="0"/>
              </a:spcBef>
              <a:spcAft>
                <a:spcPts val="0"/>
              </a:spcAft>
              <a:buNone/>
            </a:pPr>
            <a:r>
              <a:rPr b="1" i="1" lang="en" sz="3586">
                <a:solidFill>
                  <a:schemeClr val="dk1"/>
                </a:solidFill>
              </a:rPr>
              <a:t>Team D:</a:t>
            </a:r>
            <a:endParaRPr b="1" i="1" sz="3586">
              <a:solidFill>
                <a:schemeClr val="dk1"/>
              </a:solidFill>
            </a:endParaRPr>
          </a:p>
          <a:p>
            <a:pPr indent="0" lvl="0" marL="457200" rtl="0" algn="just">
              <a:lnSpc>
                <a:spcPct val="115000"/>
              </a:lnSpc>
              <a:spcBef>
                <a:spcPts val="0"/>
              </a:spcBef>
              <a:spcAft>
                <a:spcPts val="0"/>
              </a:spcAft>
              <a:buNone/>
            </a:pPr>
            <a:r>
              <a:rPr b="1" i="1" lang="en" sz="3586">
                <a:solidFill>
                  <a:schemeClr val="dk1"/>
                </a:solidFill>
              </a:rPr>
              <a:t>Ashay Shah</a:t>
            </a:r>
            <a:endParaRPr b="1" i="1" sz="3586">
              <a:solidFill>
                <a:schemeClr val="dk1"/>
              </a:solidFill>
            </a:endParaRPr>
          </a:p>
          <a:p>
            <a:pPr indent="0" lvl="0" marL="457200" rtl="0" algn="just">
              <a:lnSpc>
                <a:spcPct val="115000"/>
              </a:lnSpc>
              <a:spcBef>
                <a:spcPts val="0"/>
              </a:spcBef>
              <a:spcAft>
                <a:spcPts val="0"/>
              </a:spcAft>
              <a:buNone/>
            </a:pPr>
            <a:r>
              <a:rPr b="1" i="1" lang="en" sz="3586">
                <a:solidFill>
                  <a:schemeClr val="dk1"/>
                </a:solidFill>
              </a:rPr>
              <a:t>Vaibhavi Mukadam</a:t>
            </a:r>
            <a:endParaRPr b="1" i="1" sz="3586">
              <a:solidFill>
                <a:schemeClr val="dk1"/>
              </a:solidFill>
            </a:endParaRPr>
          </a:p>
          <a:p>
            <a:pPr indent="0" lvl="0" marL="457200" rtl="0" algn="l">
              <a:lnSpc>
                <a:spcPct val="115000"/>
              </a:lnSpc>
              <a:spcBef>
                <a:spcPts val="0"/>
              </a:spcBef>
              <a:spcAft>
                <a:spcPts val="0"/>
              </a:spcAft>
              <a:buNone/>
            </a:pPr>
            <a:r>
              <a:rPr b="1" i="1" lang="en" sz="3586">
                <a:solidFill>
                  <a:schemeClr val="dk1"/>
                </a:solidFill>
              </a:rPr>
              <a:t>Xiaohan Zhang</a:t>
            </a:r>
            <a:endParaRPr b="1" i="1" sz="23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311700" y="6997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1520"/>
              <a:t>Line plots for our continuous features:</a:t>
            </a:r>
            <a:endParaRPr sz="820"/>
          </a:p>
        </p:txBody>
      </p:sp>
      <p:sp>
        <p:nvSpPr>
          <p:cNvPr id="152" name="Google Shape;152;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22"/>
          <p:cNvPicPr preferRelativeResize="0"/>
          <p:nvPr/>
        </p:nvPicPr>
        <p:blipFill>
          <a:blip r:embed="rId3">
            <a:alphaModFix/>
          </a:blip>
          <a:stretch>
            <a:fillRect/>
          </a:stretch>
        </p:blipFill>
        <p:spPr>
          <a:xfrm>
            <a:off x="123813" y="556013"/>
            <a:ext cx="9020175" cy="2124075"/>
          </a:xfrm>
          <a:prstGeom prst="rect">
            <a:avLst/>
          </a:prstGeom>
          <a:noFill/>
          <a:ln>
            <a:noFill/>
          </a:ln>
        </p:spPr>
      </p:pic>
      <p:pic>
        <p:nvPicPr>
          <p:cNvPr id="154" name="Google Shape;154;p22"/>
          <p:cNvPicPr preferRelativeResize="0"/>
          <p:nvPr/>
        </p:nvPicPr>
        <p:blipFill>
          <a:blip r:embed="rId4">
            <a:alphaModFix/>
          </a:blip>
          <a:stretch>
            <a:fillRect/>
          </a:stretch>
        </p:blipFill>
        <p:spPr>
          <a:xfrm>
            <a:off x="61925" y="2807475"/>
            <a:ext cx="9020175" cy="2186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6997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Understanding the Features after the split : Date time</a:t>
            </a:r>
            <a:endParaRPr/>
          </a:p>
          <a:p>
            <a:pPr indent="0" lvl="0" marL="0" rtl="0" algn="l">
              <a:spcBef>
                <a:spcPts val="0"/>
              </a:spcBef>
              <a:spcAft>
                <a:spcPts val="0"/>
              </a:spcAft>
              <a:buNone/>
            </a:pPr>
            <a:r>
              <a:t/>
            </a:r>
            <a:endParaRPr/>
          </a:p>
        </p:txBody>
      </p:sp>
      <p:pic>
        <p:nvPicPr>
          <p:cNvPr id="160" name="Google Shape;160;p23"/>
          <p:cNvPicPr preferRelativeResize="0"/>
          <p:nvPr/>
        </p:nvPicPr>
        <p:blipFill>
          <a:blip r:embed="rId3">
            <a:alphaModFix/>
          </a:blip>
          <a:stretch>
            <a:fillRect/>
          </a:stretch>
        </p:blipFill>
        <p:spPr>
          <a:xfrm>
            <a:off x="4960200" y="725100"/>
            <a:ext cx="3853650" cy="2549775"/>
          </a:xfrm>
          <a:prstGeom prst="rect">
            <a:avLst/>
          </a:prstGeom>
          <a:noFill/>
          <a:ln>
            <a:noFill/>
          </a:ln>
        </p:spPr>
      </p:pic>
      <p:pic>
        <p:nvPicPr>
          <p:cNvPr id="161" name="Google Shape;161;p23"/>
          <p:cNvPicPr preferRelativeResize="0"/>
          <p:nvPr/>
        </p:nvPicPr>
        <p:blipFill>
          <a:blip r:embed="rId4">
            <a:alphaModFix/>
          </a:blip>
          <a:stretch>
            <a:fillRect/>
          </a:stretch>
        </p:blipFill>
        <p:spPr>
          <a:xfrm>
            <a:off x="152400" y="725100"/>
            <a:ext cx="3948650" cy="2612650"/>
          </a:xfrm>
          <a:prstGeom prst="rect">
            <a:avLst/>
          </a:prstGeom>
          <a:noFill/>
          <a:ln>
            <a:noFill/>
          </a:ln>
        </p:spPr>
      </p:pic>
      <p:pic>
        <p:nvPicPr>
          <p:cNvPr id="162" name="Google Shape;162;p23"/>
          <p:cNvPicPr preferRelativeResize="0"/>
          <p:nvPr/>
        </p:nvPicPr>
        <p:blipFill>
          <a:blip r:embed="rId5">
            <a:alphaModFix/>
          </a:blip>
          <a:stretch>
            <a:fillRect/>
          </a:stretch>
        </p:blipFill>
        <p:spPr>
          <a:xfrm>
            <a:off x="450325" y="3390825"/>
            <a:ext cx="3650725" cy="1654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4"/>
          <p:cNvPicPr preferRelativeResize="0"/>
          <p:nvPr/>
        </p:nvPicPr>
        <p:blipFill>
          <a:blip r:embed="rId3">
            <a:alphaModFix/>
          </a:blip>
          <a:stretch>
            <a:fillRect/>
          </a:stretch>
        </p:blipFill>
        <p:spPr>
          <a:xfrm>
            <a:off x="572775" y="190750"/>
            <a:ext cx="8110450" cy="48232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727650" y="654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Analysis </a:t>
            </a:r>
            <a:endParaRPr/>
          </a:p>
        </p:txBody>
      </p:sp>
      <p:sp>
        <p:nvSpPr>
          <p:cNvPr id="173" name="Google Shape;173;p25"/>
          <p:cNvSpPr txBox="1"/>
          <p:nvPr>
            <p:ph idx="1" type="body"/>
          </p:nvPr>
        </p:nvSpPr>
        <p:spPr>
          <a:xfrm>
            <a:off x="729450" y="2078875"/>
            <a:ext cx="7688700" cy="22611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Model analysis is based on- </a:t>
            </a:r>
            <a:endParaRPr>
              <a:solidFill>
                <a:schemeClr val="dk1"/>
              </a:solidFill>
            </a:endParaRPr>
          </a:p>
          <a:p>
            <a:pPr indent="-311150" lvl="0" marL="457200" rtl="0" algn="l">
              <a:spcBef>
                <a:spcPts val="1200"/>
              </a:spcBef>
              <a:spcAft>
                <a:spcPts val="0"/>
              </a:spcAft>
              <a:buClr>
                <a:schemeClr val="dk1"/>
              </a:buClr>
              <a:buSzPts val="1300"/>
              <a:buAutoNum type="arabicPeriod"/>
            </a:pPr>
            <a:r>
              <a:rPr lang="en">
                <a:solidFill>
                  <a:schemeClr val="dk1"/>
                </a:solidFill>
              </a:rPr>
              <a:t>Original data where only data time is divided into Month Day, hour, etc as datatime is not a supported data type. </a:t>
            </a:r>
            <a:endParaRPr>
              <a:solidFill>
                <a:schemeClr val="dk1"/>
              </a:solidFill>
            </a:endParaRPr>
          </a:p>
          <a:p>
            <a:pPr indent="-311150" lvl="0" marL="457200" rtl="0" algn="l">
              <a:spcBef>
                <a:spcPts val="0"/>
              </a:spcBef>
              <a:spcAft>
                <a:spcPts val="0"/>
              </a:spcAft>
              <a:buClr>
                <a:schemeClr val="dk1"/>
              </a:buClr>
              <a:buSzPts val="1300"/>
              <a:buAutoNum type="arabicPeriod"/>
            </a:pPr>
            <a:r>
              <a:rPr lang="en">
                <a:solidFill>
                  <a:schemeClr val="dk1"/>
                </a:solidFill>
              </a:rPr>
              <a:t>New data table created after working on outliers and creating additional features. (like, the season variable)</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21857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 </a:t>
            </a:r>
            <a:endParaRPr/>
          </a:p>
        </p:txBody>
      </p:sp>
      <p:sp>
        <p:nvSpPr>
          <p:cNvPr id="179" name="Google Shape;179;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0" name="Google Shape;180;p26"/>
          <p:cNvPicPr preferRelativeResize="0"/>
          <p:nvPr/>
        </p:nvPicPr>
        <p:blipFill>
          <a:blip r:embed="rId3">
            <a:alphaModFix/>
          </a:blip>
          <a:stretch>
            <a:fillRect/>
          </a:stretch>
        </p:blipFill>
        <p:spPr>
          <a:xfrm>
            <a:off x="311700" y="651150"/>
            <a:ext cx="8520601" cy="4366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185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65131"/>
              <a:buFont typeface="Arial"/>
              <a:buNone/>
            </a:pPr>
            <a:r>
              <a:rPr lang="en" sz="1688"/>
              <a:t>Visualizing Count Vs (Month,Season,Hour,Weekday,Usertype)</a:t>
            </a:r>
            <a:endParaRPr sz="1688"/>
          </a:p>
          <a:p>
            <a:pPr indent="0" lvl="0" marL="0" rtl="0" algn="l">
              <a:spcBef>
                <a:spcPts val="0"/>
              </a:spcBef>
              <a:spcAft>
                <a:spcPts val="0"/>
              </a:spcAft>
              <a:buClr>
                <a:schemeClr val="dk1"/>
              </a:buClr>
              <a:buSzPct val="42307"/>
              <a:buFont typeface="Arial"/>
              <a:buNone/>
            </a:pPr>
            <a:r>
              <a:t/>
            </a:r>
            <a:endParaRPr/>
          </a:p>
          <a:p>
            <a:pPr indent="0" lvl="0" marL="0" rtl="0" algn="l">
              <a:spcBef>
                <a:spcPts val="0"/>
              </a:spcBef>
              <a:spcAft>
                <a:spcPts val="0"/>
              </a:spcAft>
              <a:buNone/>
            </a:pPr>
            <a:r>
              <a:t/>
            </a:r>
            <a:endParaRPr/>
          </a:p>
        </p:txBody>
      </p:sp>
      <p:pic>
        <p:nvPicPr>
          <p:cNvPr id="186" name="Google Shape;186;p27"/>
          <p:cNvPicPr preferRelativeResize="0"/>
          <p:nvPr/>
        </p:nvPicPr>
        <p:blipFill>
          <a:blip r:embed="rId3">
            <a:alphaModFix/>
          </a:blip>
          <a:stretch>
            <a:fillRect/>
          </a:stretch>
        </p:blipFill>
        <p:spPr>
          <a:xfrm>
            <a:off x="353300" y="492550"/>
            <a:ext cx="8185399" cy="4456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305850" y="29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Accuracy Measure Table: </a:t>
            </a:r>
            <a:r>
              <a:rPr lang="en"/>
              <a:t>Original</a:t>
            </a:r>
            <a:r>
              <a:rPr lang="en"/>
              <a:t> data</a:t>
            </a:r>
            <a:endParaRPr/>
          </a:p>
        </p:txBody>
      </p:sp>
      <p:graphicFrame>
        <p:nvGraphicFramePr>
          <p:cNvPr id="192" name="Google Shape;192;p28"/>
          <p:cNvGraphicFramePr/>
          <p:nvPr/>
        </p:nvGraphicFramePr>
        <p:xfrm>
          <a:off x="380063" y="829650"/>
          <a:ext cx="3000000" cy="3000000"/>
        </p:xfrm>
        <a:graphic>
          <a:graphicData uri="http://schemas.openxmlformats.org/drawingml/2006/table">
            <a:tbl>
              <a:tblPr>
                <a:noFill/>
                <a:tableStyleId>{14245FC8-8DC1-49AB-BE22-48EA333DF3F7}</a:tableStyleId>
              </a:tblPr>
              <a:tblGrid>
                <a:gridCol w="3096175"/>
                <a:gridCol w="3023625"/>
                <a:gridCol w="2200325"/>
              </a:tblGrid>
              <a:tr h="571925">
                <a:tc>
                  <a:txBody>
                    <a:bodyPr/>
                    <a:lstStyle/>
                    <a:p>
                      <a:pPr indent="0" lvl="0" marL="0" rtl="0" algn="l">
                        <a:lnSpc>
                          <a:spcPct val="100000"/>
                        </a:lnSpc>
                        <a:spcBef>
                          <a:spcPts val="0"/>
                        </a:spcBef>
                        <a:spcAft>
                          <a:spcPts val="0"/>
                        </a:spcAft>
                        <a:buNone/>
                      </a:pPr>
                      <a:r>
                        <a:t/>
                      </a:r>
                      <a:endParaRPr b="1" sz="1200">
                        <a:solidFill>
                          <a:schemeClr val="dk1"/>
                        </a:solidFill>
                      </a:endParaRPr>
                    </a:p>
                  </a:txBody>
                  <a:tcPr marT="9125" marB="91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9D9D9"/>
                    </a:solidFill>
                  </a:tcPr>
                </a:tc>
                <a:tc>
                  <a:txBody>
                    <a:bodyPr/>
                    <a:lstStyle/>
                    <a:p>
                      <a:pPr indent="0" lvl="0" marL="0" rtl="0" algn="l">
                        <a:lnSpc>
                          <a:spcPct val="100000"/>
                        </a:lnSpc>
                        <a:spcBef>
                          <a:spcPts val="0"/>
                        </a:spcBef>
                        <a:spcAft>
                          <a:spcPts val="0"/>
                        </a:spcAft>
                        <a:buNone/>
                      </a:pPr>
                      <a:r>
                        <a:rPr b="1" lang="en" sz="1200">
                          <a:solidFill>
                            <a:schemeClr val="dk1"/>
                          </a:solidFill>
                        </a:rPr>
                        <a:t>Root Mean Square Error(RMSE)</a:t>
                      </a:r>
                      <a:endParaRPr b="1" sz="12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9D9D9"/>
                    </a:solidFill>
                  </a:tcPr>
                </a:tc>
                <a:tc>
                  <a:txBody>
                    <a:bodyPr/>
                    <a:lstStyle/>
                    <a:p>
                      <a:pPr indent="0" lvl="0" marL="0" rtl="0" algn="l">
                        <a:lnSpc>
                          <a:spcPct val="100000"/>
                        </a:lnSpc>
                        <a:spcBef>
                          <a:spcPts val="0"/>
                        </a:spcBef>
                        <a:spcAft>
                          <a:spcPts val="0"/>
                        </a:spcAft>
                        <a:buNone/>
                      </a:pPr>
                      <a:r>
                        <a:rPr b="1" lang="en" sz="1200">
                          <a:solidFill>
                            <a:schemeClr val="dk1"/>
                          </a:solidFill>
                        </a:rPr>
                        <a:t>R2 Score</a:t>
                      </a:r>
                      <a:endParaRPr b="1" sz="12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9D9D9"/>
                    </a:solidFill>
                  </a:tcPr>
                </a:tc>
              </a:tr>
              <a:tr h="385425">
                <a:tc>
                  <a:txBody>
                    <a:bodyPr/>
                    <a:lstStyle/>
                    <a:p>
                      <a:pPr indent="0" lvl="0" marL="0" rtl="0" algn="l">
                        <a:lnSpc>
                          <a:spcPct val="100000"/>
                        </a:lnSpc>
                        <a:spcBef>
                          <a:spcPts val="0"/>
                        </a:spcBef>
                        <a:spcAft>
                          <a:spcPts val="0"/>
                        </a:spcAft>
                        <a:buNone/>
                      </a:pPr>
                      <a:r>
                        <a:rPr lang="en" sz="1200">
                          <a:solidFill>
                            <a:schemeClr val="dk1"/>
                          </a:solidFill>
                        </a:rPr>
                        <a:t>Neural Network</a:t>
                      </a:r>
                      <a:endParaRPr sz="1200">
                        <a:solidFill>
                          <a:schemeClr val="dk1"/>
                        </a:solidFill>
                      </a:endParaRPr>
                    </a:p>
                  </a:txBody>
                  <a:tcPr marT="9125" marB="91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solidFill>
                            <a:schemeClr val="dk1"/>
                          </a:solidFill>
                        </a:rPr>
                        <a:t>124.291</a:t>
                      </a:r>
                      <a:endParaRPr sz="12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solidFill>
                            <a:schemeClr val="dk1"/>
                          </a:solidFill>
                        </a:rPr>
                        <a:t>0.551</a:t>
                      </a:r>
                      <a:endParaRPr sz="1200">
                        <a:solidFill>
                          <a:schemeClr val="dk1"/>
                        </a:solidFill>
                      </a:endParaRPr>
                    </a:p>
                    <a:p>
                      <a:pPr indent="0" lvl="0" marL="0" rtl="0" algn="l">
                        <a:lnSpc>
                          <a:spcPct val="100000"/>
                        </a:lnSpc>
                        <a:spcBef>
                          <a:spcPts val="0"/>
                        </a:spcBef>
                        <a:spcAft>
                          <a:spcPts val="0"/>
                        </a:spcAft>
                        <a:buNone/>
                      </a:pPr>
                      <a:r>
                        <a:t/>
                      </a:r>
                      <a:endParaRPr sz="12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5425">
                <a:tc>
                  <a:txBody>
                    <a:bodyPr/>
                    <a:lstStyle/>
                    <a:p>
                      <a:pPr indent="0" lvl="0" marL="0" rtl="0" algn="l">
                        <a:lnSpc>
                          <a:spcPct val="100000"/>
                        </a:lnSpc>
                        <a:spcBef>
                          <a:spcPts val="0"/>
                        </a:spcBef>
                        <a:spcAft>
                          <a:spcPts val="0"/>
                        </a:spcAft>
                        <a:buNone/>
                      </a:pPr>
                      <a:r>
                        <a:rPr lang="en" sz="1200">
                          <a:solidFill>
                            <a:schemeClr val="dk1"/>
                          </a:solidFill>
                        </a:rPr>
                        <a:t>Neural Network: Change in parameter</a:t>
                      </a:r>
                      <a:endParaRPr sz="1200">
                        <a:solidFill>
                          <a:schemeClr val="dk1"/>
                        </a:solidFill>
                      </a:endParaRPr>
                    </a:p>
                  </a:txBody>
                  <a:tcPr marT="9125" marB="91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solidFill>
                            <a:schemeClr val="dk1"/>
                          </a:solidFill>
                        </a:rPr>
                        <a:t>96.928</a:t>
                      </a:r>
                      <a:endParaRPr sz="12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rPr>
                        <a:t>0.826</a:t>
                      </a:r>
                      <a:endParaRPr sz="12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5425">
                <a:tc>
                  <a:txBody>
                    <a:bodyPr/>
                    <a:lstStyle/>
                    <a:p>
                      <a:pPr indent="0" lvl="0" marL="0" rtl="0" algn="l">
                        <a:lnSpc>
                          <a:spcPct val="100000"/>
                        </a:lnSpc>
                        <a:spcBef>
                          <a:spcPts val="0"/>
                        </a:spcBef>
                        <a:spcAft>
                          <a:spcPts val="0"/>
                        </a:spcAft>
                        <a:buNone/>
                      </a:pPr>
                      <a:r>
                        <a:rPr lang="en" sz="1200">
                          <a:solidFill>
                            <a:schemeClr val="dk1"/>
                          </a:solidFill>
                        </a:rPr>
                        <a:t>Random Forest  </a:t>
                      </a:r>
                      <a:endParaRPr sz="1200">
                        <a:solidFill>
                          <a:schemeClr val="dk1"/>
                        </a:solidFill>
                      </a:endParaRPr>
                    </a:p>
                  </a:txBody>
                  <a:tcPr marT="9125" marB="91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rPr>
                        <a:t>47.402</a:t>
                      </a:r>
                      <a:endParaRPr sz="1200">
                        <a:solidFill>
                          <a:schemeClr val="dk1"/>
                        </a:solidFill>
                      </a:endParaRPr>
                    </a:p>
                  </a:txBody>
                  <a:tcPr marT="9125" marB="91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rPr>
                        <a:t>0.934</a:t>
                      </a:r>
                      <a:endParaRPr sz="12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5425">
                <a:tc>
                  <a:txBody>
                    <a:bodyPr/>
                    <a:lstStyle/>
                    <a:p>
                      <a:pPr indent="0" lvl="0" marL="0" rtl="0" algn="l">
                        <a:lnSpc>
                          <a:spcPct val="100000"/>
                        </a:lnSpc>
                        <a:spcBef>
                          <a:spcPts val="0"/>
                        </a:spcBef>
                        <a:spcAft>
                          <a:spcPts val="0"/>
                        </a:spcAft>
                        <a:buNone/>
                      </a:pPr>
                      <a:r>
                        <a:rPr lang="en" sz="1200">
                          <a:solidFill>
                            <a:schemeClr val="dk1"/>
                          </a:solidFill>
                        </a:rPr>
                        <a:t>Knn</a:t>
                      </a:r>
                      <a:endParaRPr sz="1200">
                        <a:solidFill>
                          <a:schemeClr val="dk1"/>
                        </a:solidFill>
                      </a:endParaRPr>
                    </a:p>
                  </a:txBody>
                  <a:tcPr marT="9125" marB="91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120.82675422385478</a:t>
                      </a:r>
                      <a:endParaRPr sz="12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0.29912999892682257</a:t>
                      </a:r>
                      <a:endParaRPr sz="12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93450">
                <a:tc>
                  <a:txBody>
                    <a:bodyPr/>
                    <a:lstStyle/>
                    <a:p>
                      <a:pPr indent="0" lvl="0" marL="0" rtl="0" algn="l">
                        <a:lnSpc>
                          <a:spcPct val="100000"/>
                        </a:lnSpc>
                        <a:spcBef>
                          <a:spcPts val="0"/>
                        </a:spcBef>
                        <a:spcAft>
                          <a:spcPts val="0"/>
                        </a:spcAft>
                        <a:buNone/>
                      </a:pPr>
                      <a:r>
                        <a:rPr lang="en" sz="1200">
                          <a:solidFill>
                            <a:schemeClr val="dk1"/>
                          </a:solidFill>
                        </a:rPr>
                        <a:t>Linear Regression</a:t>
                      </a:r>
                      <a:endParaRPr sz="1200">
                        <a:solidFill>
                          <a:schemeClr val="dk1"/>
                        </a:solidFill>
                      </a:endParaRPr>
                    </a:p>
                  </a:txBody>
                  <a:tcPr marT="9125" marB="91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rPr>
                        <a:t>145.97542283650546</a:t>
                      </a:r>
                      <a:endParaRPr sz="12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solidFill>
                            <a:schemeClr val="dk1"/>
                          </a:solidFill>
                        </a:rPr>
                        <a:t>-0.6487026584664681</a:t>
                      </a:r>
                      <a:endParaRPr sz="12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5425">
                <a:tc>
                  <a:txBody>
                    <a:bodyPr/>
                    <a:lstStyle/>
                    <a:p>
                      <a:pPr indent="0" lvl="0" marL="0" rtl="0" algn="l">
                        <a:lnSpc>
                          <a:spcPct val="100000"/>
                        </a:lnSpc>
                        <a:spcBef>
                          <a:spcPts val="0"/>
                        </a:spcBef>
                        <a:spcAft>
                          <a:spcPts val="0"/>
                        </a:spcAft>
                        <a:buNone/>
                      </a:pPr>
                      <a:r>
                        <a:rPr lang="en" sz="1200">
                          <a:solidFill>
                            <a:schemeClr val="dk1"/>
                          </a:solidFill>
                        </a:rPr>
                        <a:t>Lasso</a:t>
                      </a:r>
                      <a:endParaRPr sz="1200">
                        <a:solidFill>
                          <a:schemeClr val="dk1"/>
                        </a:solidFill>
                      </a:endParaRPr>
                    </a:p>
                  </a:txBody>
                  <a:tcPr marT="9125" marB="91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rPr>
                        <a:t>145.97351248716564</a:t>
                      </a:r>
                      <a:endParaRPr sz="12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rPr>
                        <a:t>-0.6492729054498181</a:t>
                      </a:r>
                      <a:endParaRPr sz="12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34525">
                <a:tc>
                  <a:txBody>
                    <a:bodyPr/>
                    <a:lstStyle/>
                    <a:p>
                      <a:pPr indent="0" lvl="0" marL="0" rtl="0" algn="l">
                        <a:lnSpc>
                          <a:spcPct val="100000"/>
                        </a:lnSpc>
                        <a:spcBef>
                          <a:spcPts val="0"/>
                        </a:spcBef>
                        <a:spcAft>
                          <a:spcPts val="0"/>
                        </a:spcAft>
                        <a:buNone/>
                      </a:pPr>
                      <a:r>
                        <a:rPr lang="en" sz="1200">
                          <a:solidFill>
                            <a:schemeClr val="dk1"/>
                          </a:solidFill>
                        </a:rPr>
                        <a:t>Ridge</a:t>
                      </a:r>
                      <a:endParaRPr sz="1200">
                        <a:solidFill>
                          <a:schemeClr val="dk1"/>
                        </a:solidFill>
                      </a:endParaRPr>
                    </a:p>
                  </a:txBody>
                  <a:tcPr marT="9125" marB="91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145.9704302587459</a:t>
                      </a:r>
                      <a:endParaRPr sz="1200">
                        <a:solidFill>
                          <a:schemeClr val="dk1"/>
                        </a:solidFill>
                      </a:endParaRPr>
                    </a:p>
                    <a:p>
                      <a:pPr indent="0" lvl="0" marL="0" rtl="0" algn="l">
                        <a:lnSpc>
                          <a:spcPct val="100000"/>
                        </a:lnSpc>
                        <a:spcBef>
                          <a:spcPts val="0"/>
                        </a:spcBef>
                        <a:spcAft>
                          <a:spcPts val="0"/>
                        </a:spcAft>
                        <a:buNone/>
                      </a:pPr>
                      <a:r>
                        <a:t/>
                      </a:r>
                      <a:endParaRPr sz="12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rPr>
                        <a:t>-0.6504185184160904</a:t>
                      </a:r>
                      <a:endParaRPr sz="12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305850" y="29250"/>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Accuracy Measure Table: Updated data </a:t>
            </a:r>
            <a:endParaRPr/>
          </a:p>
        </p:txBody>
      </p:sp>
      <p:graphicFrame>
        <p:nvGraphicFramePr>
          <p:cNvPr id="198" name="Google Shape;198;p29"/>
          <p:cNvGraphicFramePr/>
          <p:nvPr/>
        </p:nvGraphicFramePr>
        <p:xfrm>
          <a:off x="305838" y="737696"/>
          <a:ext cx="3000000" cy="3000000"/>
        </p:xfrm>
        <a:graphic>
          <a:graphicData uri="http://schemas.openxmlformats.org/drawingml/2006/table">
            <a:tbl>
              <a:tblPr>
                <a:noFill/>
                <a:tableStyleId>{14245FC8-8DC1-49AB-BE22-48EA333DF3F7}</a:tableStyleId>
              </a:tblPr>
              <a:tblGrid>
                <a:gridCol w="3146550"/>
                <a:gridCol w="2503800"/>
                <a:gridCol w="2314650"/>
              </a:tblGrid>
              <a:tr h="590825">
                <a:tc>
                  <a:txBody>
                    <a:bodyPr/>
                    <a:lstStyle/>
                    <a:p>
                      <a:pPr indent="0" lvl="0" marL="0" rtl="0" algn="l">
                        <a:spcBef>
                          <a:spcPts val="0"/>
                        </a:spcBef>
                        <a:spcAft>
                          <a:spcPts val="0"/>
                        </a:spcAft>
                        <a:buNone/>
                      </a:pPr>
                      <a:r>
                        <a:t/>
                      </a:r>
                      <a:endParaRPr sz="1200">
                        <a:solidFill>
                          <a:schemeClr val="dk1"/>
                        </a:solidFill>
                      </a:endParaRPr>
                    </a:p>
                  </a:txBody>
                  <a:tcPr marT="9125" marB="91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200">
                          <a:solidFill>
                            <a:schemeClr val="dk1"/>
                          </a:solidFill>
                        </a:rPr>
                        <a:t>Root Mean Square Error(RMSE)</a:t>
                      </a:r>
                      <a:endParaRPr sz="12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200">
                          <a:solidFill>
                            <a:schemeClr val="dk1"/>
                          </a:solidFill>
                        </a:rPr>
                        <a:t>R2 Score</a:t>
                      </a:r>
                      <a:endParaRPr sz="12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FEFEF"/>
                    </a:solidFill>
                  </a:tcPr>
                </a:tc>
              </a:tr>
              <a:tr h="352975">
                <a:tc>
                  <a:txBody>
                    <a:bodyPr/>
                    <a:lstStyle/>
                    <a:p>
                      <a:pPr indent="0" lvl="0" marL="0" rtl="0" algn="l">
                        <a:lnSpc>
                          <a:spcPct val="100000"/>
                        </a:lnSpc>
                        <a:spcBef>
                          <a:spcPts val="0"/>
                        </a:spcBef>
                        <a:spcAft>
                          <a:spcPts val="0"/>
                        </a:spcAft>
                        <a:buNone/>
                      </a:pPr>
                      <a:r>
                        <a:rPr lang="en" sz="1200">
                          <a:solidFill>
                            <a:schemeClr val="dk1"/>
                          </a:solidFill>
                        </a:rPr>
                        <a:t>Neural Network +change in parameter</a:t>
                      </a:r>
                      <a:endParaRPr sz="1200">
                        <a:solidFill>
                          <a:schemeClr val="dk1"/>
                        </a:solidFill>
                      </a:endParaRPr>
                    </a:p>
                  </a:txBody>
                  <a:tcPr marT="9125" marB="91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solidFill>
                            <a:schemeClr val="dk1"/>
                          </a:solidFill>
                        </a:rPr>
                        <a:t>87.836</a:t>
                      </a:r>
                      <a:endParaRPr sz="12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chemeClr val="dk1"/>
                          </a:solidFill>
                        </a:rPr>
                        <a:t>0.883</a:t>
                      </a:r>
                      <a:endParaRPr sz="12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52975">
                <a:tc>
                  <a:txBody>
                    <a:bodyPr/>
                    <a:lstStyle/>
                    <a:p>
                      <a:pPr indent="0" lvl="0" marL="0" rtl="0" algn="l">
                        <a:spcBef>
                          <a:spcPts val="0"/>
                        </a:spcBef>
                        <a:spcAft>
                          <a:spcPts val="0"/>
                        </a:spcAft>
                        <a:buNone/>
                      </a:pPr>
                      <a:r>
                        <a:rPr lang="en" sz="1200">
                          <a:solidFill>
                            <a:schemeClr val="dk1"/>
                          </a:solidFill>
                          <a:highlight>
                            <a:srgbClr val="FFD966"/>
                          </a:highlight>
                        </a:rPr>
                        <a:t>Random Forest</a:t>
                      </a:r>
                      <a:endParaRPr sz="1200">
                        <a:solidFill>
                          <a:schemeClr val="dk1"/>
                        </a:solidFill>
                        <a:highlight>
                          <a:srgbClr val="FFD966"/>
                        </a:highlight>
                      </a:endParaRPr>
                    </a:p>
                  </a:txBody>
                  <a:tcPr marT="9125" marB="91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chemeClr val="dk1"/>
                          </a:solidFill>
                          <a:highlight>
                            <a:srgbClr val="FFD966"/>
                          </a:highlight>
                        </a:rPr>
                        <a:t>0.430</a:t>
                      </a:r>
                      <a:endParaRPr sz="1200">
                        <a:solidFill>
                          <a:schemeClr val="dk1"/>
                        </a:solidFill>
                        <a:highlight>
                          <a:srgbClr val="FFD966"/>
                        </a:highlight>
                      </a:endParaRPr>
                    </a:p>
                  </a:txBody>
                  <a:tcPr marT="9125" marB="91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chemeClr val="dk1"/>
                          </a:solidFill>
                          <a:highlight>
                            <a:srgbClr val="FFD966"/>
                          </a:highlight>
                        </a:rPr>
                        <a:t>0.907</a:t>
                      </a:r>
                      <a:endParaRPr sz="1200">
                        <a:solidFill>
                          <a:schemeClr val="dk1"/>
                        </a:solidFill>
                        <a:highlight>
                          <a:srgbClr val="FFD966"/>
                        </a:highligh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52975">
                <a:tc>
                  <a:txBody>
                    <a:bodyPr/>
                    <a:lstStyle/>
                    <a:p>
                      <a:pPr indent="0" lvl="0" marL="0" rtl="0" algn="l">
                        <a:spcBef>
                          <a:spcPts val="0"/>
                        </a:spcBef>
                        <a:spcAft>
                          <a:spcPts val="0"/>
                        </a:spcAft>
                        <a:buNone/>
                      </a:pPr>
                      <a:r>
                        <a:rPr lang="en" sz="1200">
                          <a:solidFill>
                            <a:schemeClr val="dk1"/>
                          </a:solidFill>
                        </a:rPr>
                        <a:t>Knn</a:t>
                      </a:r>
                      <a:endParaRPr sz="1200">
                        <a:solidFill>
                          <a:schemeClr val="dk1"/>
                        </a:solidFill>
                      </a:endParaRPr>
                    </a:p>
                  </a:txBody>
                  <a:tcPr marT="9125" marB="91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chemeClr val="dk1"/>
                          </a:solidFill>
                        </a:rPr>
                        <a:t>0.5971887832979876</a:t>
                      </a:r>
                      <a:endParaRPr sz="12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chemeClr val="dk1"/>
                          </a:solidFill>
                        </a:rPr>
                        <a:t>0.5971887832979876</a:t>
                      </a:r>
                      <a:endParaRPr sz="12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52975">
                <a:tc>
                  <a:txBody>
                    <a:bodyPr/>
                    <a:lstStyle/>
                    <a:p>
                      <a:pPr indent="0" lvl="0" marL="0" rtl="0" algn="l">
                        <a:spcBef>
                          <a:spcPts val="0"/>
                        </a:spcBef>
                        <a:spcAft>
                          <a:spcPts val="0"/>
                        </a:spcAft>
                        <a:buNone/>
                      </a:pPr>
                      <a:r>
                        <a:rPr lang="en" sz="1200">
                          <a:solidFill>
                            <a:schemeClr val="dk1"/>
                          </a:solidFill>
                        </a:rPr>
                        <a:t>Linear Regression</a:t>
                      </a:r>
                      <a:endParaRPr sz="1200">
                        <a:solidFill>
                          <a:schemeClr val="dk1"/>
                        </a:solidFill>
                      </a:endParaRPr>
                    </a:p>
                  </a:txBody>
                  <a:tcPr marT="9125" marB="91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chemeClr val="dk1"/>
                          </a:solidFill>
                        </a:rPr>
                        <a:t>1.0986252878556282</a:t>
                      </a:r>
                      <a:endParaRPr sz="12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-0.1985739562239146</a:t>
                      </a:r>
                      <a:endParaRPr sz="12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52975">
                <a:tc>
                  <a:txBody>
                    <a:bodyPr/>
                    <a:lstStyle/>
                    <a:p>
                      <a:pPr indent="0" lvl="0" marL="0" rtl="0" algn="l">
                        <a:spcBef>
                          <a:spcPts val="0"/>
                        </a:spcBef>
                        <a:spcAft>
                          <a:spcPts val="0"/>
                        </a:spcAft>
                        <a:buNone/>
                      </a:pPr>
                      <a:r>
                        <a:rPr lang="en" sz="1200">
                          <a:solidFill>
                            <a:schemeClr val="dk1"/>
                          </a:solidFill>
                        </a:rPr>
                        <a:t>Lasso</a:t>
                      </a:r>
                      <a:endParaRPr sz="1200">
                        <a:solidFill>
                          <a:schemeClr val="dk1"/>
                        </a:solidFill>
                      </a:endParaRPr>
                    </a:p>
                  </a:txBody>
                  <a:tcPr marT="9125" marB="91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chemeClr val="dk1"/>
                          </a:solidFill>
                        </a:rPr>
                        <a:t>1.0986250591652844</a:t>
                      </a:r>
                      <a:endParaRPr sz="105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chemeClr val="dk1"/>
                          </a:solidFill>
                        </a:rPr>
                        <a:t>-0.19857770001331088</a:t>
                      </a:r>
                      <a:endParaRPr sz="105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52975">
                <a:tc>
                  <a:txBody>
                    <a:bodyPr/>
                    <a:lstStyle/>
                    <a:p>
                      <a:pPr indent="0" lvl="0" marL="0" rtl="0" algn="l">
                        <a:spcBef>
                          <a:spcPts val="0"/>
                        </a:spcBef>
                        <a:spcAft>
                          <a:spcPts val="0"/>
                        </a:spcAft>
                        <a:buNone/>
                      </a:pPr>
                      <a:r>
                        <a:rPr lang="en" sz="1200">
                          <a:solidFill>
                            <a:schemeClr val="dk1"/>
                          </a:solidFill>
                        </a:rPr>
                        <a:t>Ridge</a:t>
                      </a:r>
                      <a:endParaRPr sz="1200">
                        <a:solidFill>
                          <a:schemeClr val="dk1"/>
                        </a:solidFill>
                      </a:endParaRPr>
                    </a:p>
                  </a:txBody>
                  <a:tcPr marT="9125" marB="91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chemeClr val="dk1"/>
                          </a:solidFill>
                        </a:rPr>
                        <a:t>1.098534901791631</a:t>
                      </a:r>
                      <a:endParaRPr sz="105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chemeClr val="dk1"/>
                          </a:solidFill>
                        </a:rPr>
                        <a:t>-0.19869383506406435</a:t>
                      </a:r>
                      <a:endParaRPr sz="12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199" name="Google Shape;199;p29"/>
          <p:cNvSpPr txBox="1"/>
          <p:nvPr/>
        </p:nvSpPr>
        <p:spPr>
          <a:xfrm>
            <a:off x="411400" y="4262800"/>
            <a:ext cx="8016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D</a:t>
            </a:r>
            <a:r>
              <a:rPr lang="en" sz="1200">
                <a:solidFill>
                  <a:schemeClr val="dk1"/>
                </a:solidFill>
              </a:rPr>
              <a:t>ropping Casual and Registered features as its addition accounts to count. </a:t>
            </a:r>
            <a:endParaRPr sz="1200">
              <a:solidFill>
                <a:schemeClr val="dk1"/>
              </a:solidFill>
            </a:endParaRPr>
          </a:p>
          <a:p>
            <a:pPr indent="0" lvl="0" marL="0" rtl="0" algn="l">
              <a:spcBef>
                <a:spcPts val="0"/>
              </a:spcBef>
              <a:spcAft>
                <a:spcPts val="0"/>
              </a:spcAft>
              <a:buNone/>
            </a:pPr>
            <a:r>
              <a:rPr lang="en" sz="1200">
                <a:solidFill>
                  <a:schemeClr val="dk1"/>
                </a:solidFill>
              </a:rPr>
              <a:t>Also, Season has been converted.</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727650" y="597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 model : </a:t>
            </a:r>
            <a:endParaRPr/>
          </a:p>
        </p:txBody>
      </p:sp>
      <p:sp>
        <p:nvSpPr>
          <p:cNvPr id="205" name="Google Shape;205;p30"/>
          <p:cNvSpPr txBox="1"/>
          <p:nvPr>
            <p:ph idx="1" type="body"/>
          </p:nvPr>
        </p:nvSpPr>
        <p:spPr>
          <a:xfrm>
            <a:off x="727650" y="12884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Based on the R2 value, we the best model for predicting values of count variable is Random Forest. </a:t>
            </a:r>
            <a:endParaRPr>
              <a:solidFill>
                <a:schemeClr val="dk2"/>
              </a:solidFill>
            </a:endParaRPr>
          </a:p>
          <a:p>
            <a:pPr indent="0" lvl="0" marL="0" rtl="0" algn="l">
              <a:spcBef>
                <a:spcPts val="1200"/>
              </a:spcBef>
              <a:spcAft>
                <a:spcPts val="1200"/>
              </a:spcAft>
              <a:buNone/>
            </a:pPr>
            <a:r>
              <a:t/>
            </a:r>
            <a:endParaRPr/>
          </a:p>
        </p:txBody>
      </p:sp>
      <p:pic>
        <p:nvPicPr>
          <p:cNvPr id="206" name="Google Shape;206;p30"/>
          <p:cNvPicPr preferRelativeResize="0"/>
          <p:nvPr/>
        </p:nvPicPr>
        <p:blipFill>
          <a:blip r:embed="rId3">
            <a:alphaModFix/>
          </a:blip>
          <a:stretch>
            <a:fillRect/>
          </a:stretch>
        </p:blipFill>
        <p:spPr>
          <a:xfrm>
            <a:off x="74688" y="1771913"/>
            <a:ext cx="6600825" cy="2676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729450" y="1318650"/>
            <a:ext cx="7688700" cy="1957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600"/>
              <a:t>THANK YOU</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520700" y="680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600875" y="1506100"/>
            <a:ext cx="7688700" cy="32136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Clr>
                <a:schemeClr val="dk1"/>
              </a:buClr>
              <a:buSzPts val="523"/>
              <a:buFont typeface="Arial"/>
              <a:buNone/>
            </a:pPr>
            <a:r>
              <a:rPr lang="en" sz="1355">
                <a:solidFill>
                  <a:schemeClr val="dk1"/>
                </a:solidFill>
              </a:rPr>
              <a:t>Data set is available at : </a:t>
            </a:r>
            <a:r>
              <a:rPr lang="en" sz="1355" u="sng">
                <a:solidFill>
                  <a:schemeClr val="hlink"/>
                </a:solidFill>
                <a:hlinkClick r:id="rId3"/>
              </a:rPr>
              <a:t>http://archive.ics.uci.edu/ml/datasets/Bike+Sharing+Dataset</a:t>
            </a:r>
            <a:r>
              <a:rPr lang="en" sz="1355">
                <a:solidFill>
                  <a:schemeClr val="dk1"/>
                </a:solidFill>
              </a:rPr>
              <a:t>. </a:t>
            </a:r>
            <a:r>
              <a:rPr lang="en" sz="1355">
                <a:solidFill>
                  <a:schemeClr val="dk1"/>
                </a:solidFill>
              </a:rPr>
              <a:t>Date Donated -2013-12-20</a:t>
            </a:r>
            <a:endParaRPr sz="1355">
              <a:solidFill>
                <a:schemeClr val="dk1"/>
              </a:solidFill>
            </a:endParaRPr>
          </a:p>
          <a:p>
            <a:pPr indent="0" lvl="0" marL="0" rtl="0" algn="l">
              <a:lnSpc>
                <a:spcPct val="105000"/>
              </a:lnSpc>
              <a:spcBef>
                <a:spcPts val="1200"/>
              </a:spcBef>
              <a:spcAft>
                <a:spcPts val="0"/>
              </a:spcAft>
              <a:buClr>
                <a:schemeClr val="dk1"/>
              </a:buClr>
              <a:buSzPts val="523"/>
              <a:buFont typeface="Arial"/>
              <a:buNone/>
            </a:pPr>
            <a:r>
              <a:rPr lang="en" sz="1355">
                <a:solidFill>
                  <a:schemeClr val="dk1"/>
                </a:solidFill>
              </a:rPr>
              <a:t>This dataset was provided by Hadi Fanaee Tork using data from Capital Bikeshare.</a:t>
            </a:r>
            <a:endParaRPr sz="1355">
              <a:solidFill>
                <a:schemeClr val="dk1"/>
              </a:solidFill>
            </a:endParaRPr>
          </a:p>
          <a:p>
            <a:pPr indent="0" lvl="0" marL="0" rtl="0" algn="l">
              <a:lnSpc>
                <a:spcPct val="105000"/>
              </a:lnSpc>
              <a:spcBef>
                <a:spcPts val="1200"/>
              </a:spcBef>
              <a:spcAft>
                <a:spcPts val="0"/>
              </a:spcAft>
              <a:buClr>
                <a:schemeClr val="dk1"/>
              </a:buClr>
              <a:buSzPts val="523"/>
              <a:buFont typeface="Arial"/>
              <a:buNone/>
            </a:pPr>
            <a:r>
              <a:rPr lang="en" sz="1355">
                <a:solidFill>
                  <a:schemeClr val="dk1"/>
                </a:solidFill>
              </a:rPr>
              <a:t>Bike sharing systems are a new generation of traditional bike rentals where the whole process from membership, rental and return back has become automatic. Through these systems, users are able to easily rent a bike from a particular position and return back at another position. </a:t>
            </a:r>
            <a:endParaRPr sz="1355">
              <a:solidFill>
                <a:schemeClr val="dk1"/>
              </a:solidFill>
            </a:endParaRPr>
          </a:p>
          <a:p>
            <a:pPr indent="0" lvl="0" marL="0" rtl="0" algn="l">
              <a:lnSpc>
                <a:spcPct val="105000"/>
              </a:lnSpc>
              <a:spcBef>
                <a:spcPts val="1200"/>
              </a:spcBef>
              <a:spcAft>
                <a:spcPts val="0"/>
              </a:spcAft>
              <a:buClr>
                <a:schemeClr val="dk1"/>
              </a:buClr>
              <a:buSzPts val="523"/>
              <a:buFont typeface="Arial"/>
              <a:buNone/>
            </a:pPr>
            <a:r>
              <a:rPr lang="en" sz="1355">
                <a:solidFill>
                  <a:schemeClr val="dk1"/>
                </a:solidFill>
              </a:rPr>
              <a:t>Currently, there are about over 500 bike-sharing programs around the world which are composed of over 500000 bicycles. </a:t>
            </a:r>
            <a:endParaRPr sz="1355">
              <a:solidFill>
                <a:schemeClr val="dk1"/>
              </a:solidFill>
            </a:endParaRPr>
          </a:p>
          <a:p>
            <a:pPr indent="0" lvl="0" marL="0" rtl="0" algn="l">
              <a:lnSpc>
                <a:spcPct val="105000"/>
              </a:lnSpc>
              <a:spcBef>
                <a:spcPts val="1200"/>
              </a:spcBef>
              <a:spcAft>
                <a:spcPts val="1200"/>
              </a:spcAft>
              <a:buSzPts val="523"/>
              <a:buNone/>
            </a:pPr>
            <a:r>
              <a:rPr lang="en" sz="1355">
                <a:solidFill>
                  <a:schemeClr val="dk1"/>
                </a:solidFill>
              </a:rPr>
              <a:t>Today, there exists great interest in these systems due to their important role in traffic, environmental and health issues.</a:t>
            </a:r>
            <a:endParaRPr sz="1654">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727650" y="23041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5457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Description</a:t>
            </a:r>
            <a:endParaRPr/>
          </a:p>
        </p:txBody>
      </p:sp>
      <p:sp>
        <p:nvSpPr>
          <p:cNvPr id="99" name="Google Shape;99;p15"/>
          <p:cNvSpPr txBox="1"/>
          <p:nvPr>
            <p:ph idx="1" type="body"/>
          </p:nvPr>
        </p:nvSpPr>
        <p:spPr>
          <a:xfrm>
            <a:off x="311700" y="717675"/>
            <a:ext cx="8520600" cy="4361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605"/>
              <a:buFont typeface="Arial"/>
              <a:buNone/>
            </a:pPr>
            <a:r>
              <a:rPr b="1" lang="en" sz="1500">
                <a:solidFill>
                  <a:schemeClr val="dk1"/>
                </a:solidFill>
                <a:highlight>
                  <a:srgbClr val="FFFFFF"/>
                </a:highlight>
              </a:rPr>
              <a:t>datetime </a:t>
            </a:r>
            <a:r>
              <a:rPr lang="en" sz="1500">
                <a:solidFill>
                  <a:schemeClr val="dk1"/>
                </a:solidFill>
                <a:highlight>
                  <a:srgbClr val="FFFFFF"/>
                </a:highlight>
              </a:rPr>
              <a:t>- hourly date + timestamp  </a:t>
            </a:r>
            <a:endParaRPr sz="1500">
              <a:solidFill>
                <a:schemeClr val="dk1"/>
              </a:solidFill>
              <a:highlight>
                <a:srgbClr val="FFFFFF"/>
              </a:highlight>
            </a:endParaRPr>
          </a:p>
          <a:p>
            <a:pPr indent="0" lvl="0" marL="0" rtl="0" algn="l">
              <a:lnSpc>
                <a:spcPct val="100000"/>
              </a:lnSpc>
              <a:spcBef>
                <a:spcPts val="0"/>
              </a:spcBef>
              <a:spcAft>
                <a:spcPts val="0"/>
              </a:spcAft>
              <a:buClr>
                <a:schemeClr val="dk1"/>
              </a:buClr>
              <a:buSzPts val="605"/>
              <a:buFont typeface="Arial"/>
              <a:buNone/>
            </a:pPr>
            <a:r>
              <a:rPr b="1" lang="en" sz="1500">
                <a:solidFill>
                  <a:schemeClr val="dk1"/>
                </a:solidFill>
                <a:highlight>
                  <a:srgbClr val="FFFFFF"/>
                </a:highlight>
              </a:rPr>
              <a:t>season </a:t>
            </a:r>
            <a:r>
              <a:rPr lang="en" sz="1500">
                <a:solidFill>
                  <a:schemeClr val="dk1"/>
                </a:solidFill>
                <a:highlight>
                  <a:srgbClr val="FFFFFF"/>
                </a:highlight>
              </a:rPr>
              <a:t>-  1 = spring, 2 = summer, 3 = fall, 4 = winter </a:t>
            </a:r>
            <a:endParaRPr sz="1500">
              <a:solidFill>
                <a:schemeClr val="dk1"/>
              </a:solidFill>
              <a:highlight>
                <a:srgbClr val="FFFFFF"/>
              </a:highlight>
            </a:endParaRPr>
          </a:p>
          <a:p>
            <a:pPr indent="0" lvl="0" marL="0" rtl="0" algn="l">
              <a:lnSpc>
                <a:spcPct val="100000"/>
              </a:lnSpc>
              <a:spcBef>
                <a:spcPts val="0"/>
              </a:spcBef>
              <a:spcAft>
                <a:spcPts val="0"/>
              </a:spcAft>
              <a:buClr>
                <a:schemeClr val="dk1"/>
              </a:buClr>
              <a:buSzPts val="605"/>
              <a:buFont typeface="Arial"/>
              <a:buNone/>
            </a:pPr>
            <a:r>
              <a:rPr b="1" lang="en" sz="1500">
                <a:solidFill>
                  <a:schemeClr val="dk1"/>
                </a:solidFill>
                <a:highlight>
                  <a:srgbClr val="FFFFFF"/>
                </a:highlight>
              </a:rPr>
              <a:t>holiday </a:t>
            </a:r>
            <a:r>
              <a:rPr lang="en" sz="1500">
                <a:solidFill>
                  <a:schemeClr val="dk1"/>
                </a:solidFill>
                <a:highlight>
                  <a:srgbClr val="FFFFFF"/>
                </a:highlight>
              </a:rPr>
              <a:t>- whether the day is considered a holiday</a:t>
            </a:r>
            <a:endParaRPr sz="1500">
              <a:solidFill>
                <a:schemeClr val="dk1"/>
              </a:solidFill>
              <a:highlight>
                <a:srgbClr val="FFFFFF"/>
              </a:highlight>
            </a:endParaRPr>
          </a:p>
          <a:p>
            <a:pPr indent="0" lvl="0" marL="0" rtl="0" algn="l">
              <a:lnSpc>
                <a:spcPct val="100000"/>
              </a:lnSpc>
              <a:spcBef>
                <a:spcPts val="0"/>
              </a:spcBef>
              <a:spcAft>
                <a:spcPts val="0"/>
              </a:spcAft>
              <a:buClr>
                <a:schemeClr val="dk1"/>
              </a:buClr>
              <a:buSzPts val="605"/>
              <a:buFont typeface="Arial"/>
              <a:buNone/>
            </a:pPr>
            <a:r>
              <a:rPr b="1" lang="en" sz="1500">
                <a:solidFill>
                  <a:schemeClr val="dk1"/>
                </a:solidFill>
                <a:highlight>
                  <a:srgbClr val="FFFFFF"/>
                </a:highlight>
              </a:rPr>
              <a:t>workingday </a:t>
            </a:r>
            <a:r>
              <a:rPr lang="en" sz="1500">
                <a:solidFill>
                  <a:schemeClr val="dk1"/>
                </a:solidFill>
                <a:highlight>
                  <a:srgbClr val="FFFFFF"/>
                </a:highlight>
              </a:rPr>
              <a:t>- whether the day is neither a weekend nor holiday</a:t>
            </a:r>
            <a:endParaRPr sz="1500">
              <a:solidFill>
                <a:schemeClr val="dk1"/>
              </a:solidFill>
              <a:highlight>
                <a:srgbClr val="FFFFFF"/>
              </a:highlight>
            </a:endParaRPr>
          </a:p>
          <a:p>
            <a:pPr indent="0" lvl="0" marL="0" rtl="0" algn="l">
              <a:lnSpc>
                <a:spcPct val="100000"/>
              </a:lnSpc>
              <a:spcBef>
                <a:spcPts val="0"/>
              </a:spcBef>
              <a:spcAft>
                <a:spcPts val="0"/>
              </a:spcAft>
              <a:buClr>
                <a:schemeClr val="dk1"/>
              </a:buClr>
              <a:buSzPts val="605"/>
              <a:buFont typeface="Arial"/>
              <a:buNone/>
            </a:pPr>
            <a:r>
              <a:rPr b="1" lang="en" sz="1500">
                <a:solidFill>
                  <a:schemeClr val="dk1"/>
                </a:solidFill>
                <a:highlight>
                  <a:srgbClr val="FFFFFF"/>
                </a:highlight>
              </a:rPr>
              <a:t>weather </a:t>
            </a:r>
            <a:r>
              <a:rPr lang="en" sz="1500">
                <a:solidFill>
                  <a:schemeClr val="dk1"/>
                </a:solidFill>
                <a:highlight>
                  <a:srgbClr val="FFFFFF"/>
                </a:highlight>
              </a:rPr>
              <a:t>-</a:t>
            </a:r>
            <a:endParaRPr sz="1500">
              <a:solidFill>
                <a:schemeClr val="dk1"/>
              </a:solidFill>
              <a:highlight>
                <a:srgbClr val="FFFFFF"/>
              </a:highlight>
            </a:endParaRPr>
          </a:p>
          <a:p>
            <a:pPr indent="457200" lvl="0" marL="0" rtl="0" algn="l">
              <a:lnSpc>
                <a:spcPct val="100000"/>
              </a:lnSpc>
              <a:spcBef>
                <a:spcPts val="0"/>
              </a:spcBef>
              <a:spcAft>
                <a:spcPts val="0"/>
              </a:spcAft>
              <a:buClr>
                <a:schemeClr val="dk1"/>
              </a:buClr>
              <a:buSzPts val="605"/>
              <a:buFont typeface="Arial"/>
              <a:buNone/>
            </a:pPr>
            <a:r>
              <a:rPr lang="en" sz="1500">
                <a:solidFill>
                  <a:schemeClr val="dk1"/>
                </a:solidFill>
                <a:highlight>
                  <a:srgbClr val="FFFFFF"/>
                </a:highlight>
              </a:rPr>
              <a:t>1: Clear, Few clouds, Partly cloudy, Partly cloudy</a:t>
            </a:r>
            <a:endParaRPr sz="1500">
              <a:solidFill>
                <a:schemeClr val="dk1"/>
              </a:solidFill>
              <a:highlight>
                <a:srgbClr val="FFFFFF"/>
              </a:highlight>
            </a:endParaRPr>
          </a:p>
          <a:p>
            <a:pPr indent="457200" lvl="0" marL="0" rtl="0" algn="l">
              <a:lnSpc>
                <a:spcPct val="100000"/>
              </a:lnSpc>
              <a:spcBef>
                <a:spcPts val="0"/>
              </a:spcBef>
              <a:spcAft>
                <a:spcPts val="0"/>
              </a:spcAft>
              <a:buClr>
                <a:schemeClr val="dk1"/>
              </a:buClr>
              <a:buSzPts val="605"/>
              <a:buFont typeface="Arial"/>
              <a:buNone/>
            </a:pPr>
            <a:r>
              <a:rPr lang="en" sz="1500">
                <a:solidFill>
                  <a:schemeClr val="dk1"/>
                </a:solidFill>
                <a:highlight>
                  <a:srgbClr val="FFFFFF"/>
                </a:highlight>
              </a:rPr>
              <a:t>2: Mist + Cloudy, Mist + Broken clouds, Mist + Few clouds, Mist</a:t>
            </a:r>
            <a:endParaRPr sz="1500">
              <a:solidFill>
                <a:schemeClr val="dk1"/>
              </a:solidFill>
              <a:highlight>
                <a:srgbClr val="FFFFFF"/>
              </a:highlight>
            </a:endParaRPr>
          </a:p>
          <a:p>
            <a:pPr indent="457200" lvl="0" marL="0" rtl="0" algn="l">
              <a:lnSpc>
                <a:spcPct val="100000"/>
              </a:lnSpc>
              <a:spcBef>
                <a:spcPts val="0"/>
              </a:spcBef>
              <a:spcAft>
                <a:spcPts val="0"/>
              </a:spcAft>
              <a:buClr>
                <a:schemeClr val="dk1"/>
              </a:buClr>
              <a:buSzPts val="605"/>
              <a:buFont typeface="Arial"/>
              <a:buNone/>
            </a:pPr>
            <a:r>
              <a:rPr lang="en" sz="1500">
                <a:solidFill>
                  <a:schemeClr val="dk1"/>
                </a:solidFill>
                <a:highlight>
                  <a:srgbClr val="FFFFFF"/>
                </a:highlight>
              </a:rPr>
              <a:t>3: Light Snow, Light Rain + Thunderstorm + Scattered clouds, Light Rain + Scattered clouds</a:t>
            </a:r>
            <a:endParaRPr sz="1500">
              <a:solidFill>
                <a:schemeClr val="dk1"/>
              </a:solidFill>
              <a:highlight>
                <a:srgbClr val="FFFFFF"/>
              </a:highlight>
            </a:endParaRPr>
          </a:p>
          <a:p>
            <a:pPr indent="457200" lvl="0" marL="0" rtl="0" algn="l">
              <a:lnSpc>
                <a:spcPct val="100000"/>
              </a:lnSpc>
              <a:spcBef>
                <a:spcPts val="0"/>
              </a:spcBef>
              <a:spcAft>
                <a:spcPts val="0"/>
              </a:spcAft>
              <a:buClr>
                <a:schemeClr val="dk1"/>
              </a:buClr>
              <a:buSzPts val="605"/>
              <a:buFont typeface="Arial"/>
              <a:buNone/>
            </a:pPr>
            <a:r>
              <a:rPr lang="en" sz="1500">
                <a:solidFill>
                  <a:schemeClr val="dk1"/>
                </a:solidFill>
                <a:highlight>
                  <a:srgbClr val="FFFFFF"/>
                </a:highlight>
              </a:rPr>
              <a:t>4: Heavy Rain + Ice Pallets + Thunderstorm + Mist, Snow + Fog </a:t>
            </a:r>
            <a:endParaRPr sz="1500">
              <a:solidFill>
                <a:schemeClr val="dk1"/>
              </a:solidFill>
              <a:highlight>
                <a:srgbClr val="FFFFFF"/>
              </a:highlight>
            </a:endParaRPr>
          </a:p>
          <a:p>
            <a:pPr indent="0" lvl="0" marL="0" rtl="0" algn="l">
              <a:lnSpc>
                <a:spcPct val="100000"/>
              </a:lnSpc>
              <a:spcBef>
                <a:spcPts val="0"/>
              </a:spcBef>
              <a:spcAft>
                <a:spcPts val="0"/>
              </a:spcAft>
              <a:buClr>
                <a:schemeClr val="dk1"/>
              </a:buClr>
              <a:buSzPts val="605"/>
              <a:buFont typeface="Arial"/>
              <a:buNone/>
            </a:pPr>
            <a:r>
              <a:rPr b="1" lang="en" sz="1500">
                <a:solidFill>
                  <a:schemeClr val="dk1"/>
                </a:solidFill>
                <a:highlight>
                  <a:srgbClr val="FFFFFF"/>
                </a:highlight>
              </a:rPr>
              <a:t>temp </a:t>
            </a:r>
            <a:r>
              <a:rPr lang="en" sz="1500">
                <a:solidFill>
                  <a:schemeClr val="dk1"/>
                </a:solidFill>
                <a:highlight>
                  <a:srgbClr val="FFFFFF"/>
                </a:highlight>
              </a:rPr>
              <a:t>- temperature in Celsius</a:t>
            </a:r>
            <a:endParaRPr sz="1500">
              <a:solidFill>
                <a:schemeClr val="dk1"/>
              </a:solidFill>
              <a:highlight>
                <a:srgbClr val="FFFFFF"/>
              </a:highlight>
            </a:endParaRPr>
          </a:p>
          <a:p>
            <a:pPr indent="0" lvl="0" marL="0" rtl="0" algn="l">
              <a:lnSpc>
                <a:spcPct val="100000"/>
              </a:lnSpc>
              <a:spcBef>
                <a:spcPts val="0"/>
              </a:spcBef>
              <a:spcAft>
                <a:spcPts val="0"/>
              </a:spcAft>
              <a:buClr>
                <a:schemeClr val="dk1"/>
              </a:buClr>
              <a:buSzPts val="605"/>
              <a:buFont typeface="Arial"/>
              <a:buNone/>
            </a:pPr>
            <a:r>
              <a:rPr b="1" lang="en" sz="1500">
                <a:solidFill>
                  <a:schemeClr val="dk1"/>
                </a:solidFill>
                <a:highlight>
                  <a:srgbClr val="FFFFFF"/>
                </a:highlight>
              </a:rPr>
              <a:t>atemp </a:t>
            </a:r>
            <a:r>
              <a:rPr lang="en" sz="1500">
                <a:solidFill>
                  <a:schemeClr val="dk1"/>
                </a:solidFill>
                <a:highlight>
                  <a:srgbClr val="FFFFFF"/>
                </a:highlight>
              </a:rPr>
              <a:t>- "feels like" temperature in Celsius</a:t>
            </a:r>
            <a:endParaRPr sz="1500">
              <a:solidFill>
                <a:schemeClr val="dk1"/>
              </a:solidFill>
              <a:highlight>
                <a:srgbClr val="FFFFFF"/>
              </a:highlight>
            </a:endParaRPr>
          </a:p>
          <a:p>
            <a:pPr indent="0" lvl="0" marL="0" rtl="0" algn="l">
              <a:lnSpc>
                <a:spcPct val="100000"/>
              </a:lnSpc>
              <a:spcBef>
                <a:spcPts val="0"/>
              </a:spcBef>
              <a:spcAft>
                <a:spcPts val="0"/>
              </a:spcAft>
              <a:buClr>
                <a:schemeClr val="dk1"/>
              </a:buClr>
              <a:buSzPts val="605"/>
              <a:buFont typeface="Arial"/>
              <a:buNone/>
            </a:pPr>
            <a:r>
              <a:rPr b="1" lang="en" sz="1500">
                <a:solidFill>
                  <a:schemeClr val="dk1"/>
                </a:solidFill>
                <a:highlight>
                  <a:srgbClr val="FFFFFF"/>
                </a:highlight>
              </a:rPr>
              <a:t>humidity </a:t>
            </a:r>
            <a:r>
              <a:rPr lang="en" sz="1500">
                <a:solidFill>
                  <a:schemeClr val="dk1"/>
                </a:solidFill>
                <a:highlight>
                  <a:srgbClr val="FFFFFF"/>
                </a:highlight>
              </a:rPr>
              <a:t>- relative humidity</a:t>
            </a:r>
            <a:endParaRPr sz="1500">
              <a:solidFill>
                <a:schemeClr val="dk1"/>
              </a:solidFill>
              <a:highlight>
                <a:srgbClr val="FFFFFF"/>
              </a:highlight>
            </a:endParaRPr>
          </a:p>
          <a:p>
            <a:pPr indent="0" lvl="0" marL="0" rtl="0" algn="l">
              <a:lnSpc>
                <a:spcPct val="100000"/>
              </a:lnSpc>
              <a:spcBef>
                <a:spcPts val="0"/>
              </a:spcBef>
              <a:spcAft>
                <a:spcPts val="0"/>
              </a:spcAft>
              <a:buClr>
                <a:schemeClr val="dk1"/>
              </a:buClr>
              <a:buSzPts val="605"/>
              <a:buFont typeface="Arial"/>
              <a:buNone/>
            </a:pPr>
            <a:r>
              <a:rPr b="1" lang="en" sz="1500">
                <a:solidFill>
                  <a:schemeClr val="dk1"/>
                </a:solidFill>
                <a:highlight>
                  <a:srgbClr val="FFFFFF"/>
                </a:highlight>
              </a:rPr>
              <a:t>windspeed </a:t>
            </a:r>
            <a:r>
              <a:rPr lang="en" sz="1500">
                <a:solidFill>
                  <a:schemeClr val="dk1"/>
                </a:solidFill>
                <a:highlight>
                  <a:srgbClr val="FFFFFF"/>
                </a:highlight>
              </a:rPr>
              <a:t>- wind speed</a:t>
            </a:r>
            <a:endParaRPr sz="1500">
              <a:solidFill>
                <a:schemeClr val="dk1"/>
              </a:solidFill>
              <a:highlight>
                <a:srgbClr val="FFFFFF"/>
              </a:highlight>
            </a:endParaRPr>
          </a:p>
          <a:p>
            <a:pPr indent="0" lvl="0" marL="0" rtl="0" algn="l">
              <a:lnSpc>
                <a:spcPct val="100000"/>
              </a:lnSpc>
              <a:spcBef>
                <a:spcPts val="0"/>
              </a:spcBef>
              <a:spcAft>
                <a:spcPts val="0"/>
              </a:spcAft>
              <a:buClr>
                <a:schemeClr val="dk1"/>
              </a:buClr>
              <a:buSzPts val="605"/>
              <a:buFont typeface="Arial"/>
              <a:buNone/>
            </a:pPr>
            <a:r>
              <a:rPr b="1" lang="en" sz="1500">
                <a:solidFill>
                  <a:schemeClr val="dk1"/>
                </a:solidFill>
                <a:highlight>
                  <a:srgbClr val="FFFFFF"/>
                </a:highlight>
              </a:rPr>
              <a:t>casual </a:t>
            </a:r>
            <a:r>
              <a:rPr lang="en" sz="1500">
                <a:solidFill>
                  <a:schemeClr val="dk1"/>
                </a:solidFill>
                <a:highlight>
                  <a:srgbClr val="FFFFFF"/>
                </a:highlight>
              </a:rPr>
              <a:t>- number of non-registered user rentals initiated</a:t>
            </a:r>
            <a:endParaRPr sz="1500">
              <a:solidFill>
                <a:schemeClr val="dk1"/>
              </a:solidFill>
              <a:highlight>
                <a:srgbClr val="FFFFFF"/>
              </a:highlight>
            </a:endParaRPr>
          </a:p>
          <a:p>
            <a:pPr indent="0" lvl="0" marL="0" rtl="0" algn="l">
              <a:lnSpc>
                <a:spcPct val="100000"/>
              </a:lnSpc>
              <a:spcBef>
                <a:spcPts val="0"/>
              </a:spcBef>
              <a:spcAft>
                <a:spcPts val="0"/>
              </a:spcAft>
              <a:buClr>
                <a:schemeClr val="dk1"/>
              </a:buClr>
              <a:buSzPts val="605"/>
              <a:buFont typeface="Arial"/>
              <a:buNone/>
            </a:pPr>
            <a:r>
              <a:rPr b="1" lang="en" sz="1500">
                <a:solidFill>
                  <a:schemeClr val="dk1"/>
                </a:solidFill>
                <a:highlight>
                  <a:srgbClr val="FFFFFF"/>
                </a:highlight>
              </a:rPr>
              <a:t>registered </a:t>
            </a:r>
            <a:r>
              <a:rPr lang="en" sz="1500">
                <a:solidFill>
                  <a:schemeClr val="dk1"/>
                </a:solidFill>
                <a:highlight>
                  <a:srgbClr val="FFFFFF"/>
                </a:highlight>
              </a:rPr>
              <a:t>- number of registered user rentals initiated</a:t>
            </a:r>
            <a:endParaRPr sz="1500">
              <a:solidFill>
                <a:schemeClr val="dk1"/>
              </a:solidFill>
              <a:highlight>
                <a:srgbClr val="FFFFFF"/>
              </a:highlight>
            </a:endParaRPr>
          </a:p>
          <a:p>
            <a:pPr indent="0" lvl="0" marL="0" rtl="0" algn="l">
              <a:lnSpc>
                <a:spcPct val="100000"/>
              </a:lnSpc>
              <a:spcBef>
                <a:spcPts val="0"/>
              </a:spcBef>
              <a:spcAft>
                <a:spcPts val="0"/>
              </a:spcAft>
              <a:buClr>
                <a:schemeClr val="dk1"/>
              </a:buClr>
              <a:buSzPts val="605"/>
              <a:buFont typeface="Arial"/>
              <a:buNone/>
            </a:pPr>
            <a:r>
              <a:rPr b="1" lang="en" sz="1500">
                <a:solidFill>
                  <a:schemeClr val="dk1"/>
                </a:solidFill>
                <a:highlight>
                  <a:srgbClr val="FFFFFF"/>
                </a:highlight>
              </a:rPr>
              <a:t>count </a:t>
            </a:r>
            <a:r>
              <a:rPr lang="en" sz="1500">
                <a:solidFill>
                  <a:schemeClr val="dk1"/>
                </a:solidFill>
                <a:highlight>
                  <a:srgbClr val="FFFFFF"/>
                </a:highlight>
              </a:rPr>
              <a:t>- number of total rentals</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7650" y="630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 of our project</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chemeClr val="dk1"/>
                </a:solidFill>
                <a:highlight>
                  <a:srgbClr val="FFFFFF"/>
                </a:highlight>
              </a:rPr>
              <a:t>The training set is comprised of the first 19 days of each month, while the test set is the 20th to the end of the month. We have to predict the total count of bikes rented during each hour covered by the test set, using only information available prior to the rental period.</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35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Observing the data</a:t>
            </a:r>
            <a:endParaRPr b="1"/>
          </a:p>
        </p:txBody>
      </p:sp>
      <p:sp>
        <p:nvSpPr>
          <p:cNvPr id="111" name="Google Shape;111;p17"/>
          <p:cNvSpPr txBox="1"/>
          <p:nvPr>
            <p:ph idx="1" type="body"/>
          </p:nvPr>
        </p:nvSpPr>
        <p:spPr>
          <a:xfrm>
            <a:off x="458175" y="486575"/>
            <a:ext cx="3078000" cy="807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500">
                <a:solidFill>
                  <a:schemeClr val="dk2"/>
                </a:solidFill>
              </a:rPr>
              <a:t>Checking for nulls:</a:t>
            </a:r>
            <a:endParaRPr b="1" sz="1500">
              <a:solidFill>
                <a:schemeClr val="dk2"/>
              </a:solidFill>
            </a:endParaRPr>
          </a:p>
        </p:txBody>
      </p:sp>
      <p:pic>
        <p:nvPicPr>
          <p:cNvPr id="112" name="Google Shape;112;p17"/>
          <p:cNvPicPr preferRelativeResize="0"/>
          <p:nvPr/>
        </p:nvPicPr>
        <p:blipFill>
          <a:blip r:embed="rId3">
            <a:alphaModFix/>
          </a:blip>
          <a:stretch>
            <a:fillRect/>
          </a:stretch>
        </p:blipFill>
        <p:spPr>
          <a:xfrm>
            <a:off x="393150" y="1294475"/>
            <a:ext cx="3077875" cy="3557600"/>
          </a:xfrm>
          <a:prstGeom prst="rect">
            <a:avLst/>
          </a:prstGeom>
          <a:noFill/>
          <a:ln>
            <a:noFill/>
          </a:ln>
        </p:spPr>
      </p:pic>
      <p:pic>
        <p:nvPicPr>
          <p:cNvPr id="113" name="Google Shape;113;p17"/>
          <p:cNvPicPr preferRelativeResize="0"/>
          <p:nvPr/>
        </p:nvPicPr>
        <p:blipFill>
          <a:blip r:embed="rId4">
            <a:alphaModFix/>
          </a:blip>
          <a:stretch>
            <a:fillRect/>
          </a:stretch>
        </p:blipFill>
        <p:spPr>
          <a:xfrm>
            <a:off x="4797250" y="652950"/>
            <a:ext cx="3257975" cy="4101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0"/>
            <a:ext cx="8520600" cy="369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4395"/>
              <a:buFont typeface="Arial"/>
              <a:buNone/>
            </a:pPr>
            <a:r>
              <a:rPr lang="en" sz="1820"/>
              <a:t>EDA for discrete features:</a:t>
            </a:r>
            <a:endParaRPr sz="1820"/>
          </a:p>
        </p:txBody>
      </p:sp>
      <p:sp>
        <p:nvSpPr>
          <p:cNvPr id="119" name="Google Shape;119;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18"/>
          <p:cNvPicPr preferRelativeResize="0"/>
          <p:nvPr/>
        </p:nvPicPr>
        <p:blipFill>
          <a:blip r:embed="rId3">
            <a:alphaModFix/>
          </a:blip>
          <a:stretch>
            <a:fillRect/>
          </a:stretch>
        </p:blipFill>
        <p:spPr>
          <a:xfrm>
            <a:off x="268825" y="294900"/>
            <a:ext cx="3695700" cy="2469750"/>
          </a:xfrm>
          <a:prstGeom prst="rect">
            <a:avLst/>
          </a:prstGeom>
          <a:noFill/>
          <a:ln>
            <a:noFill/>
          </a:ln>
        </p:spPr>
      </p:pic>
      <p:pic>
        <p:nvPicPr>
          <p:cNvPr id="121" name="Google Shape;121;p18"/>
          <p:cNvPicPr preferRelativeResize="0"/>
          <p:nvPr/>
        </p:nvPicPr>
        <p:blipFill>
          <a:blip r:embed="rId4">
            <a:alphaModFix/>
          </a:blip>
          <a:stretch>
            <a:fillRect/>
          </a:stretch>
        </p:blipFill>
        <p:spPr>
          <a:xfrm>
            <a:off x="5234600" y="396300"/>
            <a:ext cx="3352800" cy="2266950"/>
          </a:xfrm>
          <a:prstGeom prst="rect">
            <a:avLst/>
          </a:prstGeom>
          <a:noFill/>
          <a:ln>
            <a:noFill/>
          </a:ln>
        </p:spPr>
      </p:pic>
      <p:pic>
        <p:nvPicPr>
          <p:cNvPr id="122" name="Google Shape;122;p18"/>
          <p:cNvPicPr preferRelativeResize="0"/>
          <p:nvPr/>
        </p:nvPicPr>
        <p:blipFill>
          <a:blip r:embed="rId5">
            <a:alphaModFix/>
          </a:blip>
          <a:stretch>
            <a:fillRect/>
          </a:stretch>
        </p:blipFill>
        <p:spPr>
          <a:xfrm>
            <a:off x="493875" y="2721775"/>
            <a:ext cx="3352800" cy="2185975"/>
          </a:xfrm>
          <a:prstGeom prst="rect">
            <a:avLst/>
          </a:prstGeom>
          <a:noFill/>
          <a:ln>
            <a:noFill/>
          </a:ln>
        </p:spPr>
      </p:pic>
      <p:pic>
        <p:nvPicPr>
          <p:cNvPr id="123" name="Google Shape;123;p18"/>
          <p:cNvPicPr preferRelativeResize="0"/>
          <p:nvPr/>
        </p:nvPicPr>
        <p:blipFill>
          <a:blip r:embed="rId6">
            <a:alphaModFix/>
          </a:blip>
          <a:stretch>
            <a:fillRect/>
          </a:stretch>
        </p:blipFill>
        <p:spPr>
          <a:xfrm>
            <a:off x="5372325" y="2721775"/>
            <a:ext cx="3352800" cy="2340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3135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Histograms to see the variations of continuous features:</a:t>
            </a:r>
            <a:endParaRPr/>
          </a:p>
          <a:p>
            <a:pPr indent="0" lvl="0" marL="0" rtl="0" algn="l">
              <a:spcBef>
                <a:spcPts val="0"/>
              </a:spcBef>
              <a:spcAft>
                <a:spcPts val="0"/>
              </a:spcAft>
              <a:buNone/>
            </a:pPr>
            <a:r>
              <a:t/>
            </a:r>
            <a:endParaRPr/>
          </a:p>
        </p:txBody>
      </p:sp>
      <p:sp>
        <p:nvSpPr>
          <p:cNvPr id="129" name="Google Shape;129;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19"/>
          <p:cNvPicPr preferRelativeResize="0"/>
          <p:nvPr/>
        </p:nvPicPr>
        <p:blipFill>
          <a:blip r:embed="rId3">
            <a:alphaModFix/>
          </a:blip>
          <a:stretch>
            <a:fillRect/>
          </a:stretch>
        </p:blipFill>
        <p:spPr>
          <a:xfrm>
            <a:off x="311700" y="835575"/>
            <a:ext cx="8520599" cy="38647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3135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Plotting our target variable</a:t>
            </a:r>
            <a:endParaRPr/>
          </a:p>
        </p:txBody>
      </p:sp>
      <p:sp>
        <p:nvSpPr>
          <p:cNvPr id="136" name="Google Shape;136;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7" name="Google Shape;137;p20"/>
          <p:cNvPicPr preferRelativeResize="0"/>
          <p:nvPr/>
        </p:nvPicPr>
        <p:blipFill>
          <a:blip r:embed="rId3">
            <a:alphaModFix/>
          </a:blip>
          <a:stretch>
            <a:fillRect/>
          </a:stretch>
        </p:blipFill>
        <p:spPr>
          <a:xfrm>
            <a:off x="2733675" y="914413"/>
            <a:ext cx="3676650" cy="2543175"/>
          </a:xfrm>
          <a:prstGeom prst="rect">
            <a:avLst/>
          </a:prstGeom>
          <a:noFill/>
          <a:ln>
            <a:noFill/>
          </a:ln>
        </p:spPr>
      </p:pic>
      <p:pic>
        <p:nvPicPr>
          <p:cNvPr id="138" name="Google Shape;138;p20"/>
          <p:cNvPicPr preferRelativeResize="0"/>
          <p:nvPr/>
        </p:nvPicPr>
        <p:blipFill>
          <a:blip r:embed="rId4">
            <a:alphaModFix/>
          </a:blip>
          <a:stretch>
            <a:fillRect/>
          </a:stretch>
        </p:blipFill>
        <p:spPr>
          <a:xfrm>
            <a:off x="2590788" y="3406825"/>
            <a:ext cx="3819525" cy="1162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Correlation Matrix to show relation between all features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4" name="Google Shape;144;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5" name="Google Shape;145;p21"/>
          <p:cNvPicPr preferRelativeResize="0"/>
          <p:nvPr/>
        </p:nvPicPr>
        <p:blipFill>
          <a:blip r:embed="rId3">
            <a:alphaModFix/>
          </a:blip>
          <a:stretch>
            <a:fillRect/>
          </a:stretch>
        </p:blipFill>
        <p:spPr>
          <a:xfrm>
            <a:off x="-25000" y="417900"/>
            <a:ext cx="9194000" cy="4661300"/>
          </a:xfrm>
          <a:prstGeom prst="rect">
            <a:avLst/>
          </a:prstGeom>
          <a:noFill/>
          <a:ln>
            <a:noFill/>
          </a:ln>
        </p:spPr>
      </p:pic>
      <p:pic>
        <p:nvPicPr>
          <p:cNvPr id="146" name="Google Shape;146;p21"/>
          <p:cNvPicPr preferRelativeResize="0"/>
          <p:nvPr/>
        </p:nvPicPr>
        <p:blipFill>
          <a:blip r:embed="rId4">
            <a:alphaModFix/>
          </a:blip>
          <a:stretch>
            <a:fillRect/>
          </a:stretch>
        </p:blipFill>
        <p:spPr>
          <a:xfrm>
            <a:off x="2914650" y="503675"/>
            <a:ext cx="5529275" cy="1590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