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sldIdLst>
    <p:sldId id="256" r:id="rId2"/>
    <p:sldId id="257" r:id="rId3"/>
    <p:sldId id="258" r:id="rId4"/>
    <p:sldId id="272" r:id="rId5"/>
    <p:sldId id="260" r:id="rId6"/>
    <p:sldId id="267" r:id="rId7"/>
    <p:sldId id="273" r:id="rId8"/>
    <p:sldId id="274" r:id="rId9"/>
    <p:sldId id="275" r:id="rId10"/>
    <p:sldId id="276" r:id="rId11"/>
    <p:sldId id="278" r:id="rId12"/>
    <p:sldId id="279" r:id="rId13"/>
    <p:sldId id="280" r:id="rId14"/>
    <p:sldId id="284" r:id="rId15"/>
    <p:sldId id="26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62" autoAdjust="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216F5-7CA7-4240-8016-B04B258EB287}"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4E397-C040-49D4-9F07-B6DF4B16B018}" type="slidenum">
              <a:rPr lang="en-US" smtClean="0"/>
              <a:t>‹#›</a:t>
            </a:fld>
            <a:endParaRPr lang="en-US"/>
          </a:p>
        </p:txBody>
      </p:sp>
    </p:spTree>
    <p:extLst>
      <p:ext uri="{BB962C8B-B14F-4D97-AF65-F5344CB8AC3E}">
        <p14:creationId xmlns:p14="http://schemas.microsoft.com/office/powerpoint/2010/main" val="166956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Crop Management</a:t>
            </a:r>
          </a:p>
          <a:p>
            <a:r>
              <a:rPr lang="en-US" sz="1800" b="0" i="0" dirty="0">
                <a:solidFill>
                  <a:srgbClr val="000000"/>
                </a:solidFill>
                <a:effectLst/>
                <a:latin typeface="LMRoman12-Regular"/>
              </a:rPr>
              <a:t>• Water Monitoring</a:t>
            </a:r>
          </a:p>
          <a:p>
            <a:r>
              <a:rPr lang="en-US" sz="1800" b="0" i="0" dirty="0">
                <a:solidFill>
                  <a:srgbClr val="000000"/>
                </a:solidFill>
                <a:effectLst/>
                <a:latin typeface="LMRoman12-Regular"/>
              </a:rPr>
              <a:t>• Soil Monitoring (pH, Humidity, Salinity, Temperature)</a:t>
            </a:r>
          </a:p>
          <a:p>
            <a:r>
              <a:rPr lang="en-US" sz="1800" b="0" i="0" dirty="0">
                <a:solidFill>
                  <a:srgbClr val="000000"/>
                </a:solidFill>
                <a:effectLst/>
                <a:latin typeface="LMRoman12-Regular"/>
              </a:rPr>
              <a:t>• Crop Monitoring (Pest Detection, Photosynthesis, Weed Detection)</a:t>
            </a:r>
          </a:p>
          <a:p>
            <a:r>
              <a:rPr lang="en-US" sz="1800" b="0" i="0" dirty="0">
                <a:solidFill>
                  <a:srgbClr val="000000"/>
                </a:solidFill>
                <a:effectLst/>
                <a:latin typeface="LMRoman12-Regular"/>
              </a:rPr>
              <a:t>• Disease Prediction</a:t>
            </a:r>
            <a:r>
              <a:rPr lang="en-US" dirty="0"/>
              <a:t> </a:t>
            </a:r>
            <a:br>
              <a:rPr lang="en-US" dirty="0"/>
            </a:br>
            <a:endParaRPr lang="en-US" dirty="0"/>
          </a:p>
          <a:p>
            <a:r>
              <a:rPr lang="en-US" dirty="0"/>
              <a:t>Livestock Monitoring</a:t>
            </a:r>
          </a:p>
          <a:p>
            <a:r>
              <a:rPr lang="en-US" sz="1800" b="0" i="0" dirty="0">
                <a:solidFill>
                  <a:srgbClr val="000000"/>
                </a:solidFill>
                <a:effectLst/>
                <a:latin typeface="LMRoman12-Regular"/>
              </a:rPr>
              <a:t>• Disease Prediction</a:t>
            </a:r>
          </a:p>
          <a:p>
            <a:r>
              <a:rPr lang="en-US" sz="1800" b="0" i="0" dirty="0">
                <a:solidFill>
                  <a:srgbClr val="000000"/>
                </a:solidFill>
                <a:effectLst/>
                <a:latin typeface="LMRoman12-Regular"/>
              </a:rPr>
              <a:t>• Location Tracking</a:t>
            </a:r>
            <a:r>
              <a:rPr lang="en-US" dirty="0"/>
              <a:t> </a:t>
            </a:r>
          </a:p>
          <a:p>
            <a:br>
              <a:rPr lang="en-US" dirty="0"/>
            </a:br>
            <a:r>
              <a:rPr lang="en-US" dirty="0"/>
              <a:t>Remote Sensing</a:t>
            </a:r>
          </a:p>
          <a:p>
            <a:r>
              <a:rPr lang="en-US" sz="1800" b="0" i="0" dirty="0">
                <a:solidFill>
                  <a:srgbClr val="000000"/>
                </a:solidFill>
                <a:effectLst/>
                <a:latin typeface="LMRoman12-Regular"/>
              </a:rPr>
              <a:t>• Field Monitoring</a:t>
            </a:r>
          </a:p>
          <a:p>
            <a:r>
              <a:rPr lang="en-US" sz="1800" b="0" i="0" dirty="0">
                <a:solidFill>
                  <a:srgbClr val="000000"/>
                </a:solidFill>
                <a:effectLst/>
                <a:latin typeface="LMRoman12-Regular"/>
              </a:rPr>
              <a:t>• Unmanned Aerial Vehicle (UAV)</a:t>
            </a:r>
          </a:p>
          <a:p>
            <a:r>
              <a:rPr lang="en-US" sz="1800" b="0" i="0" dirty="0">
                <a:solidFill>
                  <a:srgbClr val="000000"/>
                </a:solidFill>
                <a:effectLst/>
                <a:latin typeface="LMRoman12-Regular"/>
              </a:rPr>
              <a:t>• Weather Monitoring</a:t>
            </a:r>
            <a:r>
              <a:rPr lang="en-US" dirty="0"/>
              <a:t> </a:t>
            </a:r>
            <a:br>
              <a:rPr lang="en-US" dirty="0"/>
            </a:br>
            <a:endParaRPr lang="en-US" dirty="0"/>
          </a:p>
          <a:p>
            <a:r>
              <a:rPr lang="en-US" dirty="0"/>
              <a:t>Supply Chain Management</a:t>
            </a:r>
          </a:p>
          <a:p>
            <a:r>
              <a:rPr lang="en-US" sz="1200" b="0" i="0" dirty="0">
                <a:solidFill>
                  <a:srgbClr val="000000"/>
                </a:solidFill>
                <a:effectLst/>
                <a:latin typeface="LMRoman12-Regular"/>
              </a:rPr>
              <a:t>• </a:t>
            </a:r>
            <a:r>
              <a:rPr lang="en-US" sz="1800" b="0" i="0" dirty="0">
                <a:solidFill>
                  <a:srgbClr val="000000"/>
                </a:solidFill>
                <a:effectLst/>
                <a:latin typeface="LMRoman12-Regular"/>
              </a:rPr>
              <a:t>benefiting from agriculture marketing where</a:t>
            </a:r>
            <a:r>
              <a:rPr lang="en-US" sz="1800" dirty="0"/>
              <a:t> </a:t>
            </a:r>
            <a:r>
              <a:rPr lang="en-US" sz="1800" b="0" i="0" dirty="0">
                <a:solidFill>
                  <a:srgbClr val="000000"/>
                </a:solidFill>
                <a:effectLst/>
                <a:latin typeface="LMRoman12-Regular"/>
              </a:rPr>
              <a:t>Farmers can use the facilities of smart agriculture for selling their product directly to the consumer.</a:t>
            </a:r>
            <a:br>
              <a:rPr lang="en-US" dirty="0"/>
            </a:br>
            <a:endParaRPr lang="en-US" dirty="0"/>
          </a:p>
        </p:txBody>
      </p:sp>
      <p:sp>
        <p:nvSpPr>
          <p:cNvPr id="4" name="Slide Number Placeholder 3"/>
          <p:cNvSpPr>
            <a:spLocks noGrp="1"/>
          </p:cNvSpPr>
          <p:nvPr>
            <p:ph type="sldNum" sz="quarter" idx="5"/>
          </p:nvPr>
        </p:nvSpPr>
        <p:spPr/>
        <p:txBody>
          <a:bodyPr/>
          <a:lstStyle/>
          <a:p>
            <a:fld id="{36B4E397-C040-49D4-9F07-B6DF4B16B018}" type="slidenum">
              <a:rPr lang="en-US" smtClean="0"/>
              <a:t>6</a:t>
            </a:fld>
            <a:endParaRPr lang="en-US"/>
          </a:p>
        </p:txBody>
      </p:sp>
    </p:spTree>
    <p:extLst>
      <p:ext uri="{BB962C8B-B14F-4D97-AF65-F5344CB8AC3E}">
        <p14:creationId xmlns:p14="http://schemas.microsoft.com/office/powerpoint/2010/main" val="209731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61AE-97EA-4B0B-A75C-F020B9E13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6CCB2B-871C-411A-B68F-3229E8640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B249A6-2921-4FFB-BEFA-808014FC5B09}"/>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5" name="Footer Placeholder 4">
            <a:extLst>
              <a:ext uri="{FF2B5EF4-FFF2-40B4-BE49-F238E27FC236}">
                <a16:creationId xmlns:a16="http://schemas.microsoft.com/office/drawing/2014/main" id="{FFD8E041-13AD-4D0F-AB99-E5E1DA3BD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EF0C7-BD96-4DEB-A1CC-5FA7ED8D85C3}"/>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17492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9617-08A4-47C2-986F-9923C5937B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F3557-61AA-4020-A6F9-F4F9F0CB00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298DA-E2EF-48AA-A172-C2F9A50174F1}"/>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5" name="Footer Placeholder 4">
            <a:extLst>
              <a:ext uri="{FF2B5EF4-FFF2-40B4-BE49-F238E27FC236}">
                <a16:creationId xmlns:a16="http://schemas.microsoft.com/office/drawing/2014/main" id="{02811E78-D406-4569-A4FF-BCF05FA64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61145-49FD-42DA-AF7A-12DB1F6EAF9C}"/>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257572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6172A-3D50-4763-814C-07AA5DE5C5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47BC24-4184-4F52-9A52-E817B706F2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F4FA-DD4C-4DC9-89C7-AEBDF4B65CDB}"/>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5" name="Footer Placeholder 4">
            <a:extLst>
              <a:ext uri="{FF2B5EF4-FFF2-40B4-BE49-F238E27FC236}">
                <a16:creationId xmlns:a16="http://schemas.microsoft.com/office/drawing/2014/main" id="{4F9322CD-E6A8-49EA-B3D9-634719F9E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5604A-81DB-4AE9-BADA-8963E8E078DE}"/>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6246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8964-68AF-4222-A75A-F68D6C9A7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22AFE1-E25C-4E28-9ABA-E8FCAF4B32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81E8C-DA17-4C9C-94E9-CFA67792CB04}"/>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5" name="Footer Placeholder 4">
            <a:extLst>
              <a:ext uri="{FF2B5EF4-FFF2-40B4-BE49-F238E27FC236}">
                <a16:creationId xmlns:a16="http://schemas.microsoft.com/office/drawing/2014/main" id="{9562D6BA-F8C1-4A56-AFA7-09147A694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A5CC8-579E-442E-B06A-08295BEB48DA}"/>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197360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A70-0F78-4D33-B9C9-E80C56D11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B63781-CB64-4A64-85CB-4FBDA18E1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B41BB7-AD12-48A6-9B19-E5062CF74173}"/>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5" name="Footer Placeholder 4">
            <a:extLst>
              <a:ext uri="{FF2B5EF4-FFF2-40B4-BE49-F238E27FC236}">
                <a16:creationId xmlns:a16="http://schemas.microsoft.com/office/drawing/2014/main" id="{77AE2568-5FCF-419D-8E28-80A0A6EEF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CDB89-055C-4A48-99C9-AD4C47A79AC3}"/>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338307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0647-6EA4-4716-9C53-B97CDA630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E0122-C62F-4C15-9F10-A6359C7CD8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AFD983-31BC-4810-B7B1-88C622FAEA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7889E-DF88-4605-BC86-527AB8D67197}"/>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6" name="Footer Placeholder 5">
            <a:extLst>
              <a:ext uri="{FF2B5EF4-FFF2-40B4-BE49-F238E27FC236}">
                <a16:creationId xmlns:a16="http://schemas.microsoft.com/office/drawing/2014/main" id="{38E52290-7D76-4269-B53D-E73DDE1F9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029DC-8243-40AB-B0E3-4CFF8792FB90}"/>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134596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750A-C14C-4B34-B668-A11E6180D7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DCA9E2-ED66-41A2-872A-5565F27D9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FFB55B-F4D1-4CA8-ABF4-21533F4DB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26D00C-9E85-41DC-B16E-30C16D77A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64D825-99C6-4EA7-B5D3-4D9C0A34F5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7750FC-C7E9-43CC-A5A6-A73774099C46}"/>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8" name="Footer Placeholder 7">
            <a:extLst>
              <a:ext uri="{FF2B5EF4-FFF2-40B4-BE49-F238E27FC236}">
                <a16:creationId xmlns:a16="http://schemas.microsoft.com/office/drawing/2014/main" id="{57C2D74B-A514-473E-91B5-75D10B11D9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BC293D-FDFA-4E50-AC74-FEE563C3A794}"/>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4408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BFDF-F4BF-457B-BC74-11AB3E679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4A915-5CC8-4957-8AAD-30F5ABA6E2DF}"/>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4" name="Footer Placeholder 3">
            <a:extLst>
              <a:ext uri="{FF2B5EF4-FFF2-40B4-BE49-F238E27FC236}">
                <a16:creationId xmlns:a16="http://schemas.microsoft.com/office/drawing/2014/main" id="{05034A15-F867-4F41-9FA6-003E5E417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162CB-AC60-48C9-ACF1-DD4F4C593459}"/>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210397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71BA58-23B4-45F7-9CE5-34FACD2C094F}"/>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3" name="Footer Placeholder 2">
            <a:extLst>
              <a:ext uri="{FF2B5EF4-FFF2-40B4-BE49-F238E27FC236}">
                <a16:creationId xmlns:a16="http://schemas.microsoft.com/office/drawing/2014/main" id="{FA5F89B6-2A1D-4FD6-BEC4-17F724823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48996-C93B-42A5-8105-309D7DBC4221}"/>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338758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238D-5FA2-4071-8AA1-A4A449F69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872FB6-C09D-495C-B416-412066682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688CE7-6B6D-44F5-9B2D-76228CC99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970770-C0CE-422A-8FA5-B1FBB488A2B5}"/>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6" name="Footer Placeholder 5">
            <a:extLst>
              <a:ext uri="{FF2B5EF4-FFF2-40B4-BE49-F238E27FC236}">
                <a16:creationId xmlns:a16="http://schemas.microsoft.com/office/drawing/2014/main" id="{24B0AD15-637A-46DD-A15B-C8188C7C2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4000E-A1DD-4D67-A117-972B42EA8EA1}"/>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389266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F5DD-0B0A-4E3C-9746-37B972A24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58169-EB21-4396-8E77-8F96CBF20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4B4733-2BAC-4AAE-82E8-E524713DC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39FA4C-B1D0-410E-B5FA-0649ABDE928B}"/>
              </a:ext>
            </a:extLst>
          </p:cNvPr>
          <p:cNvSpPr>
            <a:spLocks noGrp="1"/>
          </p:cNvSpPr>
          <p:nvPr>
            <p:ph type="dt" sz="half" idx="10"/>
          </p:nvPr>
        </p:nvSpPr>
        <p:spPr/>
        <p:txBody>
          <a:bodyPr/>
          <a:lstStyle/>
          <a:p>
            <a:fld id="{7A014ED9-1C67-4667-BAFA-37911C5053B6}" type="datetimeFigureOut">
              <a:rPr lang="en-US" smtClean="0"/>
              <a:t>5/6/2023</a:t>
            </a:fld>
            <a:endParaRPr lang="en-US"/>
          </a:p>
        </p:txBody>
      </p:sp>
      <p:sp>
        <p:nvSpPr>
          <p:cNvPr id="6" name="Footer Placeholder 5">
            <a:extLst>
              <a:ext uri="{FF2B5EF4-FFF2-40B4-BE49-F238E27FC236}">
                <a16:creationId xmlns:a16="http://schemas.microsoft.com/office/drawing/2014/main" id="{A16E7121-0AB7-474E-84B5-AE6983F0B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A88E9-8D2A-4502-A525-E63DFCC48DD2}"/>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229984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BDD1A-1849-4B13-9A52-323FE63A5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D5E202-C6D8-463A-B657-9E3C624C1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D8D5A-FD78-44C1-BB9F-32C873E45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14ED9-1C67-4667-BAFA-37911C5053B6}" type="datetimeFigureOut">
              <a:rPr lang="en-US" smtClean="0"/>
              <a:t>5/6/2023</a:t>
            </a:fld>
            <a:endParaRPr lang="en-US"/>
          </a:p>
        </p:txBody>
      </p:sp>
      <p:sp>
        <p:nvSpPr>
          <p:cNvPr id="5" name="Footer Placeholder 4">
            <a:extLst>
              <a:ext uri="{FF2B5EF4-FFF2-40B4-BE49-F238E27FC236}">
                <a16:creationId xmlns:a16="http://schemas.microsoft.com/office/drawing/2014/main" id="{A93245A3-2358-470B-8EF2-60ACB20BF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540E2-0F2F-40AB-96EA-F48536FC9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5560B-9BDE-4CA9-ABD4-CFDD14A1BB62}" type="slidenum">
              <a:rPr lang="en-US" smtClean="0"/>
              <a:t>‹#›</a:t>
            </a:fld>
            <a:endParaRPr lang="en-US"/>
          </a:p>
        </p:txBody>
      </p:sp>
    </p:spTree>
    <p:extLst>
      <p:ext uri="{BB962C8B-B14F-4D97-AF65-F5344CB8AC3E}">
        <p14:creationId xmlns:p14="http://schemas.microsoft.com/office/powerpoint/2010/main" val="172237722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decanyon.net/item/quick-media-hospitalclinic-management-system/12088123" TargetMode="External"/><Relationship Id="rId2" Type="http://schemas.openxmlformats.org/officeDocument/2006/relationships/hyperlink" Target="https://www.apppicker.com/reviews/12416/healthgrades-app-review" TargetMode="External"/><Relationship Id="rId1" Type="http://schemas.openxmlformats.org/officeDocument/2006/relationships/slideLayout" Target="../slideLayouts/slideLayout2.xml"/><Relationship Id="rId5" Type="http://schemas.openxmlformats.org/officeDocument/2006/relationships/hyperlink" Target="http://afiinfotech.com/online_clinic_management_system_software" TargetMode="External"/><Relationship Id="rId4" Type="http://schemas.openxmlformats.org/officeDocument/2006/relationships/hyperlink" Target="https://codecanyon.net/item/quick-media-hospitalclinic-management-system/12088123.Accessed%20on%2013/11/201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A4A7-FF73-0969-BDAB-7292FE34F7EA}"/>
              </a:ext>
            </a:extLst>
          </p:cNvPr>
          <p:cNvSpPr>
            <a:spLocks noGrp="1"/>
          </p:cNvSpPr>
          <p:nvPr>
            <p:ph type="ctrTitle"/>
          </p:nvPr>
        </p:nvSpPr>
        <p:spPr>
          <a:xfrm>
            <a:off x="242887" y="988473"/>
            <a:ext cx="11458575" cy="2640028"/>
          </a:xfrm>
        </p:spPr>
        <p:txBody>
          <a:bodyPr>
            <a:normAutofit fontScale="90000"/>
          </a:bodyPr>
          <a:lstStyle/>
          <a:p>
            <a:r>
              <a:rPr lang="en-US" dirty="0">
                <a:solidFill>
                  <a:schemeClr val="tx1"/>
                </a:solidFill>
              </a:rPr>
              <a:t>Doctor Appointment</a:t>
            </a:r>
            <a:br>
              <a:rPr lang="en-US" dirty="0">
                <a:solidFill>
                  <a:schemeClr val="tx1"/>
                </a:solidFill>
              </a:rPr>
            </a:br>
            <a:r>
              <a:rPr lang="en-US" dirty="0">
                <a:solidFill>
                  <a:schemeClr val="tx1"/>
                </a:solidFill>
              </a:rPr>
              <a:t>And</a:t>
            </a:r>
            <a:br>
              <a:rPr lang="en-US" dirty="0">
                <a:solidFill>
                  <a:schemeClr val="tx1"/>
                </a:solidFill>
              </a:rPr>
            </a:br>
            <a:r>
              <a:rPr lang="en-US" dirty="0">
                <a:solidFill>
                  <a:schemeClr val="tx1"/>
                </a:solidFill>
              </a:rPr>
              <a:t>Recommendation System </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926E8DDA-27D5-8AB6-396B-28D5B3497EF3}"/>
              </a:ext>
            </a:extLst>
          </p:cNvPr>
          <p:cNvSpPr>
            <a:spLocks noGrp="1"/>
          </p:cNvSpPr>
          <p:nvPr>
            <p:ph type="subTitle" idx="1"/>
          </p:nvPr>
        </p:nvSpPr>
        <p:spPr>
          <a:xfrm>
            <a:off x="1375983" y="4798489"/>
            <a:ext cx="9440034" cy="1071038"/>
          </a:xfrm>
        </p:spPr>
        <p:txBody>
          <a:bodyPr>
            <a:normAutofit/>
          </a:bodyPr>
          <a:lstStyle/>
          <a:p>
            <a:r>
              <a:rPr lang="en-US" sz="2400" dirty="0"/>
              <a:t>Ankit Budhathoki 15454</a:t>
            </a:r>
          </a:p>
          <a:p>
            <a:r>
              <a:rPr lang="en-US" sz="2400" dirty="0"/>
              <a:t>Ashbin Thapa 15455</a:t>
            </a:r>
          </a:p>
        </p:txBody>
      </p:sp>
    </p:spTree>
    <p:extLst>
      <p:ext uri="{BB962C8B-B14F-4D97-AF65-F5344CB8AC3E}">
        <p14:creationId xmlns:p14="http://schemas.microsoft.com/office/powerpoint/2010/main" val="155451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 Division</a:t>
            </a:r>
          </a:p>
        </p:txBody>
      </p:sp>
      <p:graphicFrame>
        <p:nvGraphicFramePr>
          <p:cNvPr id="2" name="Table 1">
            <a:extLst>
              <a:ext uri="{FF2B5EF4-FFF2-40B4-BE49-F238E27FC236}">
                <a16:creationId xmlns:a16="http://schemas.microsoft.com/office/drawing/2014/main" id="{4F17D6AC-5822-4D97-A4E6-6470B9706F09}"/>
              </a:ext>
            </a:extLst>
          </p:cNvPr>
          <p:cNvGraphicFramePr>
            <a:graphicFrameLocks noGrp="1"/>
          </p:cNvGraphicFramePr>
          <p:nvPr>
            <p:extLst>
              <p:ext uri="{D42A27DB-BD31-4B8C-83A1-F6EECF244321}">
                <p14:modId xmlns:p14="http://schemas.microsoft.com/office/powerpoint/2010/main" val="4190206620"/>
              </p:ext>
            </p:extLst>
          </p:nvPr>
        </p:nvGraphicFramePr>
        <p:xfrm>
          <a:off x="838200" y="1468582"/>
          <a:ext cx="10515600" cy="5159103"/>
        </p:xfrm>
        <a:graphic>
          <a:graphicData uri="http://schemas.openxmlformats.org/drawingml/2006/table">
            <a:tbl>
              <a:tblPr firstRow="1" firstCol="1" bandRow="1">
                <a:tableStyleId>{5940675A-B579-460E-94D1-54222C63F5DA}</a:tableStyleId>
              </a:tblPr>
              <a:tblGrid>
                <a:gridCol w="491836">
                  <a:extLst>
                    <a:ext uri="{9D8B030D-6E8A-4147-A177-3AD203B41FA5}">
                      <a16:colId xmlns:a16="http://schemas.microsoft.com/office/drawing/2014/main" val="3665854106"/>
                    </a:ext>
                  </a:extLst>
                </a:gridCol>
                <a:gridCol w="1366982">
                  <a:extLst>
                    <a:ext uri="{9D8B030D-6E8A-4147-A177-3AD203B41FA5}">
                      <a16:colId xmlns:a16="http://schemas.microsoft.com/office/drawing/2014/main" val="2222009208"/>
                    </a:ext>
                  </a:extLst>
                </a:gridCol>
                <a:gridCol w="1570182">
                  <a:extLst>
                    <a:ext uri="{9D8B030D-6E8A-4147-A177-3AD203B41FA5}">
                      <a16:colId xmlns:a16="http://schemas.microsoft.com/office/drawing/2014/main" val="1104395941"/>
                    </a:ext>
                  </a:extLst>
                </a:gridCol>
                <a:gridCol w="7086600">
                  <a:extLst>
                    <a:ext uri="{9D8B030D-6E8A-4147-A177-3AD203B41FA5}">
                      <a16:colId xmlns:a16="http://schemas.microsoft.com/office/drawing/2014/main" val="1689698779"/>
                    </a:ext>
                  </a:extLst>
                </a:gridCol>
              </a:tblGrid>
              <a:tr h="252157">
                <a:tc>
                  <a:txBody>
                    <a:bodyPr/>
                    <a:lstStyle/>
                    <a:p>
                      <a:pPr marL="0" marR="0" algn="just">
                        <a:lnSpc>
                          <a:spcPct val="150000"/>
                        </a:lnSpc>
                        <a:spcBef>
                          <a:spcPts val="0"/>
                        </a:spcBef>
                        <a:spcAft>
                          <a:spcPts val="0"/>
                        </a:spcAft>
                      </a:pPr>
                      <a:r>
                        <a:rPr lang="en-US" sz="2000">
                          <a:effectLst/>
                        </a:rPr>
                        <a:t>SN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0" marR="0" algn="just">
                        <a:lnSpc>
                          <a:spcPct val="150000"/>
                        </a:lnSpc>
                        <a:spcBef>
                          <a:spcPts val="0"/>
                        </a:spcBef>
                        <a:spcAft>
                          <a:spcPts val="0"/>
                        </a:spcAft>
                      </a:pPr>
                      <a:r>
                        <a:rPr lang="en-US" sz="2000">
                          <a:effectLst/>
                        </a:rPr>
                        <a:t>NAME</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0" marR="0" algn="just">
                        <a:lnSpc>
                          <a:spcPct val="150000"/>
                        </a:lnSpc>
                        <a:spcBef>
                          <a:spcPts val="0"/>
                        </a:spcBef>
                        <a:spcAft>
                          <a:spcPts val="0"/>
                        </a:spcAft>
                      </a:pPr>
                      <a:r>
                        <a:rPr lang="en-US" sz="2000">
                          <a:effectLst/>
                        </a:rPr>
                        <a:t>ROLES</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0" marR="0" algn="just">
                        <a:lnSpc>
                          <a:spcPct val="150000"/>
                        </a:lnSpc>
                        <a:spcBef>
                          <a:spcPts val="0"/>
                        </a:spcBef>
                        <a:spcAft>
                          <a:spcPts val="0"/>
                        </a:spcAft>
                      </a:pPr>
                      <a:r>
                        <a:rPr lang="en-US" sz="2000">
                          <a:effectLst/>
                        </a:rPr>
                        <a:t>RESPONSIBILITIES</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extLst>
                  <a:ext uri="{0D108BD9-81ED-4DB2-BD59-A6C34878D82A}">
                    <a16:rowId xmlns:a16="http://schemas.microsoft.com/office/drawing/2014/main" val="3964966227"/>
                  </a:ext>
                </a:extLst>
              </a:tr>
              <a:tr h="1945832">
                <a:tc>
                  <a:txBody>
                    <a:bodyPr/>
                    <a:lstStyle/>
                    <a:p>
                      <a:pPr marL="0" marR="0" algn="just">
                        <a:lnSpc>
                          <a:spcPct val="150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0" marR="0" algn="just">
                        <a:lnSpc>
                          <a:spcPct val="150000"/>
                        </a:lnSpc>
                        <a:spcBef>
                          <a:spcPts val="0"/>
                        </a:spcBef>
                        <a:spcAft>
                          <a:spcPts val="0"/>
                        </a:spcAft>
                      </a:pPr>
                      <a:r>
                        <a:rPr lang="en-US" sz="2000">
                          <a:effectLst/>
                        </a:rPr>
                        <a:t>Ashbin Thapa</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0" marR="0" algn="just">
                        <a:lnSpc>
                          <a:spcPct val="150000"/>
                        </a:lnSpc>
                        <a:spcBef>
                          <a:spcPts val="0"/>
                        </a:spcBef>
                        <a:spcAft>
                          <a:spcPts val="0"/>
                        </a:spcAft>
                      </a:pPr>
                      <a:r>
                        <a:rPr lang="en-US" sz="2000" dirty="0">
                          <a:effectLst/>
                        </a:rPr>
                        <a:t>Backend Developer,</a:t>
                      </a:r>
                    </a:p>
                    <a:p>
                      <a:pPr marL="0" marR="0" algn="just">
                        <a:lnSpc>
                          <a:spcPct val="150000"/>
                        </a:lnSpc>
                        <a:spcBef>
                          <a:spcPts val="0"/>
                        </a:spcBef>
                        <a:spcAft>
                          <a:spcPts val="0"/>
                        </a:spcAft>
                      </a:pPr>
                      <a:r>
                        <a:rPr lang="en-US" sz="2000" dirty="0">
                          <a:effectLst/>
                        </a:rPr>
                        <a:t>Tester,</a:t>
                      </a:r>
                    </a:p>
                    <a:p>
                      <a:pPr marL="0" marR="0" algn="just">
                        <a:lnSpc>
                          <a:spcPct val="150000"/>
                        </a:lnSpc>
                        <a:spcBef>
                          <a:spcPts val="0"/>
                        </a:spcBef>
                        <a:spcAft>
                          <a:spcPts val="0"/>
                        </a:spcAft>
                      </a:pPr>
                      <a:r>
                        <a:rPr lang="en-US" sz="2000" dirty="0">
                          <a:effectLst/>
                        </a:rPr>
                        <a:t>Documentation Writer</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2000">
                          <a:effectLst/>
                        </a:rPr>
                        <a:t>Built and maintain database and logic,</a:t>
                      </a:r>
                    </a:p>
                    <a:p>
                      <a:pPr marL="342900" marR="0" lvl="0" indent="-342900" algn="just">
                        <a:lnSpc>
                          <a:spcPct val="150000"/>
                        </a:lnSpc>
                        <a:spcBef>
                          <a:spcPts val="0"/>
                        </a:spcBef>
                        <a:spcAft>
                          <a:spcPts val="0"/>
                        </a:spcAft>
                        <a:buFont typeface="Symbol" panose="05050102010706020507" pitchFamily="18" charset="2"/>
                        <a:buChar char=""/>
                      </a:pPr>
                      <a:r>
                        <a:rPr lang="en-US" sz="2000">
                          <a:effectLst/>
                        </a:rPr>
                        <a:t>Identify and report bugs, ensuring it meets the desired quality,</a:t>
                      </a:r>
                    </a:p>
                    <a:p>
                      <a:pPr marL="342900" marR="0" lvl="0" indent="-342900" algn="just">
                        <a:lnSpc>
                          <a:spcPct val="150000"/>
                        </a:lnSpc>
                        <a:spcBef>
                          <a:spcPts val="0"/>
                        </a:spcBef>
                        <a:spcAft>
                          <a:spcPts val="0"/>
                        </a:spcAft>
                        <a:buFont typeface="Symbol" panose="05050102010706020507" pitchFamily="18" charset="2"/>
                        <a:buChar char=""/>
                      </a:pPr>
                      <a:r>
                        <a:rPr lang="en-US" sz="2000">
                          <a:effectLst/>
                        </a:rPr>
                        <a:t>Create and maintain technical documentation.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extLst>
                  <a:ext uri="{0D108BD9-81ED-4DB2-BD59-A6C34878D82A}">
                    <a16:rowId xmlns:a16="http://schemas.microsoft.com/office/drawing/2014/main" val="1274083926"/>
                  </a:ext>
                </a:extLst>
              </a:tr>
              <a:tr h="2510391">
                <a:tc>
                  <a:txBody>
                    <a:bodyPr/>
                    <a:lstStyle/>
                    <a:p>
                      <a:pPr marL="0" marR="0" algn="just">
                        <a:lnSpc>
                          <a:spcPct val="150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0" marR="0" algn="just">
                        <a:lnSpc>
                          <a:spcPct val="150000"/>
                        </a:lnSpc>
                        <a:spcBef>
                          <a:spcPts val="0"/>
                        </a:spcBef>
                        <a:spcAft>
                          <a:spcPts val="0"/>
                        </a:spcAft>
                      </a:pPr>
                      <a:r>
                        <a:rPr lang="en-US" sz="2000">
                          <a:effectLst/>
                        </a:rPr>
                        <a:t>Ankit Budhathoki</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0" marR="0" algn="just">
                        <a:lnSpc>
                          <a:spcPct val="150000"/>
                        </a:lnSpc>
                        <a:spcBef>
                          <a:spcPts val="0"/>
                        </a:spcBef>
                        <a:spcAft>
                          <a:spcPts val="0"/>
                        </a:spcAft>
                      </a:pPr>
                      <a:r>
                        <a:rPr lang="en-US" sz="2000">
                          <a:effectLst/>
                        </a:rPr>
                        <a:t>Frontend Developer,</a:t>
                      </a:r>
                    </a:p>
                    <a:p>
                      <a:pPr marL="0" marR="0" algn="just">
                        <a:lnSpc>
                          <a:spcPct val="150000"/>
                        </a:lnSpc>
                        <a:spcBef>
                          <a:spcPts val="0"/>
                        </a:spcBef>
                        <a:spcAft>
                          <a:spcPts val="0"/>
                        </a:spcAft>
                      </a:pPr>
                      <a:r>
                        <a:rPr lang="en-US" sz="2000">
                          <a:effectLst/>
                        </a:rPr>
                        <a:t>Tester,</a:t>
                      </a:r>
                    </a:p>
                    <a:p>
                      <a:pPr marL="0" marR="0" algn="just">
                        <a:lnSpc>
                          <a:spcPct val="150000"/>
                        </a:lnSpc>
                        <a:spcBef>
                          <a:spcPts val="0"/>
                        </a:spcBef>
                        <a:spcAft>
                          <a:spcPts val="0"/>
                        </a:spcAft>
                      </a:pPr>
                      <a:r>
                        <a:rPr lang="en-US" sz="2000">
                          <a:effectLst/>
                        </a:rPr>
                        <a:t>Project Manager</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2000" dirty="0">
                          <a:effectLst/>
                        </a:rPr>
                        <a:t>Develop and maintain the user facing aspects,</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rPr>
                        <a:t>Review and approve project deliverables,</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rPr>
                        <a:t>Plan, execute and oversee the development and delivery of the project, ensuring it meets the project requirements, timeline, and budget.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5218" marR="65218" marT="0" marB="0"/>
                </a:tc>
                <a:extLst>
                  <a:ext uri="{0D108BD9-81ED-4DB2-BD59-A6C34878D82A}">
                    <a16:rowId xmlns:a16="http://schemas.microsoft.com/office/drawing/2014/main" val="1536132773"/>
                  </a:ext>
                </a:extLst>
              </a:tr>
            </a:tbl>
          </a:graphicData>
        </a:graphic>
      </p:graphicFrame>
    </p:spTree>
    <p:extLst>
      <p:ext uri="{BB962C8B-B14F-4D97-AF65-F5344CB8AC3E}">
        <p14:creationId xmlns:p14="http://schemas.microsoft.com/office/powerpoint/2010/main" val="169725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B9E6-58C5-4741-AB61-FD8A581DA90A}"/>
              </a:ext>
            </a:extLst>
          </p:cNvPr>
          <p:cNvSpPr>
            <a:spLocks noGrp="1"/>
          </p:cNvSpPr>
          <p:nvPr>
            <p:ph type="title"/>
          </p:nvPr>
        </p:nvSpPr>
        <p:spPr/>
        <p:txBody>
          <a:bodyPr/>
          <a:lstStyle/>
          <a:p>
            <a:r>
              <a:rPr lang="en-US" dirty="0"/>
              <a:t>Project Deliverables </a:t>
            </a:r>
          </a:p>
        </p:txBody>
      </p:sp>
      <p:sp>
        <p:nvSpPr>
          <p:cNvPr id="3" name="Content Placeholder 2">
            <a:extLst>
              <a:ext uri="{FF2B5EF4-FFF2-40B4-BE49-F238E27FC236}">
                <a16:creationId xmlns:a16="http://schemas.microsoft.com/office/drawing/2014/main" id="{50410FC9-9506-49DB-BFDA-9BB4F0A67E7D}"/>
              </a:ext>
            </a:extLst>
          </p:cNvPr>
          <p:cNvSpPr>
            <a:spLocks noGrp="1"/>
          </p:cNvSpPr>
          <p:nvPr>
            <p:ph idx="1"/>
          </p:nvPr>
        </p:nvSpPr>
        <p:spPr/>
        <p:txBody>
          <a:bodyPr>
            <a:normAutofit lnSpcReduction="10000"/>
          </a:bodyPr>
          <a:lstStyle/>
          <a:p>
            <a:r>
              <a:rPr lang="en-US" dirty="0"/>
              <a:t>Build web application with interface for patient, doctor, and admin,</a:t>
            </a:r>
          </a:p>
          <a:p>
            <a:r>
              <a:rPr lang="en-US" dirty="0"/>
              <a:t>Recommend doctor schedule for patient according to selected symptoms, </a:t>
            </a:r>
          </a:p>
          <a:p>
            <a:r>
              <a:rPr lang="en-US" dirty="0"/>
              <a:t>Admin control of doctor sessions and appointments,</a:t>
            </a:r>
          </a:p>
          <a:p>
            <a:r>
              <a:rPr lang="en-US" dirty="0"/>
              <a:t>Admin can manage doctor schedule i.e. addition and deletion of doctor schedule which include doctor fee, hospital, and date and time,</a:t>
            </a:r>
          </a:p>
          <a:p>
            <a:r>
              <a:rPr lang="en-US" dirty="0"/>
              <a:t>Patient can view the list of all doctors and check if their sessions are available or not,</a:t>
            </a:r>
          </a:p>
          <a:p>
            <a:r>
              <a:rPr lang="en-US" dirty="0"/>
              <a:t>Patient can see their bookings and pay through </a:t>
            </a:r>
            <a:r>
              <a:rPr lang="en-US" dirty="0" err="1"/>
              <a:t>khalti</a:t>
            </a:r>
            <a:r>
              <a:rPr lang="en-US" dirty="0"/>
              <a:t>.</a:t>
            </a:r>
          </a:p>
          <a:p>
            <a:endParaRPr lang="en-US" dirty="0"/>
          </a:p>
          <a:p>
            <a:endParaRPr lang="en-US" dirty="0"/>
          </a:p>
        </p:txBody>
      </p:sp>
    </p:spTree>
    <p:extLst>
      <p:ext uri="{BB962C8B-B14F-4D97-AF65-F5344CB8AC3E}">
        <p14:creationId xmlns:p14="http://schemas.microsoft.com/office/powerpoint/2010/main" val="267987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CDD8-75CC-45FD-9E22-55D69EED0403}"/>
              </a:ext>
            </a:extLst>
          </p:cNvPr>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CD990B33-6720-421C-A251-D85C7AD6254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30036"/>
            <a:ext cx="10515599" cy="5320145"/>
          </a:xfrm>
          <a:prstGeom prst="rect">
            <a:avLst/>
          </a:prstGeom>
          <a:noFill/>
          <a:ln>
            <a:noFill/>
          </a:ln>
        </p:spPr>
      </p:pic>
    </p:spTree>
    <p:extLst>
      <p:ext uri="{BB962C8B-B14F-4D97-AF65-F5344CB8AC3E}">
        <p14:creationId xmlns:p14="http://schemas.microsoft.com/office/powerpoint/2010/main" val="1474148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747C-605E-4584-B3EA-A3D8FC99ADC7}"/>
              </a:ext>
            </a:extLst>
          </p:cNvPr>
          <p:cNvSpPr>
            <a:spLocks noGrp="1"/>
          </p:cNvSpPr>
          <p:nvPr>
            <p:ph type="title"/>
          </p:nvPr>
        </p:nvSpPr>
        <p:spPr/>
        <p:txBody>
          <a:bodyPr/>
          <a:lstStyle/>
          <a:p>
            <a:r>
              <a:rPr lang="en-US" dirty="0"/>
              <a:t>Use Case Diagram</a:t>
            </a:r>
          </a:p>
        </p:txBody>
      </p:sp>
      <p:pic>
        <p:nvPicPr>
          <p:cNvPr id="4" name="Content Placeholder 3">
            <a:extLst>
              <a:ext uri="{FF2B5EF4-FFF2-40B4-BE49-F238E27FC236}">
                <a16:creationId xmlns:a16="http://schemas.microsoft.com/office/drawing/2014/main" id="{19C604F6-8D12-4CE4-A303-09DD5C9CA7C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0654" y="1330036"/>
            <a:ext cx="5569527" cy="5162839"/>
          </a:xfrm>
          <a:prstGeom prst="rect">
            <a:avLst/>
          </a:prstGeom>
          <a:noFill/>
          <a:ln>
            <a:noFill/>
          </a:ln>
        </p:spPr>
      </p:pic>
    </p:spTree>
    <p:extLst>
      <p:ext uri="{BB962C8B-B14F-4D97-AF65-F5344CB8AC3E}">
        <p14:creationId xmlns:p14="http://schemas.microsoft.com/office/powerpoint/2010/main" val="185532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C96F-99A6-4E49-A977-F5C5380E13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ABC2BCF-5E6E-44E8-9170-92F6CF04FB58}"/>
              </a:ext>
            </a:extLst>
          </p:cNvPr>
          <p:cNvSpPr>
            <a:spLocks noGrp="1"/>
          </p:cNvSpPr>
          <p:nvPr>
            <p:ph idx="1"/>
          </p:nvPr>
        </p:nvSpPr>
        <p:spPr/>
        <p:txBody>
          <a:bodyPr/>
          <a:lstStyle/>
          <a:p>
            <a:pPr marL="0" indent="0">
              <a:buNone/>
            </a:pPr>
            <a:r>
              <a:rPr lang="en-US" dirty="0"/>
              <a:t>Doctor Recommendation System is an efficient and effective solution for managing healthcare services, improving patient care, and enhancing doctor recommendation. It provides a user-friendly interface for patients, doctors, and administrators to interact with the system and access the information they need. </a:t>
            </a:r>
            <a:r>
              <a:rPr lang="en-US"/>
              <a:t>This system can greatly benefit healthcare organizations by increasing their efficiency, improving their service quality, and ultimately leading to better health outcomes for patients.</a:t>
            </a:r>
          </a:p>
        </p:txBody>
      </p:sp>
    </p:spTree>
    <p:extLst>
      <p:ext uri="{BB962C8B-B14F-4D97-AF65-F5344CB8AC3E}">
        <p14:creationId xmlns:p14="http://schemas.microsoft.com/office/powerpoint/2010/main" val="113484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71C7-3B81-E52C-80B1-C51C83DC9D9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B0C7577-A196-BDD8-0D61-62123487186E}"/>
              </a:ext>
            </a:extLst>
          </p:cNvPr>
          <p:cNvSpPr>
            <a:spLocks noGrp="1"/>
          </p:cNvSpPr>
          <p:nvPr>
            <p:ph idx="1"/>
          </p:nvPr>
        </p:nvSpPr>
        <p:spPr/>
        <p:txBody>
          <a:bodyPr>
            <a:normAutofit fontScale="85000" lnSpcReduction="20000"/>
          </a:bodyPr>
          <a:lstStyle/>
          <a:p>
            <a:r>
              <a:rPr lang="en-US" dirty="0"/>
              <a:t>[1] S. </a:t>
            </a:r>
            <a:r>
              <a:rPr lang="en-US" dirty="0" err="1"/>
              <a:t>Indhumathi</a:t>
            </a:r>
            <a:r>
              <a:rPr lang="en-US" dirty="0"/>
              <a:t>, G. </a:t>
            </a:r>
            <a:r>
              <a:rPr lang="en-US" dirty="0" err="1"/>
              <a:t>vijayabaskar</a:t>
            </a:r>
            <a:r>
              <a:rPr lang="en-US" dirty="0"/>
              <a:t> (2015)http://nevonprojects.com/clinic-management-system/. </a:t>
            </a:r>
          </a:p>
          <a:p>
            <a:r>
              <a:rPr lang="en-US" dirty="0"/>
              <a:t>[2] Quora. Retrieved from The Pros &amp; Cons of using </a:t>
            </a:r>
            <a:r>
              <a:rPr lang="en-US" dirty="0" err="1"/>
              <a:t>ZocDoc</a:t>
            </a:r>
            <a:r>
              <a:rPr lang="en-US" b="1" dirty="0"/>
              <a:t> </a:t>
            </a:r>
            <a:r>
              <a:rPr lang="en-US" dirty="0"/>
              <a:t>Answers: https://www.quora.com/What-are-the-pros-and-cons-of-using-ZocDoc-to-make-doctor-appointments </a:t>
            </a:r>
          </a:p>
          <a:p>
            <a:r>
              <a:rPr lang="en-US" dirty="0"/>
              <a:t>[3] Quora. How-much-do-you-value-reviews-ZocDoc-HealthGrades-etc-versus-a-personal-recommendation-when-selecting-a-doctor</a:t>
            </a:r>
            <a:br>
              <a:rPr lang="en-US" dirty="0"/>
            </a:br>
            <a:r>
              <a:rPr lang="en-US" dirty="0"/>
              <a:t>https://www.quora.com/How-much-do-you-value-reviews-ZocDoc-HealthGrades-etc-versus-a-personal-recommendation-when-selecting-a-doctor</a:t>
            </a:r>
          </a:p>
          <a:p>
            <a:r>
              <a:rPr lang="en-US" dirty="0"/>
              <a:t>[4] 29 May 2021 . Healthgrades application review</a:t>
            </a:r>
            <a:br>
              <a:rPr lang="en-US" dirty="0"/>
            </a:br>
            <a:r>
              <a:rPr lang="en-US" u="sng" dirty="0">
                <a:hlinkClick r:id="rId2"/>
              </a:rPr>
              <a:t>https://www.apppicker.com/reviews/12416/healthgrades-app-review</a:t>
            </a:r>
            <a:endParaRPr lang="en-US" dirty="0"/>
          </a:p>
          <a:p>
            <a:r>
              <a:rPr lang="en-US" dirty="0"/>
              <a:t>[5] </a:t>
            </a:r>
            <a:r>
              <a:rPr lang="en-US" u="sng" dirty="0">
                <a:hlinkClick r:id="rId3"/>
              </a:rPr>
              <a:t>https://codecanyon.net/item/quick-media-hospitalclinic-management-system/12088123</a:t>
            </a:r>
            <a:r>
              <a:rPr lang="en-US" u="sng" dirty="0">
                <a:hlinkClick r:id="rId4"/>
              </a:rPr>
              <a:t>.</a:t>
            </a:r>
            <a:endParaRPr lang="en-US" dirty="0"/>
          </a:p>
          <a:p>
            <a:r>
              <a:rPr lang="en-US" dirty="0"/>
              <a:t>[6]</a:t>
            </a:r>
            <a:r>
              <a:rPr lang="en-US" u="sng" dirty="0">
                <a:hlinkClick r:id="rId5"/>
              </a:rPr>
              <a:t>http://afiinfotech.com/online_clinic_management_system_software</a:t>
            </a:r>
            <a:r>
              <a:rPr lang="en-US" dirty="0"/>
              <a:t>.</a:t>
            </a:r>
          </a:p>
        </p:txBody>
      </p:sp>
    </p:spTree>
    <p:extLst>
      <p:ext uri="{BB962C8B-B14F-4D97-AF65-F5344CB8AC3E}">
        <p14:creationId xmlns:p14="http://schemas.microsoft.com/office/powerpoint/2010/main" val="354973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71C7-3B81-E52C-80B1-C51C83DC9D9C}"/>
              </a:ext>
            </a:extLst>
          </p:cNvPr>
          <p:cNvSpPr>
            <a:spLocks noGrp="1"/>
          </p:cNvSpPr>
          <p:nvPr>
            <p:ph type="title"/>
          </p:nvPr>
        </p:nvSpPr>
        <p:spPr>
          <a:xfrm>
            <a:off x="4440382" y="3200689"/>
            <a:ext cx="3055793" cy="1325563"/>
          </a:xfrm>
        </p:spPr>
        <p:txBody>
          <a:bodyPr/>
          <a:lstStyle/>
          <a:p>
            <a:r>
              <a:rPr lang="en-US" dirty="0"/>
              <a:t>THANK YOU</a:t>
            </a:r>
          </a:p>
        </p:txBody>
      </p:sp>
      <p:sp>
        <p:nvSpPr>
          <p:cNvPr id="3" name="Content Placeholder 2">
            <a:extLst>
              <a:ext uri="{FF2B5EF4-FFF2-40B4-BE49-F238E27FC236}">
                <a16:creationId xmlns:a16="http://schemas.microsoft.com/office/drawing/2014/main" id="{3B0C7577-A196-BDD8-0D61-62123487186E}"/>
              </a:ext>
            </a:extLst>
          </p:cNvPr>
          <p:cNvSpPr>
            <a:spLocks noGrp="1"/>
          </p:cNvSpPr>
          <p:nvPr>
            <p:ph idx="1"/>
          </p:nvPr>
        </p:nvSpPr>
        <p:spPr/>
        <p:txBody>
          <a:bodyPr>
            <a:normAutofit/>
          </a:bodyPr>
          <a:lstStyle/>
          <a:p>
            <a:pPr marL="36900" lvl="0" indent="0">
              <a:buNone/>
            </a:pPr>
            <a:endParaRPr lang="en-US" dirty="0">
              <a:effectLst/>
            </a:endParaRPr>
          </a:p>
        </p:txBody>
      </p:sp>
    </p:spTree>
    <p:extLst>
      <p:ext uri="{BB962C8B-B14F-4D97-AF65-F5344CB8AC3E}">
        <p14:creationId xmlns:p14="http://schemas.microsoft.com/office/powerpoint/2010/main" val="55732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81E-39F9-40E6-F95A-1A7C4D841BE7}"/>
              </a:ext>
            </a:extLst>
          </p:cNvPr>
          <p:cNvSpPr>
            <a:spLocks noGrp="1"/>
          </p:cNvSpPr>
          <p:nvPr>
            <p:ph type="title"/>
          </p:nvPr>
        </p:nvSpPr>
        <p:spPr/>
        <p:txBody>
          <a:bodyPr/>
          <a:lstStyle/>
          <a:p>
            <a:r>
              <a:rPr lang="en-US" dirty="0"/>
              <a:t>Presentation Overview</a:t>
            </a:r>
          </a:p>
        </p:txBody>
      </p:sp>
      <p:sp>
        <p:nvSpPr>
          <p:cNvPr id="3" name="Content Placeholder 2">
            <a:extLst>
              <a:ext uri="{FF2B5EF4-FFF2-40B4-BE49-F238E27FC236}">
                <a16:creationId xmlns:a16="http://schemas.microsoft.com/office/drawing/2014/main" id="{DD5261F8-60AD-A8DE-E437-E50653907C93}"/>
              </a:ext>
            </a:extLst>
          </p:cNvPr>
          <p:cNvSpPr>
            <a:spLocks noGrp="1"/>
          </p:cNvSpPr>
          <p:nvPr>
            <p:ph idx="1"/>
          </p:nvPr>
        </p:nvSpPr>
        <p:spPr>
          <a:xfrm>
            <a:off x="838200" y="1385455"/>
            <a:ext cx="10515600" cy="4791508"/>
          </a:xfrm>
        </p:spPr>
        <p:txBody>
          <a:bodyPr>
            <a:normAutofit fontScale="92500" lnSpcReduction="20000"/>
          </a:bodyPr>
          <a:lstStyle/>
          <a:p>
            <a:r>
              <a:rPr lang="en-US" dirty="0"/>
              <a:t>Introduction</a:t>
            </a:r>
          </a:p>
          <a:p>
            <a:r>
              <a:rPr lang="en-US" dirty="0"/>
              <a:t>Problem Definition </a:t>
            </a:r>
          </a:p>
          <a:p>
            <a:r>
              <a:rPr lang="en-US" dirty="0"/>
              <a:t>Objective</a:t>
            </a:r>
          </a:p>
          <a:p>
            <a:r>
              <a:rPr lang="en-US" dirty="0"/>
              <a:t>Literature Review</a:t>
            </a:r>
          </a:p>
          <a:p>
            <a:r>
              <a:rPr lang="en-US" dirty="0"/>
              <a:t>Methodology </a:t>
            </a:r>
          </a:p>
          <a:p>
            <a:r>
              <a:rPr lang="en-US" dirty="0"/>
              <a:t>Tools Used</a:t>
            </a:r>
          </a:p>
          <a:p>
            <a:r>
              <a:rPr lang="en-US" dirty="0"/>
              <a:t>Working Division</a:t>
            </a:r>
          </a:p>
          <a:p>
            <a:r>
              <a:rPr lang="en-US" dirty="0"/>
              <a:t>Project Deliverables</a:t>
            </a:r>
          </a:p>
          <a:p>
            <a:r>
              <a:rPr lang="en-US" dirty="0"/>
              <a:t>ER Diagram</a:t>
            </a:r>
          </a:p>
          <a:p>
            <a:r>
              <a:rPr lang="en-US" dirty="0"/>
              <a:t>Use Case Diagram</a:t>
            </a:r>
          </a:p>
          <a:p>
            <a:r>
              <a:rPr lang="en-US" dirty="0"/>
              <a:t>Conclusion</a:t>
            </a:r>
          </a:p>
          <a:p>
            <a:endParaRPr lang="en-US" dirty="0"/>
          </a:p>
        </p:txBody>
      </p:sp>
    </p:spTree>
    <p:extLst>
      <p:ext uri="{BB962C8B-B14F-4D97-AF65-F5344CB8AC3E}">
        <p14:creationId xmlns:p14="http://schemas.microsoft.com/office/powerpoint/2010/main" val="209911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1E7D-C4FA-3595-5368-8360B19E8E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5F6786-C6B5-5C99-0216-760022B4E0B8}"/>
              </a:ext>
            </a:extLst>
          </p:cNvPr>
          <p:cNvSpPr>
            <a:spLocks noGrp="1"/>
          </p:cNvSpPr>
          <p:nvPr>
            <p:ph idx="1"/>
          </p:nvPr>
        </p:nvSpPr>
        <p:spPr/>
        <p:txBody>
          <a:bodyPr/>
          <a:lstStyle/>
          <a:p>
            <a:r>
              <a:rPr lang="en-US" dirty="0">
                <a:effectLst/>
              </a:rPr>
              <a:t>Doctor Recommendation System is developed to override the problems prevailing in the practicing manual system</a:t>
            </a:r>
            <a:endParaRPr lang="en-US" dirty="0"/>
          </a:p>
          <a:p>
            <a:r>
              <a:rPr lang="en-US" dirty="0">
                <a:effectLst/>
              </a:rPr>
              <a:t>System is designed for the particular need of the company to carry out operations in a smooth and effective manner</a:t>
            </a:r>
          </a:p>
          <a:p>
            <a:r>
              <a:rPr lang="en-US" dirty="0">
                <a:effectLst/>
              </a:rPr>
              <a:t>No formal knowledge is required for the users to use this system which makes it more user-friendly</a:t>
            </a:r>
          </a:p>
          <a:p>
            <a:r>
              <a:rPr lang="en-US" dirty="0">
                <a:effectLst/>
              </a:rPr>
              <a:t>Assist the users to concentrate on their other activities rather to rather to concentrate on the patient’s record keeping</a:t>
            </a:r>
            <a:endParaRPr lang="en-US" dirty="0"/>
          </a:p>
        </p:txBody>
      </p:sp>
    </p:spTree>
    <p:extLst>
      <p:ext uri="{BB962C8B-B14F-4D97-AF65-F5344CB8AC3E}">
        <p14:creationId xmlns:p14="http://schemas.microsoft.com/office/powerpoint/2010/main" val="399485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dirty="0">
                <a:effectLst/>
              </a:rPr>
              <a:t>Inefficient and time-consuming process of scheduling medical appointments.</a:t>
            </a:r>
          </a:p>
          <a:p>
            <a:r>
              <a:rPr lang="en-US" dirty="0">
                <a:effectLst/>
              </a:rPr>
              <a:t>Long waiting times and have difficulty getting in touch with medical professionals for follow-up by patients </a:t>
            </a:r>
          </a:p>
          <a:p>
            <a:r>
              <a:rPr lang="en-US" dirty="0">
                <a:effectLst/>
              </a:rPr>
              <a:t>Challenge of managing their busy schedules, tracking patient appointments, and accessing patient information in a timely and accurate manner by Medical Professionals</a:t>
            </a:r>
            <a:endParaRPr lang="en-US" dirty="0"/>
          </a:p>
        </p:txBody>
      </p:sp>
    </p:spTree>
    <p:extLst>
      <p:ext uri="{BB962C8B-B14F-4D97-AF65-F5344CB8AC3E}">
        <p14:creationId xmlns:p14="http://schemas.microsoft.com/office/powerpoint/2010/main" val="40328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41EE-014A-7B28-C7A8-E84630F22DD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699E006-AAEB-E396-EAB5-4041685EDBDB}"/>
              </a:ext>
            </a:extLst>
          </p:cNvPr>
          <p:cNvSpPr>
            <a:spLocks noGrp="1"/>
          </p:cNvSpPr>
          <p:nvPr>
            <p:ph idx="1"/>
          </p:nvPr>
        </p:nvSpPr>
        <p:spPr/>
        <p:txBody>
          <a:bodyPr/>
          <a:lstStyle/>
          <a:p>
            <a:r>
              <a:rPr lang="en-US" dirty="0"/>
              <a:t>To develop a web application with admin, patient, and doctor panel,</a:t>
            </a:r>
          </a:p>
          <a:p>
            <a:r>
              <a:rPr lang="en-US" dirty="0"/>
              <a:t>Enhancing patient satisfaction by providing recommendations of doctors</a:t>
            </a:r>
            <a:r>
              <a:rPr lang="en-US" dirty="0">
                <a:effectLst/>
              </a:rPr>
              <a:t>,</a:t>
            </a:r>
            <a:endParaRPr lang="en-US" dirty="0"/>
          </a:p>
          <a:p>
            <a:r>
              <a:rPr lang="en-US" dirty="0">
                <a:effectLst/>
              </a:rPr>
              <a:t>To increase efficiency of managing</a:t>
            </a:r>
            <a:r>
              <a:rPr lang="en-US" dirty="0"/>
              <a:t> the records of doctors and patients,</a:t>
            </a:r>
          </a:p>
          <a:p>
            <a:r>
              <a:rPr lang="en-US" dirty="0"/>
              <a:t>To enhance the recommendation model using </a:t>
            </a:r>
            <a:r>
              <a:rPr lang="en-US"/>
              <a:t>symptoms filtering.</a:t>
            </a:r>
            <a:endParaRPr lang="en-US" dirty="0"/>
          </a:p>
        </p:txBody>
      </p:sp>
    </p:spTree>
    <p:extLst>
      <p:ext uri="{BB962C8B-B14F-4D97-AF65-F5344CB8AC3E}">
        <p14:creationId xmlns:p14="http://schemas.microsoft.com/office/powerpoint/2010/main" val="304413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92A0-AEE1-33A3-D9D6-DB31CDE19A44}"/>
              </a:ext>
            </a:extLst>
          </p:cNvPr>
          <p:cNvSpPr>
            <a:spLocks noGrp="1"/>
          </p:cNvSpPr>
          <p:nvPr>
            <p:ph type="title"/>
          </p:nvPr>
        </p:nvSpPr>
        <p:spPr>
          <a:xfrm>
            <a:off x="913795" y="96350"/>
            <a:ext cx="10353762" cy="970450"/>
          </a:xfrm>
        </p:spPr>
        <p:txBody>
          <a:bodyPr/>
          <a:lstStyle/>
          <a:p>
            <a:r>
              <a:rPr lang="en-US" dirty="0"/>
              <a:t>Literature Review</a:t>
            </a:r>
          </a:p>
        </p:txBody>
      </p:sp>
      <p:sp>
        <p:nvSpPr>
          <p:cNvPr id="3" name="Content Placeholder 2">
            <a:extLst>
              <a:ext uri="{FF2B5EF4-FFF2-40B4-BE49-F238E27FC236}">
                <a16:creationId xmlns:a16="http://schemas.microsoft.com/office/drawing/2014/main" id="{38C07E38-169D-8734-D847-45B88F8D2A90}"/>
              </a:ext>
            </a:extLst>
          </p:cNvPr>
          <p:cNvSpPr>
            <a:spLocks noGrp="1"/>
          </p:cNvSpPr>
          <p:nvPr>
            <p:ph idx="1"/>
          </p:nvPr>
        </p:nvSpPr>
        <p:spPr>
          <a:xfrm>
            <a:off x="913794" y="1066800"/>
            <a:ext cx="10353763" cy="5694850"/>
          </a:xfrm>
        </p:spPr>
        <p:txBody>
          <a:bodyPr>
            <a:normAutofit/>
          </a:bodyPr>
          <a:lstStyle/>
          <a:p>
            <a:pPr marL="36900" indent="0">
              <a:buNone/>
            </a:pPr>
            <a:r>
              <a:rPr lang="en-US" sz="2400" dirty="0">
                <a:latin typeface="Calisto MT (Body)"/>
              </a:rPr>
              <a:t>Although  the conceptualization of doctor recommendation and appointment system is in initial phase, there are multiple literature showcasing the use collaborative filtering </a:t>
            </a:r>
            <a:r>
              <a:rPr lang="en-US" sz="2400" dirty="0"/>
              <a:t>for </a:t>
            </a:r>
            <a:r>
              <a:rPr lang="en-US" sz="2400" dirty="0">
                <a:latin typeface="Calisto MT (Body)"/>
              </a:rPr>
              <a:t>recommendation</a:t>
            </a:r>
            <a:r>
              <a:rPr lang="en-US" sz="2400" dirty="0"/>
              <a:t> </a:t>
            </a:r>
            <a:r>
              <a:rPr lang="en-US" sz="2400" dirty="0">
                <a:latin typeface="Calisto MT (Body)"/>
              </a:rPr>
              <a:t>in various aspects:</a:t>
            </a:r>
          </a:p>
          <a:p>
            <a:r>
              <a:rPr lang="en-US" sz="2400" b="1" dirty="0">
                <a:effectLst/>
              </a:rPr>
              <a:t>Better Doctor</a:t>
            </a:r>
            <a:r>
              <a:rPr lang="en-US" sz="2400" dirty="0">
                <a:effectLst/>
              </a:rPr>
              <a:t>.[1] is an online platform that allows patients to search for healthcare providers and book appointments with them. The platform uses data from government and healthcare sources to provide accurate and up-to-date information about healthcare providers</a:t>
            </a:r>
            <a:r>
              <a:rPr lang="en-US" sz="2400" dirty="0">
                <a:solidFill>
                  <a:schemeClr val="tx1"/>
                </a:solidFill>
              </a:rPr>
              <a:t>.</a:t>
            </a:r>
          </a:p>
          <a:p>
            <a:r>
              <a:rPr lang="en-US" sz="2400" b="1" dirty="0">
                <a:effectLst/>
              </a:rPr>
              <a:t>Health grades</a:t>
            </a:r>
            <a:r>
              <a:rPr lang="en-US" sz="2400" dirty="0">
                <a:effectLst/>
              </a:rPr>
              <a:t>.[2] is an online platform that allows patients to search for and review healthcare providers based on their specialty, location, and patient reviews. Patients can also book appointments with healthcare providers through the platform </a:t>
            </a:r>
            <a:br>
              <a:rPr lang="en-US" sz="2400" dirty="0">
                <a:latin typeface="Calisto MT (Body)"/>
              </a:rPr>
            </a:br>
            <a:br>
              <a:rPr lang="en-US" sz="2400" dirty="0">
                <a:latin typeface="Calisto MT (Body)"/>
              </a:rPr>
            </a:br>
            <a:endParaRPr lang="en-US" sz="2400" dirty="0">
              <a:latin typeface="Calisto MT (Body)"/>
            </a:endParaRPr>
          </a:p>
        </p:txBody>
      </p:sp>
    </p:spTree>
    <p:extLst>
      <p:ext uri="{BB962C8B-B14F-4D97-AF65-F5344CB8AC3E}">
        <p14:creationId xmlns:p14="http://schemas.microsoft.com/office/powerpoint/2010/main" val="116194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838200" y="1551709"/>
            <a:ext cx="10515600" cy="4625254"/>
          </a:xfrm>
        </p:spPr>
        <p:txBody>
          <a:bodyPr>
            <a:normAutofit lnSpcReduction="10000"/>
          </a:bodyPr>
          <a:lstStyle/>
          <a:p>
            <a:pPr marL="36900" indent="0">
              <a:buNone/>
            </a:pPr>
            <a:r>
              <a:rPr lang="en-US" sz="2400" dirty="0">
                <a:solidFill>
                  <a:schemeClr val="tx1"/>
                </a:solidFill>
              </a:rPr>
              <a:t>We </a:t>
            </a:r>
            <a:r>
              <a:rPr lang="en-US" sz="2400">
                <a:solidFill>
                  <a:schemeClr val="tx1"/>
                </a:solidFill>
              </a:rPr>
              <a:t>have worked </a:t>
            </a:r>
            <a:r>
              <a:rPr lang="en-US" sz="2400" dirty="0">
                <a:solidFill>
                  <a:schemeClr val="tx1"/>
                </a:solidFill>
              </a:rPr>
              <a:t>on these methodologies for the application of knowledge, skills and technique to broad range of activities in order to meet the requirement of our project. To complete this project, the following methodology / process has been conquered:</a:t>
            </a:r>
          </a:p>
          <a:p>
            <a:pPr marL="36900" indent="0">
              <a:buNone/>
            </a:pPr>
            <a:r>
              <a:rPr lang="en-US" sz="2400" b="1" dirty="0">
                <a:effectLst/>
              </a:rPr>
              <a:t>SOFTWARE DEVELOPMENT LIFE CYCLE</a:t>
            </a:r>
            <a:r>
              <a:rPr lang="en-US" sz="2400" dirty="0">
                <a:effectLst/>
              </a:rPr>
              <a:t>	</a:t>
            </a:r>
          </a:p>
          <a:p>
            <a:pPr marL="36900" indent="0">
              <a:buNone/>
            </a:pPr>
            <a:endParaRPr lang="en-US" sz="2400" dirty="0">
              <a:effectLst/>
            </a:endParaRPr>
          </a:p>
          <a:p>
            <a:r>
              <a:rPr lang="en-AU" sz="2400" dirty="0">
                <a:effectLst/>
              </a:rPr>
              <a:t>Model to be used for developing of this project is Iterative model</a:t>
            </a:r>
          </a:p>
          <a:p>
            <a:r>
              <a:rPr lang="en-AU" sz="2400" dirty="0">
                <a:effectLst/>
              </a:rPr>
              <a:t>It is simple and emphasizes on initial and simple implementation and with progress in the project it gains more feature</a:t>
            </a:r>
          </a:p>
          <a:p>
            <a:r>
              <a:rPr lang="en-AU" sz="2400" dirty="0">
                <a:effectLst/>
              </a:rPr>
              <a:t>It is advantageous since it has unique feature of repetitive nature i.e. during development phase one can go back to check out the previous works without any complications and flaws can be improved</a:t>
            </a:r>
          </a:p>
          <a:p>
            <a:pPr lvl="2"/>
            <a:endParaRPr lang="en-US" sz="2000" dirty="0">
              <a:solidFill>
                <a:schemeClr val="tx1"/>
              </a:solidFill>
            </a:endParaRPr>
          </a:p>
        </p:txBody>
      </p:sp>
    </p:spTree>
    <p:extLst>
      <p:ext uri="{BB962C8B-B14F-4D97-AF65-F5344CB8AC3E}">
        <p14:creationId xmlns:p14="http://schemas.microsoft.com/office/powerpoint/2010/main" val="202184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iterative model"/>
          <p:cNvPicPr/>
          <p:nvPr/>
        </p:nvPicPr>
        <p:blipFill>
          <a:blip r:embed="rId2" cstate="print"/>
          <a:srcRect/>
          <a:stretch>
            <a:fillRect/>
          </a:stretch>
        </p:blipFill>
        <p:spPr bwMode="auto">
          <a:xfrm>
            <a:off x="913795" y="1732449"/>
            <a:ext cx="10353761" cy="4058751"/>
          </a:xfrm>
          <a:prstGeom prst="rect">
            <a:avLst/>
          </a:prstGeom>
          <a:noFill/>
          <a:ln w="9525">
            <a:noFill/>
            <a:miter lim="800000"/>
            <a:headEnd/>
            <a:tailEnd/>
          </a:ln>
        </p:spPr>
      </p:pic>
    </p:spTree>
    <p:extLst>
      <p:ext uri="{BB962C8B-B14F-4D97-AF65-F5344CB8AC3E}">
        <p14:creationId xmlns:p14="http://schemas.microsoft.com/office/powerpoint/2010/main" val="184806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p>
        </p:txBody>
      </p:sp>
      <p:graphicFrame>
        <p:nvGraphicFramePr>
          <p:cNvPr id="9" name="Content Placeholder 8">
            <a:extLst>
              <a:ext uri="{FF2B5EF4-FFF2-40B4-BE49-F238E27FC236}">
                <a16:creationId xmlns:a16="http://schemas.microsoft.com/office/drawing/2014/main" id="{D973A46C-296E-4ADD-9680-8D7D8335A1F5}"/>
              </a:ext>
            </a:extLst>
          </p:cNvPr>
          <p:cNvGraphicFramePr>
            <a:graphicFrameLocks noGrp="1"/>
          </p:cNvGraphicFramePr>
          <p:nvPr>
            <p:ph sz="half" idx="1"/>
            <p:extLst>
              <p:ext uri="{D42A27DB-BD31-4B8C-83A1-F6EECF244321}">
                <p14:modId xmlns:p14="http://schemas.microsoft.com/office/powerpoint/2010/main" val="1732064321"/>
              </p:ext>
            </p:extLst>
          </p:nvPr>
        </p:nvGraphicFramePr>
        <p:xfrm>
          <a:off x="838200" y="1690688"/>
          <a:ext cx="10515600" cy="2225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861674831"/>
                    </a:ext>
                  </a:extLst>
                </a:gridCol>
                <a:gridCol w="5257800">
                  <a:extLst>
                    <a:ext uri="{9D8B030D-6E8A-4147-A177-3AD203B41FA5}">
                      <a16:colId xmlns:a16="http://schemas.microsoft.com/office/drawing/2014/main" val="3799256586"/>
                    </a:ext>
                  </a:extLst>
                </a:gridCol>
              </a:tblGrid>
              <a:tr h="370840">
                <a:tc>
                  <a:txBody>
                    <a:bodyPr/>
                    <a:lstStyle/>
                    <a:p>
                      <a:r>
                        <a:rPr lang="en-US" dirty="0"/>
                        <a:t>Tools</a:t>
                      </a:r>
                    </a:p>
                  </a:txBody>
                  <a:tcPr/>
                </a:tc>
                <a:tc>
                  <a:txBody>
                    <a:bodyPr/>
                    <a:lstStyle/>
                    <a:p>
                      <a:r>
                        <a:rPr lang="en-US" dirty="0"/>
                        <a:t>Purpose</a:t>
                      </a:r>
                    </a:p>
                  </a:txBody>
                  <a:tcPr/>
                </a:tc>
                <a:extLst>
                  <a:ext uri="{0D108BD9-81ED-4DB2-BD59-A6C34878D82A}">
                    <a16:rowId xmlns:a16="http://schemas.microsoft.com/office/drawing/2014/main" val="1674573187"/>
                  </a:ext>
                </a:extLst>
              </a:tr>
              <a:tr h="370840">
                <a:tc>
                  <a:txBody>
                    <a:bodyPr/>
                    <a:lstStyle/>
                    <a:p>
                      <a:r>
                        <a:rPr lang="en-US" dirty="0"/>
                        <a:t>PHP</a:t>
                      </a:r>
                    </a:p>
                  </a:txBody>
                  <a:tcPr/>
                </a:tc>
                <a:tc>
                  <a:txBody>
                    <a:bodyPr/>
                    <a:lstStyle/>
                    <a:p>
                      <a:r>
                        <a:rPr lang="en-US"/>
                        <a:t>Whole application base creation platform </a:t>
                      </a:r>
                    </a:p>
                  </a:txBody>
                  <a:tcPr/>
                </a:tc>
                <a:extLst>
                  <a:ext uri="{0D108BD9-81ED-4DB2-BD59-A6C34878D82A}">
                    <a16:rowId xmlns:a16="http://schemas.microsoft.com/office/drawing/2014/main" val="4238148968"/>
                  </a:ext>
                </a:extLst>
              </a:tr>
              <a:tr h="370840">
                <a:tc>
                  <a:txBody>
                    <a:bodyPr/>
                    <a:lstStyle/>
                    <a:p>
                      <a:r>
                        <a:rPr lang="en-US" dirty="0"/>
                        <a:t>GitHub</a:t>
                      </a:r>
                    </a:p>
                  </a:txBody>
                  <a:tcPr/>
                </a:tc>
                <a:tc>
                  <a:txBody>
                    <a:bodyPr/>
                    <a:lstStyle/>
                    <a:p>
                      <a:r>
                        <a:rPr lang="en-US"/>
                        <a:t>To manage Source Code</a:t>
                      </a:r>
                    </a:p>
                  </a:txBody>
                  <a:tcPr/>
                </a:tc>
                <a:extLst>
                  <a:ext uri="{0D108BD9-81ED-4DB2-BD59-A6C34878D82A}">
                    <a16:rowId xmlns:a16="http://schemas.microsoft.com/office/drawing/2014/main" val="3364957083"/>
                  </a:ext>
                </a:extLst>
              </a:tr>
              <a:tr h="370840">
                <a:tc>
                  <a:txBody>
                    <a:bodyPr/>
                    <a:lstStyle/>
                    <a:p>
                      <a:r>
                        <a:rPr lang="en-US" dirty="0"/>
                        <a:t>Adobe Photoshop CS6</a:t>
                      </a:r>
                    </a:p>
                  </a:txBody>
                  <a:tcPr/>
                </a:tc>
                <a:tc>
                  <a:txBody>
                    <a:bodyPr/>
                    <a:lstStyle/>
                    <a:p>
                      <a:r>
                        <a:rPr lang="en-US" dirty="0"/>
                        <a:t>For editing pictures</a:t>
                      </a:r>
                    </a:p>
                  </a:txBody>
                  <a:tcPr/>
                </a:tc>
                <a:extLst>
                  <a:ext uri="{0D108BD9-81ED-4DB2-BD59-A6C34878D82A}">
                    <a16:rowId xmlns:a16="http://schemas.microsoft.com/office/drawing/2014/main" val="1604988528"/>
                  </a:ext>
                </a:extLst>
              </a:tr>
              <a:tr h="370840">
                <a:tc>
                  <a:txBody>
                    <a:bodyPr/>
                    <a:lstStyle/>
                    <a:p>
                      <a:r>
                        <a:rPr lang="en-US" dirty="0"/>
                        <a:t>Web Browser</a:t>
                      </a:r>
                    </a:p>
                  </a:txBody>
                  <a:tcPr/>
                </a:tc>
                <a:tc>
                  <a:txBody>
                    <a:bodyPr/>
                    <a:lstStyle/>
                    <a:p>
                      <a:r>
                        <a:rPr lang="en-US" dirty="0"/>
                        <a:t>For running the application</a:t>
                      </a:r>
                    </a:p>
                  </a:txBody>
                  <a:tcPr/>
                </a:tc>
                <a:extLst>
                  <a:ext uri="{0D108BD9-81ED-4DB2-BD59-A6C34878D82A}">
                    <a16:rowId xmlns:a16="http://schemas.microsoft.com/office/drawing/2014/main" val="3296425978"/>
                  </a:ext>
                </a:extLst>
              </a:tr>
              <a:tr h="370840">
                <a:tc>
                  <a:txBody>
                    <a:bodyPr/>
                    <a:lstStyle/>
                    <a:p>
                      <a:r>
                        <a:rPr lang="en-US" dirty="0" err="1">
                          <a:solidFill>
                            <a:schemeClr val="tx1"/>
                          </a:solidFill>
                        </a:rPr>
                        <a:t>Xampp</a:t>
                      </a:r>
                      <a:endParaRPr lang="en-US" dirty="0">
                        <a:solidFill>
                          <a:schemeClr val="tx1"/>
                        </a:solidFill>
                      </a:endParaRPr>
                    </a:p>
                  </a:txBody>
                  <a:tcPr/>
                </a:tc>
                <a:tc>
                  <a:txBody>
                    <a:bodyPr/>
                    <a:lstStyle/>
                    <a:p>
                      <a:r>
                        <a:rPr lang="en-US" dirty="0"/>
                        <a:t>For running database</a:t>
                      </a:r>
                      <a:endParaRPr lang="en-US" dirty="0">
                        <a:solidFill>
                          <a:schemeClr val="bg1"/>
                        </a:solidFill>
                      </a:endParaRPr>
                    </a:p>
                  </a:txBody>
                  <a:tcPr/>
                </a:tc>
                <a:extLst>
                  <a:ext uri="{0D108BD9-81ED-4DB2-BD59-A6C34878D82A}">
                    <a16:rowId xmlns:a16="http://schemas.microsoft.com/office/drawing/2014/main" val="3951298686"/>
                  </a:ext>
                </a:extLst>
              </a:tr>
            </a:tbl>
          </a:graphicData>
        </a:graphic>
      </p:graphicFrame>
    </p:spTree>
    <p:extLst>
      <p:ext uri="{BB962C8B-B14F-4D97-AF65-F5344CB8AC3E}">
        <p14:creationId xmlns:p14="http://schemas.microsoft.com/office/powerpoint/2010/main" val="1779232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TotalTime>
  <Words>936</Words>
  <Application>Microsoft Office PowerPoint</Application>
  <PresentationFormat>Widescreen</PresentationFormat>
  <Paragraphs>108</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Calisto MT (Body)</vt:lpstr>
      <vt:lpstr>LMRoman12-Regular</vt:lpstr>
      <vt:lpstr>Mangal</vt:lpstr>
      <vt:lpstr>Symbol</vt:lpstr>
      <vt:lpstr>Office Theme</vt:lpstr>
      <vt:lpstr>Doctor Appointment And Recommendation System  </vt:lpstr>
      <vt:lpstr>Presentation Overview</vt:lpstr>
      <vt:lpstr>Introduction</vt:lpstr>
      <vt:lpstr>Problem Definition</vt:lpstr>
      <vt:lpstr>Objective</vt:lpstr>
      <vt:lpstr>Literature Review</vt:lpstr>
      <vt:lpstr>Methodology</vt:lpstr>
      <vt:lpstr>PowerPoint Presentation</vt:lpstr>
      <vt:lpstr>Tools Used</vt:lpstr>
      <vt:lpstr>Work Division</vt:lpstr>
      <vt:lpstr>Project Deliverables </vt:lpstr>
      <vt:lpstr>ER Diagram</vt:lpstr>
      <vt:lpstr>Use Case Diagram</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System using Machine Learning Algorithms</dc:title>
  <dc:creator>Prakash Upadhyaya</dc:creator>
  <cp:lastModifiedBy>Asmit Thapa</cp:lastModifiedBy>
  <cp:revision>42</cp:revision>
  <dcterms:created xsi:type="dcterms:W3CDTF">2023-02-13T12:44:06Z</dcterms:created>
  <dcterms:modified xsi:type="dcterms:W3CDTF">2023-05-06T01:35:52Z</dcterms:modified>
</cp:coreProperties>
</file>