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73" r:id="rId3"/>
    <p:sldId id="275" r:id="rId4"/>
    <p:sldId id="276" r:id="rId5"/>
    <p:sldId id="277" r:id="rId6"/>
    <p:sldId id="274" r:id="rId7"/>
    <p:sldId id="278" r:id="rId8"/>
    <p:sldId id="272" r:id="rId9"/>
    <p:sldId id="279" r:id="rId10"/>
    <p:sldId id="280" r:id="rId11"/>
    <p:sldId id="281" r:id="rId12"/>
    <p:sldId id="283" r:id="rId13"/>
    <p:sldId id="284"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46DD-1384-4244-B25F-808DB3CEC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AF1E8D-AADF-4053-BCB4-7673427F5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11D59-704C-4A0A-B213-E08F9C8D5DB1}"/>
              </a:ext>
            </a:extLst>
          </p:cNvPr>
          <p:cNvSpPr>
            <a:spLocks noGrp="1"/>
          </p:cNvSpPr>
          <p:nvPr>
            <p:ph type="dt" sz="half" idx="10"/>
          </p:nvPr>
        </p:nvSpPr>
        <p:spPr/>
        <p:txBody>
          <a:bodyPr/>
          <a:lstStyle/>
          <a:p>
            <a:fld id="{87DE6118-2437-4B30-8E3C-4D2BE6020583}" type="datetimeFigureOut">
              <a:rPr lang="en-US" smtClean="0"/>
              <a:pPr/>
              <a:t>5/6/2023</a:t>
            </a:fld>
            <a:endParaRPr lang="en-US" dirty="0"/>
          </a:p>
        </p:txBody>
      </p:sp>
      <p:sp>
        <p:nvSpPr>
          <p:cNvPr id="5" name="Footer Placeholder 4">
            <a:extLst>
              <a:ext uri="{FF2B5EF4-FFF2-40B4-BE49-F238E27FC236}">
                <a16:creationId xmlns:a16="http://schemas.microsoft.com/office/drawing/2014/main" id="{23316D81-228D-4E8F-8FA6-94D7EF54E3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0D403F-AFF6-4444-8F03-907EB2D4A59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608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385-BF65-4C19-93FB-19685179E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055A3-EA37-442B-B16B-D5573671E5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53A0B-2AB8-426D-948C-DD8223EDDFA3}"/>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5" name="Footer Placeholder 4">
            <a:extLst>
              <a:ext uri="{FF2B5EF4-FFF2-40B4-BE49-F238E27FC236}">
                <a16:creationId xmlns:a16="http://schemas.microsoft.com/office/drawing/2014/main" id="{5E219227-D076-4516-9722-CB27853B52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68B7D4-0B3D-43C2-A4AB-75166C33916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6094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D3470-2FD4-4ADF-90AF-6A0FBD263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09A032-DA28-4D3E-870E-4E6C8258AF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E00D2-82BE-4C38-B508-72F1952C40EE}"/>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5" name="Footer Placeholder 4">
            <a:extLst>
              <a:ext uri="{FF2B5EF4-FFF2-40B4-BE49-F238E27FC236}">
                <a16:creationId xmlns:a16="http://schemas.microsoft.com/office/drawing/2014/main" id="{466E69DE-5603-4F94-A9F8-3885FFA347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BE3A39-F6AD-45DF-B4F3-C52252B17FB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1366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713-DC82-493A-AF3D-89C06B080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1075-4218-4582-8635-F6B37653A0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C9B9C-61A5-4EE3-A052-2D1A648387E6}"/>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5" name="Footer Placeholder 4">
            <a:extLst>
              <a:ext uri="{FF2B5EF4-FFF2-40B4-BE49-F238E27FC236}">
                <a16:creationId xmlns:a16="http://schemas.microsoft.com/office/drawing/2014/main" id="{C2E7F4E5-0464-470D-9529-DCE6E233A4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389E41-D595-4C51-AE18-10D0EC78C6F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6600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A166-6262-4735-AA4F-26FDA4FAF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04466F-D7D1-4222-9779-2B456A187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3CDDFF-FE8B-4903-8E6A-3E92F421592B}"/>
              </a:ext>
            </a:extLst>
          </p:cNvPr>
          <p:cNvSpPr>
            <a:spLocks noGrp="1"/>
          </p:cNvSpPr>
          <p:nvPr>
            <p:ph type="dt" sz="half" idx="10"/>
          </p:nvPr>
        </p:nvSpPr>
        <p:spPr/>
        <p:txBody>
          <a:bodyPr/>
          <a:lstStyle/>
          <a:p>
            <a:fld id="{87DE6118-2437-4B30-8E3C-4D2BE6020583}" type="datetimeFigureOut">
              <a:rPr lang="en-US" smtClean="0"/>
              <a:pPr/>
              <a:t>5/6/2023</a:t>
            </a:fld>
            <a:endParaRPr lang="en-US" dirty="0"/>
          </a:p>
        </p:txBody>
      </p:sp>
      <p:sp>
        <p:nvSpPr>
          <p:cNvPr id="5" name="Footer Placeholder 4">
            <a:extLst>
              <a:ext uri="{FF2B5EF4-FFF2-40B4-BE49-F238E27FC236}">
                <a16:creationId xmlns:a16="http://schemas.microsoft.com/office/drawing/2014/main" id="{792FD58C-8D4B-4036-A690-BC51A1F67F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89F804-F505-4CA9-AD2B-54180BB4BB9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063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613C-D4FC-40F4-9AB9-8C3E0A876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48357-3709-40B6-B2B2-8816F04FB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9C5DB0-D064-48B2-81B2-8DA324C72E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AA83E-AD9F-40BC-AD3B-8E58A458521C}"/>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6" name="Footer Placeholder 5">
            <a:extLst>
              <a:ext uri="{FF2B5EF4-FFF2-40B4-BE49-F238E27FC236}">
                <a16:creationId xmlns:a16="http://schemas.microsoft.com/office/drawing/2014/main" id="{7CDAA184-6D8E-439F-AD04-83003B630E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9913F2-49C7-46ED-AEA9-A8947B3D00B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1085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333A-47D9-4526-AD40-6D7E146EA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06AD9-0BDF-442E-83A3-9AD4A99A8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5676F8-FB30-4578-A29A-94242191B6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2CBDCE-3BCD-499A-857F-C1A3B3F18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315A0D-F349-4340-92D3-77E03ABFA6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A3830A-4E1E-48FB-8AF8-430017197D22}"/>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8" name="Footer Placeholder 7">
            <a:extLst>
              <a:ext uri="{FF2B5EF4-FFF2-40B4-BE49-F238E27FC236}">
                <a16:creationId xmlns:a16="http://schemas.microsoft.com/office/drawing/2014/main" id="{B45EB044-0963-4845-9B02-E9835871EA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02DBD6-BDEB-4202-909B-8B507C6A026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9238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75B5-6C9B-4EDA-978D-3814CEFCB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A73EB6-5E92-437B-A241-C6247622211B}"/>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4" name="Footer Placeholder 3">
            <a:extLst>
              <a:ext uri="{FF2B5EF4-FFF2-40B4-BE49-F238E27FC236}">
                <a16:creationId xmlns:a16="http://schemas.microsoft.com/office/drawing/2014/main" id="{2CAC7D4A-176B-4E2D-89BB-CB58F7456C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FD514E-60CC-4A46-BA3C-05130EEFDC3C}"/>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490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0ECB3-D250-4546-AD23-0AF245924213}"/>
              </a:ext>
            </a:extLst>
          </p:cNvPr>
          <p:cNvSpPr>
            <a:spLocks noGrp="1"/>
          </p:cNvSpPr>
          <p:nvPr>
            <p:ph type="dt" sz="half" idx="10"/>
          </p:nvPr>
        </p:nvSpPr>
        <p:spPr/>
        <p:txBody>
          <a:bodyPr/>
          <a:lstStyle/>
          <a:p>
            <a:fld id="{87DE6118-2437-4B30-8E3C-4D2BE6020583}" type="datetimeFigureOut">
              <a:rPr lang="en-US" smtClean="0"/>
              <a:t>5/6/2023</a:t>
            </a:fld>
            <a:endParaRPr lang="en-US" dirty="0"/>
          </a:p>
        </p:txBody>
      </p:sp>
      <p:sp>
        <p:nvSpPr>
          <p:cNvPr id="3" name="Footer Placeholder 2">
            <a:extLst>
              <a:ext uri="{FF2B5EF4-FFF2-40B4-BE49-F238E27FC236}">
                <a16:creationId xmlns:a16="http://schemas.microsoft.com/office/drawing/2014/main" id="{5FB86F5E-FA99-42C5-8757-3168E72FAE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DAE940-3BAC-4074-B8DE-83697266353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0915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6ACD-AF9F-4E01-9CF5-2766FB0F1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88F860-FF93-4130-8894-F76656AD8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640E43-60DA-4B38-8AE7-182D9897E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C873EA-6E84-46C4-9B96-8EF2C267458E}"/>
              </a:ext>
            </a:extLst>
          </p:cNvPr>
          <p:cNvSpPr>
            <a:spLocks noGrp="1"/>
          </p:cNvSpPr>
          <p:nvPr>
            <p:ph type="dt" sz="half" idx="10"/>
          </p:nvPr>
        </p:nvSpPr>
        <p:spPr/>
        <p:txBody>
          <a:bodyPr/>
          <a:lstStyle/>
          <a:p>
            <a:fld id="{87DE6118-2437-4B30-8E3C-4D2BE6020583}" type="datetimeFigureOut">
              <a:rPr lang="en-US" smtClean="0"/>
              <a:pPr/>
              <a:t>5/6/2023</a:t>
            </a:fld>
            <a:endParaRPr lang="en-US" dirty="0"/>
          </a:p>
        </p:txBody>
      </p:sp>
      <p:sp>
        <p:nvSpPr>
          <p:cNvPr id="6" name="Footer Placeholder 5">
            <a:extLst>
              <a:ext uri="{FF2B5EF4-FFF2-40B4-BE49-F238E27FC236}">
                <a16:creationId xmlns:a16="http://schemas.microsoft.com/office/drawing/2014/main" id="{2DFF18B1-A02B-414C-A4FF-7978F9CD9C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A232CC-E37F-4AA3-AFBE-5E05B6CB811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8798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1B72-27FB-40E8-ACE8-8B95EAD1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02F71-3B38-46DB-BDC9-E5B7F3182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03BB18-6E54-431E-AF77-2CA350A41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9AE655-A235-43A9-AB62-FF06AEBF99B4}"/>
              </a:ext>
            </a:extLst>
          </p:cNvPr>
          <p:cNvSpPr>
            <a:spLocks noGrp="1"/>
          </p:cNvSpPr>
          <p:nvPr>
            <p:ph type="dt" sz="half" idx="10"/>
          </p:nvPr>
        </p:nvSpPr>
        <p:spPr/>
        <p:txBody>
          <a:bodyPr/>
          <a:lstStyle/>
          <a:p>
            <a:fld id="{87DE6118-2437-4B30-8E3C-4D2BE6020583}" type="datetimeFigureOut">
              <a:rPr lang="en-US" smtClean="0"/>
              <a:pPr/>
              <a:t>5/6/2023</a:t>
            </a:fld>
            <a:endParaRPr lang="en-US" dirty="0"/>
          </a:p>
        </p:txBody>
      </p:sp>
      <p:sp>
        <p:nvSpPr>
          <p:cNvPr id="6" name="Footer Placeholder 5">
            <a:extLst>
              <a:ext uri="{FF2B5EF4-FFF2-40B4-BE49-F238E27FC236}">
                <a16:creationId xmlns:a16="http://schemas.microsoft.com/office/drawing/2014/main" id="{E064A56D-3693-47A8-8FC7-7C9A3A8CDD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A09029-EEAB-4EC4-A3E5-78C20DDA3BB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219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98BDA-F2E6-45BD-9FC2-4FD76972F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87E9F-A331-4A2F-A7F9-85151818F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E15EC-E141-48A7-8BFC-AD9F38B7B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5/6/2023</a:t>
            </a:fld>
            <a:endParaRPr lang="en-US" dirty="0"/>
          </a:p>
        </p:txBody>
      </p:sp>
      <p:sp>
        <p:nvSpPr>
          <p:cNvPr id="5" name="Footer Placeholder 4">
            <a:extLst>
              <a:ext uri="{FF2B5EF4-FFF2-40B4-BE49-F238E27FC236}">
                <a16:creationId xmlns:a16="http://schemas.microsoft.com/office/drawing/2014/main" id="{2F29CA12-EACE-4F55-9AD2-D180FED8B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834C644-E4B5-4AC0-90A0-D421EB784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2484130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iki.python.org/moin/AlexMartelli" TargetMode="External"/><Relationship Id="rId2" Type="http://schemas.openxmlformats.org/officeDocument/2006/relationships/hyperlink" Target="http://www.homeandlearn.co.uk/python/php.html(11.18.201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mparison_of_Q%26A_si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AE08-0708-44E5-9AB4-4B89A501B283}"/>
              </a:ext>
            </a:extLst>
          </p:cNvPr>
          <p:cNvSpPr>
            <a:spLocks noGrp="1"/>
          </p:cNvSpPr>
          <p:nvPr>
            <p:ph type="ctrTitle"/>
          </p:nvPr>
        </p:nvSpPr>
        <p:spPr>
          <a:xfrm>
            <a:off x="1915385" y="1248635"/>
            <a:ext cx="8361229" cy="1696643"/>
          </a:xfrm>
        </p:spPr>
        <p:txBody>
          <a:bodyPr/>
          <a:lstStyle/>
          <a:p>
            <a:r>
              <a:rPr lang="en-US" sz="6000" dirty="0"/>
              <a:t>Study Room</a:t>
            </a:r>
            <a:r>
              <a:rPr lang="en-US" dirty="0"/>
              <a:t>:</a:t>
            </a:r>
            <a:br>
              <a:rPr lang="en-US" sz="6000" dirty="0"/>
            </a:br>
            <a:r>
              <a:rPr lang="en-US" sz="4000" dirty="0">
                <a:latin typeface="Arial Rounded MT Bold" panose="020F0704030504030204" pitchFamily="34" charset="0"/>
              </a:rPr>
              <a:t>E-learning QA Module </a:t>
            </a:r>
            <a:endParaRPr lang="en-US" sz="6000" dirty="0"/>
          </a:p>
        </p:txBody>
      </p:sp>
      <p:sp>
        <p:nvSpPr>
          <p:cNvPr id="3" name="Subtitle 2">
            <a:extLst>
              <a:ext uri="{FF2B5EF4-FFF2-40B4-BE49-F238E27FC236}">
                <a16:creationId xmlns:a16="http://schemas.microsoft.com/office/drawing/2014/main" id="{BDD63B47-305D-4017-9CCE-B9C155240F2A}"/>
              </a:ext>
            </a:extLst>
          </p:cNvPr>
          <p:cNvSpPr>
            <a:spLocks noGrp="1"/>
          </p:cNvSpPr>
          <p:nvPr>
            <p:ph type="subTitle" idx="1"/>
          </p:nvPr>
        </p:nvSpPr>
        <p:spPr>
          <a:xfrm>
            <a:off x="1915386" y="3345873"/>
            <a:ext cx="8361228" cy="1696643"/>
          </a:xfrm>
        </p:spPr>
        <p:txBody>
          <a:bodyPr>
            <a:normAutofit fontScale="92500" lnSpcReduction="20000"/>
          </a:bodyPr>
          <a:lstStyle/>
          <a:p>
            <a:r>
              <a:rPr lang="en-US" sz="3800" u="sng" dirty="0"/>
              <a:t>Prepared By :-</a:t>
            </a:r>
          </a:p>
          <a:p>
            <a:r>
              <a:rPr lang="en-US" dirty="0">
                <a:solidFill>
                  <a:schemeClr val="tx1">
                    <a:lumMod val="95000"/>
                    <a:lumOff val="5000"/>
                  </a:schemeClr>
                </a:solidFill>
              </a:rPr>
              <a:t>Abhinav Paudel(15449)</a:t>
            </a:r>
          </a:p>
          <a:p>
            <a:r>
              <a:rPr lang="en-US" dirty="0">
                <a:solidFill>
                  <a:schemeClr val="tx1">
                    <a:lumMod val="95000"/>
                    <a:lumOff val="5000"/>
                  </a:schemeClr>
                </a:solidFill>
              </a:rPr>
              <a:t>Mandeep Panta(15464)</a:t>
            </a:r>
          </a:p>
          <a:p>
            <a:r>
              <a:rPr lang="en-US" dirty="0">
                <a:solidFill>
                  <a:schemeClr val="tx1">
                    <a:lumMod val="95000"/>
                    <a:lumOff val="5000"/>
                  </a:schemeClr>
                </a:solidFill>
              </a:rPr>
              <a:t>Ashbin Thapa(15455)</a:t>
            </a:r>
          </a:p>
        </p:txBody>
      </p:sp>
    </p:spTree>
    <p:extLst>
      <p:ext uri="{BB962C8B-B14F-4D97-AF65-F5344CB8AC3E}">
        <p14:creationId xmlns:p14="http://schemas.microsoft.com/office/powerpoint/2010/main" val="307530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EBC-2D87-4955-9C2F-0445D5E9CDC3}"/>
              </a:ext>
            </a:extLst>
          </p:cNvPr>
          <p:cNvSpPr>
            <a:spLocks noGrp="1"/>
          </p:cNvSpPr>
          <p:nvPr>
            <p:ph type="title"/>
          </p:nvPr>
        </p:nvSpPr>
        <p:spPr/>
        <p:txBody>
          <a:bodyPr/>
          <a:lstStyle/>
          <a:p>
            <a:r>
              <a:rPr lang="en-US" dirty="0"/>
              <a:t>Work Division</a:t>
            </a:r>
          </a:p>
        </p:txBody>
      </p:sp>
      <p:graphicFrame>
        <p:nvGraphicFramePr>
          <p:cNvPr id="4" name="Content Placeholder 3">
            <a:extLst>
              <a:ext uri="{FF2B5EF4-FFF2-40B4-BE49-F238E27FC236}">
                <a16:creationId xmlns:a16="http://schemas.microsoft.com/office/drawing/2014/main" id="{0DB84B48-A2AC-4CF7-B9CE-8670B4EED190}"/>
              </a:ext>
            </a:extLst>
          </p:cNvPr>
          <p:cNvGraphicFramePr>
            <a:graphicFrameLocks noGrp="1"/>
          </p:cNvGraphicFramePr>
          <p:nvPr>
            <p:ph idx="1"/>
            <p:extLst>
              <p:ext uri="{D42A27DB-BD31-4B8C-83A1-F6EECF244321}">
                <p14:modId xmlns:p14="http://schemas.microsoft.com/office/powerpoint/2010/main" val="327782043"/>
              </p:ext>
            </p:extLst>
          </p:nvPr>
        </p:nvGraphicFramePr>
        <p:xfrm>
          <a:off x="827314" y="1584960"/>
          <a:ext cx="10526486" cy="5014054"/>
        </p:xfrm>
        <a:graphic>
          <a:graphicData uri="http://schemas.openxmlformats.org/drawingml/2006/table">
            <a:tbl>
              <a:tblPr firstRow="1" firstCol="1" bandRow="1">
                <a:tableStyleId>{5940675A-B579-460E-94D1-54222C63F5DA}</a:tableStyleId>
              </a:tblPr>
              <a:tblGrid>
                <a:gridCol w="400595">
                  <a:extLst>
                    <a:ext uri="{9D8B030D-6E8A-4147-A177-3AD203B41FA5}">
                      <a16:colId xmlns:a16="http://schemas.microsoft.com/office/drawing/2014/main" val="529113450"/>
                    </a:ext>
                  </a:extLst>
                </a:gridCol>
                <a:gridCol w="984068">
                  <a:extLst>
                    <a:ext uri="{9D8B030D-6E8A-4147-A177-3AD203B41FA5}">
                      <a16:colId xmlns:a16="http://schemas.microsoft.com/office/drawing/2014/main" val="3450367157"/>
                    </a:ext>
                  </a:extLst>
                </a:gridCol>
                <a:gridCol w="2037806">
                  <a:extLst>
                    <a:ext uri="{9D8B030D-6E8A-4147-A177-3AD203B41FA5}">
                      <a16:colId xmlns:a16="http://schemas.microsoft.com/office/drawing/2014/main" val="1027324339"/>
                    </a:ext>
                  </a:extLst>
                </a:gridCol>
                <a:gridCol w="7104017">
                  <a:extLst>
                    <a:ext uri="{9D8B030D-6E8A-4147-A177-3AD203B41FA5}">
                      <a16:colId xmlns:a16="http://schemas.microsoft.com/office/drawing/2014/main" val="3067237439"/>
                    </a:ext>
                  </a:extLst>
                </a:gridCol>
              </a:tblGrid>
              <a:tr h="72912">
                <a:tc>
                  <a:txBody>
                    <a:bodyPr/>
                    <a:lstStyle/>
                    <a:p>
                      <a:pPr marL="0" marR="0" algn="just">
                        <a:lnSpc>
                          <a:spcPct val="150000"/>
                        </a:lnSpc>
                        <a:spcBef>
                          <a:spcPts val="0"/>
                        </a:spcBef>
                        <a:spcAft>
                          <a:spcPts val="0"/>
                        </a:spcAft>
                      </a:pPr>
                      <a:r>
                        <a:rPr lang="en-US" sz="1200">
                          <a:effectLst/>
                        </a:rPr>
                        <a:t>SN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dirty="0">
                          <a:effectLst/>
                        </a:rPr>
                        <a:t>NAME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ROLES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RESPONSIBILITIES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extLst>
                  <a:ext uri="{0D108BD9-81ED-4DB2-BD59-A6C34878D82A}">
                    <a16:rowId xmlns:a16="http://schemas.microsoft.com/office/drawing/2014/main" val="1744095964"/>
                  </a:ext>
                </a:extLst>
              </a:tr>
              <a:tr h="1816547">
                <a:tc>
                  <a:txBody>
                    <a:bodyPr/>
                    <a:lstStyle/>
                    <a:p>
                      <a:pPr marL="0" marR="0" algn="just">
                        <a:lnSpc>
                          <a:spcPct val="150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dirty="0">
                          <a:effectLst/>
                        </a:rPr>
                        <a:t>Mandeep Panta.</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System/Back-end developer</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Test System Interfaces</a:t>
                      </a:r>
                    </a:p>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Define and execute development requirements</a:t>
                      </a:r>
                    </a:p>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Develop, maintain and implement policies and procedures necessary to ensure the security and integrity of the corporate database</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Develop website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extLst>
                  <a:ext uri="{0D108BD9-81ED-4DB2-BD59-A6C34878D82A}">
                    <a16:rowId xmlns:a16="http://schemas.microsoft.com/office/drawing/2014/main" val="2628689125"/>
                  </a:ext>
                </a:extLst>
              </a:tr>
              <a:tr h="1717933">
                <a:tc>
                  <a:txBody>
                    <a:bodyPr/>
                    <a:lstStyle/>
                    <a:p>
                      <a:pPr marL="0" marR="0" algn="just">
                        <a:lnSpc>
                          <a:spcPct val="150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Abhinav Paudel</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Front-end Developer</a:t>
                      </a:r>
                    </a:p>
                    <a:p>
                      <a:pPr marL="0" marR="0" algn="just">
                        <a:lnSpc>
                          <a:spcPct val="150000"/>
                        </a:lnSpc>
                        <a:spcBef>
                          <a:spcPts val="0"/>
                        </a:spcBef>
                        <a:spcAft>
                          <a:spcPts val="0"/>
                        </a:spcAft>
                      </a:pPr>
                      <a:r>
                        <a:rPr lang="en-US" sz="1200">
                          <a:effectLst/>
                        </a:rPr>
                        <a:t>And UI Designer</a:t>
                      </a:r>
                    </a:p>
                    <a:p>
                      <a:pPr marL="0" marR="0" algn="just">
                        <a:lnSpc>
                          <a:spcPct val="150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Develop Use-Friendly Interface and work through design revisions</a:t>
                      </a:r>
                    </a:p>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Evaluating existing applications and performing updates and modifications</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Develop Use-Friendly Interface and work through design revisions.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extLst>
                  <a:ext uri="{0D108BD9-81ED-4DB2-BD59-A6C34878D82A}">
                    <a16:rowId xmlns:a16="http://schemas.microsoft.com/office/drawing/2014/main" val="1406696718"/>
                  </a:ext>
                </a:extLst>
              </a:tr>
              <a:tr h="1233575">
                <a:tc>
                  <a:txBody>
                    <a:bodyPr/>
                    <a:lstStyle/>
                    <a:p>
                      <a:pPr marL="0" marR="0" algn="just">
                        <a:lnSpc>
                          <a:spcPct val="150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0"/>
                        </a:spcBef>
                        <a:spcAft>
                          <a:spcPts val="0"/>
                        </a:spcAft>
                      </a:pPr>
                      <a:r>
                        <a:rPr lang="en-US" sz="1200">
                          <a:effectLst/>
                        </a:rPr>
                        <a:t>Ashbin Thapa</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0" marR="0" algn="just">
                        <a:lnSpc>
                          <a:spcPct val="150000"/>
                        </a:lnSpc>
                        <a:spcBef>
                          <a:spcPts val="600"/>
                        </a:spcBef>
                        <a:spcAft>
                          <a:spcPts val="600"/>
                        </a:spcAft>
                      </a:pPr>
                      <a:r>
                        <a:rPr lang="en-US" sz="1200">
                          <a:effectLst/>
                        </a:rPr>
                        <a:t>Project Manager</a:t>
                      </a:r>
                    </a:p>
                    <a:p>
                      <a:pPr marL="0" marR="0" algn="just">
                        <a:lnSpc>
                          <a:spcPct val="150000"/>
                        </a:lnSpc>
                        <a:spcBef>
                          <a:spcPts val="0"/>
                        </a:spcBef>
                        <a:spcAft>
                          <a:spcPts val="0"/>
                        </a:spcAft>
                      </a:pPr>
                      <a:r>
                        <a:rPr lang="en-US" sz="1200">
                          <a:effectLst/>
                        </a:rPr>
                        <a:t>Documentation</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41501" marR="41501" marT="0" marB="0"/>
                </a:tc>
                <a:tc>
                  <a:txBody>
                    <a:bodyPr/>
                    <a:lstStyle/>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Review and approve all project deliverables </a:t>
                      </a:r>
                    </a:p>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Day to Day responsibility to keep project on track for the successful delivery of Study Room System.</a:t>
                      </a:r>
                    </a:p>
                    <a:p>
                      <a:pPr marL="342900" marR="0" lvl="0" indent="-342900" algn="just">
                        <a:lnSpc>
                          <a:spcPct val="150000"/>
                        </a:lnSpc>
                        <a:spcBef>
                          <a:spcPts val="600"/>
                        </a:spcBef>
                        <a:spcAft>
                          <a:spcPts val="600"/>
                        </a:spcAft>
                        <a:buFont typeface="Symbol" panose="05050102010706020507" pitchFamily="18" charset="2"/>
                        <a:buChar char=""/>
                      </a:pPr>
                      <a:r>
                        <a:rPr lang="en-US" sz="1200" dirty="0">
                          <a:effectLst/>
                        </a:rPr>
                        <a:t>Develop Documentation</a:t>
                      </a:r>
                      <a:endParaRPr lang="en-US" sz="1200" dirty="0">
                        <a:effectLst/>
                        <a:latin typeface="Arial" panose="020B0604020202020204" pitchFamily="34" charset="0"/>
                        <a:ea typeface="Arial" panose="020B0604020202020204" pitchFamily="34" charset="0"/>
                        <a:cs typeface="Mangal" panose="02040503050203030202" pitchFamily="18" charset="0"/>
                      </a:endParaRPr>
                    </a:p>
                  </a:txBody>
                  <a:tcPr marL="41501" marR="41501" marT="0" marB="0"/>
                </a:tc>
                <a:extLst>
                  <a:ext uri="{0D108BD9-81ED-4DB2-BD59-A6C34878D82A}">
                    <a16:rowId xmlns:a16="http://schemas.microsoft.com/office/drawing/2014/main" val="1465151188"/>
                  </a:ext>
                </a:extLst>
              </a:tr>
            </a:tbl>
          </a:graphicData>
        </a:graphic>
      </p:graphicFrame>
    </p:spTree>
    <p:extLst>
      <p:ext uri="{BB962C8B-B14F-4D97-AF65-F5344CB8AC3E}">
        <p14:creationId xmlns:p14="http://schemas.microsoft.com/office/powerpoint/2010/main" val="245190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9E6-58C5-4741-AB61-FD8A581DA90A}"/>
              </a:ext>
            </a:extLst>
          </p:cNvPr>
          <p:cNvSpPr>
            <a:spLocks noGrp="1"/>
          </p:cNvSpPr>
          <p:nvPr>
            <p:ph type="title"/>
          </p:nvPr>
        </p:nvSpPr>
        <p:spPr/>
        <p:txBody>
          <a:bodyPr/>
          <a:lstStyle/>
          <a:p>
            <a:r>
              <a:rPr lang="en-US" dirty="0"/>
              <a:t>Project Deliverables </a:t>
            </a:r>
          </a:p>
        </p:txBody>
      </p:sp>
      <p:sp>
        <p:nvSpPr>
          <p:cNvPr id="3" name="Content Placeholder 2">
            <a:extLst>
              <a:ext uri="{FF2B5EF4-FFF2-40B4-BE49-F238E27FC236}">
                <a16:creationId xmlns:a16="http://schemas.microsoft.com/office/drawing/2014/main" id="{50410FC9-9506-49DB-BFDA-9BB4F0A67E7D}"/>
              </a:ext>
            </a:extLst>
          </p:cNvPr>
          <p:cNvSpPr>
            <a:spLocks noGrp="1"/>
          </p:cNvSpPr>
          <p:nvPr>
            <p:ph idx="1"/>
          </p:nvPr>
        </p:nvSpPr>
        <p:spPr/>
        <p:txBody>
          <a:bodyPr>
            <a:normAutofit/>
          </a:bodyPr>
          <a:lstStyle/>
          <a:p>
            <a:r>
              <a:rPr lang="en-US" dirty="0"/>
              <a:t>Build web application with interface for User, and admin,</a:t>
            </a:r>
          </a:p>
          <a:p>
            <a:r>
              <a:rPr lang="en-US" dirty="0"/>
              <a:t>Users will be able to manage their profiles, including updating their personal information., </a:t>
            </a:r>
          </a:p>
          <a:p>
            <a:r>
              <a:rPr lang="en-US" dirty="0"/>
              <a:t>Overall, the primary goal of a question-answer web application is to provide a user-friendly and efficient platform for users to ask and answer questions, share knowledge and information, and engage with a community of like-minded individuals.</a:t>
            </a:r>
          </a:p>
          <a:p>
            <a:endParaRPr lang="en-US" dirty="0"/>
          </a:p>
          <a:p>
            <a:endParaRPr lang="en-US" dirty="0"/>
          </a:p>
        </p:txBody>
      </p:sp>
    </p:spTree>
    <p:extLst>
      <p:ext uri="{BB962C8B-B14F-4D97-AF65-F5344CB8AC3E}">
        <p14:creationId xmlns:p14="http://schemas.microsoft.com/office/powerpoint/2010/main" val="267987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747C-605E-4584-B3EA-A3D8FC99ADC7}"/>
              </a:ext>
            </a:extLst>
          </p:cNvPr>
          <p:cNvSpPr>
            <a:spLocks noGrp="1"/>
          </p:cNvSpPr>
          <p:nvPr>
            <p:ph type="title"/>
          </p:nvPr>
        </p:nvSpPr>
        <p:spPr/>
        <p:txBody>
          <a:bodyPr/>
          <a:lstStyle/>
          <a:p>
            <a:r>
              <a:rPr lang="en-US" dirty="0"/>
              <a:t>Use Case Diagram</a:t>
            </a:r>
          </a:p>
        </p:txBody>
      </p:sp>
      <p:pic>
        <p:nvPicPr>
          <p:cNvPr id="7" name="Content Placeholder 6">
            <a:extLst>
              <a:ext uri="{FF2B5EF4-FFF2-40B4-BE49-F238E27FC236}">
                <a16:creationId xmlns:a16="http://schemas.microsoft.com/office/drawing/2014/main" id="{CDB27C9F-C4C1-4CBE-B7D1-DFC6F66BC80D}"/>
              </a:ext>
            </a:extLst>
          </p:cNvPr>
          <p:cNvPicPr>
            <a:picLocks noGrp="1"/>
          </p:cNvPicPr>
          <p:nvPr>
            <p:ph idx="1"/>
          </p:nvPr>
        </p:nvPicPr>
        <p:blipFill>
          <a:blip r:embed="rId2"/>
          <a:stretch>
            <a:fillRect/>
          </a:stretch>
        </p:blipFill>
        <p:spPr>
          <a:xfrm>
            <a:off x="2246812" y="1227909"/>
            <a:ext cx="6923314" cy="5264966"/>
          </a:xfrm>
          <a:prstGeom prst="rect">
            <a:avLst/>
          </a:prstGeom>
        </p:spPr>
      </p:pic>
    </p:spTree>
    <p:extLst>
      <p:ext uri="{BB962C8B-B14F-4D97-AF65-F5344CB8AC3E}">
        <p14:creationId xmlns:p14="http://schemas.microsoft.com/office/powerpoint/2010/main" val="185532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96F-99A6-4E49-A977-F5C5380E13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BC2BCF-5E6E-44E8-9170-92F6CF04FB58}"/>
              </a:ext>
            </a:extLst>
          </p:cNvPr>
          <p:cNvSpPr>
            <a:spLocks noGrp="1"/>
          </p:cNvSpPr>
          <p:nvPr>
            <p:ph idx="1"/>
          </p:nvPr>
        </p:nvSpPr>
        <p:spPr/>
        <p:txBody>
          <a:bodyPr/>
          <a:lstStyle/>
          <a:p>
            <a:pPr marL="0" indent="0">
              <a:buNone/>
            </a:pPr>
            <a:r>
              <a:rPr lang="en-US" dirty="0"/>
              <a:t>Our system </a:t>
            </a:r>
            <a:r>
              <a:rPr lang="en-US" b="1" dirty="0"/>
              <a:t>“STUDY ROOM”</a:t>
            </a:r>
            <a:r>
              <a:rPr lang="en-US" dirty="0"/>
              <a:t> is now at initial phase with its beta version having most of the basic functionalities discussed before. All the modules have been working after integrating and are ready for the demo. As the features adding up the level of complexity has been increasing as well. However, it is not complete with the ideas we have put through and might need more improvisation in the upcoming days as well. This makes us think about the future extensions that we are going to implement in this system.</a:t>
            </a:r>
          </a:p>
        </p:txBody>
      </p:sp>
    </p:spTree>
    <p:extLst>
      <p:ext uri="{BB962C8B-B14F-4D97-AF65-F5344CB8AC3E}">
        <p14:creationId xmlns:p14="http://schemas.microsoft.com/office/powerpoint/2010/main" val="113484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FA7-D366-43C7-A295-C1282F824A2E}"/>
              </a:ext>
            </a:extLst>
          </p:cNvPr>
          <p:cNvSpPr>
            <a:spLocks noGrp="1"/>
          </p:cNvSpPr>
          <p:nvPr>
            <p:ph type="ctrTitle"/>
          </p:nvPr>
        </p:nvSpPr>
        <p:spPr>
          <a:xfrm>
            <a:off x="1832001" y="1352036"/>
            <a:ext cx="8361229" cy="882010"/>
          </a:xfrm>
        </p:spPr>
        <p:txBody>
          <a:bodyPr>
            <a:normAutofit fontScale="90000"/>
          </a:bodyPr>
          <a:lstStyle/>
          <a:p>
            <a:r>
              <a:rPr lang="en-US" sz="6600" dirty="0"/>
              <a:t>References</a:t>
            </a:r>
          </a:p>
        </p:txBody>
      </p:sp>
      <p:sp>
        <p:nvSpPr>
          <p:cNvPr id="3" name="Subtitle 2">
            <a:extLst>
              <a:ext uri="{FF2B5EF4-FFF2-40B4-BE49-F238E27FC236}">
                <a16:creationId xmlns:a16="http://schemas.microsoft.com/office/drawing/2014/main" id="{65CDA4B5-6820-484F-A1E5-FFE7CEB5A9AF}"/>
              </a:ext>
            </a:extLst>
          </p:cNvPr>
          <p:cNvSpPr>
            <a:spLocks noGrp="1"/>
          </p:cNvSpPr>
          <p:nvPr>
            <p:ph type="subTitle" idx="1"/>
          </p:nvPr>
        </p:nvSpPr>
        <p:spPr>
          <a:xfrm>
            <a:off x="1924594" y="2150918"/>
            <a:ext cx="8268636" cy="3355045"/>
          </a:xfrm>
        </p:spPr>
        <p:txBody>
          <a:bodyPr>
            <a:normAutofit/>
          </a:bodyPr>
          <a:lstStyle/>
          <a:p>
            <a:pPr marL="457200" indent="-457200" algn="l">
              <a:buAutoNum type="arabicPeriod"/>
            </a:pPr>
            <a:r>
              <a:rPr lang="en-US" dirty="0" err="1">
                <a:solidFill>
                  <a:schemeClr val="bg2">
                    <a:lumMod val="10000"/>
                  </a:schemeClr>
                </a:solidFill>
              </a:rPr>
              <a:t>Reger</a:t>
            </a:r>
            <a:r>
              <a:rPr lang="en-US" dirty="0">
                <a:solidFill>
                  <a:schemeClr val="bg2">
                    <a:lumMod val="10000"/>
                  </a:schemeClr>
                </a:solidFill>
              </a:rPr>
              <a:t> S. Pressman, Ph.D. Seventh Edition, Software Engineering: A Practitioner’s Approach, McGraw Hill, 2010</a:t>
            </a:r>
          </a:p>
          <a:p>
            <a:pPr marL="457200" indent="-457200" algn="l">
              <a:buAutoNum type="arabicPeriod"/>
            </a:pPr>
            <a:r>
              <a:rPr lang="en-US" dirty="0">
                <a:solidFill>
                  <a:schemeClr val="bg2">
                    <a:lumMod val="10000"/>
                  </a:schemeClr>
                </a:solidFill>
              </a:rPr>
              <a:t>Beginner Python Tutorial Available at: </a:t>
            </a:r>
            <a:r>
              <a:rPr lang="en-US" u="sng" dirty="0">
                <a:solidFill>
                  <a:schemeClr val="bg2">
                    <a:lumMod val="10000"/>
                  </a:schemeClr>
                </a:solidFill>
                <a:hlinkClick r:id="rId2"/>
              </a:rPr>
              <a:t>http://www.homeandlearn.co.uk/python/php.html(11.18.2018)</a:t>
            </a:r>
            <a:endParaRPr lang="en-US" u="sng" dirty="0">
              <a:solidFill>
                <a:schemeClr val="bg2">
                  <a:lumMod val="10000"/>
                </a:schemeClr>
              </a:solidFill>
            </a:endParaRPr>
          </a:p>
          <a:p>
            <a:pPr marL="457200" indent="-457200" algn="l">
              <a:buFont typeface="Arial" panose="020B0604020202020204" pitchFamily="34" charset="0"/>
              <a:buAutoNum type="arabicPeriod"/>
            </a:pPr>
            <a:r>
              <a:rPr lang="en-US" dirty="0">
                <a:solidFill>
                  <a:schemeClr val="bg2">
                    <a:lumMod val="10000"/>
                  </a:schemeClr>
                </a:solidFill>
              </a:rPr>
              <a:t>The Python Language Reference Manual (version 2.5) by Guido van Rossum, and Fred L. Drake, Jr. (Editor)</a:t>
            </a:r>
          </a:p>
          <a:p>
            <a:pPr marL="457200" indent="-457200" algn="l">
              <a:buFont typeface="Arial" panose="020B0604020202020204" pitchFamily="34" charset="0"/>
              <a:buAutoNum type="arabicPeriod"/>
            </a:pPr>
            <a:r>
              <a:rPr lang="en-US" dirty="0">
                <a:solidFill>
                  <a:schemeClr val="bg2">
                    <a:lumMod val="10000"/>
                  </a:schemeClr>
                </a:solidFill>
              </a:rPr>
              <a:t>Python in a Nutshell by </a:t>
            </a:r>
            <a:r>
              <a:rPr lang="en-US" dirty="0">
                <a:solidFill>
                  <a:schemeClr val="bg2">
                    <a:lumMod val="10000"/>
                  </a:schemeClr>
                </a:solidFill>
                <a:hlinkClick r:id="rId3">
                  <a:extLst>
                    <a:ext uri="{A12FA001-AC4F-418D-AE19-62706E023703}">
                      <ahyp:hlinkClr xmlns:ahyp="http://schemas.microsoft.com/office/drawing/2018/hyperlinkcolor" val="tx"/>
                    </a:ext>
                  </a:extLst>
                </a:hlinkClick>
              </a:rPr>
              <a:t>Alex </a:t>
            </a:r>
            <a:r>
              <a:rPr lang="en-US" dirty="0" err="1">
                <a:solidFill>
                  <a:schemeClr val="bg2">
                    <a:lumMod val="10000"/>
                  </a:schemeClr>
                </a:solidFill>
                <a:hlinkClick r:id="rId3">
                  <a:extLst>
                    <a:ext uri="{A12FA001-AC4F-418D-AE19-62706E023703}">
                      <ahyp:hlinkClr xmlns:ahyp="http://schemas.microsoft.com/office/drawing/2018/hyperlinkcolor" val="tx"/>
                    </a:ext>
                  </a:extLst>
                </a:hlinkClick>
              </a:rPr>
              <a:t>Martelli</a:t>
            </a:r>
            <a:r>
              <a:rPr lang="en-US" u="sng">
                <a:solidFill>
                  <a:schemeClr val="bg2">
                    <a:lumMod val="10000"/>
                  </a:schemeClr>
                </a:solidFill>
              </a:rPr>
              <a:t>.</a:t>
            </a:r>
            <a:endParaRPr lang="en-US" dirty="0">
              <a:solidFill>
                <a:schemeClr val="bg2">
                  <a:lumMod val="10000"/>
                </a:schemeClr>
              </a:solidFill>
            </a:endParaRPr>
          </a:p>
        </p:txBody>
      </p:sp>
    </p:spTree>
    <p:extLst>
      <p:ext uri="{BB962C8B-B14F-4D97-AF65-F5344CB8AC3E}">
        <p14:creationId xmlns:p14="http://schemas.microsoft.com/office/powerpoint/2010/main" val="94989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1416-455F-455D-ACB7-005C7303A08D}"/>
              </a:ext>
            </a:extLst>
          </p:cNvPr>
          <p:cNvSpPr>
            <a:spLocks noGrp="1"/>
          </p:cNvSpPr>
          <p:nvPr>
            <p:ph type="ctrTitle"/>
          </p:nvPr>
        </p:nvSpPr>
        <p:spPr>
          <a:xfrm>
            <a:off x="1842391" y="2254827"/>
            <a:ext cx="8361229" cy="2546253"/>
          </a:xfrm>
        </p:spPr>
        <p:txBody>
          <a:bodyPr/>
          <a:lstStyle/>
          <a:p>
            <a:r>
              <a:rPr lang="en-US" sz="9600" b="1" dirty="0">
                <a:ln w="1905"/>
                <a:solidFill>
                  <a:schemeClr val="tx2">
                    <a:lumMod val="90000"/>
                    <a:lumOff val="10000"/>
                  </a:schemeClr>
                </a:solidFill>
                <a:effectLst>
                  <a:innerShdw blurRad="69850" dist="43180" dir="5400000">
                    <a:srgbClr val="000000">
                      <a:alpha val="65000"/>
                    </a:srgbClr>
                  </a:innerShdw>
                </a:effectLst>
              </a:rPr>
              <a:t>THANK YOU</a:t>
            </a:r>
            <a:br>
              <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dirty="0"/>
          </a:p>
        </p:txBody>
      </p:sp>
    </p:spTree>
    <p:extLst>
      <p:ext uri="{BB962C8B-B14F-4D97-AF65-F5344CB8AC3E}">
        <p14:creationId xmlns:p14="http://schemas.microsoft.com/office/powerpoint/2010/main" val="386832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81E-39F9-40E6-F95A-1A7C4D841BE7}"/>
              </a:ext>
            </a:extLst>
          </p:cNvPr>
          <p:cNvSpPr>
            <a:spLocks noGrp="1"/>
          </p:cNvSpPr>
          <p:nvPr>
            <p:ph type="title"/>
          </p:nvPr>
        </p:nvSpPr>
        <p:spPr/>
        <p:txBody>
          <a:bodyPr/>
          <a:lstStyle/>
          <a:p>
            <a:r>
              <a:rPr lang="en-US" dirty="0"/>
              <a:t>Presentation Overview</a:t>
            </a:r>
          </a:p>
        </p:txBody>
      </p:sp>
      <p:sp>
        <p:nvSpPr>
          <p:cNvPr id="3" name="Content Placeholder 2">
            <a:extLst>
              <a:ext uri="{FF2B5EF4-FFF2-40B4-BE49-F238E27FC236}">
                <a16:creationId xmlns:a16="http://schemas.microsoft.com/office/drawing/2014/main" id="{DD5261F8-60AD-A8DE-E437-E50653907C93}"/>
              </a:ext>
            </a:extLst>
          </p:cNvPr>
          <p:cNvSpPr>
            <a:spLocks noGrp="1"/>
          </p:cNvSpPr>
          <p:nvPr>
            <p:ph idx="1"/>
          </p:nvPr>
        </p:nvSpPr>
        <p:spPr>
          <a:xfrm>
            <a:off x="838200" y="1385455"/>
            <a:ext cx="10515600" cy="4791508"/>
          </a:xfrm>
        </p:spPr>
        <p:txBody>
          <a:bodyPr>
            <a:normAutofit fontScale="92500" lnSpcReduction="20000"/>
          </a:bodyPr>
          <a:lstStyle/>
          <a:p>
            <a:r>
              <a:rPr lang="en-US" dirty="0"/>
              <a:t>Introduction</a:t>
            </a:r>
          </a:p>
          <a:p>
            <a:r>
              <a:rPr lang="en-US" dirty="0"/>
              <a:t>Problem Definition </a:t>
            </a:r>
          </a:p>
          <a:p>
            <a:r>
              <a:rPr lang="en-US" dirty="0"/>
              <a:t>Objective</a:t>
            </a:r>
          </a:p>
          <a:p>
            <a:r>
              <a:rPr lang="en-US" dirty="0"/>
              <a:t>Literature Review</a:t>
            </a:r>
          </a:p>
          <a:p>
            <a:r>
              <a:rPr lang="en-US" dirty="0"/>
              <a:t>Methodology </a:t>
            </a:r>
          </a:p>
          <a:p>
            <a:r>
              <a:rPr lang="en-US" dirty="0"/>
              <a:t>Tools Used</a:t>
            </a:r>
          </a:p>
          <a:p>
            <a:r>
              <a:rPr lang="en-US" dirty="0"/>
              <a:t>Working Division</a:t>
            </a:r>
          </a:p>
          <a:p>
            <a:r>
              <a:rPr lang="en-US" dirty="0"/>
              <a:t>Project Deliverables</a:t>
            </a:r>
          </a:p>
          <a:p>
            <a:r>
              <a:rPr lang="en-US" dirty="0"/>
              <a:t>Use Case Diagram</a:t>
            </a:r>
          </a:p>
          <a:p>
            <a:r>
              <a:rPr lang="en-US" dirty="0"/>
              <a:t>Conclusion</a:t>
            </a:r>
          </a:p>
          <a:p>
            <a:r>
              <a:rPr lang="en-US" dirty="0"/>
              <a:t>References</a:t>
            </a:r>
          </a:p>
          <a:p>
            <a:endParaRPr lang="en-US" dirty="0"/>
          </a:p>
        </p:txBody>
      </p:sp>
    </p:spTree>
    <p:extLst>
      <p:ext uri="{BB962C8B-B14F-4D97-AF65-F5344CB8AC3E}">
        <p14:creationId xmlns:p14="http://schemas.microsoft.com/office/powerpoint/2010/main" val="209911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305A-97A5-44CC-87FC-5D40F812CC8F}"/>
              </a:ext>
            </a:extLst>
          </p:cNvPr>
          <p:cNvSpPr>
            <a:spLocks noGrp="1"/>
          </p:cNvSpPr>
          <p:nvPr>
            <p:ph type="title"/>
          </p:nvPr>
        </p:nvSpPr>
        <p:spPr/>
        <p:txBody>
          <a:bodyPr/>
          <a:lstStyle/>
          <a:p>
            <a:r>
              <a:rPr lang="en-US" dirty="0">
                <a:solidFill>
                  <a:schemeClr val="tx1">
                    <a:lumMod val="75000"/>
                    <a:lumOff val="25000"/>
                  </a:schemeClr>
                </a:solidFill>
              </a:rPr>
              <a:t>Introduction</a:t>
            </a:r>
            <a:endParaRPr lang="en-US" dirty="0"/>
          </a:p>
        </p:txBody>
      </p:sp>
      <p:sp>
        <p:nvSpPr>
          <p:cNvPr id="3" name="Content Placeholder 2">
            <a:extLst>
              <a:ext uri="{FF2B5EF4-FFF2-40B4-BE49-F238E27FC236}">
                <a16:creationId xmlns:a16="http://schemas.microsoft.com/office/drawing/2014/main" id="{4A5BEA4E-CCB6-49F0-8CCB-DC28B783BD21}"/>
              </a:ext>
            </a:extLst>
          </p:cNvPr>
          <p:cNvSpPr>
            <a:spLocks noGrp="1"/>
          </p:cNvSpPr>
          <p:nvPr>
            <p:ph idx="1"/>
          </p:nvPr>
        </p:nvSpPr>
        <p:spPr/>
        <p:txBody>
          <a:bodyPr/>
          <a:lstStyle/>
          <a:p>
            <a:pPr marL="0" indent="0">
              <a:buNone/>
            </a:pPr>
            <a:r>
              <a:rPr lang="en-US" dirty="0"/>
              <a:t>Study Room is a question and answers website for programmers. This web application will act as  the platform where developers can ask and answer technical questions related to programming, software development, and other technology-related topics.</a:t>
            </a:r>
          </a:p>
          <a:p>
            <a:pPr marL="0" indent="0">
              <a:buNone/>
            </a:pPr>
            <a:endParaRPr lang="en-US" dirty="0"/>
          </a:p>
        </p:txBody>
      </p:sp>
    </p:spTree>
    <p:extLst>
      <p:ext uri="{BB962C8B-B14F-4D97-AF65-F5344CB8AC3E}">
        <p14:creationId xmlns:p14="http://schemas.microsoft.com/office/powerpoint/2010/main" val="144815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4266-E13B-40CB-B8B5-6222F08DD0A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94CDA844-2819-4801-91A5-E392C7687B95}"/>
              </a:ext>
            </a:extLst>
          </p:cNvPr>
          <p:cNvSpPr>
            <a:spLocks noGrp="1"/>
          </p:cNvSpPr>
          <p:nvPr>
            <p:ph idx="1"/>
          </p:nvPr>
        </p:nvSpPr>
        <p:spPr/>
        <p:txBody>
          <a:bodyPr/>
          <a:lstStyle/>
          <a:p>
            <a:pPr marL="457200" indent="-457200"/>
            <a:r>
              <a:rPr lang="en-US" dirty="0">
                <a:solidFill>
                  <a:schemeClr val="bg2">
                    <a:lumMod val="10000"/>
                  </a:schemeClr>
                </a:solidFill>
              </a:rPr>
              <a:t>Lack of easy to understand coding community for asking coding problem’s solutions.</a:t>
            </a:r>
          </a:p>
          <a:p>
            <a:pPr marL="457200" indent="-457200"/>
            <a:r>
              <a:rPr lang="en-US" dirty="0">
                <a:solidFill>
                  <a:schemeClr val="bg2">
                    <a:lumMod val="10000"/>
                  </a:schemeClr>
                </a:solidFill>
              </a:rPr>
              <a:t>Struggle to get authentic answer for the questions and determining the correct answers.</a:t>
            </a:r>
          </a:p>
          <a:p>
            <a:pPr marL="457200" indent="-457200"/>
            <a:endParaRPr lang="en-US" sz="3600" b="1" dirty="0">
              <a:solidFill>
                <a:schemeClr val="bg2">
                  <a:lumMod val="10000"/>
                </a:schemeClr>
              </a:solidFill>
            </a:endParaRPr>
          </a:p>
          <a:p>
            <a:endParaRPr lang="en-US" dirty="0"/>
          </a:p>
          <a:p>
            <a:endParaRPr lang="en-US" dirty="0"/>
          </a:p>
        </p:txBody>
      </p:sp>
    </p:spTree>
    <p:extLst>
      <p:ext uri="{BB962C8B-B14F-4D97-AF65-F5344CB8AC3E}">
        <p14:creationId xmlns:p14="http://schemas.microsoft.com/office/powerpoint/2010/main" val="173984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A7B2-710A-4819-BF5C-C0C8292175A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1A79AF6-F63F-4894-94EC-E5F949C220B3}"/>
              </a:ext>
            </a:extLst>
          </p:cNvPr>
          <p:cNvSpPr>
            <a:spLocks noGrp="1"/>
          </p:cNvSpPr>
          <p:nvPr>
            <p:ph idx="1"/>
          </p:nvPr>
        </p:nvSpPr>
        <p:spPr/>
        <p:txBody>
          <a:bodyPr/>
          <a:lstStyle/>
          <a:p>
            <a:pPr marL="0" indent="0">
              <a:buNone/>
            </a:pPr>
            <a:r>
              <a:rPr lang="en-US" dirty="0">
                <a:solidFill>
                  <a:schemeClr val="bg2">
                    <a:lumMod val="10000"/>
                  </a:schemeClr>
                </a:solidFill>
              </a:rPr>
              <a:t>The Website aims to:  </a:t>
            </a:r>
          </a:p>
          <a:p>
            <a:pPr marL="342900" indent="-342900"/>
            <a:r>
              <a:rPr lang="en-US" dirty="0"/>
              <a:t>To develop web application for asking and answering the questions related to various faculties.  </a:t>
            </a:r>
          </a:p>
          <a:p>
            <a:pPr marL="342900" indent="-342900"/>
            <a:r>
              <a:rPr lang="en-US" dirty="0">
                <a:solidFill>
                  <a:schemeClr val="tx1">
                    <a:lumMod val="95000"/>
                    <a:lumOff val="5000"/>
                  </a:schemeClr>
                </a:solidFill>
              </a:rPr>
              <a:t>To allow people to communicate to increase flow of information among them.</a:t>
            </a:r>
          </a:p>
          <a:p>
            <a:pPr marL="342900" indent="-342900"/>
            <a:r>
              <a:rPr lang="en-US" dirty="0">
                <a:solidFill>
                  <a:schemeClr val="bg2">
                    <a:lumMod val="10000"/>
                  </a:schemeClr>
                </a:solidFill>
              </a:rPr>
              <a:t>To Create an interactive and user friendly web-application which also helps in building a learning community</a:t>
            </a:r>
            <a:endParaRPr lang="en-US" dirty="0"/>
          </a:p>
          <a:p>
            <a:pPr marL="0" indent="0">
              <a:buNone/>
            </a:pPr>
            <a:endParaRPr lang="en-US" dirty="0"/>
          </a:p>
        </p:txBody>
      </p:sp>
    </p:spTree>
    <p:extLst>
      <p:ext uri="{BB962C8B-B14F-4D97-AF65-F5344CB8AC3E}">
        <p14:creationId xmlns:p14="http://schemas.microsoft.com/office/powerpoint/2010/main" val="200747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8249-5F1F-42B7-9503-E57D6477FB66}"/>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2C3B9F3-A4FE-495E-9513-8BB1C4E5506C}"/>
              </a:ext>
            </a:extLst>
          </p:cNvPr>
          <p:cNvSpPr>
            <a:spLocks noGrp="1"/>
          </p:cNvSpPr>
          <p:nvPr>
            <p:ph idx="1"/>
          </p:nvPr>
        </p:nvSpPr>
        <p:spPr/>
        <p:txBody>
          <a:bodyPr>
            <a:normAutofit fontScale="92500" lnSpcReduction="10000"/>
          </a:bodyPr>
          <a:lstStyle/>
          <a:p>
            <a:r>
              <a:rPr lang="en-US" b="1" dirty="0"/>
              <a:t>Quora</a:t>
            </a:r>
            <a:r>
              <a:rPr lang="en-US" dirty="0"/>
              <a:t> is a Q&amp;A platform that empowers people to share and grow the world’s knowledge. People come to Quora to ask questions about any subject, read high quality knowledge that's personalized and relevant to them, and share their own knowledge with others.</a:t>
            </a:r>
          </a:p>
          <a:p>
            <a:r>
              <a:rPr lang="en-US" b="1" dirty="0"/>
              <a:t>Stack overflow </a:t>
            </a:r>
            <a:r>
              <a:rPr lang="en-US" dirty="0"/>
              <a:t>is a network of </a:t>
            </a:r>
            <a:r>
              <a:rPr lang="en-US" dirty="0">
                <a:hlinkClick r:id="rId2" tooltip="Comparison of Q&amp;A sites">
                  <a:extLst>
                    <a:ext uri="{A12FA001-AC4F-418D-AE19-62706E023703}">
                      <ahyp:hlinkClr xmlns:ahyp="http://schemas.microsoft.com/office/drawing/2018/hyperlinkcolor" val="tx"/>
                    </a:ext>
                  </a:extLst>
                </a:hlinkClick>
              </a:rPr>
              <a:t>question-and-answer websites</a:t>
            </a:r>
            <a:r>
              <a:rPr lang="en-US" dirty="0"/>
              <a:t> on topics in diverse fields to enable users to post questions and answer them. Users can vote on both answers and questions, and through this process users earn reputation points.</a:t>
            </a:r>
          </a:p>
          <a:p>
            <a:r>
              <a:rPr lang="en-US" b="1" dirty="0"/>
              <a:t>Yahoo Answers</a:t>
            </a:r>
            <a:r>
              <a:rPr lang="en-US" dirty="0"/>
              <a:t> is one of the most popular Quora alternatives.  It’s free to sign up for, and includes a sort of “game” system where you gain points for answering other people’s questions.  This increases the number of questions that you can ask or answer per day.</a:t>
            </a:r>
          </a:p>
        </p:txBody>
      </p:sp>
    </p:spTree>
    <p:extLst>
      <p:ext uri="{BB962C8B-B14F-4D97-AF65-F5344CB8AC3E}">
        <p14:creationId xmlns:p14="http://schemas.microsoft.com/office/powerpoint/2010/main" val="373614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8993-9882-4827-8717-E0C395B1463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C9C63D3-DBCA-4A23-BE19-C4B615C0F685}"/>
              </a:ext>
            </a:extLst>
          </p:cNvPr>
          <p:cNvSpPr>
            <a:spLocks noGrp="1"/>
          </p:cNvSpPr>
          <p:nvPr>
            <p:ph idx="1"/>
          </p:nvPr>
        </p:nvSpPr>
        <p:spPr/>
        <p:txBody>
          <a:bodyPr>
            <a:normAutofit fontScale="92500" lnSpcReduction="10000"/>
          </a:bodyPr>
          <a:lstStyle/>
          <a:p>
            <a:pPr marL="0" indent="0">
              <a:buNone/>
            </a:pPr>
            <a:r>
              <a:rPr lang="en-US" dirty="0">
                <a:solidFill>
                  <a:schemeClr val="bg2">
                    <a:lumMod val="10000"/>
                  </a:schemeClr>
                </a:solidFill>
              </a:rPr>
              <a:t>We worked following these methodologies for the application of knowledge, skills and technique to broad range of activities in order to meet the requirement of our project.</a:t>
            </a:r>
          </a:p>
          <a:p>
            <a:pPr marL="0" indent="0">
              <a:buNone/>
            </a:pPr>
            <a:r>
              <a:rPr lang="en-US" dirty="0">
                <a:solidFill>
                  <a:schemeClr val="bg2">
                    <a:lumMod val="10000"/>
                  </a:schemeClr>
                </a:solidFill>
              </a:rPr>
              <a:t>To complete this project, the following methodology / process has been conquered.</a:t>
            </a:r>
          </a:p>
          <a:p>
            <a:pPr marL="0" indent="0">
              <a:buNone/>
            </a:pPr>
            <a:r>
              <a:rPr lang="en-US" b="1" dirty="0">
                <a:solidFill>
                  <a:schemeClr val="bg2">
                    <a:lumMod val="10000"/>
                  </a:schemeClr>
                </a:solidFill>
              </a:rPr>
              <a:t>SOFTWARE DEVELOPMENT LIFE CYCLE</a:t>
            </a:r>
          </a:p>
          <a:p>
            <a:pPr marL="0" indent="0">
              <a:buNone/>
            </a:pPr>
            <a:r>
              <a:rPr lang="en-US" dirty="0">
                <a:solidFill>
                  <a:schemeClr val="bg2">
                    <a:lumMod val="10000"/>
                  </a:schemeClr>
                </a:solidFill>
              </a:rPr>
              <a:t>The framework we will be using for developing this project is Iterative model. </a:t>
            </a:r>
            <a:r>
              <a:rPr lang="en-US" dirty="0">
                <a:solidFill>
                  <a:schemeClr val="tx1">
                    <a:lumMod val="95000"/>
                    <a:lumOff val="5000"/>
                  </a:schemeClr>
                </a:solidFill>
              </a:rPr>
              <a:t>Iterative model is simple and emphasizes on initial and simple implementation and with progress in the project it gains more feature.</a:t>
            </a:r>
            <a:r>
              <a:rPr lang="en-US" dirty="0"/>
              <a:t> </a:t>
            </a:r>
            <a:r>
              <a:rPr lang="en-US" dirty="0">
                <a:solidFill>
                  <a:schemeClr val="tx1">
                    <a:lumMod val="95000"/>
                    <a:lumOff val="5000"/>
                  </a:schemeClr>
                </a:solidFill>
              </a:rPr>
              <a:t>It is advantageous since it has unique feature of repetitive nature. </a:t>
            </a:r>
            <a:r>
              <a:rPr lang="en-US" dirty="0">
                <a:solidFill>
                  <a:schemeClr val="bg2">
                    <a:lumMod val="10000"/>
                  </a:schemeClr>
                </a:solidFill>
              </a:rPr>
              <a:t>The phases of the linear sequential model are: Analysis, Design, Testing and Implementation.</a:t>
            </a:r>
            <a:r>
              <a:rPr lang="en-US" b="1" dirty="0">
                <a:solidFill>
                  <a:schemeClr val="bg2">
                    <a:lumMod val="10000"/>
                  </a:schemeClr>
                </a:solidFill>
              </a:rPr>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9618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2726-8309-4953-B990-16750FE82E87}"/>
              </a:ext>
            </a:extLst>
          </p:cNvPr>
          <p:cNvSpPr>
            <a:spLocks noGrp="1"/>
          </p:cNvSpPr>
          <p:nvPr>
            <p:ph type="ctrTitle"/>
          </p:nvPr>
        </p:nvSpPr>
        <p:spPr>
          <a:xfrm>
            <a:off x="2029428" y="998745"/>
            <a:ext cx="8361229" cy="985919"/>
          </a:xfrm>
        </p:spPr>
        <p:txBody>
          <a:bodyPr/>
          <a:lstStyle/>
          <a:p>
            <a:r>
              <a:rPr lang="en-US" sz="5400" dirty="0"/>
              <a:t>Iterative model</a:t>
            </a:r>
          </a:p>
        </p:txBody>
      </p:sp>
      <p:sp>
        <p:nvSpPr>
          <p:cNvPr id="3" name="Subtitle 2">
            <a:extLst>
              <a:ext uri="{FF2B5EF4-FFF2-40B4-BE49-F238E27FC236}">
                <a16:creationId xmlns:a16="http://schemas.microsoft.com/office/drawing/2014/main" id="{520014D1-5FBB-4838-8A06-ED0FDEA2F9A9}"/>
              </a:ext>
            </a:extLst>
          </p:cNvPr>
          <p:cNvSpPr>
            <a:spLocks noGrp="1"/>
          </p:cNvSpPr>
          <p:nvPr>
            <p:ph type="subTitle" idx="1"/>
          </p:nvPr>
        </p:nvSpPr>
        <p:spPr>
          <a:xfrm>
            <a:off x="2679906" y="1984664"/>
            <a:ext cx="6831673" cy="3574471"/>
          </a:xfrm>
        </p:spPr>
        <p:txBody>
          <a:bodyPr/>
          <a:lstStyle/>
          <a:p>
            <a:endParaRPr lang="en-US" dirty="0"/>
          </a:p>
        </p:txBody>
      </p:sp>
      <p:pic>
        <p:nvPicPr>
          <p:cNvPr id="8" name="Picture 7" descr="Image result for iterative model">
            <a:extLst>
              <a:ext uri="{FF2B5EF4-FFF2-40B4-BE49-F238E27FC236}">
                <a16:creationId xmlns:a16="http://schemas.microsoft.com/office/drawing/2014/main" id="{0DCA02FB-3397-41CC-A9CB-F65C3A46B07A}"/>
              </a:ext>
            </a:extLst>
          </p:cNvPr>
          <p:cNvPicPr/>
          <p:nvPr/>
        </p:nvPicPr>
        <p:blipFill>
          <a:blip r:embed="rId2" cstate="print"/>
          <a:srcRect/>
          <a:stretch>
            <a:fillRect/>
          </a:stretch>
        </p:blipFill>
        <p:spPr bwMode="auto">
          <a:xfrm>
            <a:off x="2882537" y="1923508"/>
            <a:ext cx="6487885" cy="3635628"/>
          </a:xfrm>
          <a:prstGeom prst="rect">
            <a:avLst/>
          </a:prstGeom>
          <a:noFill/>
          <a:ln w="9525">
            <a:noFill/>
            <a:miter lim="800000"/>
            <a:headEnd/>
            <a:tailEnd/>
          </a:ln>
        </p:spPr>
      </p:pic>
    </p:spTree>
    <p:extLst>
      <p:ext uri="{BB962C8B-B14F-4D97-AF65-F5344CB8AC3E}">
        <p14:creationId xmlns:p14="http://schemas.microsoft.com/office/powerpoint/2010/main" val="340231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p>
        </p:txBody>
      </p:sp>
      <p:graphicFrame>
        <p:nvGraphicFramePr>
          <p:cNvPr id="9" name="Content Placeholder 8">
            <a:extLst>
              <a:ext uri="{FF2B5EF4-FFF2-40B4-BE49-F238E27FC236}">
                <a16:creationId xmlns:a16="http://schemas.microsoft.com/office/drawing/2014/main" id="{D973A46C-296E-4ADD-9680-8D7D8335A1F5}"/>
              </a:ext>
            </a:extLst>
          </p:cNvPr>
          <p:cNvGraphicFramePr>
            <a:graphicFrameLocks noGrp="1"/>
          </p:cNvGraphicFramePr>
          <p:nvPr>
            <p:ph sz="half" idx="1"/>
            <p:extLst>
              <p:ext uri="{D42A27DB-BD31-4B8C-83A1-F6EECF244321}">
                <p14:modId xmlns:p14="http://schemas.microsoft.com/office/powerpoint/2010/main" val="1261902561"/>
              </p:ext>
            </p:extLst>
          </p:nvPr>
        </p:nvGraphicFramePr>
        <p:xfrm>
          <a:off x="838200" y="1690688"/>
          <a:ext cx="10515600" cy="18542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861674831"/>
                    </a:ext>
                  </a:extLst>
                </a:gridCol>
                <a:gridCol w="5257800">
                  <a:extLst>
                    <a:ext uri="{9D8B030D-6E8A-4147-A177-3AD203B41FA5}">
                      <a16:colId xmlns:a16="http://schemas.microsoft.com/office/drawing/2014/main" val="3799256586"/>
                    </a:ext>
                  </a:extLst>
                </a:gridCol>
              </a:tblGrid>
              <a:tr h="370840">
                <a:tc>
                  <a:txBody>
                    <a:bodyPr/>
                    <a:lstStyle/>
                    <a:p>
                      <a:r>
                        <a:rPr lang="en-US" dirty="0"/>
                        <a:t>Tools</a:t>
                      </a:r>
                    </a:p>
                  </a:txBody>
                  <a:tcPr/>
                </a:tc>
                <a:tc>
                  <a:txBody>
                    <a:bodyPr/>
                    <a:lstStyle/>
                    <a:p>
                      <a:r>
                        <a:rPr lang="en-US" dirty="0"/>
                        <a:t>Purpose</a:t>
                      </a:r>
                    </a:p>
                  </a:txBody>
                  <a:tcPr/>
                </a:tc>
                <a:extLst>
                  <a:ext uri="{0D108BD9-81ED-4DB2-BD59-A6C34878D82A}">
                    <a16:rowId xmlns:a16="http://schemas.microsoft.com/office/drawing/2014/main" val="1674573187"/>
                  </a:ext>
                </a:extLst>
              </a:tr>
              <a:tr h="370840">
                <a:tc>
                  <a:txBody>
                    <a:bodyPr/>
                    <a:lstStyle/>
                    <a:p>
                      <a:r>
                        <a:rPr lang="en-US" sz="1800" kern="1200" dirty="0">
                          <a:solidFill>
                            <a:schemeClr val="tx1"/>
                          </a:solidFill>
                          <a:effectLst/>
                          <a:latin typeface="+mn-lt"/>
                          <a:ea typeface="+mn-ea"/>
                          <a:cs typeface="+mn-cs"/>
                        </a:rPr>
                        <a:t>Python</a:t>
                      </a:r>
                      <a:endParaRPr lang="en-US" dirty="0"/>
                    </a:p>
                  </a:txBody>
                  <a:tcPr/>
                </a:tc>
                <a:tc>
                  <a:txBody>
                    <a:bodyPr/>
                    <a:lstStyle/>
                    <a:p>
                      <a:r>
                        <a:rPr lang="en-US"/>
                        <a:t>Whole application base creation platform </a:t>
                      </a:r>
                    </a:p>
                  </a:txBody>
                  <a:tcPr/>
                </a:tc>
                <a:extLst>
                  <a:ext uri="{0D108BD9-81ED-4DB2-BD59-A6C34878D82A}">
                    <a16:rowId xmlns:a16="http://schemas.microsoft.com/office/drawing/2014/main" val="4238148968"/>
                  </a:ext>
                </a:extLst>
              </a:tr>
              <a:tr h="370840">
                <a:tc>
                  <a:txBody>
                    <a:bodyPr/>
                    <a:lstStyle/>
                    <a:p>
                      <a:r>
                        <a:rPr lang="en-US" dirty="0"/>
                        <a:t>GitHub</a:t>
                      </a:r>
                    </a:p>
                  </a:txBody>
                  <a:tcPr/>
                </a:tc>
                <a:tc>
                  <a:txBody>
                    <a:bodyPr/>
                    <a:lstStyle/>
                    <a:p>
                      <a:r>
                        <a:rPr lang="en-US"/>
                        <a:t>To manage Source Code</a:t>
                      </a:r>
                    </a:p>
                  </a:txBody>
                  <a:tcPr/>
                </a:tc>
                <a:extLst>
                  <a:ext uri="{0D108BD9-81ED-4DB2-BD59-A6C34878D82A}">
                    <a16:rowId xmlns:a16="http://schemas.microsoft.com/office/drawing/2014/main" val="3364957083"/>
                  </a:ext>
                </a:extLst>
              </a:tr>
              <a:tr h="370840">
                <a:tc>
                  <a:txBody>
                    <a:bodyPr/>
                    <a:lstStyle/>
                    <a:p>
                      <a:r>
                        <a:rPr lang="en-US" sz="1800" kern="1200" dirty="0">
                          <a:solidFill>
                            <a:schemeClr val="tx1"/>
                          </a:solidFill>
                          <a:effectLst/>
                          <a:latin typeface="+mn-lt"/>
                          <a:ea typeface="+mn-ea"/>
                          <a:cs typeface="+mn-cs"/>
                        </a:rPr>
                        <a:t>Django</a:t>
                      </a:r>
                      <a:endParaRPr lang="en-US" dirty="0"/>
                    </a:p>
                  </a:txBody>
                  <a:tcPr/>
                </a:tc>
                <a:tc>
                  <a:txBody>
                    <a:bodyPr/>
                    <a:lstStyle/>
                    <a:p>
                      <a:r>
                        <a:rPr lang="en-US" sz="1800" kern="1200" dirty="0">
                          <a:solidFill>
                            <a:schemeClr val="tx1"/>
                          </a:solidFill>
                          <a:effectLst/>
                          <a:latin typeface="+mn-lt"/>
                          <a:ea typeface="+mn-ea"/>
                          <a:cs typeface="+mn-cs"/>
                        </a:rPr>
                        <a:t>Framework of Python used to create web applications.</a:t>
                      </a:r>
                      <a:endParaRPr lang="en-US" dirty="0"/>
                    </a:p>
                  </a:txBody>
                  <a:tcPr/>
                </a:tc>
                <a:extLst>
                  <a:ext uri="{0D108BD9-81ED-4DB2-BD59-A6C34878D82A}">
                    <a16:rowId xmlns:a16="http://schemas.microsoft.com/office/drawing/2014/main" val="1604988528"/>
                  </a:ext>
                </a:extLst>
              </a:tr>
              <a:tr h="370840">
                <a:tc>
                  <a:txBody>
                    <a:bodyPr/>
                    <a:lstStyle/>
                    <a:p>
                      <a:r>
                        <a:rPr lang="en-US" sz="1800" kern="1200" dirty="0">
                          <a:solidFill>
                            <a:schemeClr val="tx1"/>
                          </a:solidFill>
                          <a:effectLst/>
                          <a:latin typeface="+mn-lt"/>
                          <a:ea typeface="+mn-ea"/>
                          <a:cs typeface="+mn-cs"/>
                        </a:rPr>
                        <a:t>Android device</a:t>
                      </a:r>
                      <a:endParaRPr lang="en-US" dirty="0"/>
                    </a:p>
                  </a:txBody>
                  <a:tcPr/>
                </a:tc>
                <a:tc>
                  <a:txBody>
                    <a:bodyPr/>
                    <a:lstStyle/>
                    <a:p>
                      <a:r>
                        <a:rPr lang="en-US" sz="1800" kern="1200" dirty="0">
                          <a:solidFill>
                            <a:schemeClr val="tx1"/>
                          </a:solidFill>
                          <a:effectLst/>
                          <a:latin typeface="+mn-lt"/>
                          <a:ea typeface="+mn-ea"/>
                          <a:cs typeface="+mn-cs"/>
                        </a:rPr>
                        <a:t>For Testing</a:t>
                      </a:r>
                      <a:endParaRPr lang="en-US" dirty="0"/>
                    </a:p>
                  </a:txBody>
                  <a:tcPr/>
                </a:tc>
                <a:extLst>
                  <a:ext uri="{0D108BD9-81ED-4DB2-BD59-A6C34878D82A}">
                    <a16:rowId xmlns:a16="http://schemas.microsoft.com/office/drawing/2014/main" val="3296425978"/>
                  </a:ext>
                </a:extLst>
              </a:tr>
            </a:tbl>
          </a:graphicData>
        </a:graphic>
      </p:graphicFrame>
    </p:spTree>
    <p:extLst>
      <p:ext uri="{BB962C8B-B14F-4D97-AF65-F5344CB8AC3E}">
        <p14:creationId xmlns:p14="http://schemas.microsoft.com/office/powerpoint/2010/main" val="177923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821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Mangal</vt:lpstr>
      <vt:lpstr>Symbol</vt:lpstr>
      <vt:lpstr>Office Theme</vt:lpstr>
      <vt:lpstr>Study Room: E-learning QA Module </vt:lpstr>
      <vt:lpstr>Presentation Overview</vt:lpstr>
      <vt:lpstr>Introduction</vt:lpstr>
      <vt:lpstr>Problem definition</vt:lpstr>
      <vt:lpstr>Objectives</vt:lpstr>
      <vt:lpstr>Literature Review</vt:lpstr>
      <vt:lpstr>Methodology</vt:lpstr>
      <vt:lpstr>Iterative model</vt:lpstr>
      <vt:lpstr>Tools Used</vt:lpstr>
      <vt:lpstr>Work Division</vt:lpstr>
      <vt:lpstr>Project Deliverables </vt:lpstr>
      <vt:lpstr>Use Case Diagram</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ticket management system</dc:title>
  <dc:creator>Mandip Panta</dc:creator>
  <cp:lastModifiedBy>Asmit Thapa</cp:lastModifiedBy>
  <cp:revision>45</cp:revision>
  <dcterms:created xsi:type="dcterms:W3CDTF">2018-08-30T14:25:53Z</dcterms:created>
  <dcterms:modified xsi:type="dcterms:W3CDTF">2023-05-06T01:34:47Z</dcterms:modified>
</cp:coreProperties>
</file>