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58" r:id="rId4"/>
    <p:sldId id="259" r:id="rId5"/>
    <p:sldId id="260" r:id="rId6"/>
    <p:sldId id="261" r:id="rId7"/>
    <p:sldId id="262" r:id="rId8"/>
    <p:sldId id="271" r:id="rId9"/>
    <p:sldId id="270" r:id="rId10"/>
    <p:sldId id="263" r:id="rId11"/>
    <p:sldId id="264" r:id="rId12"/>
    <p:sldId id="272"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46DD-1384-4244-B25F-808DB3CEC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AF1E8D-AADF-4053-BCB4-7673427F5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11D59-704C-4A0A-B213-E08F9C8D5DB1}"/>
              </a:ext>
            </a:extLst>
          </p:cNvPr>
          <p:cNvSpPr>
            <a:spLocks noGrp="1"/>
          </p:cNvSpPr>
          <p:nvPr>
            <p:ph type="dt" sz="half" idx="10"/>
          </p:nvPr>
        </p:nvSpPr>
        <p:spPr/>
        <p:txBody>
          <a:bodyPr/>
          <a:lstStyle/>
          <a:p>
            <a:fld id="{87DE6118-2437-4B30-8E3C-4D2BE6020583}" type="datetimeFigureOut">
              <a:rPr lang="en-US" smtClean="0"/>
              <a:pPr/>
              <a:t>2/24/2023</a:t>
            </a:fld>
            <a:endParaRPr lang="en-US" dirty="0"/>
          </a:p>
        </p:txBody>
      </p:sp>
      <p:sp>
        <p:nvSpPr>
          <p:cNvPr id="5" name="Footer Placeholder 4">
            <a:extLst>
              <a:ext uri="{FF2B5EF4-FFF2-40B4-BE49-F238E27FC236}">
                <a16:creationId xmlns:a16="http://schemas.microsoft.com/office/drawing/2014/main" id="{23316D81-228D-4E8F-8FA6-94D7EF54E3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0D403F-AFF6-4444-8F03-907EB2D4A59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608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385-BF65-4C19-93FB-19685179E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055A3-EA37-442B-B16B-D5573671E5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53A0B-2AB8-426D-948C-DD8223EDDFA3}"/>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5" name="Footer Placeholder 4">
            <a:extLst>
              <a:ext uri="{FF2B5EF4-FFF2-40B4-BE49-F238E27FC236}">
                <a16:creationId xmlns:a16="http://schemas.microsoft.com/office/drawing/2014/main" id="{5E219227-D076-4516-9722-CB27853B52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68B7D4-0B3D-43C2-A4AB-75166C33916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6094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D3470-2FD4-4ADF-90AF-6A0FBD263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09A032-DA28-4D3E-870E-4E6C8258AF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E00D2-82BE-4C38-B508-72F1952C40EE}"/>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5" name="Footer Placeholder 4">
            <a:extLst>
              <a:ext uri="{FF2B5EF4-FFF2-40B4-BE49-F238E27FC236}">
                <a16:creationId xmlns:a16="http://schemas.microsoft.com/office/drawing/2014/main" id="{466E69DE-5603-4F94-A9F8-3885FFA347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BE3A39-F6AD-45DF-B4F3-C52252B17FB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1366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13-DC82-493A-AF3D-89C06B080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1075-4218-4582-8635-F6B37653A0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C9B9C-61A5-4EE3-A052-2D1A648387E6}"/>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5" name="Footer Placeholder 4">
            <a:extLst>
              <a:ext uri="{FF2B5EF4-FFF2-40B4-BE49-F238E27FC236}">
                <a16:creationId xmlns:a16="http://schemas.microsoft.com/office/drawing/2014/main" id="{C2E7F4E5-0464-470D-9529-DCE6E233A4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389E41-D595-4C51-AE18-10D0EC78C6F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6600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A166-6262-4735-AA4F-26FDA4FAF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04466F-D7D1-4222-9779-2B456A187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3CDDFF-FE8B-4903-8E6A-3E92F421592B}"/>
              </a:ext>
            </a:extLst>
          </p:cNvPr>
          <p:cNvSpPr>
            <a:spLocks noGrp="1"/>
          </p:cNvSpPr>
          <p:nvPr>
            <p:ph type="dt" sz="half" idx="10"/>
          </p:nvPr>
        </p:nvSpPr>
        <p:spPr/>
        <p:txBody>
          <a:bodyPr/>
          <a:lstStyle/>
          <a:p>
            <a:fld id="{87DE6118-2437-4B30-8E3C-4D2BE6020583}" type="datetimeFigureOut">
              <a:rPr lang="en-US" smtClean="0"/>
              <a:pPr/>
              <a:t>2/24/2023</a:t>
            </a:fld>
            <a:endParaRPr lang="en-US" dirty="0"/>
          </a:p>
        </p:txBody>
      </p:sp>
      <p:sp>
        <p:nvSpPr>
          <p:cNvPr id="5" name="Footer Placeholder 4">
            <a:extLst>
              <a:ext uri="{FF2B5EF4-FFF2-40B4-BE49-F238E27FC236}">
                <a16:creationId xmlns:a16="http://schemas.microsoft.com/office/drawing/2014/main" id="{792FD58C-8D4B-4036-A690-BC51A1F67F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89F804-F505-4CA9-AD2B-54180BB4BB9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063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613C-D4FC-40F4-9AB9-8C3E0A876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48357-3709-40B6-B2B2-8816F04FB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9C5DB0-D064-48B2-81B2-8DA324C72E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AA83E-AD9F-40BC-AD3B-8E58A458521C}"/>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6" name="Footer Placeholder 5">
            <a:extLst>
              <a:ext uri="{FF2B5EF4-FFF2-40B4-BE49-F238E27FC236}">
                <a16:creationId xmlns:a16="http://schemas.microsoft.com/office/drawing/2014/main" id="{7CDAA184-6D8E-439F-AD04-83003B630E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9913F2-49C7-46ED-AEA9-A8947B3D00B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1085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333A-47D9-4526-AD40-6D7E146EA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06AD9-0BDF-442E-83A3-9AD4A99A8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5676F8-FB30-4578-A29A-94242191B6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2CBDCE-3BCD-499A-857F-C1A3B3F18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315A0D-F349-4340-92D3-77E03ABFA6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A3830A-4E1E-48FB-8AF8-430017197D22}"/>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8" name="Footer Placeholder 7">
            <a:extLst>
              <a:ext uri="{FF2B5EF4-FFF2-40B4-BE49-F238E27FC236}">
                <a16:creationId xmlns:a16="http://schemas.microsoft.com/office/drawing/2014/main" id="{B45EB044-0963-4845-9B02-E9835871EA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02DBD6-BDEB-4202-909B-8B507C6A026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9238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75B5-6C9B-4EDA-978D-3814CEFCB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A73EB6-5E92-437B-A241-C6247622211B}"/>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4" name="Footer Placeholder 3">
            <a:extLst>
              <a:ext uri="{FF2B5EF4-FFF2-40B4-BE49-F238E27FC236}">
                <a16:creationId xmlns:a16="http://schemas.microsoft.com/office/drawing/2014/main" id="{2CAC7D4A-176B-4E2D-89BB-CB58F7456C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FD514E-60CC-4A46-BA3C-05130EEFDC3C}"/>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490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0ECB3-D250-4546-AD23-0AF245924213}"/>
              </a:ext>
            </a:extLst>
          </p:cNvPr>
          <p:cNvSpPr>
            <a:spLocks noGrp="1"/>
          </p:cNvSpPr>
          <p:nvPr>
            <p:ph type="dt" sz="half" idx="10"/>
          </p:nvPr>
        </p:nvSpPr>
        <p:spPr/>
        <p:txBody>
          <a:bodyPr/>
          <a:lstStyle/>
          <a:p>
            <a:fld id="{87DE6118-2437-4B30-8E3C-4D2BE6020583}" type="datetimeFigureOut">
              <a:rPr lang="en-US" smtClean="0"/>
              <a:t>2/24/2023</a:t>
            </a:fld>
            <a:endParaRPr lang="en-US" dirty="0"/>
          </a:p>
        </p:txBody>
      </p:sp>
      <p:sp>
        <p:nvSpPr>
          <p:cNvPr id="3" name="Footer Placeholder 2">
            <a:extLst>
              <a:ext uri="{FF2B5EF4-FFF2-40B4-BE49-F238E27FC236}">
                <a16:creationId xmlns:a16="http://schemas.microsoft.com/office/drawing/2014/main" id="{5FB86F5E-FA99-42C5-8757-3168E72FAE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DAE940-3BAC-4074-B8DE-83697266353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0915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6ACD-AF9F-4E01-9CF5-2766FB0F1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88F860-FF93-4130-8894-F76656AD8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640E43-60DA-4B38-8AE7-182D9897E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C873EA-6E84-46C4-9B96-8EF2C267458E}"/>
              </a:ext>
            </a:extLst>
          </p:cNvPr>
          <p:cNvSpPr>
            <a:spLocks noGrp="1"/>
          </p:cNvSpPr>
          <p:nvPr>
            <p:ph type="dt" sz="half" idx="10"/>
          </p:nvPr>
        </p:nvSpPr>
        <p:spPr/>
        <p:txBody>
          <a:bodyPr/>
          <a:lstStyle/>
          <a:p>
            <a:fld id="{87DE6118-2437-4B30-8E3C-4D2BE6020583}" type="datetimeFigureOut">
              <a:rPr lang="en-US" smtClean="0"/>
              <a:pPr/>
              <a:t>2/24/2023</a:t>
            </a:fld>
            <a:endParaRPr lang="en-US" dirty="0"/>
          </a:p>
        </p:txBody>
      </p:sp>
      <p:sp>
        <p:nvSpPr>
          <p:cNvPr id="6" name="Footer Placeholder 5">
            <a:extLst>
              <a:ext uri="{FF2B5EF4-FFF2-40B4-BE49-F238E27FC236}">
                <a16:creationId xmlns:a16="http://schemas.microsoft.com/office/drawing/2014/main" id="{2DFF18B1-A02B-414C-A4FF-7978F9CD9C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A232CC-E37F-4AA3-AFBE-5E05B6CB811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8798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1B72-27FB-40E8-ACE8-8B95EAD1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02F71-3B38-46DB-BDC9-E5B7F3182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03BB18-6E54-431E-AF77-2CA350A41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9AE655-A235-43A9-AB62-FF06AEBF99B4}"/>
              </a:ext>
            </a:extLst>
          </p:cNvPr>
          <p:cNvSpPr>
            <a:spLocks noGrp="1"/>
          </p:cNvSpPr>
          <p:nvPr>
            <p:ph type="dt" sz="half" idx="10"/>
          </p:nvPr>
        </p:nvSpPr>
        <p:spPr/>
        <p:txBody>
          <a:bodyPr/>
          <a:lstStyle/>
          <a:p>
            <a:fld id="{87DE6118-2437-4B30-8E3C-4D2BE6020583}" type="datetimeFigureOut">
              <a:rPr lang="en-US" smtClean="0"/>
              <a:pPr/>
              <a:t>2/24/2023</a:t>
            </a:fld>
            <a:endParaRPr lang="en-US" dirty="0"/>
          </a:p>
        </p:txBody>
      </p:sp>
      <p:sp>
        <p:nvSpPr>
          <p:cNvPr id="6" name="Footer Placeholder 5">
            <a:extLst>
              <a:ext uri="{FF2B5EF4-FFF2-40B4-BE49-F238E27FC236}">
                <a16:creationId xmlns:a16="http://schemas.microsoft.com/office/drawing/2014/main" id="{E064A56D-3693-47A8-8FC7-7C9A3A8CDD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A09029-EEAB-4EC4-A3E5-78C20DDA3BB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219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98BDA-F2E6-45BD-9FC2-4FD76972F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87E9F-A331-4A2F-A7F9-85151818F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E15EC-E141-48A7-8BFC-AD9F38B7B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2/24/2023</a:t>
            </a:fld>
            <a:endParaRPr lang="en-US" dirty="0"/>
          </a:p>
        </p:txBody>
      </p:sp>
      <p:sp>
        <p:nvSpPr>
          <p:cNvPr id="5" name="Footer Placeholder 4">
            <a:extLst>
              <a:ext uri="{FF2B5EF4-FFF2-40B4-BE49-F238E27FC236}">
                <a16:creationId xmlns:a16="http://schemas.microsoft.com/office/drawing/2014/main" id="{2F29CA12-EACE-4F55-9AD2-D180FED8B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834C644-E4B5-4AC0-90A0-D421EB784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2484130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iki.python.org/moin/AlexMartelli" TargetMode="External"/><Relationship Id="rId2" Type="http://schemas.openxmlformats.org/officeDocument/2006/relationships/hyperlink" Target="http://www.homeandlearn.co.uk/python/php.html(11.18.201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AE08-0708-44E5-9AB4-4B89A501B283}"/>
              </a:ext>
            </a:extLst>
          </p:cNvPr>
          <p:cNvSpPr>
            <a:spLocks noGrp="1"/>
          </p:cNvSpPr>
          <p:nvPr>
            <p:ph type="ctrTitle"/>
          </p:nvPr>
        </p:nvSpPr>
        <p:spPr>
          <a:xfrm>
            <a:off x="1915385" y="1248635"/>
            <a:ext cx="8361229" cy="1696643"/>
          </a:xfrm>
        </p:spPr>
        <p:txBody>
          <a:bodyPr/>
          <a:lstStyle/>
          <a:p>
            <a:r>
              <a:rPr lang="en-US" sz="6000" dirty="0"/>
              <a:t>Study Room</a:t>
            </a:r>
            <a:r>
              <a:rPr lang="en-US" dirty="0"/>
              <a:t>:</a:t>
            </a:r>
            <a:br>
              <a:rPr lang="en-US" sz="6000" dirty="0"/>
            </a:br>
            <a:r>
              <a:rPr lang="en-US" sz="4000" dirty="0">
                <a:latin typeface="Arial Rounded MT Bold" panose="020F0704030504030204" pitchFamily="34" charset="0"/>
              </a:rPr>
              <a:t>E-learning QA Module </a:t>
            </a:r>
            <a:endParaRPr lang="en-US" sz="6000" dirty="0"/>
          </a:p>
        </p:txBody>
      </p:sp>
      <p:sp>
        <p:nvSpPr>
          <p:cNvPr id="3" name="Subtitle 2">
            <a:extLst>
              <a:ext uri="{FF2B5EF4-FFF2-40B4-BE49-F238E27FC236}">
                <a16:creationId xmlns:a16="http://schemas.microsoft.com/office/drawing/2014/main" id="{BDD63B47-305D-4017-9CCE-B9C155240F2A}"/>
              </a:ext>
            </a:extLst>
          </p:cNvPr>
          <p:cNvSpPr>
            <a:spLocks noGrp="1"/>
          </p:cNvSpPr>
          <p:nvPr>
            <p:ph type="subTitle" idx="1"/>
          </p:nvPr>
        </p:nvSpPr>
        <p:spPr>
          <a:xfrm>
            <a:off x="1915386" y="3345873"/>
            <a:ext cx="8361228" cy="1696643"/>
          </a:xfrm>
        </p:spPr>
        <p:txBody>
          <a:bodyPr>
            <a:normAutofit fontScale="92500" lnSpcReduction="20000"/>
          </a:bodyPr>
          <a:lstStyle/>
          <a:p>
            <a:r>
              <a:rPr lang="en-US" sz="3800" u="sng" dirty="0">
                <a:solidFill>
                  <a:schemeClr val="accent5">
                    <a:lumMod val="60000"/>
                    <a:lumOff val="40000"/>
                  </a:schemeClr>
                </a:solidFill>
              </a:rPr>
              <a:t>Prepared By :-</a:t>
            </a:r>
          </a:p>
          <a:p>
            <a:r>
              <a:rPr lang="en-US" dirty="0">
                <a:solidFill>
                  <a:schemeClr val="tx1">
                    <a:lumMod val="95000"/>
                    <a:lumOff val="5000"/>
                  </a:schemeClr>
                </a:solidFill>
              </a:rPr>
              <a:t>Abhinav Paudel(15449)</a:t>
            </a:r>
          </a:p>
          <a:p>
            <a:r>
              <a:rPr lang="en-US" dirty="0">
                <a:solidFill>
                  <a:schemeClr val="tx1">
                    <a:lumMod val="95000"/>
                    <a:lumOff val="5000"/>
                  </a:schemeClr>
                </a:solidFill>
              </a:rPr>
              <a:t>Mandeep </a:t>
            </a:r>
            <a:r>
              <a:rPr lang="en-US" dirty="0" err="1">
                <a:solidFill>
                  <a:schemeClr val="tx1">
                    <a:lumMod val="95000"/>
                    <a:lumOff val="5000"/>
                  </a:schemeClr>
                </a:solidFill>
              </a:rPr>
              <a:t>Panta</a:t>
            </a:r>
            <a:r>
              <a:rPr lang="en-US" dirty="0">
                <a:solidFill>
                  <a:schemeClr val="tx1">
                    <a:lumMod val="95000"/>
                    <a:lumOff val="5000"/>
                  </a:schemeClr>
                </a:solidFill>
              </a:rPr>
              <a:t>(15464)</a:t>
            </a:r>
          </a:p>
          <a:p>
            <a:r>
              <a:rPr lang="en-US" dirty="0">
                <a:solidFill>
                  <a:schemeClr val="tx1">
                    <a:lumMod val="95000"/>
                    <a:lumOff val="5000"/>
                  </a:schemeClr>
                </a:solidFill>
              </a:rPr>
              <a:t>Ashbin Thapa(15455)</a:t>
            </a:r>
          </a:p>
        </p:txBody>
      </p:sp>
    </p:spTree>
    <p:extLst>
      <p:ext uri="{BB962C8B-B14F-4D97-AF65-F5344CB8AC3E}">
        <p14:creationId xmlns:p14="http://schemas.microsoft.com/office/powerpoint/2010/main" val="307530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F7B0-5593-4A67-ACD3-4D40A2A28E0D}"/>
              </a:ext>
            </a:extLst>
          </p:cNvPr>
          <p:cNvSpPr>
            <a:spLocks noGrp="1"/>
          </p:cNvSpPr>
          <p:nvPr>
            <p:ph type="ctrTitle"/>
          </p:nvPr>
        </p:nvSpPr>
        <p:spPr>
          <a:xfrm>
            <a:off x="1915385" y="1102654"/>
            <a:ext cx="8361229" cy="892401"/>
          </a:xfrm>
        </p:spPr>
        <p:txBody>
          <a:bodyPr/>
          <a:lstStyle/>
          <a:p>
            <a:r>
              <a:rPr lang="en-US" sz="5400" dirty="0"/>
              <a:t>Scopes and limitations</a:t>
            </a:r>
          </a:p>
        </p:txBody>
      </p:sp>
      <p:sp>
        <p:nvSpPr>
          <p:cNvPr id="3" name="Subtitle 2">
            <a:extLst>
              <a:ext uri="{FF2B5EF4-FFF2-40B4-BE49-F238E27FC236}">
                <a16:creationId xmlns:a16="http://schemas.microsoft.com/office/drawing/2014/main" id="{5F5E8194-6239-45BC-9E85-7582BAAEF22C}"/>
              </a:ext>
            </a:extLst>
          </p:cNvPr>
          <p:cNvSpPr>
            <a:spLocks noGrp="1"/>
          </p:cNvSpPr>
          <p:nvPr>
            <p:ph type="subTitle" idx="1"/>
          </p:nvPr>
        </p:nvSpPr>
        <p:spPr>
          <a:xfrm>
            <a:off x="2679906" y="2109355"/>
            <a:ext cx="6831673" cy="3512127"/>
          </a:xfrm>
        </p:spPr>
        <p:txBody>
          <a:bodyPr>
            <a:noAutofit/>
          </a:bodyPr>
          <a:lstStyle/>
          <a:p>
            <a:pPr algn="l"/>
            <a:r>
              <a:rPr lang="en-US" u="sng" dirty="0">
                <a:solidFill>
                  <a:schemeClr val="bg2">
                    <a:lumMod val="10000"/>
                  </a:schemeClr>
                </a:solidFill>
              </a:rPr>
              <a:t>SCOPES</a:t>
            </a:r>
          </a:p>
          <a:p>
            <a:pPr marL="342900" indent="-342900" algn="l">
              <a:buFont typeface="Arial" panose="020B0604020202020204" pitchFamily="34" charset="0"/>
              <a:buChar char="•"/>
            </a:pPr>
            <a:r>
              <a:rPr lang="en-US" dirty="0">
                <a:solidFill>
                  <a:schemeClr val="tx1">
                    <a:lumMod val="95000"/>
                    <a:lumOff val="5000"/>
                  </a:schemeClr>
                </a:solidFill>
              </a:rPr>
              <a:t>The targeted people are programmers and developers.</a:t>
            </a:r>
          </a:p>
          <a:p>
            <a:pPr marL="342900" indent="-342900" algn="l">
              <a:buFont typeface="Arial" panose="020B0604020202020204" pitchFamily="34" charset="0"/>
              <a:buChar char="•"/>
            </a:pPr>
            <a:endParaRPr lang="en-US" dirty="0">
              <a:solidFill>
                <a:schemeClr val="tx1">
                  <a:lumMod val="95000"/>
                  <a:lumOff val="5000"/>
                </a:schemeClr>
              </a:solidFill>
            </a:endParaRPr>
          </a:p>
          <a:p>
            <a:pPr marL="342900" indent="-342900" algn="l">
              <a:buFont typeface="Arial" panose="020B0604020202020204" pitchFamily="34" charset="0"/>
              <a:buChar char="•"/>
            </a:pPr>
            <a:r>
              <a:rPr lang="en-US" dirty="0">
                <a:solidFill>
                  <a:schemeClr val="tx1">
                    <a:lumMod val="95000"/>
                    <a:lumOff val="5000"/>
                  </a:schemeClr>
                </a:solidFill>
              </a:rPr>
              <a:t>This web application can be modified and used for various college/school or even universities.</a:t>
            </a:r>
          </a:p>
          <a:p>
            <a:pPr algn="l"/>
            <a:br>
              <a:rPr lang="en-US" dirty="0">
                <a:solidFill>
                  <a:schemeClr val="tx1">
                    <a:lumMod val="95000"/>
                    <a:lumOff val="5000"/>
                  </a:schemeClr>
                </a:solidFill>
              </a:rPr>
            </a:br>
            <a:r>
              <a:rPr lang="en-US" u="sng" dirty="0">
                <a:solidFill>
                  <a:schemeClr val="bg2">
                    <a:lumMod val="10000"/>
                  </a:schemeClr>
                </a:solidFill>
              </a:rPr>
              <a:t>LIMITATIONS</a:t>
            </a:r>
          </a:p>
          <a:p>
            <a:pPr marL="342900" indent="-342900" algn="l">
              <a:buFont typeface="Arial" panose="020B0604020202020204" pitchFamily="34" charset="0"/>
              <a:buChar char="•"/>
            </a:pPr>
            <a:r>
              <a:rPr lang="en-US" dirty="0">
                <a:solidFill>
                  <a:schemeClr val="tx1">
                    <a:lumMod val="95000"/>
                    <a:lumOff val="5000"/>
                  </a:schemeClr>
                </a:solidFill>
              </a:rPr>
              <a:t>Study Room is a website and not an app.</a:t>
            </a:r>
          </a:p>
          <a:p>
            <a:pPr marL="342900" indent="-342900" algn="l">
              <a:buFont typeface="Arial" panose="020B0604020202020204" pitchFamily="34" charset="0"/>
              <a:buChar char="•"/>
            </a:pPr>
            <a:r>
              <a:rPr lang="en-US" dirty="0">
                <a:solidFill>
                  <a:schemeClr val="tx1">
                    <a:lumMod val="95000"/>
                    <a:lumOff val="5000"/>
                  </a:schemeClr>
                </a:solidFill>
              </a:rPr>
              <a:t>This web application is mainly focused towards developers.</a:t>
            </a:r>
          </a:p>
          <a:p>
            <a:pPr algn="l"/>
            <a:endParaRPr lang="en-US"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4253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BB93-969F-4092-B51D-4426E0EF8A2B}"/>
              </a:ext>
            </a:extLst>
          </p:cNvPr>
          <p:cNvSpPr>
            <a:spLocks noGrp="1"/>
          </p:cNvSpPr>
          <p:nvPr>
            <p:ph type="ctrTitle"/>
          </p:nvPr>
        </p:nvSpPr>
        <p:spPr>
          <a:xfrm>
            <a:off x="1915385" y="1071481"/>
            <a:ext cx="8361229" cy="954746"/>
          </a:xfrm>
        </p:spPr>
        <p:txBody>
          <a:bodyPr>
            <a:normAutofit fontScale="90000"/>
          </a:bodyPr>
          <a:lstStyle/>
          <a:p>
            <a:r>
              <a:rPr lang="en-US" sz="6600" dirty="0"/>
              <a:t>Methodology</a:t>
            </a:r>
          </a:p>
        </p:txBody>
      </p:sp>
      <p:sp>
        <p:nvSpPr>
          <p:cNvPr id="3" name="Subtitle 2">
            <a:extLst>
              <a:ext uri="{FF2B5EF4-FFF2-40B4-BE49-F238E27FC236}">
                <a16:creationId xmlns:a16="http://schemas.microsoft.com/office/drawing/2014/main" id="{78E7CE35-07E3-45DC-8379-DD4DD3250100}"/>
              </a:ext>
            </a:extLst>
          </p:cNvPr>
          <p:cNvSpPr>
            <a:spLocks noGrp="1"/>
          </p:cNvSpPr>
          <p:nvPr>
            <p:ph type="subTitle" idx="1"/>
          </p:nvPr>
        </p:nvSpPr>
        <p:spPr>
          <a:xfrm>
            <a:off x="1915386" y="2119745"/>
            <a:ext cx="8361228" cy="3397828"/>
          </a:xfrm>
        </p:spPr>
        <p:txBody>
          <a:bodyPr>
            <a:normAutofit fontScale="70000" lnSpcReduction="20000"/>
          </a:bodyPr>
          <a:lstStyle/>
          <a:p>
            <a:pPr algn="l"/>
            <a:r>
              <a:rPr lang="en-US" sz="2800" dirty="0">
                <a:solidFill>
                  <a:schemeClr val="bg2">
                    <a:lumMod val="10000"/>
                  </a:schemeClr>
                </a:solidFill>
              </a:rPr>
              <a:t>We have planned to work following these methodologies for the application of knowledge, skills and technique to broad range of activities in order to meet the requirement of our project.</a:t>
            </a:r>
          </a:p>
          <a:p>
            <a:pPr algn="l"/>
            <a:r>
              <a:rPr lang="en-US" sz="3100" dirty="0">
                <a:solidFill>
                  <a:schemeClr val="bg2">
                    <a:lumMod val="10000"/>
                  </a:schemeClr>
                </a:solidFill>
              </a:rPr>
              <a:t>To complete this project, the following methodology / process has been conquered.</a:t>
            </a:r>
          </a:p>
          <a:p>
            <a:pPr algn="l"/>
            <a:r>
              <a:rPr lang="en-US" sz="3100" dirty="0">
                <a:solidFill>
                  <a:schemeClr val="bg2">
                    <a:lumMod val="10000"/>
                  </a:schemeClr>
                </a:solidFill>
              </a:rPr>
              <a:t>SOFTWARE DEVELOPMENT LIFE CYCLE</a:t>
            </a:r>
          </a:p>
          <a:p>
            <a:pPr algn="l"/>
            <a:r>
              <a:rPr lang="en-US" sz="3100" dirty="0">
                <a:solidFill>
                  <a:schemeClr val="bg2">
                    <a:lumMod val="10000"/>
                  </a:schemeClr>
                </a:solidFill>
              </a:rPr>
              <a:t>The framework we will be using for developing this project is Iterative model. </a:t>
            </a:r>
            <a:r>
              <a:rPr lang="en-US" sz="3100" dirty="0">
                <a:solidFill>
                  <a:schemeClr val="tx1">
                    <a:lumMod val="95000"/>
                    <a:lumOff val="5000"/>
                  </a:schemeClr>
                </a:solidFill>
              </a:rPr>
              <a:t>Iterative model is simple and emphasizes on initial and simple implementation and with progress in the project it gains more feature.</a:t>
            </a:r>
            <a:r>
              <a:rPr lang="en-US" sz="3100" dirty="0"/>
              <a:t> </a:t>
            </a:r>
            <a:r>
              <a:rPr lang="en-US" sz="3100" dirty="0">
                <a:solidFill>
                  <a:schemeClr val="tx1">
                    <a:lumMod val="95000"/>
                    <a:lumOff val="5000"/>
                  </a:schemeClr>
                </a:solidFill>
              </a:rPr>
              <a:t>It is advantageous since it has unique feature of repetitive nature. </a:t>
            </a:r>
            <a:r>
              <a:rPr lang="en-US" sz="3100" dirty="0">
                <a:solidFill>
                  <a:schemeClr val="bg2">
                    <a:lumMod val="10000"/>
                  </a:schemeClr>
                </a:solidFill>
              </a:rPr>
              <a:t>The phases of the linear sequential model are: Analysis, Design, Testing and Implementation.</a:t>
            </a:r>
            <a:r>
              <a:rPr lang="en-US" sz="3100" b="1" dirty="0">
                <a:solidFill>
                  <a:schemeClr val="bg2">
                    <a:lumMod val="10000"/>
                  </a:schemeClr>
                </a:solidFill>
              </a:rPr>
              <a:t> </a:t>
            </a:r>
          </a:p>
          <a:p>
            <a:endParaRPr lang="en-US" dirty="0"/>
          </a:p>
        </p:txBody>
      </p:sp>
    </p:spTree>
    <p:extLst>
      <p:ext uri="{BB962C8B-B14F-4D97-AF65-F5344CB8AC3E}">
        <p14:creationId xmlns:p14="http://schemas.microsoft.com/office/powerpoint/2010/main" val="134269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2726-8309-4953-B990-16750FE82E87}"/>
              </a:ext>
            </a:extLst>
          </p:cNvPr>
          <p:cNvSpPr>
            <a:spLocks noGrp="1"/>
          </p:cNvSpPr>
          <p:nvPr>
            <p:ph type="ctrTitle"/>
          </p:nvPr>
        </p:nvSpPr>
        <p:spPr>
          <a:xfrm>
            <a:off x="2029428" y="998745"/>
            <a:ext cx="8361229" cy="985919"/>
          </a:xfrm>
        </p:spPr>
        <p:txBody>
          <a:bodyPr/>
          <a:lstStyle/>
          <a:p>
            <a:r>
              <a:rPr lang="en-US" sz="5400" dirty="0"/>
              <a:t>Iterative model</a:t>
            </a:r>
          </a:p>
        </p:txBody>
      </p:sp>
      <p:sp>
        <p:nvSpPr>
          <p:cNvPr id="3" name="Subtitle 2">
            <a:extLst>
              <a:ext uri="{FF2B5EF4-FFF2-40B4-BE49-F238E27FC236}">
                <a16:creationId xmlns:a16="http://schemas.microsoft.com/office/drawing/2014/main" id="{520014D1-5FBB-4838-8A06-ED0FDEA2F9A9}"/>
              </a:ext>
            </a:extLst>
          </p:cNvPr>
          <p:cNvSpPr>
            <a:spLocks noGrp="1"/>
          </p:cNvSpPr>
          <p:nvPr>
            <p:ph type="subTitle" idx="1"/>
          </p:nvPr>
        </p:nvSpPr>
        <p:spPr>
          <a:xfrm>
            <a:off x="2679906" y="1984664"/>
            <a:ext cx="6831673" cy="3574471"/>
          </a:xfrm>
        </p:spPr>
        <p:txBody>
          <a:bodyPr/>
          <a:lstStyle/>
          <a:p>
            <a:endParaRPr lang="en-US" dirty="0"/>
          </a:p>
        </p:txBody>
      </p:sp>
      <p:pic>
        <p:nvPicPr>
          <p:cNvPr id="8" name="Picture 7" descr="Image result for iterative model">
            <a:extLst>
              <a:ext uri="{FF2B5EF4-FFF2-40B4-BE49-F238E27FC236}">
                <a16:creationId xmlns:a16="http://schemas.microsoft.com/office/drawing/2014/main" id="{0DCA02FB-3397-41CC-A9CB-F65C3A46B07A}"/>
              </a:ext>
            </a:extLst>
          </p:cNvPr>
          <p:cNvPicPr/>
          <p:nvPr/>
        </p:nvPicPr>
        <p:blipFill>
          <a:blip r:embed="rId2" cstate="print"/>
          <a:srcRect/>
          <a:stretch>
            <a:fillRect/>
          </a:stretch>
        </p:blipFill>
        <p:spPr bwMode="auto">
          <a:xfrm>
            <a:off x="2882537" y="1923508"/>
            <a:ext cx="6487885" cy="3635628"/>
          </a:xfrm>
          <a:prstGeom prst="rect">
            <a:avLst/>
          </a:prstGeom>
          <a:noFill/>
          <a:ln w="9525">
            <a:noFill/>
            <a:miter lim="800000"/>
            <a:headEnd/>
            <a:tailEnd/>
          </a:ln>
        </p:spPr>
      </p:pic>
    </p:spTree>
    <p:extLst>
      <p:ext uri="{BB962C8B-B14F-4D97-AF65-F5344CB8AC3E}">
        <p14:creationId xmlns:p14="http://schemas.microsoft.com/office/powerpoint/2010/main" val="340231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2726-8309-4953-B990-16750FE82E87}"/>
              </a:ext>
            </a:extLst>
          </p:cNvPr>
          <p:cNvSpPr>
            <a:spLocks noGrp="1"/>
          </p:cNvSpPr>
          <p:nvPr>
            <p:ph type="ctrTitle"/>
          </p:nvPr>
        </p:nvSpPr>
        <p:spPr>
          <a:xfrm>
            <a:off x="2029428" y="998745"/>
            <a:ext cx="8361229" cy="985919"/>
          </a:xfrm>
        </p:spPr>
        <p:txBody>
          <a:bodyPr/>
          <a:lstStyle/>
          <a:p>
            <a:r>
              <a:rPr lang="en-US" sz="5400" dirty="0"/>
              <a:t>Working Schedule</a:t>
            </a:r>
          </a:p>
        </p:txBody>
      </p:sp>
      <p:sp>
        <p:nvSpPr>
          <p:cNvPr id="3" name="Subtitle 2">
            <a:extLst>
              <a:ext uri="{FF2B5EF4-FFF2-40B4-BE49-F238E27FC236}">
                <a16:creationId xmlns:a16="http://schemas.microsoft.com/office/drawing/2014/main" id="{520014D1-5FBB-4838-8A06-ED0FDEA2F9A9}"/>
              </a:ext>
            </a:extLst>
          </p:cNvPr>
          <p:cNvSpPr>
            <a:spLocks noGrp="1"/>
          </p:cNvSpPr>
          <p:nvPr>
            <p:ph type="subTitle" idx="1"/>
          </p:nvPr>
        </p:nvSpPr>
        <p:spPr>
          <a:xfrm>
            <a:off x="2679906" y="1984664"/>
            <a:ext cx="6831673" cy="3574471"/>
          </a:xfrm>
        </p:spPr>
        <p:txBody>
          <a:bodyPr/>
          <a:lstStyle/>
          <a:p>
            <a:endParaRPr lang="en-US" dirty="0"/>
          </a:p>
        </p:txBody>
      </p:sp>
      <p:pic>
        <p:nvPicPr>
          <p:cNvPr id="7" name="Picture 6">
            <a:extLst>
              <a:ext uri="{FF2B5EF4-FFF2-40B4-BE49-F238E27FC236}">
                <a16:creationId xmlns:a16="http://schemas.microsoft.com/office/drawing/2014/main" id="{90CBC8A5-BDAF-4588-A7E7-5D27F18A10A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297" y="1984663"/>
            <a:ext cx="8900160" cy="4241966"/>
          </a:xfrm>
          <a:prstGeom prst="rect">
            <a:avLst/>
          </a:prstGeom>
          <a:noFill/>
          <a:ln>
            <a:noFill/>
          </a:ln>
        </p:spPr>
      </p:pic>
    </p:spTree>
    <p:extLst>
      <p:ext uri="{BB962C8B-B14F-4D97-AF65-F5344CB8AC3E}">
        <p14:creationId xmlns:p14="http://schemas.microsoft.com/office/powerpoint/2010/main" val="323082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FA7-D366-43C7-A295-C1282F824A2E}"/>
              </a:ext>
            </a:extLst>
          </p:cNvPr>
          <p:cNvSpPr>
            <a:spLocks noGrp="1"/>
          </p:cNvSpPr>
          <p:nvPr>
            <p:ph type="ctrTitle"/>
          </p:nvPr>
        </p:nvSpPr>
        <p:spPr>
          <a:xfrm>
            <a:off x="1832001" y="1352036"/>
            <a:ext cx="8361229" cy="882010"/>
          </a:xfrm>
        </p:spPr>
        <p:txBody>
          <a:bodyPr>
            <a:normAutofit fontScale="90000"/>
          </a:bodyPr>
          <a:lstStyle/>
          <a:p>
            <a:r>
              <a:rPr lang="en-US" sz="6600" dirty="0"/>
              <a:t>References</a:t>
            </a:r>
          </a:p>
        </p:txBody>
      </p:sp>
      <p:sp>
        <p:nvSpPr>
          <p:cNvPr id="3" name="Subtitle 2">
            <a:extLst>
              <a:ext uri="{FF2B5EF4-FFF2-40B4-BE49-F238E27FC236}">
                <a16:creationId xmlns:a16="http://schemas.microsoft.com/office/drawing/2014/main" id="{65CDA4B5-6820-484F-A1E5-FFE7CEB5A9AF}"/>
              </a:ext>
            </a:extLst>
          </p:cNvPr>
          <p:cNvSpPr>
            <a:spLocks noGrp="1"/>
          </p:cNvSpPr>
          <p:nvPr>
            <p:ph type="subTitle" idx="1"/>
          </p:nvPr>
        </p:nvSpPr>
        <p:spPr>
          <a:xfrm>
            <a:off x="1924594" y="2150918"/>
            <a:ext cx="8268636" cy="3355045"/>
          </a:xfrm>
        </p:spPr>
        <p:txBody>
          <a:bodyPr>
            <a:normAutofit/>
          </a:bodyPr>
          <a:lstStyle/>
          <a:p>
            <a:pPr marL="457200" indent="-457200" algn="l">
              <a:buAutoNum type="arabicPeriod"/>
            </a:pPr>
            <a:r>
              <a:rPr lang="en-US" dirty="0" err="1">
                <a:solidFill>
                  <a:schemeClr val="bg2">
                    <a:lumMod val="10000"/>
                  </a:schemeClr>
                </a:solidFill>
              </a:rPr>
              <a:t>Reger</a:t>
            </a:r>
            <a:r>
              <a:rPr lang="en-US" dirty="0">
                <a:solidFill>
                  <a:schemeClr val="bg2">
                    <a:lumMod val="10000"/>
                  </a:schemeClr>
                </a:solidFill>
              </a:rPr>
              <a:t> S. Pressman, Ph.D. Seventh Edition, Software Engineering: A Practitioner’s Approach, McGraw Hill, 2010</a:t>
            </a:r>
          </a:p>
          <a:p>
            <a:pPr marL="457200" indent="-457200" algn="l">
              <a:buAutoNum type="arabicPeriod"/>
            </a:pPr>
            <a:r>
              <a:rPr lang="en-US" dirty="0">
                <a:solidFill>
                  <a:schemeClr val="bg2">
                    <a:lumMod val="10000"/>
                  </a:schemeClr>
                </a:solidFill>
              </a:rPr>
              <a:t>Beginner Python Tutorial Available at: </a:t>
            </a:r>
            <a:r>
              <a:rPr lang="en-US" u="sng" dirty="0">
                <a:solidFill>
                  <a:schemeClr val="bg2">
                    <a:lumMod val="10000"/>
                  </a:schemeClr>
                </a:solidFill>
                <a:hlinkClick r:id="rId2"/>
              </a:rPr>
              <a:t>http://www.homeandlearn.co.uk/python/php.html(11.18.2018)</a:t>
            </a:r>
            <a:endParaRPr lang="en-US" u="sng" dirty="0">
              <a:solidFill>
                <a:schemeClr val="bg2">
                  <a:lumMod val="10000"/>
                </a:schemeClr>
              </a:solidFill>
            </a:endParaRPr>
          </a:p>
          <a:p>
            <a:pPr marL="457200" indent="-457200" algn="l">
              <a:buFont typeface="Arial" panose="020B0604020202020204" pitchFamily="34" charset="0"/>
              <a:buAutoNum type="arabicPeriod"/>
            </a:pPr>
            <a:r>
              <a:rPr lang="en-US" dirty="0">
                <a:solidFill>
                  <a:schemeClr val="bg2">
                    <a:lumMod val="10000"/>
                  </a:schemeClr>
                </a:solidFill>
              </a:rPr>
              <a:t>The Python Language Reference Manual (version 2.5) by Guido van Rossum, and Fred L. Drake, Jr. (Editor)</a:t>
            </a:r>
          </a:p>
          <a:p>
            <a:pPr marL="457200" indent="-457200" algn="l">
              <a:buFont typeface="Arial" panose="020B0604020202020204" pitchFamily="34" charset="0"/>
              <a:buAutoNum type="arabicPeriod"/>
            </a:pPr>
            <a:r>
              <a:rPr lang="en-US" dirty="0">
                <a:solidFill>
                  <a:schemeClr val="bg2">
                    <a:lumMod val="10000"/>
                  </a:schemeClr>
                </a:solidFill>
              </a:rPr>
              <a:t>Python in a Nutshell by </a:t>
            </a:r>
            <a:r>
              <a:rPr lang="en-US" dirty="0">
                <a:solidFill>
                  <a:schemeClr val="bg2">
                    <a:lumMod val="10000"/>
                  </a:schemeClr>
                </a:solidFill>
                <a:hlinkClick r:id="rId3">
                  <a:extLst>
                    <a:ext uri="{A12FA001-AC4F-418D-AE19-62706E023703}">
                      <ahyp:hlinkClr xmlns:ahyp="http://schemas.microsoft.com/office/drawing/2018/hyperlinkcolor" val="tx"/>
                    </a:ext>
                  </a:extLst>
                </a:hlinkClick>
              </a:rPr>
              <a:t>Alex </a:t>
            </a:r>
            <a:r>
              <a:rPr lang="en-US" dirty="0" err="1">
                <a:solidFill>
                  <a:schemeClr val="bg2">
                    <a:lumMod val="10000"/>
                  </a:schemeClr>
                </a:solidFill>
                <a:hlinkClick r:id="rId3">
                  <a:extLst>
                    <a:ext uri="{A12FA001-AC4F-418D-AE19-62706E023703}">
                      <ahyp:hlinkClr xmlns:ahyp="http://schemas.microsoft.com/office/drawing/2018/hyperlinkcolor" val="tx"/>
                    </a:ext>
                  </a:extLst>
                </a:hlinkClick>
              </a:rPr>
              <a:t>Martelli</a:t>
            </a:r>
            <a:r>
              <a:rPr lang="en-US" u="sng">
                <a:solidFill>
                  <a:schemeClr val="bg2">
                    <a:lumMod val="10000"/>
                  </a:schemeClr>
                </a:solidFill>
              </a:rPr>
              <a:t>.</a:t>
            </a:r>
            <a:endParaRPr lang="en-US" dirty="0">
              <a:solidFill>
                <a:schemeClr val="bg2">
                  <a:lumMod val="10000"/>
                </a:schemeClr>
              </a:solidFill>
            </a:endParaRPr>
          </a:p>
        </p:txBody>
      </p:sp>
    </p:spTree>
    <p:extLst>
      <p:ext uri="{BB962C8B-B14F-4D97-AF65-F5344CB8AC3E}">
        <p14:creationId xmlns:p14="http://schemas.microsoft.com/office/powerpoint/2010/main" val="94989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1416-455F-455D-ACB7-005C7303A08D}"/>
              </a:ext>
            </a:extLst>
          </p:cNvPr>
          <p:cNvSpPr>
            <a:spLocks noGrp="1"/>
          </p:cNvSpPr>
          <p:nvPr>
            <p:ph type="ctrTitle"/>
          </p:nvPr>
        </p:nvSpPr>
        <p:spPr>
          <a:xfrm>
            <a:off x="1842391" y="2254827"/>
            <a:ext cx="8361229" cy="2546253"/>
          </a:xfrm>
        </p:spPr>
        <p:txBody>
          <a:bodyPr/>
          <a:lstStyle/>
          <a:p>
            <a:r>
              <a:rPr lang="en-US" sz="9600" b="1" dirty="0">
                <a:ln w="1905"/>
                <a:solidFill>
                  <a:schemeClr val="tx2">
                    <a:lumMod val="90000"/>
                    <a:lumOff val="10000"/>
                  </a:schemeClr>
                </a:solidFill>
                <a:effectLst>
                  <a:innerShdw blurRad="69850" dist="43180" dir="5400000">
                    <a:srgbClr val="000000">
                      <a:alpha val="65000"/>
                    </a:srgbClr>
                  </a:innerShdw>
                </a:effectLst>
              </a:rPr>
              <a:t>THANK YOU</a:t>
            </a:r>
            <a:br>
              <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dirty="0"/>
          </a:p>
        </p:txBody>
      </p:sp>
    </p:spTree>
    <p:extLst>
      <p:ext uri="{BB962C8B-B14F-4D97-AF65-F5344CB8AC3E}">
        <p14:creationId xmlns:p14="http://schemas.microsoft.com/office/powerpoint/2010/main" val="386832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0D8E-C805-4661-8993-46F6B1C58124}"/>
              </a:ext>
            </a:extLst>
          </p:cNvPr>
          <p:cNvSpPr>
            <a:spLocks noGrp="1"/>
          </p:cNvSpPr>
          <p:nvPr>
            <p:ph type="ctrTitle"/>
          </p:nvPr>
        </p:nvSpPr>
        <p:spPr>
          <a:xfrm>
            <a:off x="1811219" y="957181"/>
            <a:ext cx="8361229" cy="1113267"/>
          </a:xfrm>
        </p:spPr>
        <p:txBody>
          <a:bodyPr/>
          <a:lstStyle/>
          <a:p>
            <a:r>
              <a:rPr lang="en-US" sz="6600" dirty="0"/>
              <a:t>Table of Content</a:t>
            </a:r>
            <a:endParaRPr lang="en-US" sz="6600" dirty="0">
              <a:solidFill>
                <a:schemeClr val="tx1">
                  <a:lumMod val="75000"/>
                  <a:lumOff val="25000"/>
                </a:schemeClr>
              </a:solidFill>
            </a:endParaRPr>
          </a:p>
        </p:txBody>
      </p:sp>
      <p:sp>
        <p:nvSpPr>
          <p:cNvPr id="3" name="Subtitle 2">
            <a:extLst>
              <a:ext uri="{FF2B5EF4-FFF2-40B4-BE49-F238E27FC236}">
                <a16:creationId xmlns:a16="http://schemas.microsoft.com/office/drawing/2014/main" id="{E4CE954E-B65A-4636-B5CD-15A2B7C15B6B}"/>
              </a:ext>
            </a:extLst>
          </p:cNvPr>
          <p:cNvSpPr>
            <a:spLocks noGrp="1"/>
          </p:cNvSpPr>
          <p:nvPr>
            <p:ph type="subTitle" idx="1"/>
          </p:nvPr>
        </p:nvSpPr>
        <p:spPr>
          <a:xfrm>
            <a:off x="3117668" y="2342763"/>
            <a:ext cx="5651863" cy="3257937"/>
          </a:xfrm>
        </p:spPr>
        <p:txBody>
          <a:bodyPr>
            <a:normAutofit/>
          </a:bodyPr>
          <a:lstStyle/>
          <a:p>
            <a:pPr marL="457200" indent="-457200" algn="l">
              <a:buFont typeface="+mj-lt"/>
              <a:buAutoNum type="arabicPeriod"/>
            </a:pPr>
            <a:r>
              <a:rPr lang="en-US" dirty="0">
                <a:solidFill>
                  <a:schemeClr val="bg2">
                    <a:lumMod val="10000"/>
                  </a:schemeClr>
                </a:solidFill>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2">
                  <a:lumMod val="10000"/>
                </a:schemeClr>
              </a:solidFill>
            </a:endParaRPr>
          </a:p>
          <a:p>
            <a:pPr marL="457200" indent="-457200" algn="l">
              <a:buFont typeface="+mj-lt"/>
              <a:buAutoNum type="arabicPeriod"/>
            </a:pPr>
            <a:r>
              <a:rPr lang="en-US" u="sng" dirty="0">
                <a:solidFill>
                  <a:schemeClr val="bg2">
                    <a:lumMod val="10000"/>
                  </a:schemeClr>
                </a:solidFill>
              </a:rPr>
              <a:t>Problem</a:t>
            </a:r>
            <a:r>
              <a:rPr lang="en-US" u="sng" dirty="0">
                <a:solidFill>
                  <a:schemeClr val="bg2">
                    <a:lumMod val="50000"/>
                  </a:schemeClr>
                </a:solidFill>
              </a:rPr>
              <a:t> </a:t>
            </a:r>
            <a:r>
              <a:rPr lang="en-US" u="sng" dirty="0">
                <a:solidFill>
                  <a:schemeClr val="bg2">
                    <a:lumMod val="10000"/>
                  </a:schemeClr>
                </a:solidFill>
              </a:rPr>
              <a:t>Statement</a:t>
            </a:r>
          </a:p>
          <a:p>
            <a:pPr marL="457200" indent="-457200" algn="l">
              <a:buFont typeface="+mj-lt"/>
              <a:buAutoNum type="arabicPeriod"/>
            </a:pPr>
            <a:r>
              <a:rPr lang="en-US" dirty="0">
                <a:solidFill>
                  <a:schemeClr val="bg2">
                    <a:lumMod val="10000"/>
                  </a:schemeClr>
                </a:solidFill>
                <a:hlinkClick r:id="rId3" action="ppaction://hlinksldjump">
                  <a:extLst>
                    <a:ext uri="{A12FA001-AC4F-418D-AE19-62706E023703}">
                      <ahyp:hlinkClr xmlns:ahyp="http://schemas.microsoft.com/office/drawing/2018/hyperlinkcolor" val="tx"/>
                    </a:ext>
                  </a:extLst>
                </a:hlinkClick>
              </a:rPr>
              <a:t>Project Objective</a:t>
            </a:r>
            <a:endParaRPr lang="en-US" dirty="0">
              <a:solidFill>
                <a:schemeClr val="bg2">
                  <a:lumMod val="10000"/>
                </a:schemeClr>
              </a:solidFill>
            </a:endParaRPr>
          </a:p>
          <a:p>
            <a:pPr marL="457200" indent="-457200" algn="l">
              <a:buFont typeface="+mj-lt"/>
              <a:buAutoNum type="arabicPeriod"/>
            </a:pPr>
            <a:r>
              <a:rPr lang="en-US" dirty="0">
                <a:solidFill>
                  <a:schemeClr val="bg2">
                    <a:lumMod val="10000"/>
                  </a:schemeClr>
                </a:solidFill>
                <a:hlinkClick r:id="rId4" action="ppaction://hlinksldjump">
                  <a:extLst>
                    <a:ext uri="{A12FA001-AC4F-418D-AE19-62706E023703}">
                      <ahyp:hlinkClr xmlns:ahyp="http://schemas.microsoft.com/office/drawing/2018/hyperlinkcolor" val="tx"/>
                    </a:ext>
                  </a:extLst>
                </a:hlinkClick>
              </a:rPr>
              <a:t>Feasibility Study</a:t>
            </a:r>
            <a:endParaRPr lang="en-US" dirty="0">
              <a:solidFill>
                <a:schemeClr val="bg2">
                  <a:lumMod val="10000"/>
                </a:schemeClr>
              </a:solidFill>
            </a:endParaRPr>
          </a:p>
          <a:p>
            <a:pPr marL="457200" indent="-457200" algn="l">
              <a:buFont typeface="+mj-lt"/>
              <a:buAutoNum type="arabicPeriod"/>
            </a:pPr>
            <a:r>
              <a:rPr lang="en-US" u="sng" dirty="0">
                <a:solidFill>
                  <a:schemeClr val="bg2">
                    <a:lumMod val="10000"/>
                  </a:schemeClr>
                </a:solidFill>
              </a:rPr>
              <a:t>Scopes And Limitations</a:t>
            </a:r>
          </a:p>
          <a:p>
            <a:pPr marL="457200" indent="-457200" algn="l">
              <a:buFont typeface="+mj-lt"/>
              <a:buAutoNum type="arabicPeriod"/>
            </a:pPr>
            <a:r>
              <a:rPr lang="en-US" u="sng" dirty="0">
                <a:solidFill>
                  <a:schemeClr val="bg2">
                    <a:lumMod val="10000"/>
                  </a:schemeClr>
                </a:solidFill>
              </a:rPr>
              <a:t>Methodology</a:t>
            </a:r>
          </a:p>
          <a:p>
            <a:pPr marL="457200" indent="-457200" algn="l">
              <a:buFont typeface="+mj-lt"/>
              <a:buAutoNum type="arabicPeriod"/>
            </a:pPr>
            <a:r>
              <a:rPr lang="en-US" sz="2400" u="sng" dirty="0">
                <a:solidFill>
                  <a:schemeClr val="bg2">
                    <a:lumMod val="10000"/>
                  </a:schemeClr>
                </a:solidFill>
              </a:rPr>
              <a:t>Working Schedule</a:t>
            </a:r>
            <a:endParaRPr lang="en-US" u="sng" dirty="0">
              <a:solidFill>
                <a:schemeClr val="bg2">
                  <a:lumMod val="10000"/>
                </a:schemeClr>
              </a:solidFill>
            </a:endParaRPr>
          </a:p>
          <a:p>
            <a:pPr marL="457200" indent="-457200" algn="l">
              <a:buFont typeface="+mj-lt"/>
              <a:buAutoNum type="arabicPeriod"/>
            </a:pPr>
            <a:endParaRPr lang="en-US" u="sng" dirty="0"/>
          </a:p>
          <a:p>
            <a:pPr marL="457200" indent="-457200" algn="l">
              <a:buFont typeface="+mj-lt"/>
              <a:buAutoNum type="arabicPeriod"/>
            </a:pPr>
            <a:endParaRPr lang="en-US" dirty="0"/>
          </a:p>
        </p:txBody>
      </p:sp>
    </p:spTree>
    <p:extLst>
      <p:ext uri="{BB962C8B-B14F-4D97-AF65-F5344CB8AC3E}">
        <p14:creationId xmlns:p14="http://schemas.microsoft.com/office/powerpoint/2010/main" val="55225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5B60-93E0-4357-BE11-365C36AAAA86}"/>
              </a:ext>
            </a:extLst>
          </p:cNvPr>
          <p:cNvSpPr>
            <a:spLocks noGrp="1"/>
          </p:cNvSpPr>
          <p:nvPr>
            <p:ph type="ctrTitle"/>
          </p:nvPr>
        </p:nvSpPr>
        <p:spPr>
          <a:xfrm>
            <a:off x="1413165" y="988354"/>
            <a:ext cx="9362208" cy="1086237"/>
          </a:xfrm>
        </p:spPr>
        <p:txBody>
          <a:bodyPr/>
          <a:lstStyle/>
          <a:p>
            <a:r>
              <a:rPr lang="en-US" sz="6600" dirty="0">
                <a:solidFill>
                  <a:schemeClr val="tx1">
                    <a:lumMod val="75000"/>
                    <a:lumOff val="25000"/>
                  </a:schemeClr>
                </a:solidFill>
              </a:rPr>
              <a:t>Introduction</a:t>
            </a:r>
            <a:endParaRPr lang="en-US" sz="6600" dirty="0"/>
          </a:p>
        </p:txBody>
      </p:sp>
      <p:sp>
        <p:nvSpPr>
          <p:cNvPr id="3" name="Subtitle 2">
            <a:extLst>
              <a:ext uri="{FF2B5EF4-FFF2-40B4-BE49-F238E27FC236}">
                <a16:creationId xmlns:a16="http://schemas.microsoft.com/office/drawing/2014/main" id="{E54D66AA-98EA-4BF4-8E04-CE94D4F3EF14}"/>
              </a:ext>
            </a:extLst>
          </p:cNvPr>
          <p:cNvSpPr>
            <a:spLocks noGrp="1"/>
          </p:cNvSpPr>
          <p:nvPr>
            <p:ph type="subTitle" idx="1"/>
          </p:nvPr>
        </p:nvSpPr>
        <p:spPr>
          <a:xfrm>
            <a:off x="1413165" y="2556163"/>
            <a:ext cx="9362208" cy="3075709"/>
          </a:xfrm>
        </p:spPr>
        <p:txBody>
          <a:bodyPr>
            <a:normAutofit/>
          </a:bodyPr>
          <a:lstStyle/>
          <a:p>
            <a:pPr algn="just"/>
            <a:r>
              <a:rPr lang="en-US" dirty="0">
                <a:solidFill>
                  <a:schemeClr val="tx1"/>
                </a:solidFill>
              </a:rPr>
              <a:t>Study Room is a question and answers website for programmers. This web application will act as  the platform where developers can ask and answer technical questions related to programming, software development, and other technology-related topics.</a:t>
            </a:r>
          </a:p>
        </p:txBody>
      </p:sp>
    </p:spTree>
    <p:extLst>
      <p:ext uri="{BB962C8B-B14F-4D97-AF65-F5344CB8AC3E}">
        <p14:creationId xmlns:p14="http://schemas.microsoft.com/office/powerpoint/2010/main" val="182318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2827-C9A9-4903-90D8-E04D3F164C40}"/>
              </a:ext>
            </a:extLst>
          </p:cNvPr>
          <p:cNvSpPr>
            <a:spLocks noGrp="1"/>
          </p:cNvSpPr>
          <p:nvPr>
            <p:ph type="ctrTitle"/>
          </p:nvPr>
        </p:nvSpPr>
        <p:spPr>
          <a:xfrm>
            <a:off x="1915385" y="1158808"/>
            <a:ext cx="8361229" cy="913182"/>
          </a:xfrm>
        </p:spPr>
        <p:txBody>
          <a:bodyPr>
            <a:normAutofit fontScale="90000"/>
          </a:bodyPr>
          <a:lstStyle/>
          <a:p>
            <a:r>
              <a:rPr lang="en-US" sz="6600" dirty="0"/>
              <a:t>Problem definition</a:t>
            </a:r>
          </a:p>
        </p:txBody>
      </p:sp>
      <p:sp>
        <p:nvSpPr>
          <p:cNvPr id="3" name="Subtitle 2">
            <a:extLst>
              <a:ext uri="{FF2B5EF4-FFF2-40B4-BE49-F238E27FC236}">
                <a16:creationId xmlns:a16="http://schemas.microsoft.com/office/drawing/2014/main" id="{01B39610-DF2E-4DCC-8E98-E77C762580C4}"/>
              </a:ext>
            </a:extLst>
          </p:cNvPr>
          <p:cNvSpPr>
            <a:spLocks noGrp="1"/>
          </p:cNvSpPr>
          <p:nvPr>
            <p:ph type="subTitle" idx="1"/>
          </p:nvPr>
        </p:nvSpPr>
        <p:spPr>
          <a:xfrm>
            <a:off x="1915385" y="2237200"/>
            <a:ext cx="8361229" cy="3172167"/>
          </a:xfrm>
        </p:spPr>
        <p:txBody>
          <a:bodyPr>
            <a:normAutofit/>
          </a:bodyPr>
          <a:lstStyle/>
          <a:p>
            <a:pPr marL="457200" indent="-457200" algn="l">
              <a:buFont typeface="Arial" panose="020B0604020202020204" pitchFamily="34" charset="0"/>
              <a:buChar char="•"/>
            </a:pPr>
            <a:r>
              <a:rPr lang="en-US" dirty="0">
                <a:solidFill>
                  <a:schemeClr val="bg2">
                    <a:lumMod val="10000"/>
                  </a:schemeClr>
                </a:solidFill>
              </a:rPr>
              <a:t>Lack of easy to understand coding community for asking coding problem’s solutions.</a:t>
            </a:r>
          </a:p>
          <a:p>
            <a:pPr marL="457200" indent="-457200" algn="l">
              <a:buFont typeface="Arial" panose="020B0604020202020204" pitchFamily="34" charset="0"/>
              <a:buChar char="•"/>
            </a:pPr>
            <a:r>
              <a:rPr lang="en-US" dirty="0">
                <a:solidFill>
                  <a:schemeClr val="bg2">
                    <a:lumMod val="10000"/>
                  </a:schemeClr>
                </a:solidFill>
              </a:rPr>
              <a:t>Struggle to get authentic answer for the questions and determining the correct answers.</a:t>
            </a:r>
          </a:p>
          <a:p>
            <a:pPr marL="457200" indent="-457200" algn="l">
              <a:buFont typeface="Arial" panose="020B0604020202020204" pitchFamily="34" charset="0"/>
              <a:buChar char="•"/>
            </a:pPr>
            <a:endParaRPr lang="en-US" sz="3200" b="1" dirty="0">
              <a:solidFill>
                <a:schemeClr val="bg2">
                  <a:lumMod val="10000"/>
                </a:schemeClr>
              </a:solidFill>
            </a:endParaRPr>
          </a:p>
          <a:p>
            <a:endParaRPr lang="en-US" dirty="0"/>
          </a:p>
        </p:txBody>
      </p:sp>
    </p:spTree>
    <p:extLst>
      <p:ext uri="{BB962C8B-B14F-4D97-AF65-F5344CB8AC3E}">
        <p14:creationId xmlns:p14="http://schemas.microsoft.com/office/powerpoint/2010/main" val="96937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C533-2276-4FCD-9B54-DACEF2A6A990}"/>
              </a:ext>
            </a:extLst>
          </p:cNvPr>
          <p:cNvSpPr>
            <a:spLocks noGrp="1"/>
          </p:cNvSpPr>
          <p:nvPr>
            <p:ph type="ctrTitle"/>
          </p:nvPr>
        </p:nvSpPr>
        <p:spPr>
          <a:xfrm>
            <a:off x="1915128" y="1111828"/>
            <a:ext cx="8361229" cy="935182"/>
          </a:xfrm>
        </p:spPr>
        <p:txBody>
          <a:bodyPr>
            <a:normAutofit/>
          </a:bodyPr>
          <a:lstStyle/>
          <a:p>
            <a:r>
              <a:rPr lang="en-US" dirty="0"/>
              <a:t>Objectives</a:t>
            </a:r>
          </a:p>
        </p:txBody>
      </p:sp>
      <p:sp>
        <p:nvSpPr>
          <p:cNvPr id="3" name="Subtitle 2">
            <a:extLst>
              <a:ext uri="{FF2B5EF4-FFF2-40B4-BE49-F238E27FC236}">
                <a16:creationId xmlns:a16="http://schemas.microsoft.com/office/drawing/2014/main" id="{D8807EDE-E78E-45C1-82E0-5C72CC99B606}"/>
              </a:ext>
            </a:extLst>
          </p:cNvPr>
          <p:cNvSpPr>
            <a:spLocks noGrp="1"/>
          </p:cNvSpPr>
          <p:nvPr>
            <p:ph type="subTitle" idx="1"/>
          </p:nvPr>
        </p:nvSpPr>
        <p:spPr>
          <a:xfrm>
            <a:off x="1663338" y="2047010"/>
            <a:ext cx="7848242" cy="3335481"/>
          </a:xfrm>
        </p:spPr>
        <p:txBody>
          <a:bodyPr>
            <a:normAutofit/>
          </a:bodyPr>
          <a:lstStyle/>
          <a:p>
            <a:pPr algn="l"/>
            <a:endParaRPr lang="en-US" b="1" dirty="0">
              <a:solidFill>
                <a:schemeClr val="bg2">
                  <a:lumMod val="10000"/>
                </a:schemeClr>
              </a:solidFill>
            </a:endParaRPr>
          </a:p>
          <a:p>
            <a:pPr algn="l"/>
            <a:r>
              <a:rPr lang="en-US" dirty="0">
                <a:solidFill>
                  <a:schemeClr val="bg2">
                    <a:lumMod val="10000"/>
                  </a:schemeClr>
                </a:solidFill>
              </a:rPr>
              <a:t>The Website aims to:  </a:t>
            </a:r>
          </a:p>
          <a:p>
            <a:pPr marL="342900" indent="-342900" algn="l">
              <a:buFont typeface="Arial" panose="020B0604020202020204" pitchFamily="34" charset="0"/>
              <a:buChar char="•"/>
            </a:pPr>
            <a:r>
              <a:rPr lang="en-US" dirty="0">
                <a:solidFill>
                  <a:schemeClr val="tx1"/>
                </a:solidFill>
              </a:rPr>
              <a:t>To develop web application for asking and answering the questions related to various faculties.  </a:t>
            </a:r>
          </a:p>
          <a:p>
            <a:pPr marL="342900" indent="-342900" algn="l">
              <a:buFont typeface="Arial" panose="020B0604020202020204" pitchFamily="34" charset="0"/>
              <a:buChar char="•"/>
            </a:pPr>
            <a:r>
              <a:rPr lang="en-US" dirty="0">
                <a:solidFill>
                  <a:schemeClr val="tx1">
                    <a:lumMod val="95000"/>
                    <a:lumOff val="5000"/>
                  </a:schemeClr>
                </a:solidFill>
              </a:rPr>
              <a:t>To allow people to communicate to increase flow of information among them.</a:t>
            </a:r>
          </a:p>
          <a:p>
            <a:pPr marL="342900" indent="-342900" algn="l">
              <a:buFont typeface="Arial" panose="020B0604020202020204" pitchFamily="34" charset="0"/>
              <a:buChar char="•"/>
            </a:pPr>
            <a:r>
              <a:rPr lang="en-US" dirty="0">
                <a:solidFill>
                  <a:schemeClr val="bg2">
                    <a:lumMod val="10000"/>
                  </a:schemeClr>
                </a:solidFill>
              </a:rPr>
              <a:t>To Create an interactive and user friendly web-application which also helps in building a learning community</a:t>
            </a:r>
            <a:endParaRPr lang="en-US" dirty="0"/>
          </a:p>
        </p:txBody>
      </p:sp>
    </p:spTree>
    <p:extLst>
      <p:ext uri="{BB962C8B-B14F-4D97-AF65-F5344CB8AC3E}">
        <p14:creationId xmlns:p14="http://schemas.microsoft.com/office/powerpoint/2010/main" val="364533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CF58-F104-4580-9AFF-9CBA05FAE3B2}"/>
              </a:ext>
            </a:extLst>
          </p:cNvPr>
          <p:cNvSpPr>
            <a:spLocks noGrp="1"/>
          </p:cNvSpPr>
          <p:nvPr>
            <p:ph type="ctrTitle"/>
          </p:nvPr>
        </p:nvSpPr>
        <p:spPr>
          <a:xfrm>
            <a:off x="1915385" y="1132831"/>
            <a:ext cx="8361229" cy="861228"/>
          </a:xfrm>
        </p:spPr>
        <p:txBody>
          <a:bodyPr>
            <a:normAutofit fontScale="90000"/>
          </a:bodyPr>
          <a:lstStyle/>
          <a:p>
            <a:r>
              <a:rPr lang="en-US" sz="6600" dirty="0"/>
              <a:t>Feasibility study</a:t>
            </a:r>
          </a:p>
        </p:txBody>
      </p:sp>
      <p:sp>
        <p:nvSpPr>
          <p:cNvPr id="4" name="Rectangle 3">
            <a:extLst>
              <a:ext uri="{FF2B5EF4-FFF2-40B4-BE49-F238E27FC236}">
                <a16:creationId xmlns:a16="http://schemas.microsoft.com/office/drawing/2014/main" id="{15284C0B-5C38-444D-B22A-F98C2781187F}"/>
              </a:ext>
            </a:extLst>
          </p:cNvPr>
          <p:cNvSpPr/>
          <p:nvPr/>
        </p:nvSpPr>
        <p:spPr>
          <a:xfrm>
            <a:off x="1915384" y="1994059"/>
            <a:ext cx="8361229" cy="4339650"/>
          </a:xfrm>
          <a:prstGeom prst="rect">
            <a:avLst/>
          </a:prstGeom>
        </p:spPr>
        <p:txBody>
          <a:bodyPr wrap="square">
            <a:spAutoFit/>
          </a:bodyPr>
          <a:lstStyle/>
          <a:p>
            <a:pPr marL="342900" indent="-342900" algn="just">
              <a:buFont typeface="Arial" panose="020B0604020202020204" pitchFamily="34" charset="0"/>
              <a:buChar char="•"/>
            </a:pPr>
            <a:r>
              <a:rPr lang="en-US" sz="2400" dirty="0"/>
              <a:t> A system development project may be regarded as economically feasible or good value to the organization if its anticipated benefits   outweigh its estimated costs.</a:t>
            </a:r>
          </a:p>
          <a:p>
            <a:pPr marL="342900" indent="-342900" algn="just">
              <a:buFont typeface="Arial" panose="020B0604020202020204" pitchFamily="34" charset="0"/>
              <a:buChar char="•"/>
            </a:pPr>
            <a:r>
              <a:rPr lang="en-US" sz="2400" dirty="0"/>
              <a:t>There are 3 types of feasibility study:</a:t>
            </a:r>
          </a:p>
          <a:p>
            <a:pPr algn="just">
              <a:buNone/>
            </a:pPr>
            <a:r>
              <a:rPr lang="en-US" sz="2400" dirty="0"/>
              <a:t>    1. Operational Feasibility</a:t>
            </a:r>
          </a:p>
          <a:p>
            <a:pPr algn="just">
              <a:buNone/>
            </a:pPr>
            <a:r>
              <a:rPr lang="en-US" sz="2400" dirty="0"/>
              <a:t>    2. Economical Feasibility</a:t>
            </a:r>
          </a:p>
          <a:p>
            <a:pPr algn="just">
              <a:buNone/>
            </a:pPr>
            <a:r>
              <a:rPr lang="en-US" sz="2400" dirty="0"/>
              <a:t>    3. Technical Feasibility</a:t>
            </a:r>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p:txBody>
      </p:sp>
    </p:spTree>
    <p:extLst>
      <p:ext uri="{BB962C8B-B14F-4D97-AF65-F5344CB8AC3E}">
        <p14:creationId xmlns:p14="http://schemas.microsoft.com/office/powerpoint/2010/main" val="59506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AB275C-7DB9-4331-8926-E858DDE3BAEA}"/>
              </a:ext>
            </a:extLst>
          </p:cNvPr>
          <p:cNvSpPr>
            <a:spLocks noGrp="1"/>
          </p:cNvSpPr>
          <p:nvPr>
            <p:ph type="subTitle" idx="1"/>
          </p:nvPr>
        </p:nvSpPr>
        <p:spPr>
          <a:xfrm>
            <a:off x="1785258" y="1132610"/>
            <a:ext cx="8630194" cy="3247801"/>
          </a:xfrm>
        </p:spPr>
        <p:txBody>
          <a:bodyPr>
            <a:noAutofit/>
          </a:bodyPr>
          <a:lstStyle/>
          <a:p>
            <a:pPr marL="457200" indent="-457200" algn="l">
              <a:buFont typeface="+mj-lt"/>
              <a:buAutoNum type="arabicPeriod"/>
            </a:pPr>
            <a:r>
              <a:rPr lang="en-US" b="1" dirty="0">
                <a:solidFill>
                  <a:schemeClr val="bg2">
                    <a:lumMod val="10000"/>
                  </a:schemeClr>
                </a:solidFill>
              </a:rPr>
              <a:t>Operational Feasibility:</a:t>
            </a:r>
          </a:p>
          <a:p>
            <a:pPr algn="l"/>
            <a:r>
              <a:rPr lang="en-US" dirty="0">
                <a:solidFill>
                  <a:schemeClr val="bg2">
                    <a:lumMod val="10000"/>
                  </a:schemeClr>
                </a:solidFill>
              </a:rPr>
              <a:t>        A systems development project is likely to be optionally feasible if it meets the ‘needs’ and expectations of the organization.</a:t>
            </a:r>
            <a:r>
              <a:rPr lang="en-US" dirty="0">
                <a:solidFill>
                  <a:schemeClr val="tx1"/>
                </a:solidFill>
              </a:rPr>
              <a:t> It is mainly related to human organizations and political aspects.. The points which are considered are :</a:t>
            </a:r>
          </a:p>
          <a:p>
            <a:pPr algn="l"/>
            <a:r>
              <a:rPr lang="en-US" dirty="0" err="1">
                <a:solidFill>
                  <a:schemeClr val="tx1"/>
                </a:solidFill>
              </a:rPr>
              <a:t>i</a:t>
            </a:r>
            <a:r>
              <a:rPr lang="en-US" dirty="0">
                <a:solidFill>
                  <a:schemeClr val="tx1"/>
                </a:solidFill>
              </a:rPr>
              <a:t>) What changes will be brought with the web application : Study Room?</a:t>
            </a:r>
          </a:p>
          <a:p>
            <a:pPr algn="l"/>
            <a:r>
              <a:rPr lang="en-US" dirty="0">
                <a:solidFill>
                  <a:schemeClr val="tx1"/>
                </a:solidFill>
              </a:rPr>
              <a:t>ii) What skills will be required to operate the website? </a:t>
            </a:r>
          </a:p>
          <a:p>
            <a:pPr algn="l"/>
            <a:r>
              <a:rPr lang="en-US" dirty="0">
                <a:solidFill>
                  <a:schemeClr val="tx1"/>
                </a:solidFill>
              </a:rPr>
              <a:t>iii)Does the Knowledge to operate the website exist within the targeted Group? If not, can they be learned in due course of time?</a:t>
            </a:r>
          </a:p>
          <a:p>
            <a:pPr algn="l"/>
            <a:r>
              <a:rPr lang="en-US" dirty="0">
                <a:solidFill>
                  <a:schemeClr val="tx1"/>
                </a:solidFill>
              </a:rPr>
              <a:t>It fulfills all the aspect of operational feasibility study as all the member of the project is well skilled, and there are no organizational and political constraints.</a:t>
            </a:r>
          </a:p>
          <a:p>
            <a:pPr algn="l"/>
            <a:endParaRPr lang="en-US" sz="2000" dirty="0">
              <a:solidFill>
                <a:schemeClr val="bg2">
                  <a:lumMod val="10000"/>
                </a:schemeClr>
              </a:solidFill>
            </a:endParaRPr>
          </a:p>
          <a:p>
            <a:pPr marL="457200" indent="-457200" algn="l">
              <a:buFont typeface="+mj-lt"/>
              <a:buAutoNum type="arabicPeriod"/>
            </a:pPr>
            <a:endParaRPr lang="en-US" sz="2000" dirty="0"/>
          </a:p>
          <a:p>
            <a:pPr algn="l"/>
            <a:endParaRPr lang="en-US" sz="2000" dirty="0"/>
          </a:p>
          <a:p>
            <a:pPr marL="457200" indent="-457200" algn="l">
              <a:buFont typeface="+mj-lt"/>
              <a:buAutoNum type="arabicPeriod"/>
            </a:pPr>
            <a:endParaRPr lang="en-US" sz="2000" dirty="0"/>
          </a:p>
          <a:p>
            <a:pPr algn="l"/>
            <a:endParaRPr lang="en-US" sz="2000" dirty="0"/>
          </a:p>
        </p:txBody>
      </p:sp>
    </p:spTree>
    <p:extLst>
      <p:ext uri="{BB962C8B-B14F-4D97-AF65-F5344CB8AC3E}">
        <p14:creationId xmlns:p14="http://schemas.microsoft.com/office/powerpoint/2010/main" val="396021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A89481-D378-4D9B-B4FF-BE1A024F3207}"/>
              </a:ext>
            </a:extLst>
          </p:cNvPr>
          <p:cNvSpPr>
            <a:spLocks noGrp="1"/>
          </p:cNvSpPr>
          <p:nvPr>
            <p:ph type="subTitle" idx="1"/>
          </p:nvPr>
        </p:nvSpPr>
        <p:spPr>
          <a:xfrm>
            <a:off x="1710245" y="914400"/>
            <a:ext cx="8771510" cy="5477691"/>
          </a:xfrm>
        </p:spPr>
        <p:txBody>
          <a:bodyPr>
            <a:normAutofit fontScale="47500" lnSpcReduction="20000"/>
          </a:bodyPr>
          <a:lstStyle/>
          <a:p>
            <a:pPr algn="l"/>
            <a:r>
              <a:rPr lang="en-US" sz="3800" b="1" dirty="0">
                <a:solidFill>
                  <a:schemeClr val="tx1"/>
                </a:solidFill>
              </a:rPr>
              <a:t>2. Economic Feasibility:</a:t>
            </a:r>
          </a:p>
          <a:p>
            <a:pPr algn="l"/>
            <a:r>
              <a:rPr lang="en-US" sz="5100" dirty="0">
                <a:solidFill>
                  <a:schemeClr val="tx1"/>
                </a:solidFill>
              </a:rPr>
              <a:t>Economic justification is generally the “</a:t>
            </a:r>
            <a:r>
              <a:rPr lang="en-US" sz="5100" i="1" dirty="0">
                <a:solidFill>
                  <a:schemeClr val="tx1"/>
                </a:solidFill>
              </a:rPr>
              <a:t>Bottom Line</a:t>
            </a:r>
            <a:r>
              <a:rPr lang="en-US" sz="5100" dirty="0">
                <a:solidFill>
                  <a:schemeClr val="tx1"/>
                </a:solidFill>
              </a:rPr>
              <a:t>” consideration for most systems. Economic justification includes a broad range of concerns that includes cost benefit analysis. In this we weight the cost and the benefits associated with the system. The purpose of the economic feasibility assessment is to determine the positive economic benefits to the organization that the proposed system will provide. It includes quantification and identification of all the benefits expected . The financial and the economic questions during the preliminary investigation are verified to estimate the following :</a:t>
            </a:r>
          </a:p>
          <a:p>
            <a:pPr algn="l"/>
            <a:r>
              <a:rPr lang="en-US" sz="5100" dirty="0" err="1">
                <a:solidFill>
                  <a:schemeClr val="tx1"/>
                </a:solidFill>
              </a:rPr>
              <a:t>i</a:t>
            </a:r>
            <a:r>
              <a:rPr lang="en-US" sz="5100" dirty="0">
                <a:solidFill>
                  <a:schemeClr val="tx1"/>
                </a:solidFill>
              </a:rPr>
              <a:t>)The cost to conduct a full website Operation of Study Room.</a:t>
            </a:r>
          </a:p>
          <a:p>
            <a:pPr algn="l"/>
            <a:r>
              <a:rPr lang="en-US" sz="5100" dirty="0">
                <a:solidFill>
                  <a:schemeClr val="tx1"/>
                </a:solidFill>
              </a:rPr>
              <a:t>ii)The cost of hardware and software required for the Website to operate being considered .</a:t>
            </a:r>
          </a:p>
          <a:p>
            <a:pPr algn="l"/>
            <a:r>
              <a:rPr lang="en-US" sz="5100" dirty="0">
                <a:solidFill>
                  <a:schemeClr val="tx1"/>
                </a:solidFill>
              </a:rPr>
              <a:t>iii)The benefits in the form of reduced cost . This feasibility checks whether the website can be developed with the available funds. The Study Room System does not require large amount of money to be developed. This can be done economically and executed in a planned manner, so it is economically feasible</a:t>
            </a:r>
            <a:r>
              <a:rPr lang="en-US" sz="5100" dirty="0"/>
              <a:t>.</a:t>
            </a:r>
          </a:p>
          <a:p>
            <a:pPr algn="l"/>
            <a:endParaRPr lang="en-US" dirty="0"/>
          </a:p>
        </p:txBody>
      </p:sp>
    </p:spTree>
    <p:extLst>
      <p:ext uri="{BB962C8B-B14F-4D97-AF65-F5344CB8AC3E}">
        <p14:creationId xmlns:p14="http://schemas.microsoft.com/office/powerpoint/2010/main" val="144827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BCD63C-BB2C-44D6-9B78-5E3067BC09A2}"/>
              </a:ext>
            </a:extLst>
          </p:cNvPr>
          <p:cNvSpPr>
            <a:spLocks noGrp="1"/>
          </p:cNvSpPr>
          <p:nvPr>
            <p:ph type="subTitle" idx="1"/>
          </p:nvPr>
        </p:nvSpPr>
        <p:spPr>
          <a:xfrm>
            <a:off x="1995056" y="1236519"/>
            <a:ext cx="7834744" cy="3805998"/>
          </a:xfrm>
        </p:spPr>
        <p:txBody>
          <a:bodyPr>
            <a:normAutofit fontScale="92500"/>
          </a:bodyPr>
          <a:lstStyle/>
          <a:p>
            <a:pPr marL="514350" indent="-514350" algn="just">
              <a:buAutoNum type="arabicPeriod" startAt="3"/>
            </a:pPr>
            <a:r>
              <a:rPr lang="en-US" sz="2400" b="1" dirty="0">
                <a:solidFill>
                  <a:schemeClr val="bg2">
                    <a:lumMod val="10000"/>
                  </a:schemeClr>
                </a:solidFill>
              </a:rPr>
              <a:t>Technical Feasibility:</a:t>
            </a:r>
          </a:p>
          <a:p>
            <a:pPr algn="just"/>
            <a:r>
              <a:rPr lang="en-US" sz="2000" dirty="0"/>
              <a:t>        </a:t>
            </a:r>
            <a:r>
              <a:rPr lang="en-US" dirty="0">
                <a:solidFill>
                  <a:schemeClr val="bg2">
                    <a:lumMod val="10000"/>
                  </a:schemeClr>
                </a:solidFill>
              </a:rPr>
              <a:t>This is concerned with specifying equipment and software that will successfully satisfy the user requirement. This evaluation determines whether the technology needed for the proposed system is available or not.</a:t>
            </a:r>
          </a:p>
          <a:p>
            <a:pPr algn="just"/>
            <a:r>
              <a:rPr lang="en-US" dirty="0">
                <a:solidFill>
                  <a:schemeClr val="tx1"/>
                </a:solidFill>
              </a:rPr>
              <a:t>Technical Feasibility Study can answered the following question :</a:t>
            </a:r>
          </a:p>
          <a:p>
            <a:pPr marL="400050" indent="-400050" algn="just">
              <a:buAutoNum type="romanLcParenR"/>
            </a:pPr>
            <a:r>
              <a:rPr lang="en-US" dirty="0">
                <a:solidFill>
                  <a:schemeClr val="tx1"/>
                </a:solidFill>
              </a:rPr>
              <a:t>Can the work of  Study Room be done with existing equipment? </a:t>
            </a:r>
          </a:p>
          <a:p>
            <a:pPr marL="400050" indent="-400050" algn="just">
              <a:buAutoNum type="romanLcParenR"/>
            </a:pPr>
            <a:r>
              <a:rPr lang="en-US" dirty="0">
                <a:solidFill>
                  <a:schemeClr val="tx1"/>
                </a:solidFill>
              </a:rPr>
              <a:t>Can Study Room be upgraded if required ?</a:t>
            </a:r>
          </a:p>
          <a:p>
            <a:pPr algn="just"/>
            <a:r>
              <a:rPr lang="en-US" dirty="0">
                <a:solidFill>
                  <a:schemeClr val="tx1"/>
                </a:solidFill>
              </a:rPr>
              <a:t>iii)   Can a solution be supported with existing technology?</a:t>
            </a:r>
          </a:p>
          <a:p>
            <a:endParaRPr lang="en-US" dirty="0"/>
          </a:p>
        </p:txBody>
      </p:sp>
    </p:spTree>
    <p:extLst>
      <p:ext uri="{BB962C8B-B14F-4D97-AF65-F5344CB8AC3E}">
        <p14:creationId xmlns:p14="http://schemas.microsoft.com/office/powerpoint/2010/main" val="338827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874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Study Room: E-learning QA Module </vt:lpstr>
      <vt:lpstr>Table of Content</vt:lpstr>
      <vt:lpstr>Introduction</vt:lpstr>
      <vt:lpstr>Problem definition</vt:lpstr>
      <vt:lpstr>Objectives</vt:lpstr>
      <vt:lpstr>Feasibility study</vt:lpstr>
      <vt:lpstr>PowerPoint Presentation</vt:lpstr>
      <vt:lpstr>PowerPoint Presentation</vt:lpstr>
      <vt:lpstr>PowerPoint Presentation</vt:lpstr>
      <vt:lpstr>Scopes and limitations</vt:lpstr>
      <vt:lpstr>Methodology</vt:lpstr>
      <vt:lpstr>Iterative model</vt:lpstr>
      <vt:lpstr>Working Schedule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ticket management system</dc:title>
  <dc:creator>Mandip Panta</dc:creator>
  <cp:lastModifiedBy>Asmit Thapa</cp:lastModifiedBy>
  <cp:revision>39</cp:revision>
  <dcterms:created xsi:type="dcterms:W3CDTF">2018-08-30T14:25:53Z</dcterms:created>
  <dcterms:modified xsi:type="dcterms:W3CDTF">2023-02-24T03:08:26Z</dcterms:modified>
</cp:coreProperties>
</file>