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4"/>
  </p:sldMasterIdLst>
  <p:notesMasterIdLst>
    <p:notesMasterId r:id="rId6"/>
  </p:notesMasterIdLst>
  <p:handoutMasterIdLst>
    <p:handoutMasterId r:id="rId7"/>
  </p:handoutMasterIdLst>
  <p:sldIdLst>
    <p:sldId id="262" r:id="rId5"/>
  </p:sldIdLst>
  <p:sldSz cx="30275213" cy="42803763"/>
  <p:notesSz cx="6858000" cy="9144000"/>
  <p:defaultTextStyle>
    <a:defPPr>
      <a:defRPr lang="en-US"/>
    </a:defPPr>
    <a:lvl1pPr marL="0" algn="l" defTabSz="1830629" rtl="0" eaLnBrk="1" latinLnBrk="0" hangingPunct="1">
      <a:defRPr sz="7207" kern="1200">
        <a:solidFill>
          <a:schemeClr val="tx1"/>
        </a:solidFill>
        <a:latin typeface="+mn-lt"/>
        <a:ea typeface="+mn-ea"/>
        <a:cs typeface="+mn-cs"/>
      </a:defRPr>
    </a:lvl1pPr>
    <a:lvl2pPr marL="1830629" algn="l" defTabSz="1830629" rtl="0" eaLnBrk="1" latinLnBrk="0" hangingPunct="1">
      <a:defRPr sz="7207" kern="1200">
        <a:solidFill>
          <a:schemeClr val="tx1"/>
        </a:solidFill>
        <a:latin typeface="+mn-lt"/>
        <a:ea typeface="+mn-ea"/>
        <a:cs typeface="+mn-cs"/>
      </a:defRPr>
    </a:lvl2pPr>
    <a:lvl3pPr marL="3661258" algn="l" defTabSz="1830629" rtl="0" eaLnBrk="1" latinLnBrk="0" hangingPunct="1">
      <a:defRPr sz="7207" kern="1200">
        <a:solidFill>
          <a:schemeClr val="tx1"/>
        </a:solidFill>
        <a:latin typeface="+mn-lt"/>
        <a:ea typeface="+mn-ea"/>
        <a:cs typeface="+mn-cs"/>
      </a:defRPr>
    </a:lvl3pPr>
    <a:lvl4pPr marL="5491886" algn="l" defTabSz="1830629" rtl="0" eaLnBrk="1" latinLnBrk="0" hangingPunct="1">
      <a:defRPr sz="7207" kern="1200">
        <a:solidFill>
          <a:schemeClr val="tx1"/>
        </a:solidFill>
        <a:latin typeface="+mn-lt"/>
        <a:ea typeface="+mn-ea"/>
        <a:cs typeface="+mn-cs"/>
      </a:defRPr>
    </a:lvl4pPr>
    <a:lvl5pPr marL="7322515" algn="l" defTabSz="1830629" rtl="0" eaLnBrk="1" latinLnBrk="0" hangingPunct="1">
      <a:defRPr sz="7207" kern="1200">
        <a:solidFill>
          <a:schemeClr val="tx1"/>
        </a:solidFill>
        <a:latin typeface="+mn-lt"/>
        <a:ea typeface="+mn-ea"/>
        <a:cs typeface="+mn-cs"/>
      </a:defRPr>
    </a:lvl5pPr>
    <a:lvl6pPr marL="9153144" algn="l" defTabSz="1830629" rtl="0" eaLnBrk="1" latinLnBrk="0" hangingPunct="1">
      <a:defRPr sz="7207" kern="1200">
        <a:solidFill>
          <a:schemeClr val="tx1"/>
        </a:solidFill>
        <a:latin typeface="+mn-lt"/>
        <a:ea typeface="+mn-ea"/>
        <a:cs typeface="+mn-cs"/>
      </a:defRPr>
    </a:lvl6pPr>
    <a:lvl7pPr marL="10983773" algn="l" defTabSz="1830629" rtl="0" eaLnBrk="1" latinLnBrk="0" hangingPunct="1">
      <a:defRPr sz="7207" kern="1200">
        <a:solidFill>
          <a:schemeClr val="tx1"/>
        </a:solidFill>
        <a:latin typeface="+mn-lt"/>
        <a:ea typeface="+mn-ea"/>
        <a:cs typeface="+mn-cs"/>
      </a:defRPr>
    </a:lvl7pPr>
    <a:lvl8pPr marL="12814402" algn="l" defTabSz="1830629" rtl="0" eaLnBrk="1" latinLnBrk="0" hangingPunct="1">
      <a:defRPr sz="7207" kern="1200">
        <a:solidFill>
          <a:schemeClr val="tx1"/>
        </a:solidFill>
        <a:latin typeface="+mn-lt"/>
        <a:ea typeface="+mn-ea"/>
        <a:cs typeface="+mn-cs"/>
      </a:defRPr>
    </a:lvl8pPr>
    <a:lvl9pPr marL="14645030" algn="l" defTabSz="1830629" rtl="0" eaLnBrk="1" latinLnBrk="0" hangingPunct="1">
      <a:defRPr sz="7207"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01E6"/>
    <a:srgbClr val="F5F5F5"/>
    <a:srgbClr val="E9E6ED"/>
    <a:srgbClr val="23004C"/>
    <a:srgbClr val="FFFFFF"/>
    <a:srgbClr val="F5F3F8"/>
    <a:srgbClr val="FFF3CF"/>
    <a:srgbClr val="FFE6A0"/>
    <a:srgbClr val="FFDA70"/>
    <a:srgbClr val="FFC1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800B559-55DF-4324-A70D-7A5FB1BD5379}">
  <a:tblStyle styleId="{F800B559-55DF-4324-A70D-7A5FB1BD5379}" styleName="Sanofi">
    <a:wholeTbl>
      <a:tcTxStyle>
        <a:fontRef idx="minor">
          <a:schemeClr val="dk1"/>
        </a:fontRef>
        <a:schemeClr val="dk1"/>
      </a:tcTxStyle>
      <a:tcStyle>
        <a:tcBdr>
          <a:left>
            <a:ln w="2500" cmpd="sng">
              <a:solidFill>
                <a:schemeClr val="lt2"/>
              </a:solidFill>
            </a:ln>
          </a:left>
          <a:right>
            <a:ln w="2500" cmpd="sng">
              <a:solidFill>
                <a:schemeClr val="lt2"/>
              </a:solidFill>
            </a:ln>
          </a:right>
          <a:top>
            <a:ln w="2500" cmpd="sng">
              <a:solidFill>
                <a:schemeClr val="lt2"/>
              </a:solidFill>
            </a:ln>
          </a:top>
          <a:bottom>
            <a:ln w="2500" cmpd="sng">
              <a:solidFill>
                <a:schemeClr val="lt2"/>
              </a:solidFill>
            </a:ln>
          </a:bottom>
          <a:insideH>
            <a:ln w="2500" cmpd="sng">
              <a:solidFill>
                <a:schemeClr val="lt2"/>
              </a:solidFill>
            </a:ln>
          </a:insideH>
          <a:insideV>
            <a:ln w="2500" cmpd="sng">
              <a:solidFill>
                <a:schemeClr val="lt2"/>
              </a:solidFill>
            </a:ln>
          </a:insideV>
        </a:tcBdr>
        <a:fill>
          <a:solidFill>
            <a:schemeClr val="lt1"/>
          </a:solidFill>
        </a:fill>
      </a:tcStyle>
    </a:wholeTbl>
    <a:band1H>
      <a:tcStyle>
        <a:tcBdr>
          <a:left>
            <a:ln w="2500" cmpd="sng">
              <a:solidFill>
                <a:schemeClr val="lt1"/>
              </a:solidFill>
            </a:ln>
          </a:left>
          <a:right>
            <a:ln w="2500" cmpd="sng">
              <a:solidFill>
                <a:schemeClr val="lt1"/>
              </a:solidFill>
            </a:ln>
          </a:right>
          <a:top>
            <a:ln w="2500" cmpd="sng">
              <a:solidFill>
                <a:schemeClr val="lt1"/>
              </a:solidFill>
            </a:ln>
          </a:top>
          <a:bottom>
            <a:ln w="2500" cmpd="sng">
              <a:solidFill>
                <a:schemeClr val="lt1"/>
              </a:solidFill>
            </a:ln>
          </a:bottom>
          <a:insideH>
            <a:ln w="2500" cmpd="sng">
              <a:solidFill>
                <a:schemeClr val="lt1"/>
              </a:solidFill>
            </a:ln>
          </a:insideH>
          <a:insideV>
            <a:ln w="2500" cmpd="sng">
              <a:solidFill>
                <a:schemeClr val="lt1"/>
              </a:solidFill>
            </a:ln>
          </a:insideV>
        </a:tcBdr>
        <a:fill>
          <a:solidFill>
            <a:schemeClr val="dk2"/>
          </a:solidFill>
        </a:fill>
      </a:tcStyle>
    </a:band1H>
    <a:band2H>
      <a:tcStyle>
        <a:tcBdr/>
      </a:tcStyle>
    </a:band2H>
    <a:band1V>
      <a:tcStyle>
        <a:tcBdr>
          <a:left>
            <a:ln w="2500" cmpd="sng">
              <a:solidFill>
                <a:schemeClr val="lt1"/>
              </a:solidFill>
            </a:ln>
          </a:left>
          <a:right>
            <a:ln w="2500" cmpd="sng">
              <a:solidFill>
                <a:schemeClr val="lt1"/>
              </a:solidFill>
            </a:ln>
          </a:right>
          <a:top>
            <a:ln w="2500" cmpd="sng">
              <a:solidFill>
                <a:schemeClr val="lt1"/>
              </a:solidFill>
            </a:ln>
          </a:top>
          <a:bottom>
            <a:ln w="2500" cmpd="sng">
              <a:solidFill>
                <a:schemeClr val="lt1"/>
              </a:solidFill>
            </a:ln>
          </a:bottom>
          <a:insideH>
            <a:ln w="2500" cmpd="sng">
              <a:solidFill>
                <a:schemeClr val="lt1"/>
              </a:solidFill>
            </a:ln>
          </a:insideH>
          <a:insideV>
            <a:ln w="2500" cmpd="sng">
              <a:solidFill>
                <a:schemeClr val="lt1"/>
              </a:solidFill>
            </a:ln>
          </a:insideV>
        </a:tcBdr>
        <a:fill>
          <a:solidFill>
            <a:schemeClr val="dk2"/>
          </a:solidFill>
        </a:fill>
      </a:tcStyle>
    </a:band1V>
    <a:band2V>
      <a:tcStyle>
        <a:tcBdr/>
      </a:tcStyle>
    </a:band2V>
    <a:lastCol>
      <a:tcTxStyle b="off">
        <a:fontRef idx="minor">
          <a:schemeClr val="dk1"/>
        </a:fontRef>
        <a:schemeClr val="dk1"/>
      </a:tcTxStyle>
      <a:tcStyle>
        <a:tcBdr/>
        <a:fill>
          <a:solidFill>
            <a:schemeClr val="dk2"/>
          </a:solidFill>
        </a:fill>
      </a:tcStyle>
    </a:lastCol>
    <a:firstCol>
      <a:tcTxStyle b="off">
        <a:fontRef idx="minor">
          <a:schemeClr val="dk1"/>
        </a:fontRef>
        <a:schemeClr val="dk1"/>
      </a:tcTxStyle>
      <a:tcStyle>
        <a:tcBdr/>
        <a:fill>
          <a:solidFill>
            <a:schemeClr val="dk2"/>
          </a:solidFill>
        </a:fill>
      </a:tcStyle>
    </a:firstCol>
    <a:lastRow>
      <a:tcTxStyle b="on">
        <a:fontRef idx="major">
          <a:schemeClr val="dk1"/>
        </a:fontRef>
        <a:schemeClr val="dk1"/>
      </a:tcTxStyle>
      <a:tcStyle>
        <a:tcBdr/>
        <a:fill>
          <a:solidFill>
            <a:schemeClr val="dk2"/>
          </a:solidFill>
        </a:fill>
      </a:tcStyle>
    </a:lastRow>
    <a:firstRow>
      <a:tcTxStyle b="off">
        <a:fontRef idx="major">
          <a:schemeClr val="lt2"/>
        </a:fontRef>
        <a:schemeClr val="lt2"/>
      </a:tcTxStyle>
      <a:tcStyle>
        <a:tcBdr>
          <a:bottom>
            <a:ln w="36000" cmpd="sng">
              <a:solidFill>
                <a:schemeClr val="accent2"/>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lt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19" autoAdjust="0"/>
    <p:restoredTop sz="94694" autoAdjust="0"/>
  </p:normalViewPr>
  <p:slideViewPr>
    <p:cSldViewPr snapToGrid="0" showGuides="1">
      <p:cViewPr>
        <p:scale>
          <a:sx n="60" d="100"/>
          <a:sy n="60" d="100"/>
        </p:scale>
        <p:origin x="192" y="1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97" d="100"/>
          <a:sy n="97" d="100"/>
        </p:scale>
        <p:origin x="276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93C5A8E8-CFFD-8244-99C5-C59695B7B58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242097A3-5546-824A-82FF-3390AD25DFD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95986D-8BE5-CF41-BDD9-ABAFDA2F44C7}" type="datetimeFigureOut">
              <a:rPr lang="fr-FR" smtClean="0"/>
              <a:t>23/09/2023</a:t>
            </a:fld>
            <a:endParaRPr lang="fr-FR"/>
          </a:p>
        </p:txBody>
      </p:sp>
      <p:sp>
        <p:nvSpPr>
          <p:cNvPr id="4" name="Espace réservé du pied de page 3">
            <a:extLst>
              <a:ext uri="{FF2B5EF4-FFF2-40B4-BE49-F238E27FC236}">
                <a16:creationId xmlns:a16="http://schemas.microsoft.com/office/drawing/2014/main" id="{D0FF6B0C-B1BA-F042-9223-AFA5A1E54C8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FD5FA54A-F961-0E49-BD8F-3E49E88675E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DFDA78-543E-4D49-948C-0112778612F3}" type="slidenum">
              <a:rPr lang="fr-FR" smtClean="0"/>
              <a:t>‹#›</a:t>
            </a:fld>
            <a:endParaRPr lang="fr-FR"/>
          </a:p>
        </p:txBody>
      </p:sp>
    </p:spTree>
    <p:extLst>
      <p:ext uri="{BB962C8B-B14F-4D97-AF65-F5344CB8AC3E}">
        <p14:creationId xmlns:p14="http://schemas.microsoft.com/office/powerpoint/2010/main" val="40243811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BC6454-8C49-4AFA-8B67-E69B53E09A31}" type="datetimeFigureOut">
              <a:rPr lang="fr-FR" smtClean="0"/>
              <a:t>23/09/2023</a:t>
            </a:fld>
            <a:endParaRPr lang="fr-FR"/>
          </a:p>
        </p:txBody>
      </p:sp>
      <p:sp>
        <p:nvSpPr>
          <p:cNvPr id="4" name="Espace réservé de l'image des diapositives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576107-2EC1-4836-BBE2-B29C7F5CEAC4}" type="slidenum">
              <a:rPr lang="fr-FR" smtClean="0"/>
              <a:t>‹#›</a:t>
            </a:fld>
            <a:endParaRPr lang="fr-FR"/>
          </a:p>
        </p:txBody>
      </p:sp>
    </p:spTree>
    <p:extLst>
      <p:ext uri="{BB962C8B-B14F-4D97-AF65-F5344CB8AC3E}">
        <p14:creationId xmlns:p14="http://schemas.microsoft.com/office/powerpoint/2010/main" val="3477472616"/>
      </p:ext>
    </p:extLst>
  </p:cSld>
  <p:clrMap bg1="lt1" tx1="dk1" bg2="lt2" tx2="dk2" accent1="accent1" accent2="accent2" accent3="accent3" accent4="accent4" accent5="accent5" accent6="accent6" hlink="hlink" folHlink="folHlink"/>
  <p:notesStyle>
    <a:lvl1pPr marL="0" algn="l" defTabSz="3661258" rtl="0" eaLnBrk="1" latinLnBrk="0" hangingPunct="1">
      <a:defRPr sz="4805" kern="1200">
        <a:solidFill>
          <a:schemeClr val="tx1"/>
        </a:solidFill>
        <a:latin typeface="+mn-lt"/>
        <a:ea typeface="+mn-ea"/>
        <a:cs typeface="+mn-cs"/>
      </a:defRPr>
    </a:lvl1pPr>
    <a:lvl2pPr marL="1830629" algn="l" defTabSz="3661258" rtl="0" eaLnBrk="1" latinLnBrk="0" hangingPunct="1">
      <a:defRPr sz="4805" kern="1200">
        <a:solidFill>
          <a:schemeClr val="tx1"/>
        </a:solidFill>
        <a:latin typeface="+mn-lt"/>
        <a:ea typeface="+mn-ea"/>
        <a:cs typeface="+mn-cs"/>
      </a:defRPr>
    </a:lvl2pPr>
    <a:lvl3pPr marL="3661258" algn="l" defTabSz="3661258" rtl="0" eaLnBrk="1" latinLnBrk="0" hangingPunct="1">
      <a:defRPr sz="4805" kern="1200">
        <a:solidFill>
          <a:schemeClr val="tx1"/>
        </a:solidFill>
        <a:latin typeface="+mn-lt"/>
        <a:ea typeface="+mn-ea"/>
        <a:cs typeface="+mn-cs"/>
      </a:defRPr>
    </a:lvl3pPr>
    <a:lvl4pPr marL="5491886" algn="l" defTabSz="3661258" rtl="0" eaLnBrk="1" latinLnBrk="0" hangingPunct="1">
      <a:defRPr sz="4805" kern="1200">
        <a:solidFill>
          <a:schemeClr val="tx1"/>
        </a:solidFill>
        <a:latin typeface="+mn-lt"/>
        <a:ea typeface="+mn-ea"/>
        <a:cs typeface="+mn-cs"/>
      </a:defRPr>
    </a:lvl4pPr>
    <a:lvl5pPr marL="7322515" algn="l" defTabSz="3661258" rtl="0" eaLnBrk="1" latinLnBrk="0" hangingPunct="1">
      <a:defRPr sz="4805" kern="1200">
        <a:solidFill>
          <a:schemeClr val="tx1"/>
        </a:solidFill>
        <a:latin typeface="+mn-lt"/>
        <a:ea typeface="+mn-ea"/>
        <a:cs typeface="+mn-cs"/>
      </a:defRPr>
    </a:lvl5pPr>
    <a:lvl6pPr marL="9153144" algn="l" defTabSz="3661258" rtl="0" eaLnBrk="1" latinLnBrk="0" hangingPunct="1">
      <a:defRPr sz="4805" kern="1200">
        <a:solidFill>
          <a:schemeClr val="tx1"/>
        </a:solidFill>
        <a:latin typeface="+mn-lt"/>
        <a:ea typeface="+mn-ea"/>
        <a:cs typeface="+mn-cs"/>
      </a:defRPr>
    </a:lvl6pPr>
    <a:lvl7pPr marL="10983773" algn="l" defTabSz="3661258" rtl="0" eaLnBrk="1" latinLnBrk="0" hangingPunct="1">
      <a:defRPr sz="4805" kern="1200">
        <a:solidFill>
          <a:schemeClr val="tx1"/>
        </a:solidFill>
        <a:latin typeface="+mn-lt"/>
        <a:ea typeface="+mn-ea"/>
        <a:cs typeface="+mn-cs"/>
      </a:defRPr>
    </a:lvl7pPr>
    <a:lvl8pPr marL="12814402" algn="l" defTabSz="3661258" rtl="0" eaLnBrk="1" latinLnBrk="0" hangingPunct="1">
      <a:defRPr sz="4805" kern="1200">
        <a:solidFill>
          <a:schemeClr val="tx1"/>
        </a:solidFill>
        <a:latin typeface="+mn-lt"/>
        <a:ea typeface="+mn-ea"/>
        <a:cs typeface="+mn-cs"/>
      </a:defRPr>
    </a:lvl8pPr>
    <a:lvl9pPr marL="14645030" algn="l" defTabSz="3661258" rtl="0" eaLnBrk="1" latinLnBrk="0" hangingPunct="1">
      <a:defRPr sz="480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576107-2EC1-4836-BBE2-B29C7F5CEAC4}" type="slidenum">
              <a:rPr lang="fr-FR" smtClean="0"/>
              <a:t>1</a:t>
            </a:fld>
            <a:endParaRPr lang="fr-FR"/>
          </a:p>
        </p:txBody>
      </p:sp>
    </p:spTree>
    <p:extLst>
      <p:ext uri="{BB962C8B-B14F-4D97-AF65-F5344CB8AC3E}">
        <p14:creationId xmlns:p14="http://schemas.microsoft.com/office/powerpoint/2010/main" val="40212124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Logo (Light)">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39493BA0-2E34-AF87-CD2F-6B65AB94A7C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84746"/>
          <a:stretch/>
        </p:blipFill>
        <p:spPr>
          <a:xfrm>
            <a:off x="-3" y="23757"/>
            <a:ext cx="30275213" cy="5202434"/>
          </a:xfrm>
          <a:prstGeom prst="rect">
            <a:avLst/>
          </a:prstGeom>
        </p:spPr>
      </p:pic>
      <p:sp>
        <p:nvSpPr>
          <p:cNvPr id="3" name="Espace réservé du texte 2">
            <a:extLst>
              <a:ext uri="{FF2B5EF4-FFF2-40B4-BE49-F238E27FC236}">
                <a16:creationId xmlns:a16="http://schemas.microsoft.com/office/drawing/2014/main" id="{72F392F8-BABA-C463-41EE-F585B25A6B97}"/>
              </a:ext>
            </a:extLst>
          </p:cNvPr>
          <p:cNvSpPr>
            <a:spLocks noGrp="1"/>
          </p:cNvSpPr>
          <p:nvPr>
            <p:ph type="body" sz="quarter" idx="10" hasCustomPrompt="1"/>
          </p:nvPr>
        </p:nvSpPr>
        <p:spPr>
          <a:xfrm>
            <a:off x="6935013" y="832868"/>
            <a:ext cx="15627182" cy="2980690"/>
          </a:xfrm>
        </p:spPr>
        <p:txBody>
          <a:bodyPr anchor="ctr"/>
          <a:lstStyle>
            <a:lvl1pPr algn="ctr">
              <a:defRPr sz="9600" i="1">
                <a:solidFill>
                  <a:srgbClr val="F5F5F5"/>
                </a:solidFill>
                <a:latin typeface="Georgia" panose="02040502050405020303" pitchFamily="18" charset="0"/>
              </a:defRPr>
            </a:lvl1pPr>
          </a:lstStyle>
          <a:p>
            <a:pPr lvl="0"/>
            <a:r>
              <a:rPr lang="fr-FR" dirty="0"/>
              <a:t>Countries</a:t>
            </a:r>
          </a:p>
        </p:txBody>
      </p:sp>
      <p:pic>
        <p:nvPicPr>
          <p:cNvPr id="5" name="Image 4" descr="Une image contenant texte, clipart&#10;&#10;Description générée automatiquement">
            <a:extLst>
              <a:ext uri="{FF2B5EF4-FFF2-40B4-BE49-F238E27FC236}">
                <a16:creationId xmlns:a16="http://schemas.microsoft.com/office/drawing/2014/main" id="{B9A542C3-5F2E-EDA4-F43B-26AF7DD4CD8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61844" y="38407363"/>
            <a:ext cx="6951520" cy="3204537"/>
          </a:xfrm>
          <a:prstGeom prst="rect">
            <a:avLst/>
          </a:prstGeom>
        </p:spPr>
      </p:pic>
      <p:pic>
        <p:nvPicPr>
          <p:cNvPr id="12" name="Image 11">
            <a:extLst>
              <a:ext uri="{FF2B5EF4-FFF2-40B4-BE49-F238E27FC236}">
                <a16:creationId xmlns:a16="http://schemas.microsoft.com/office/drawing/2014/main" id="{74E9D529-9DB9-5CEE-0FBF-EB350854B9F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562195" y="531105"/>
            <a:ext cx="7772400" cy="3584215"/>
          </a:xfrm>
          <a:prstGeom prst="rect">
            <a:avLst/>
          </a:prstGeom>
        </p:spPr>
      </p:pic>
      <p:pic>
        <p:nvPicPr>
          <p:cNvPr id="8" name="Image 7" descr="Une image contenant logo&#10;&#10;Description générée automatiquement">
            <a:extLst>
              <a:ext uri="{FF2B5EF4-FFF2-40B4-BE49-F238E27FC236}">
                <a16:creationId xmlns:a16="http://schemas.microsoft.com/office/drawing/2014/main" id="{FB9BE58E-D122-4F7F-C211-3483C888427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38449" y="183272"/>
            <a:ext cx="5812548" cy="4087376"/>
          </a:xfrm>
          <a:prstGeom prst="rect">
            <a:avLst/>
          </a:prstGeom>
        </p:spPr>
      </p:pic>
    </p:spTree>
    <p:extLst>
      <p:ext uri="{BB962C8B-B14F-4D97-AF65-F5344CB8AC3E}">
        <p14:creationId xmlns:p14="http://schemas.microsoft.com/office/powerpoint/2010/main" val="17509860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72748" y="7350176"/>
            <a:ext cx="28093966" cy="5991779"/>
          </a:xfrm>
          <a:prstGeom prst="rect">
            <a:avLst/>
          </a:prstGeom>
        </p:spPr>
        <p:txBody>
          <a:bodyPr vert="horz" lIns="0" tIns="0" rIns="0" bIns="0" rtlCol="0" anchor="t">
            <a:normAutofit/>
          </a:bodyPr>
          <a:lstStyle/>
          <a:p>
            <a:endParaRPr lang="en-US" noProof="0" dirty="0"/>
          </a:p>
        </p:txBody>
      </p:sp>
      <p:sp>
        <p:nvSpPr>
          <p:cNvPr id="3" name="Text Placeholder 2"/>
          <p:cNvSpPr>
            <a:spLocks noGrp="1"/>
          </p:cNvSpPr>
          <p:nvPr>
            <p:ph type="body" idx="1"/>
          </p:nvPr>
        </p:nvSpPr>
        <p:spPr>
          <a:xfrm>
            <a:off x="1096584" y="14322931"/>
            <a:ext cx="28070130" cy="20485886"/>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Footer Placeholder 4"/>
          <p:cNvSpPr>
            <a:spLocks noGrp="1"/>
          </p:cNvSpPr>
          <p:nvPr>
            <p:ph type="ftr" sz="quarter" idx="3"/>
          </p:nvPr>
        </p:nvSpPr>
        <p:spPr>
          <a:xfrm>
            <a:off x="33277932" y="36353877"/>
            <a:ext cx="16039300" cy="1063123"/>
          </a:xfrm>
          <a:prstGeom prst="rect">
            <a:avLst/>
          </a:prstGeom>
        </p:spPr>
        <p:txBody>
          <a:bodyPr vert="horz" lIns="0" tIns="0" rIns="0" bIns="0" rtlCol="0" anchor="b"/>
          <a:lstStyle>
            <a:lvl1pPr algn="ctr">
              <a:defRPr sz="1165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29" name="Espace réservé de la date 28">
            <a:extLst>
              <a:ext uri="{FF2B5EF4-FFF2-40B4-BE49-F238E27FC236}">
                <a16:creationId xmlns:a16="http://schemas.microsoft.com/office/drawing/2014/main" id="{B6D8E440-8C31-4584-85CD-3DE2B7815CCC}"/>
              </a:ext>
            </a:extLst>
          </p:cNvPr>
          <p:cNvSpPr>
            <a:spLocks noGrp="1"/>
          </p:cNvSpPr>
          <p:nvPr userDrawn="1">
            <p:ph type="dt" sz="half" idx="2"/>
          </p:nvPr>
        </p:nvSpPr>
        <p:spPr>
          <a:xfrm>
            <a:off x="33277933" y="32290745"/>
            <a:ext cx="6811923" cy="2285506"/>
          </a:xfrm>
          <a:prstGeom prst="rect">
            <a:avLst/>
          </a:prstGeom>
        </p:spPr>
        <p:txBody>
          <a:bodyPr vert="horz" lIns="91440" tIns="45720" rIns="91440" bIns="45720" rtlCol="0" anchor="ctr"/>
          <a:lstStyle>
            <a:lvl1pPr algn="ctr">
              <a:defRPr sz="11650" b="0" i="0" spc="168"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6" name="Slide Number Placeholder 5"/>
          <p:cNvSpPr>
            <a:spLocks noGrp="1"/>
          </p:cNvSpPr>
          <p:nvPr userDrawn="1">
            <p:ph type="sldNum" sz="quarter" idx="4"/>
          </p:nvPr>
        </p:nvSpPr>
        <p:spPr>
          <a:xfrm>
            <a:off x="33277931" y="39194629"/>
            <a:ext cx="6811919" cy="1105743"/>
          </a:xfrm>
          <a:prstGeom prst="rect">
            <a:avLst/>
          </a:prstGeom>
        </p:spPr>
        <p:txBody>
          <a:bodyPr vert="horz" lIns="0" tIns="0" rIns="0" bIns="0" rtlCol="0" anchor="b"/>
          <a:lstStyle>
            <a:lvl1pPr algn="r">
              <a:defRPr sz="1165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6B54B0F7-55DD-40D6-B7F4-70B586885C0B}" type="slidenum">
              <a:rPr lang="en-US" smtClean="0"/>
              <a:pPr/>
              <a:t>‹#›</a:t>
            </a:fld>
            <a:endParaRPr lang="en-US" dirty="0"/>
          </a:p>
        </p:txBody>
      </p:sp>
      <p:sp>
        <p:nvSpPr>
          <p:cNvPr id="7" name="TextBox 6">
            <a:extLst>
              <a:ext uri="{FF2B5EF4-FFF2-40B4-BE49-F238E27FC236}">
                <a16:creationId xmlns:a16="http://schemas.microsoft.com/office/drawing/2014/main" id="{61BC615E-C842-E77F-33F9-3484F6595A49}"/>
              </a:ext>
            </a:extLst>
          </p:cNvPr>
          <p:cNvSpPr txBox="1"/>
          <p:nvPr>
            <p:extLst>
              <p:ext uri="{1162E1C5-73C7-4A58-AE30-91384D911F3F}">
                <p184:classification xmlns:p184="http://schemas.microsoft.com/office/powerpoint/2018/4/main" val="hdr"/>
              </p:ext>
            </p:extLst>
          </p:nvPr>
        </p:nvSpPr>
        <p:spPr>
          <a:xfrm>
            <a:off x="14935200" y="0"/>
            <a:ext cx="433388" cy="152400"/>
          </a:xfrm>
          <a:prstGeom prst="rect">
            <a:avLst/>
          </a:prstGeom>
        </p:spPr>
        <p:txBody>
          <a:bodyPr horzOverflow="overflow" lIns="0" tIns="0" rIns="0" bIns="0">
            <a:spAutoFit/>
          </a:bodyPr>
          <a:lstStyle/>
          <a:p>
            <a:pPr algn="l"/>
            <a:r>
              <a:rPr lang="en-US" sz="1000">
                <a:solidFill>
                  <a:srgbClr val="4A569E"/>
                </a:solidFill>
                <a:latin typeface="Calibri" panose="020F0502020204030204" pitchFamily="34" charset="0"/>
                <a:cs typeface="Calibri" panose="020F0502020204030204" pitchFamily="34" charset="0"/>
              </a:rPr>
              <a:t>Internal</a:t>
            </a:r>
          </a:p>
        </p:txBody>
      </p:sp>
    </p:spTree>
    <p:extLst>
      <p:ext uri="{BB962C8B-B14F-4D97-AF65-F5344CB8AC3E}">
        <p14:creationId xmlns:p14="http://schemas.microsoft.com/office/powerpoint/2010/main" val="2332367059"/>
      </p:ext>
    </p:extLst>
  </p:cSld>
  <p:clrMap bg1="lt1" tx1="dk1" bg2="lt2" tx2="dk2" accent1="accent1" accent2="accent2" accent3="accent3" accent4="accent4" accent5="accent5" accent6="accent6" hlink="hlink" folHlink="folHlink"/>
  <p:sldLayoutIdLst>
    <p:sldLayoutId id="2147483685" r:id="rId1"/>
  </p:sldLayoutIdLst>
  <p:hf sldNum="0" hdr="0" ftr="0"/>
  <p:txStyles>
    <p:titleStyle>
      <a:lvl1pPr algn="l" defTabSz="5707135" rtl="0" eaLnBrk="1" latinLnBrk="0" hangingPunct="1">
        <a:lnSpc>
          <a:spcPct val="90000"/>
        </a:lnSpc>
        <a:spcBef>
          <a:spcPct val="0"/>
        </a:spcBef>
        <a:buNone/>
        <a:defRPr lang="fr-FR" sz="19973" b="0" i="0" kern="1200" dirty="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5707135" rtl="0" eaLnBrk="1" latinLnBrk="0" hangingPunct="1">
        <a:lnSpc>
          <a:spcPct val="125000"/>
        </a:lnSpc>
        <a:spcBef>
          <a:spcPts val="0"/>
        </a:spcBef>
        <a:buFont typeface="Arial" panose="020B0604020202020204" pitchFamily="34" charset="0"/>
        <a:buNone/>
        <a:defRPr sz="13315"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887399" indent="-1887399" algn="l" defTabSz="5707135" rtl="0" eaLnBrk="1" latinLnBrk="0" hangingPunct="1">
        <a:lnSpc>
          <a:spcPct val="125000"/>
        </a:lnSpc>
        <a:spcBef>
          <a:spcPts val="0"/>
        </a:spcBef>
        <a:buClr>
          <a:schemeClr val="accent2"/>
        </a:buClr>
        <a:buFontTx/>
        <a:buBlip>
          <a:blip r:embed="rId3"/>
        </a:buBlip>
        <a:defRPr sz="13315"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3804759" indent="-1887399" algn="l" defTabSz="5707135" rtl="0" eaLnBrk="1" latinLnBrk="0" hangingPunct="1">
        <a:lnSpc>
          <a:spcPct val="125000"/>
        </a:lnSpc>
        <a:spcBef>
          <a:spcPts val="0"/>
        </a:spcBef>
        <a:buFontTx/>
        <a:buBlip>
          <a:blip r:embed="rId3"/>
        </a:buBlip>
        <a:defRPr sz="13315"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5692158" indent="-1887399" algn="l" defTabSz="5707135" rtl="0" eaLnBrk="1" latinLnBrk="0" hangingPunct="1">
        <a:lnSpc>
          <a:spcPct val="125000"/>
        </a:lnSpc>
        <a:spcBef>
          <a:spcPts val="0"/>
        </a:spcBef>
        <a:buFontTx/>
        <a:buBlip>
          <a:blip r:embed="rId3"/>
        </a:buBlip>
        <a:defRPr sz="13315"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0" indent="0" algn="l" defTabSz="5707135" rtl="0" eaLnBrk="1" latinLnBrk="0" hangingPunct="1">
        <a:lnSpc>
          <a:spcPct val="125000"/>
        </a:lnSpc>
        <a:spcBef>
          <a:spcPts val="0"/>
        </a:spcBef>
        <a:buFont typeface="Arial" panose="020B0604020202020204" pitchFamily="34" charset="0"/>
        <a:buNone/>
        <a:defRPr sz="13315" b="1" i="0" kern="1200">
          <a:solidFill>
            <a:schemeClr val="accent1"/>
          </a:solidFill>
          <a:latin typeface="+mj-lt"/>
          <a:ea typeface="Verdana" panose="020B0604030504040204" pitchFamily="34" charset="0"/>
          <a:cs typeface="Georgia" panose="02040502050405020303" pitchFamily="18" charset="0"/>
        </a:defRPr>
      </a:lvl5pPr>
      <a:lvl6pPr marL="15694625" indent="-1426784" algn="l" defTabSz="5707135" rtl="0" eaLnBrk="1" latinLnBrk="0" hangingPunct="1">
        <a:lnSpc>
          <a:spcPct val="90000"/>
        </a:lnSpc>
        <a:spcBef>
          <a:spcPts val="3123"/>
        </a:spcBef>
        <a:buFont typeface="Arial" panose="020B0604020202020204" pitchFamily="34" charset="0"/>
        <a:buChar char="•"/>
        <a:defRPr sz="11234" kern="1200">
          <a:solidFill>
            <a:schemeClr val="tx1"/>
          </a:solidFill>
          <a:latin typeface="+mn-lt"/>
          <a:ea typeface="+mn-ea"/>
          <a:cs typeface="+mn-cs"/>
        </a:defRPr>
      </a:lvl6pPr>
      <a:lvl7pPr marL="18548193" indent="-1426784" algn="l" defTabSz="5707135" rtl="0" eaLnBrk="1" latinLnBrk="0" hangingPunct="1">
        <a:lnSpc>
          <a:spcPct val="90000"/>
        </a:lnSpc>
        <a:spcBef>
          <a:spcPts val="3123"/>
        </a:spcBef>
        <a:buFont typeface="Arial" panose="020B0604020202020204" pitchFamily="34" charset="0"/>
        <a:buChar char="•"/>
        <a:defRPr sz="11234" kern="1200">
          <a:solidFill>
            <a:schemeClr val="tx1"/>
          </a:solidFill>
          <a:latin typeface="+mn-lt"/>
          <a:ea typeface="+mn-ea"/>
          <a:cs typeface="+mn-cs"/>
        </a:defRPr>
      </a:lvl7pPr>
      <a:lvl8pPr marL="21401764" indent="-1426784" algn="l" defTabSz="5707135" rtl="0" eaLnBrk="1" latinLnBrk="0" hangingPunct="1">
        <a:lnSpc>
          <a:spcPct val="90000"/>
        </a:lnSpc>
        <a:spcBef>
          <a:spcPts val="3123"/>
        </a:spcBef>
        <a:buFont typeface="Arial" panose="020B0604020202020204" pitchFamily="34" charset="0"/>
        <a:buChar char="•"/>
        <a:defRPr sz="11234" kern="1200">
          <a:solidFill>
            <a:schemeClr val="tx1"/>
          </a:solidFill>
          <a:latin typeface="+mn-lt"/>
          <a:ea typeface="+mn-ea"/>
          <a:cs typeface="+mn-cs"/>
        </a:defRPr>
      </a:lvl8pPr>
      <a:lvl9pPr marL="24255332" indent="-1426784" algn="l" defTabSz="5707135" rtl="0" eaLnBrk="1" latinLnBrk="0" hangingPunct="1">
        <a:lnSpc>
          <a:spcPct val="90000"/>
        </a:lnSpc>
        <a:spcBef>
          <a:spcPts val="3123"/>
        </a:spcBef>
        <a:buFont typeface="Arial" panose="020B0604020202020204" pitchFamily="34" charset="0"/>
        <a:buChar char="•"/>
        <a:defRPr sz="11234" kern="1200">
          <a:solidFill>
            <a:schemeClr val="tx1"/>
          </a:solidFill>
          <a:latin typeface="+mn-lt"/>
          <a:ea typeface="+mn-ea"/>
          <a:cs typeface="+mn-cs"/>
        </a:defRPr>
      </a:lvl9pPr>
    </p:bodyStyle>
    <p:otherStyle>
      <a:defPPr>
        <a:defRPr lang="en-US"/>
      </a:defPPr>
      <a:lvl1pPr marL="0" algn="l" defTabSz="5707135" rtl="0" eaLnBrk="1" latinLnBrk="0" hangingPunct="1">
        <a:defRPr sz="11234" kern="1200">
          <a:solidFill>
            <a:schemeClr val="tx1"/>
          </a:solidFill>
          <a:latin typeface="+mn-lt"/>
          <a:ea typeface="+mn-ea"/>
          <a:cs typeface="+mn-cs"/>
        </a:defRPr>
      </a:lvl1pPr>
      <a:lvl2pPr marL="2853567" algn="l" defTabSz="5707135" rtl="0" eaLnBrk="1" latinLnBrk="0" hangingPunct="1">
        <a:defRPr sz="11234" kern="1200">
          <a:solidFill>
            <a:schemeClr val="tx1"/>
          </a:solidFill>
          <a:latin typeface="+mn-lt"/>
          <a:ea typeface="+mn-ea"/>
          <a:cs typeface="+mn-cs"/>
        </a:defRPr>
      </a:lvl2pPr>
      <a:lvl3pPr marL="5707135" algn="l" defTabSz="5707135" rtl="0" eaLnBrk="1" latinLnBrk="0" hangingPunct="1">
        <a:defRPr sz="11234" kern="1200">
          <a:solidFill>
            <a:schemeClr val="tx1"/>
          </a:solidFill>
          <a:latin typeface="+mn-lt"/>
          <a:ea typeface="+mn-ea"/>
          <a:cs typeface="+mn-cs"/>
        </a:defRPr>
      </a:lvl3pPr>
      <a:lvl4pPr marL="8560706" algn="l" defTabSz="5707135" rtl="0" eaLnBrk="1" latinLnBrk="0" hangingPunct="1">
        <a:defRPr sz="11234" kern="1200">
          <a:solidFill>
            <a:schemeClr val="tx1"/>
          </a:solidFill>
          <a:latin typeface="+mn-lt"/>
          <a:ea typeface="+mn-ea"/>
          <a:cs typeface="+mn-cs"/>
        </a:defRPr>
      </a:lvl4pPr>
      <a:lvl5pPr marL="11414274" algn="l" defTabSz="5707135" rtl="0" eaLnBrk="1" latinLnBrk="0" hangingPunct="1">
        <a:defRPr sz="11234" kern="1200">
          <a:solidFill>
            <a:schemeClr val="tx1"/>
          </a:solidFill>
          <a:latin typeface="+mn-lt"/>
          <a:ea typeface="+mn-ea"/>
          <a:cs typeface="+mn-cs"/>
        </a:defRPr>
      </a:lvl5pPr>
      <a:lvl6pPr marL="14267841" algn="l" defTabSz="5707135" rtl="0" eaLnBrk="1" latinLnBrk="0" hangingPunct="1">
        <a:defRPr sz="11234" kern="1200">
          <a:solidFill>
            <a:schemeClr val="tx1"/>
          </a:solidFill>
          <a:latin typeface="+mn-lt"/>
          <a:ea typeface="+mn-ea"/>
          <a:cs typeface="+mn-cs"/>
        </a:defRPr>
      </a:lvl6pPr>
      <a:lvl7pPr marL="17121409" algn="l" defTabSz="5707135" rtl="0" eaLnBrk="1" latinLnBrk="0" hangingPunct="1">
        <a:defRPr sz="11234" kern="1200">
          <a:solidFill>
            <a:schemeClr val="tx1"/>
          </a:solidFill>
          <a:latin typeface="+mn-lt"/>
          <a:ea typeface="+mn-ea"/>
          <a:cs typeface="+mn-cs"/>
        </a:defRPr>
      </a:lvl7pPr>
      <a:lvl8pPr marL="19974980" algn="l" defTabSz="5707135" rtl="0" eaLnBrk="1" latinLnBrk="0" hangingPunct="1">
        <a:defRPr sz="11234" kern="1200">
          <a:solidFill>
            <a:schemeClr val="tx1"/>
          </a:solidFill>
          <a:latin typeface="+mn-lt"/>
          <a:ea typeface="+mn-ea"/>
          <a:cs typeface="+mn-cs"/>
        </a:defRPr>
      </a:lvl8pPr>
      <a:lvl9pPr marL="22828548" algn="l" defTabSz="5707135" rtl="0" eaLnBrk="1" latinLnBrk="0" hangingPunct="1">
        <a:defRPr sz="112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Picture 56" descr="A diagram of a diagram&#10;&#10;Description automatically generated">
            <a:extLst>
              <a:ext uri="{FF2B5EF4-FFF2-40B4-BE49-F238E27FC236}">
                <a16:creationId xmlns:a16="http://schemas.microsoft.com/office/drawing/2014/main" id="{94D7E61C-02A3-5062-E97C-32A38B5091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056" y="28330852"/>
            <a:ext cx="8710567" cy="5049352"/>
          </a:xfrm>
          <a:prstGeom prst="rect">
            <a:avLst/>
          </a:prstGeom>
        </p:spPr>
      </p:pic>
      <p:pic>
        <p:nvPicPr>
          <p:cNvPr id="51" name="Picture 50" descr="A screenshot of a graph&#10;&#10;Description automatically generated">
            <a:extLst>
              <a:ext uri="{FF2B5EF4-FFF2-40B4-BE49-F238E27FC236}">
                <a16:creationId xmlns:a16="http://schemas.microsoft.com/office/drawing/2014/main" id="{83BA3B5A-AAE4-4594-11C9-4035D058FD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6280" y="30848670"/>
            <a:ext cx="8725830" cy="9402469"/>
          </a:xfrm>
          <a:prstGeom prst="rect">
            <a:avLst/>
          </a:prstGeom>
        </p:spPr>
      </p:pic>
      <p:sp>
        <p:nvSpPr>
          <p:cNvPr id="8" name="Rectangle 7">
            <a:extLst>
              <a:ext uri="{FF2B5EF4-FFF2-40B4-BE49-F238E27FC236}">
                <a16:creationId xmlns:a16="http://schemas.microsoft.com/office/drawing/2014/main" id="{8EC8472A-2EC8-BEA9-443C-EAEBB3987EDB}"/>
              </a:ext>
            </a:extLst>
          </p:cNvPr>
          <p:cNvSpPr/>
          <p:nvPr/>
        </p:nvSpPr>
        <p:spPr>
          <a:xfrm>
            <a:off x="1175657" y="696686"/>
            <a:ext cx="4659086" cy="29173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B683E62E-B86E-B4E5-6F54-D79CA2A5A397}"/>
              </a:ext>
            </a:extLst>
          </p:cNvPr>
          <p:cNvSpPr txBox="1"/>
          <p:nvPr/>
        </p:nvSpPr>
        <p:spPr>
          <a:xfrm>
            <a:off x="2857741" y="4883927"/>
            <a:ext cx="25446197" cy="1201419"/>
          </a:xfrm>
          <a:prstGeom prst="rect">
            <a:avLst/>
          </a:prstGeom>
          <a:noFill/>
        </p:spPr>
        <p:txBody>
          <a:bodyPr wrap="none" rtlCol="0">
            <a:spAutoFit/>
          </a:bodyPr>
          <a:lstStyle/>
          <a:p>
            <a:r>
              <a:rPr lang="en-US" dirty="0">
                <a:solidFill>
                  <a:schemeClr val="accent2"/>
                </a:solidFill>
              </a:rPr>
              <a:t>Signature Matching Using a Graph Networks Approach</a:t>
            </a:r>
          </a:p>
        </p:txBody>
      </p:sp>
      <p:sp>
        <p:nvSpPr>
          <p:cNvPr id="13" name="TextBox 12">
            <a:extLst>
              <a:ext uri="{FF2B5EF4-FFF2-40B4-BE49-F238E27FC236}">
                <a16:creationId xmlns:a16="http://schemas.microsoft.com/office/drawing/2014/main" id="{74603D5E-097A-9CB6-270F-033387A9E9EE}"/>
              </a:ext>
            </a:extLst>
          </p:cNvPr>
          <p:cNvSpPr txBox="1"/>
          <p:nvPr/>
        </p:nvSpPr>
        <p:spPr>
          <a:xfrm>
            <a:off x="2327812" y="6493901"/>
            <a:ext cx="24287356" cy="1323439"/>
          </a:xfrm>
          <a:prstGeom prst="rect">
            <a:avLst/>
          </a:prstGeom>
          <a:noFill/>
        </p:spPr>
        <p:txBody>
          <a:bodyPr wrap="square" rtlCol="0">
            <a:spAutoFit/>
          </a:bodyPr>
          <a:lstStyle/>
          <a:p>
            <a:pPr algn="ctr"/>
            <a:r>
              <a:rPr lang="en-US" sz="4000" dirty="0"/>
              <a:t>Ashley Morrison(Boston University), </a:t>
            </a:r>
          </a:p>
          <a:p>
            <a:pPr algn="ctr"/>
            <a:r>
              <a:rPr lang="en-US" sz="4000" dirty="0"/>
              <a:t>Manisha Brahmachary(</a:t>
            </a:r>
            <a:r>
              <a:rPr lang="en-US" sz="4000" dirty="0" err="1"/>
              <a:t>Sanofi,Brigdewater</a:t>
            </a:r>
            <a:r>
              <a:rPr lang="en-US" sz="4000" dirty="0"/>
              <a:t>), Inoncent Agueusop (</a:t>
            </a:r>
            <a:r>
              <a:rPr lang="en-US" sz="4000" dirty="0" err="1"/>
              <a:t>Sanofi,Frankfurt</a:t>
            </a:r>
            <a:r>
              <a:rPr lang="en-US" sz="4000" dirty="0"/>
              <a:t>)</a:t>
            </a:r>
          </a:p>
        </p:txBody>
      </p:sp>
      <p:cxnSp>
        <p:nvCxnSpPr>
          <p:cNvPr id="15" name="Straight Connector 14">
            <a:extLst>
              <a:ext uri="{FF2B5EF4-FFF2-40B4-BE49-F238E27FC236}">
                <a16:creationId xmlns:a16="http://schemas.microsoft.com/office/drawing/2014/main" id="{1CEF3BE9-4F28-2A1B-5A92-5F388746ADA0}"/>
              </a:ext>
            </a:extLst>
          </p:cNvPr>
          <p:cNvCxnSpPr>
            <a:cxnSpLocks/>
          </p:cNvCxnSpPr>
          <p:nvPr/>
        </p:nvCxnSpPr>
        <p:spPr>
          <a:xfrm>
            <a:off x="393472" y="8360228"/>
            <a:ext cx="28962144" cy="0"/>
          </a:xfrm>
          <a:prstGeom prst="line">
            <a:avLst/>
          </a:prstGeom>
          <a:ln w="381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extBox 1">
            <a:extLst>
              <a:ext uri="{FF2B5EF4-FFF2-40B4-BE49-F238E27FC236}">
                <a16:creationId xmlns:a16="http://schemas.microsoft.com/office/drawing/2014/main" id="{646D3475-52D8-6FF8-0024-69DE432FE1AB}"/>
              </a:ext>
            </a:extLst>
          </p:cNvPr>
          <p:cNvSpPr txBox="1"/>
          <p:nvPr/>
        </p:nvSpPr>
        <p:spPr>
          <a:xfrm>
            <a:off x="402816" y="8882743"/>
            <a:ext cx="4739066" cy="1015663"/>
          </a:xfrm>
          <a:prstGeom prst="rect">
            <a:avLst/>
          </a:prstGeom>
          <a:noFill/>
        </p:spPr>
        <p:txBody>
          <a:bodyPr wrap="square" rtlCol="0">
            <a:spAutoFit/>
          </a:bodyPr>
          <a:lstStyle/>
          <a:p>
            <a:r>
              <a:rPr lang="en-US" sz="6000" i="1" dirty="0">
                <a:solidFill>
                  <a:srgbClr val="7A01E6"/>
                </a:solidFill>
                <a:latin typeface="Georgia" panose="02040502050405020303" pitchFamily="18" charset="0"/>
              </a:rPr>
              <a:t>introduction </a:t>
            </a:r>
          </a:p>
        </p:txBody>
      </p:sp>
      <p:sp>
        <p:nvSpPr>
          <p:cNvPr id="3" name="TextBox 2">
            <a:extLst>
              <a:ext uri="{FF2B5EF4-FFF2-40B4-BE49-F238E27FC236}">
                <a16:creationId xmlns:a16="http://schemas.microsoft.com/office/drawing/2014/main" id="{DB587B39-5BC2-CBDB-1B86-69CDA31C2137}"/>
              </a:ext>
            </a:extLst>
          </p:cNvPr>
          <p:cNvSpPr txBox="1"/>
          <p:nvPr/>
        </p:nvSpPr>
        <p:spPr>
          <a:xfrm>
            <a:off x="402816" y="16442289"/>
            <a:ext cx="4739066" cy="1015663"/>
          </a:xfrm>
          <a:prstGeom prst="rect">
            <a:avLst/>
          </a:prstGeom>
          <a:noFill/>
        </p:spPr>
        <p:txBody>
          <a:bodyPr wrap="square" rtlCol="0">
            <a:spAutoFit/>
          </a:bodyPr>
          <a:lstStyle/>
          <a:p>
            <a:r>
              <a:rPr lang="en-US" sz="6000" i="1" dirty="0">
                <a:solidFill>
                  <a:srgbClr val="7A01E6"/>
                </a:solidFill>
                <a:latin typeface="Georgia" panose="02040502050405020303" pitchFamily="18" charset="0"/>
              </a:rPr>
              <a:t>methods</a:t>
            </a:r>
          </a:p>
        </p:txBody>
      </p:sp>
      <p:sp>
        <p:nvSpPr>
          <p:cNvPr id="4" name="TextBox 3">
            <a:extLst>
              <a:ext uri="{FF2B5EF4-FFF2-40B4-BE49-F238E27FC236}">
                <a16:creationId xmlns:a16="http://schemas.microsoft.com/office/drawing/2014/main" id="{876CE2ED-41FF-EDB0-7926-D0CBB8917523}"/>
              </a:ext>
            </a:extLst>
          </p:cNvPr>
          <p:cNvSpPr txBox="1"/>
          <p:nvPr/>
        </p:nvSpPr>
        <p:spPr>
          <a:xfrm>
            <a:off x="10181699" y="8828563"/>
            <a:ext cx="5399141" cy="1015663"/>
          </a:xfrm>
          <a:prstGeom prst="rect">
            <a:avLst/>
          </a:prstGeom>
          <a:noFill/>
        </p:spPr>
        <p:txBody>
          <a:bodyPr wrap="square" rtlCol="0">
            <a:spAutoFit/>
          </a:bodyPr>
          <a:lstStyle/>
          <a:p>
            <a:r>
              <a:rPr lang="en-US" sz="6000" i="1" dirty="0">
                <a:solidFill>
                  <a:srgbClr val="7A01E6"/>
                </a:solidFill>
                <a:latin typeface="Georgia" panose="02040502050405020303" pitchFamily="18" charset="0"/>
              </a:rPr>
              <a:t>data analysis </a:t>
            </a:r>
          </a:p>
        </p:txBody>
      </p:sp>
      <p:sp>
        <p:nvSpPr>
          <p:cNvPr id="5" name="TextBox 4">
            <a:extLst>
              <a:ext uri="{FF2B5EF4-FFF2-40B4-BE49-F238E27FC236}">
                <a16:creationId xmlns:a16="http://schemas.microsoft.com/office/drawing/2014/main" id="{5357F427-F9D4-5CEA-1023-4AD36BDC8189}"/>
              </a:ext>
            </a:extLst>
          </p:cNvPr>
          <p:cNvSpPr txBox="1"/>
          <p:nvPr/>
        </p:nvSpPr>
        <p:spPr>
          <a:xfrm>
            <a:off x="19525418" y="8882743"/>
            <a:ext cx="5399141" cy="1015663"/>
          </a:xfrm>
          <a:prstGeom prst="rect">
            <a:avLst/>
          </a:prstGeom>
          <a:noFill/>
        </p:spPr>
        <p:txBody>
          <a:bodyPr wrap="square" rtlCol="0">
            <a:spAutoFit/>
          </a:bodyPr>
          <a:lstStyle/>
          <a:p>
            <a:r>
              <a:rPr lang="en-US" sz="6000" i="1" dirty="0">
                <a:solidFill>
                  <a:srgbClr val="7A01E6"/>
                </a:solidFill>
                <a:latin typeface="Georgia" panose="02040502050405020303" pitchFamily="18" charset="0"/>
              </a:rPr>
              <a:t>results</a:t>
            </a:r>
          </a:p>
        </p:txBody>
      </p:sp>
      <p:sp>
        <p:nvSpPr>
          <p:cNvPr id="6" name="TextBox 5">
            <a:extLst>
              <a:ext uri="{FF2B5EF4-FFF2-40B4-BE49-F238E27FC236}">
                <a16:creationId xmlns:a16="http://schemas.microsoft.com/office/drawing/2014/main" id="{D36443A7-DC95-EDAD-B9EE-54FC1F8F072E}"/>
              </a:ext>
            </a:extLst>
          </p:cNvPr>
          <p:cNvSpPr txBox="1"/>
          <p:nvPr/>
        </p:nvSpPr>
        <p:spPr>
          <a:xfrm>
            <a:off x="19474392" y="24786295"/>
            <a:ext cx="5399141" cy="1015663"/>
          </a:xfrm>
          <a:prstGeom prst="rect">
            <a:avLst/>
          </a:prstGeom>
          <a:noFill/>
        </p:spPr>
        <p:txBody>
          <a:bodyPr wrap="square" rtlCol="0">
            <a:spAutoFit/>
          </a:bodyPr>
          <a:lstStyle/>
          <a:p>
            <a:r>
              <a:rPr lang="en-US" sz="6000" i="1" dirty="0">
                <a:solidFill>
                  <a:srgbClr val="7A01E6"/>
                </a:solidFill>
                <a:latin typeface="Georgia" panose="02040502050405020303" pitchFamily="18" charset="0"/>
              </a:rPr>
              <a:t>conclusion</a:t>
            </a:r>
          </a:p>
        </p:txBody>
      </p:sp>
      <p:sp>
        <p:nvSpPr>
          <p:cNvPr id="14" name="TextBox 13">
            <a:extLst>
              <a:ext uri="{FF2B5EF4-FFF2-40B4-BE49-F238E27FC236}">
                <a16:creationId xmlns:a16="http://schemas.microsoft.com/office/drawing/2014/main" id="{2DEC5242-AC6B-5246-EADD-E569B2B6E34A}"/>
              </a:ext>
            </a:extLst>
          </p:cNvPr>
          <p:cNvSpPr txBox="1"/>
          <p:nvPr/>
        </p:nvSpPr>
        <p:spPr>
          <a:xfrm>
            <a:off x="19525418" y="33689359"/>
            <a:ext cx="5399141" cy="1015663"/>
          </a:xfrm>
          <a:prstGeom prst="rect">
            <a:avLst/>
          </a:prstGeom>
          <a:noFill/>
        </p:spPr>
        <p:txBody>
          <a:bodyPr wrap="square" rtlCol="0">
            <a:spAutoFit/>
          </a:bodyPr>
          <a:lstStyle/>
          <a:p>
            <a:r>
              <a:rPr lang="en-US" sz="6000" i="1" dirty="0">
                <a:solidFill>
                  <a:srgbClr val="7A01E6"/>
                </a:solidFill>
                <a:latin typeface="Georgia" panose="02040502050405020303" pitchFamily="18" charset="0"/>
              </a:rPr>
              <a:t>references</a:t>
            </a:r>
          </a:p>
        </p:txBody>
      </p:sp>
      <p:cxnSp>
        <p:nvCxnSpPr>
          <p:cNvPr id="19" name="Straight Connector 18">
            <a:extLst>
              <a:ext uri="{FF2B5EF4-FFF2-40B4-BE49-F238E27FC236}">
                <a16:creationId xmlns:a16="http://schemas.microsoft.com/office/drawing/2014/main" id="{F9C75955-D480-ADD8-4F5E-D7E936605FE1}"/>
              </a:ext>
            </a:extLst>
          </p:cNvPr>
          <p:cNvCxnSpPr>
            <a:cxnSpLocks/>
          </p:cNvCxnSpPr>
          <p:nvPr/>
        </p:nvCxnSpPr>
        <p:spPr>
          <a:xfrm>
            <a:off x="19474392" y="24568581"/>
            <a:ext cx="9966403" cy="0"/>
          </a:xfrm>
          <a:prstGeom prst="line">
            <a:avLst/>
          </a:prstGeom>
          <a:ln w="381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Connector 19">
            <a:extLst>
              <a:ext uri="{FF2B5EF4-FFF2-40B4-BE49-F238E27FC236}">
                <a16:creationId xmlns:a16="http://schemas.microsoft.com/office/drawing/2014/main" id="{580B4E42-F46E-CDA6-EEEA-CF631E15A641}"/>
              </a:ext>
            </a:extLst>
          </p:cNvPr>
          <p:cNvCxnSpPr>
            <a:cxnSpLocks/>
          </p:cNvCxnSpPr>
          <p:nvPr/>
        </p:nvCxnSpPr>
        <p:spPr>
          <a:xfrm>
            <a:off x="19480852" y="33471646"/>
            <a:ext cx="9886329" cy="0"/>
          </a:xfrm>
          <a:prstGeom prst="line">
            <a:avLst/>
          </a:prstGeom>
          <a:ln w="381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7DC5AABB-7528-0A4E-F9A9-F1855F41F80D}"/>
              </a:ext>
            </a:extLst>
          </p:cNvPr>
          <p:cNvCxnSpPr>
            <a:cxnSpLocks/>
          </p:cNvCxnSpPr>
          <p:nvPr/>
        </p:nvCxnSpPr>
        <p:spPr>
          <a:xfrm flipV="1">
            <a:off x="19071770" y="8882743"/>
            <a:ext cx="0" cy="32362831"/>
          </a:xfrm>
          <a:prstGeom prst="line">
            <a:avLst/>
          </a:prstGeom>
          <a:ln w="381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TextBox 28">
            <a:extLst>
              <a:ext uri="{FF2B5EF4-FFF2-40B4-BE49-F238E27FC236}">
                <a16:creationId xmlns:a16="http://schemas.microsoft.com/office/drawing/2014/main" id="{FFD07719-59ED-F924-BF33-F3694CE887B4}"/>
              </a:ext>
            </a:extLst>
          </p:cNvPr>
          <p:cNvSpPr txBox="1"/>
          <p:nvPr/>
        </p:nvSpPr>
        <p:spPr>
          <a:xfrm>
            <a:off x="10477988" y="10120673"/>
            <a:ext cx="7662416" cy="646331"/>
          </a:xfrm>
          <a:prstGeom prst="rect">
            <a:avLst/>
          </a:prstGeom>
          <a:noFill/>
        </p:spPr>
        <p:txBody>
          <a:bodyPr wrap="square" rtlCol="0">
            <a:spAutoFit/>
          </a:bodyPr>
          <a:lstStyle/>
          <a:p>
            <a:endParaRPr lang="en-US" sz="3600" dirty="0"/>
          </a:p>
        </p:txBody>
      </p:sp>
      <p:sp>
        <p:nvSpPr>
          <p:cNvPr id="32" name="TextBox 31">
            <a:extLst>
              <a:ext uri="{FF2B5EF4-FFF2-40B4-BE49-F238E27FC236}">
                <a16:creationId xmlns:a16="http://schemas.microsoft.com/office/drawing/2014/main" id="{5B9B0EC2-6DA9-574C-8FE6-12ED293AACA2}"/>
              </a:ext>
            </a:extLst>
          </p:cNvPr>
          <p:cNvSpPr txBox="1"/>
          <p:nvPr/>
        </p:nvSpPr>
        <p:spPr>
          <a:xfrm>
            <a:off x="393472" y="9898406"/>
            <a:ext cx="8905153" cy="6186309"/>
          </a:xfrm>
          <a:prstGeom prst="rect">
            <a:avLst/>
          </a:prstGeom>
          <a:noFill/>
        </p:spPr>
        <p:txBody>
          <a:bodyPr wrap="square">
            <a:spAutoFit/>
          </a:bodyPr>
          <a:lstStyle/>
          <a:p>
            <a:r>
              <a:rPr lang="en-US" sz="3600" dirty="0">
                <a:latin typeface="+mj-lt"/>
              </a:rPr>
              <a:t>Signature matching is a common bioinformatic technique that quantitatively matches samples to gene sets that share a common biological annotation which can then provide molecular evidence of the association of biological pathways with diseases. We present LEANR+ORA as a potential method for signature matching using a graph networks approach. </a:t>
            </a:r>
          </a:p>
        </p:txBody>
      </p:sp>
      <p:sp>
        <p:nvSpPr>
          <p:cNvPr id="41" name="TextBox 40">
            <a:extLst>
              <a:ext uri="{FF2B5EF4-FFF2-40B4-BE49-F238E27FC236}">
                <a16:creationId xmlns:a16="http://schemas.microsoft.com/office/drawing/2014/main" id="{92EECC2F-CFED-0620-23AC-F90165D36933}"/>
              </a:ext>
            </a:extLst>
          </p:cNvPr>
          <p:cNvSpPr txBox="1"/>
          <p:nvPr/>
        </p:nvSpPr>
        <p:spPr>
          <a:xfrm>
            <a:off x="19644352" y="34632344"/>
            <a:ext cx="9621377" cy="7155805"/>
          </a:xfrm>
          <a:prstGeom prst="rect">
            <a:avLst/>
          </a:prstGeom>
          <a:noFill/>
        </p:spPr>
        <p:txBody>
          <a:bodyPr wrap="square" rtlCol="0">
            <a:spAutoFit/>
          </a:bodyPr>
          <a:lstStyle/>
          <a:p>
            <a:pPr marL="514350" indent="-514350">
              <a:buAutoNum type="arabicPeriod"/>
            </a:pPr>
            <a:r>
              <a:rPr lang="en-US" sz="2700" i="1" dirty="0" err="1">
                <a:latin typeface="Georgia" panose="02040502050405020303" pitchFamily="18" charset="0"/>
              </a:rPr>
              <a:t>Gwinner</a:t>
            </a:r>
            <a:r>
              <a:rPr lang="en-US" sz="2700" i="1" dirty="0">
                <a:latin typeface="Georgia" panose="02040502050405020303" pitchFamily="18" charset="0"/>
              </a:rPr>
              <a:t>, Frederik, et al. “Network-Based Analysis of Omics Data: The LEAN Method | Bioinformatics | Oxford Academic.” OUP Academic, Oxford University Press, 6 Dec. 2016</a:t>
            </a:r>
          </a:p>
          <a:p>
            <a:pPr marL="514350" indent="-514350">
              <a:buAutoNum type="arabicPeriod"/>
            </a:pPr>
            <a:r>
              <a:rPr lang="en-US" sz="2700" i="1" dirty="0" err="1">
                <a:latin typeface="Georgia" panose="02040502050405020303" pitchFamily="18" charset="0"/>
              </a:rPr>
              <a:t>Szklarczyk</a:t>
            </a:r>
            <a:r>
              <a:rPr lang="en-US" sz="2700" i="1" dirty="0">
                <a:latin typeface="Georgia" panose="02040502050405020303" pitchFamily="18" charset="0"/>
              </a:rPr>
              <a:t>, Damian, et al. “STRING Database in 2023: Protein–Protein Association Networks and Functional Enrichment Analyses for Any Sequenced Genome of Interest | Nucleic Acids Research | Oxford Academic.” OUP Academic, Oxford University Press, 12 Nov. 2022</a:t>
            </a:r>
          </a:p>
          <a:p>
            <a:pPr marL="514350" indent="-514350">
              <a:buAutoNum type="arabicPeriod"/>
            </a:pPr>
            <a:r>
              <a:rPr lang="en-US" sz="2700" i="1" dirty="0" err="1">
                <a:latin typeface="Georgia" panose="02040502050405020303" pitchFamily="18" charset="0"/>
              </a:rPr>
              <a:t>Korotkevich</a:t>
            </a:r>
            <a:r>
              <a:rPr lang="en-US" sz="2700" i="1" dirty="0">
                <a:latin typeface="Georgia" panose="02040502050405020303" pitchFamily="18" charset="0"/>
              </a:rPr>
              <a:t>, Gennady, et al. “Fast Gene Set Enrichment Analysis | </a:t>
            </a:r>
            <a:r>
              <a:rPr lang="en-US" sz="2700" i="1" dirty="0" err="1">
                <a:latin typeface="Georgia" panose="02040502050405020303" pitchFamily="18" charset="0"/>
              </a:rPr>
              <a:t>BioRxiv</a:t>
            </a:r>
            <a:r>
              <a:rPr lang="en-US" sz="2700" i="1" dirty="0">
                <a:latin typeface="Georgia" panose="02040502050405020303" pitchFamily="18" charset="0"/>
              </a:rPr>
              <a:t>.” </a:t>
            </a:r>
            <a:r>
              <a:rPr lang="en-US" sz="2700" i="1" dirty="0" err="1">
                <a:latin typeface="Georgia" panose="02040502050405020303" pitchFamily="18" charset="0"/>
              </a:rPr>
              <a:t>BioRxiv</a:t>
            </a:r>
            <a:r>
              <a:rPr lang="en-US" sz="2700" i="1" dirty="0">
                <a:latin typeface="Georgia" panose="02040502050405020303" pitchFamily="18" charset="0"/>
              </a:rPr>
              <a:t>, </a:t>
            </a:r>
            <a:r>
              <a:rPr lang="en-US" sz="2700" i="1" dirty="0" err="1">
                <a:latin typeface="Georgia" panose="02040502050405020303" pitchFamily="18" charset="0"/>
              </a:rPr>
              <a:t>bioRxiv</a:t>
            </a:r>
            <a:endParaRPr lang="en-US" sz="2700" i="1" dirty="0">
              <a:latin typeface="Georgia" panose="02040502050405020303" pitchFamily="18" charset="0"/>
            </a:endParaRPr>
          </a:p>
          <a:p>
            <a:pPr marL="514350" indent="-514350">
              <a:buAutoNum type="arabicPeriod"/>
            </a:pPr>
            <a:r>
              <a:rPr lang="en-US" sz="2700" i="1" dirty="0" err="1">
                <a:latin typeface="Georgia" panose="02040502050405020303" pitchFamily="18" charset="0"/>
              </a:rPr>
              <a:t>Möbus</a:t>
            </a:r>
            <a:r>
              <a:rPr lang="en-US" sz="2700" i="1" dirty="0">
                <a:latin typeface="Georgia" panose="02040502050405020303" pitchFamily="18" charset="0"/>
              </a:rPr>
              <a:t> L, et al. Blood transcriptome profiling identifies 2 candidate endotypes of atopic dermatitis. J Allergy Clin Immunol. 2022 Aug;150(2):385-395.</a:t>
            </a:r>
          </a:p>
          <a:p>
            <a:pPr marL="514350" indent="-514350">
              <a:buAutoNum type="arabicPeriod"/>
            </a:pPr>
            <a:r>
              <a:rPr lang="en-US" sz="2700" i="1" dirty="0">
                <a:latin typeface="Georgia" panose="02040502050405020303" pitchFamily="18" charset="0"/>
              </a:rPr>
              <a:t>Xavier Robin, et al. </a:t>
            </a:r>
            <a:r>
              <a:rPr lang="en-US" sz="2700" i="1" dirty="0" err="1">
                <a:latin typeface="Georgia" panose="02040502050405020303" pitchFamily="18" charset="0"/>
              </a:rPr>
              <a:t>pROC</a:t>
            </a:r>
            <a:r>
              <a:rPr lang="en-US" sz="2700" i="1" dirty="0">
                <a:latin typeface="Georgia" panose="02040502050405020303" pitchFamily="18" charset="0"/>
              </a:rPr>
              <a:t>: an open-source package for R and S+ to analyze and compare   ROC curves. BMC Bioinformatics, 12, p. 77.</a:t>
            </a:r>
          </a:p>
        </p:txBody>
      </p:sp>
      <p:sp>
        <p:nvSpPr>
          <p:cNvPr id="43" name="TextBox 42">
            <a:extLst>
              <a:ext uri="{FF2B5EF4-FFF2-40B4-BE49-F238E27FC236}">
                <a16:creationId xmlns:a16="http://schemas.microsoft.com/office/drawing/2014/main" id="{DBEBD012-560A-E256-F6DA-78C98F8D3AB8}"/>
              </a:ext>
            </a:extLst>
          </p:cNvPr>
          <p:cNvSpPr txBox="1"/>
          <p:nvPr/>
        </p:nvSpPr>
        <p:spPr>
          <a:xfrm>
            <a:off x="19734224" y="25823160"/>
            <a:ext cx="9621385" cy="7294305"/>
          </a:xfrm>
          <a:prstGeom prst="rect">
            <a:avLst/>
          </a:prstGeom>
          <a:noFill/>
        </p:spPr>
        <p:txBody>
          <a:bodyPr wrap="square">
            <a:spAutoFit/>
          </a:bodyPr>
          <a:lstStyle/>
          <a:p>
            <a:r>
              <a:rPr lang="en-US" sz="3600" dirty="0">
                <a:latin typeface="+mj-lt"/>
              </a:rPr>
              <a:t>LEANR+ORA more consistently identified biologically relevant gene sets than GSEA or ORA. It was unable to detect the </a:t>
            </a:r>
            <a:r>
              <a:rPr lang="en-US" sz="3600" dirty="0" err="1">
                <a:latin typeface="+mj-lt"/>
              </a:rPr>
              <a:t>Mobus</a:t>
            </a:r>
            <a:r>
              <a:rPr lang="en-US" sz="3600" dirty="0">
                <a:latin typeface="+mj-lt"/>
              </a:rPr>
              <a:t> low endotype, but this is likely because this group was defined by its limited transcriptional dysregulation in comparison to the </a:t>
            </a:r>
            <a:r>
              <a:rPr lang="en-US" sz="3600" dirty="0" err="1">
                <a:latin typeface="+mj-lt"/>
              </a:rPr>
              <a:t>Mobus</a:t>
            </a:r>
            <a:r>
              <a:rPr lang="en-US" sz="3600" dirty="0">
                <a:latin typeface="+mj-lt"/>
              </a:rPr>
              <a:t> high endotype. The integration of protein- protein interaction data in LEANR+ORA can provide better clarity into the complexity of biological systems, though continued testing of the pipeline on proteomics datasets is needed. </a:t>
            </a:r>
          </a:p>
        </p:txBody>
      </p:sp>
      <p:sp>
        <p:nvSpPr>
          <p:cNvPr id="44" name="TextBox 43">
            <a:extLst>
              <a:ext uri="{FF2B5EF4-FFF2-40B4-BE49-F238E27FC236}">
                <a16:creationId xmlns:a16="http://schemas.microsoft.com/office/drawing/2014/main" id="{1D9E7DC5-8717-2179-5053-5D01E1061EE6}"/>
              </a:ext>
            </a:extLst>
          </p:cNvPr>
          <p:cNvSpPr txBox="1"/>
          <p:nvPr/>
        </p:nvSpPr>
        <p:spPr>
          <a:xfrm>
            <a:off x="19554466" y="10079322"/>
            <a:ext cx="9801150" cy="6494085"/>
          </a:xfrm>
          <a:prstGeom prst="rect">
            <a:avLst/>
          </a:prstGeom>
          <a:noFill/>
        </p:spPr>
        <p:txBody>
          <a:bodyPr wrap="square">
            <a:spAutoFit/>
          </a:bodyPr>
          <a:lstStyle/>
          <a:p>
            <a:r>
              <a:rPr lang="en-US" sz="3800" dirty="0">
                <a:latin typeface="+mj-lt"/>
              </a:rPr>
              <a:t>LEANR+ORA had a higher rate of true positives and a lower rate of false positives than GSEA or ORA (Figure 3) (Figure 4). No method was able to detect signatures from the </a:t>
            </a:r>
            <a:r>
              <a:rPr lang="en-US" sz="3800" dirty="0" err="1">
                <a:latin typeface="+mj-lt"/>
              </a:rPr>
              <a:t>Mobus</a:t>
            </a:r>
            <a:r>
              <a:rPr lang="en-US" sz="3800" dirty="0">
                <a:latin typeface="+mj-lt"/>
              </a:rPr>
              <a:t> low endotype. GSEA frequently called biologically unrelated signatures as significant (Figure 2), and ORA alone was unable to detect gene sets in any of the conditions (Figure 2) (Figure 3).</a:t>
            </a:r>
            <a:endParaRPr lang="en-US" sz="3800" dirty="0"/>
          </a:p>
          <a:p>
            <a:endParaRPr lang="en-US" sz="3600" dirty="0"/>
          </a:p>
        </p:txBody>
      </p:sp>
      <p:sp>
        <p:nvSpPr>
          <p:cNvPr id="46" name="TextBox 45">
            <a:extLst>
              <a:ext uri="{FF2B5EF4-FFF2-40B4-BE49-F238E27FC236}">
                <a16:creationId xmlns:a16="http://schemas.microsoft.com/office/drawing/2014/main" id="{F56F973F-B81E-728D-193B-06D896E1F0B5}"/>
              </a:ext>
            </a:extLst>
          </p:cNvPr>
          <p:cNvSpPr txBox="1"/>
          <p:nvPr/>
        </p:nvSpPr>
        <p:spPr>
          <a:xfrm>
            <a:off x="19352747" y="23587349"/>
            <a:ext cx="10309248" cy="707886"/>
          </a:xfrm>
          <a:prstGeom prst="rect">
            <a:avLst/>
          </a:prstGeom>
          <a:noFill/>
        </p:spPr>
        <p:txBody>
          <a:bodyPr wrap="square">
            <a:spAutoFit/>
          </a:bodyPr>
          <a:lstStyle/>
          <a:p>
            <a:r>
              <a:rPr lang="en-US" sz="2000" dirty="0"/>
              <a:t>ROC curves and AUC for LEANR+ORA and GSEA. ROC for ORA could not be calculated as the pipeline was unable to detect any gene sets.</a:t>
            </a:r>
          </a:p>
        </p:txBody>
      </p:sp>
      <p:cxnSp>
        <p:nvCxnSpPr>
          <p:cNvPr id="47" name="Straight Connector 46">
            <a:extLst>
              <a:ext uri="{FF2B5EF4-FFF2-40B4-BE49-F238E27FC236}">
                <a16:creationId xmlns:a16="http://schemas.microsoft.com/office/drawing/2014/main" id="{4F4F6543-AF1B-5612-1957-0BFFB2C861C3}"/>
              </a:ext>
            </a:extLst>
          </p:cNvPr>
          <p:cNvCxnSpPr>
            <a:cxnSpLocks/>
          </p:cNvCxnSpPr>
          <p:nvPr/>
        </p:nvCxnSpPr>
        <p:spPr>
          <a:xfrm>
            <a:off x="523316" y="16314699"/>
            <a:ext cx="8614382" cy="0"/>
          </a:xfrm>
          <a:prstGeom prst="line">
            <a:avLst/>
          </a:prstGeom>
          <a:ln w="381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2" name="TextBox 51">
            <a:extLst>
              <a:ext uri="{FF2B5EF4-FFF2-40B4-BE49-F238E27FC236}">
                <a16:creationId xmlns:a16="http://schemas.microsoft.com/office/drawing/2014/main" id="{2EB82CBD-15DB-B9CF-B62D-D4299845F77F}"/>
              </a:ext>
            </a:extLst>
          </p:cNvPr>
          <p:cNvSpPr txBox="1"/>
          <p:nvPr/>
        </p:nvSpPr>
        <p:spPr>
          <a:xfrm>
            <a:off x="503133" y="17539090"/>
            <a:ext cx="8327626" cy="10218182"/>
          </a:xfrm>
          <a:prstGeom prst="rect">
            <a:avLst/>
          </a:prstGeom>
          <a:noFill/>
        </p:spPr>
        <p:txBody>
          <a:bodyPr wrap="square">
            <a:spAutoFit/>
          </a:bodyPr>
          <a:lstStyle/>
          <a:p>
            <a:r>
              <a:rPr lang="en-US" sz="3200" dirty="0">
                <a:latin typeface="+mj-lt"/>
              </a:rPr>
              <a:t>LEANR+ORA uses a modified version of the Local Enrichment </a:t>
            </a:r>
            <a:r>
              <a:rPr lang="en-US" sz="3200" dirty="0" err="1">
                <a:latin typeface="+mj-lt"/>
              </a:rPr>
              <a:t>ANalysis</a:t>
            </a:r>
            <a:r>
              <a:rPr lang="en-US" sz="3200" dirty="0">
                <a:latin typeface="+mj-lt"/>
              </a:rPr>
              <a:t> (LEAN) method, which implements pathway topology to find enriched protein subnetworks for signature matching (1). LEAN+ORA consists of three steps (Figure 1):</a:t>
            </a:r>
          </a:p>
          <a:p>
            <a:pPr marL="514350" indent="-514350">
              <a:buFont typeface="+mj-lt"/>
              <a:buAutoNum type="arabicPeriod"/>
            </a:pPr>
            <a:r>
              <a:rPr lang="en-US" sz="3100" dirty="0">
                <a:latin typeface="+mj-lt"/>
              </a:rPr>
              <a:t>Differential expression analysis (DEA) is conducted on a transcriptomic/proteomic expression dataset. </a:t>
            </a:r>
          </a:p>
          <a:p>
            <a:pPr marL="514350" indent="-514350">
              <a:buFont typeface="+mj-lt"/>
              <a:buAutoNum type="arabicPeriod"/>
            </a:pPr>
            <a:r>
              <a:rPr lang="en-US" sz="3100" dirty="0">
                <a:latin typeface="+mj-lt"/>
              </a:rPr>
              <a:t>The full list of output markers and the associated p-values are overlayed onto a protein-protein interaction network (2) and the LEANR R package used to statistically calculate enrichment of local subnetworks (1). </a:t>
            </a:r>
          </a:p>
          <a:p>
            <a:pPr marL="514350" indent="-514350">
              <a:buFont typeface="+mj-lt"/>
              <a:buAutoNum type="arabicPeriod"/>
            </a:pPr>
            <a:r>
              <a:rPr lang="en-US" sz="3100" dirty="0">
                <a:latin typeface="+mj-lt"/>
              </a:rPr>
              <a:t>Significantly enriched subnetworks are individually tested for gene set enrichment using ORA (</a:t>
            </a:r>
            <a:r>
              <a:rPr lang="en-US" sz="3100" i="1" dirty="0">
                <a:latin typeface="+mj-lt"/>
              </a:rPr>
              <a:t>fora</a:t>
            </a:r>
            <a:r>
              <a:rPr lang="en-US" sz="3100" dirty="0">
                <a:latin typeface="+mj-lt"/>
              </a:rPr>
              <a:t> from FGSEA R package) (3). </a:t>
            </a:r>
            <a:endParaRPr lang="en-US" sz="3100" dirty="0"/>
          </a:p>
        </p:txBody>
      </p:sp>
      <p:sp>
        <p:nvSpPr>
          <p:cNvPr id="11" name="TextBox 10">
            <a:extLst>
              <a:ext uri="{FF2B5EF4-FFF2-40B4-BE49-F238E27FC236}">
                <a16:creationId xmlns:a16="http://schemas.microsoft.com/office/drawing/2014/main" id="{B0322A58-4AE6-9F03-20B5-4E39B18CCDEA}"/>
              </a:ext>
            </a:extLst>
          </p:cNvPr>
          <p:cNvSpPr txBox="1"/>
          <p:nvPr/>
        </p:nvSpPr>
        <p:spPr>
          <a:xfrm>
            <a:off x="9222574" y="1149163"/>
            <a:ext cx="12440197" cy="2215991"/>
          </a:xfrm>
          <a:prstGeom prst="rect">
            <a:avLst/>
          </a:prstGeom>
          <a:noFill/>
        </p:spPr>
        <p:txBody>
          <a:bodyPr wrap="square" rtlCol="0">
            <a:spAutoFit/>
          </a:bodyPr>
          <a:lstStyle/>
          <a:p>
            <a:r>
              <a:rPr lang="en-US" sz="13800" i="1" dirty="0">
                <a:solidFill>
                  <a:schemeClr val="bg1"/>
                </a:solidFill>
                <a:latin typeface="Georgia" panose="02040502050405020303" pitchFamily="18" charset="0"/>
              </a:rPr>
              <a:t>North America</a:t>
            </a:r>
          </a:p>
        </p:txBody>
      </p:sp>
      <p:pic>
        <p:nvPicPr>
          <p:cNvPr id="7" name="Picture 6" descr="A black and white text&#10;&#10;Description automatically generated">
            <a:extLst>
              <a:ext uri="{FF2B5EF4-FFF2-40B4-BE49-F238E27FC236}">
                <a16:creationId xmlns:a16="http://schemas.microsoft.com/office/drawing/2014/main" id="{0AF0DB9F-F60D-267A-1076-86444EB3B8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5657" y="873627"/>
            <a:ext cx="5182621" cy="2917370"/>
          </a:xfrm>
          <a:prstGeom prst="rect">
            <a:avLst/>
          </a:prstGeom>
        </p:spPr>
      </p:pic>
      <p:pic>
        <p:nvPicPr>
          <p:cNvPr id="23" name="Picture 22" descr="A diagram of a curve&#10;&#10;Description automatically generated">
            <a:extLst>
              <a:ext uri="{FF2B5EF4-FFF2-40B4-BE49-F238E27FC236}">
                <a16:creationId xmlns:a16="http://schemas.microsoft.com/office/drawing/2014/main" id="{83A1DD86-3C0A-27A6-10E0-0081B58718C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352747" y="17244544"/>
            <a:ext cx="10142541" cy="6366649"/>
          </a:xfrm>
          <a:prstGeom prst="rect">
            <a:avLst/>
          </a:prstGeom>
        </p:spPr>
      </p:pic>
      <p:sp>
        <p:nvSpPr>
          <p:cNvPr id="38" name="TextBox 37">
            <a:extLst>
              <a:ext uri="{FF2B5EF4-FFF2-40B4-BE49-F238E27FC236}">
                <a16:creationId xmlns:a16="http://schemas.microsoft.com/office/drawing/2014/main" id="{2A34E9C6-D74F-73B0-3C73-0B765A290EA8}"/>
              </a:ext>
            </a:extLst>
          </p:cNvPr>
          <p:cNvSpPr txBox="1"/>
          <p:nvPr/>
        </p:nvSpPr>
        <p:spPr>
          <a:xfrm>
            <a:off x="9903688" y="40252099"/>
            <a:ext cx="8945317" cy="1015663"/>
          </a:xfrm>
          <a:prstGeom prst="rect">
            <a:avLst/>
          </a:prstGeom>
          <a:noFill/>
        </p:spPr>
        <p:txBody>
          <a:bodyPr wrap="square">
            <a:spAutoFit/>
          </a:bodyPr>
          <a:lstStyle/>
          <a:p>
            <a:r>
              <a:rPr lang="en-US" sz="2000" dirty="0">
                <a:latin typeface="+mj-lt"/>
              </a:rPr>
              <a:t>Count of true positives, false negatives, and false positives for each method when tested for enrichment against the curated list of AD gene sets. </a:t>
            </a:r>
            <a:endParaRPr lang="en-US" sz="2000" dirty="0"/>
          </a:p>
        </p:txBody>
      </p:sp>
      <p:pic>
        <p:nvPicPr>
          <p:cNvPr id="55" name="Picture 54" descr="A group of colorful squares with black text&#10;&#10;Description automatically generated">
            <a:extLst>
              <a:ext uri="{FF2B5EF4-FFF2-40B4-BE49-F238E27FC236}">
                <a16:creationId xmlns:a16="http://schemas.microsoft.com/office/drawing/2014/main" id="{181CD46C-91B1-2C92-AB1C-630235CE92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334854" y="38279530"/>
            <a:ext cx="1044400" cy="1566600"/>
          </a:xfrm>
          <a:prstGeom prst="rect">
            <a:avLst/>
          </a:prstGeom>
        </p:spPr>
      </p:pic>
      <p:pic>
        <p:nvPicPr>
          <p:cNvPr id="67" name="Picture 66" descr="A graph with a bar chart&#10;&#10;Description automatically generated">
            <a:extLst>
              <a:ext uri="{FF2B5EF4-FFF2-40B4-BE49-F238E27FC236}">
                <a16:creationId xmlns:a16="http://schemas.microsoft.com/office/drawing/2014/main" id="{F2791B50-FFA1-2009-D87E-0A6FEF1C23E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54396" y="23873344"/>
            <a:ext cx="8666891" cy="4547598"/>
          </a:xfrm>
          <a:prstGeom prst="rect">
            <a:avLst/>
          </a:prstGeom>
        </p:spPr>
      </p:pic>
      <p:sp>
        <p:nvSpPr>
          <p:cNvPr id="30" name="TextBox 29">
            <a:extLst>
              <a:ext uri="{FF2B5EF4-FFF2-40B4-BE49-F238E27FC236}">
                <a16:creationId xmlns:a16="http://schemas.microsoft.com/office/drawing/2014/main" id="{0A215231-6F32-4333-CFCB-F92BB0FEB792}"/>
              </a:ext>
            </a:extLst>
          </p:cNvPr>
          <p:cNvSpPr txBox="1"/>
          <p:nvPr/>
        </p:nvSpPr>
        <p:spPr>
          <a:xfrm>
            <a:off x="137589" y="28112623"/>
            <a:ext cx="4739066" cy="769441"/>
          </a:xfrm>
          <a:prstGeom prst="rect">
            <a:avLst/>
          </a:prstGeom>
          <a:noFill/>
        </p:spPr>
        <p:txBody>
          <a:bodyPr wrap="square" rtlCol="0">
            <a:spAutoFit/>
          </a:bodyPr>
          <a:lstStyle/>
          <a:p>
            <a:r>
              <a:rPr lang="en-US" sz="4400" i="1" dirty="0">
                <a:latin typeface="Georgia" panose="02040502050405020303" pitchFamily="18" charset="0"/>
              </a:rPr>
              <a:t>Figure 1</a:t>
            </a:r>
          </a:p>
        </p:txBody>
      </p:sp>
      <p:sp>
        <p:nvSpPr>
          <p:cNvPr id="68" name="TextBox 67">
            <a:extLst>
              <a:ext uri="{FF2B5EF4-FFF2-40B4-BE49-F238E27FC236}">
                <a16:creationId xmlns:a16="http://schemas.microsoft.com/office/drawing/2014/main" id="{A290193C-3269-A054-323F-480A70CFBF95}"/>
              </a:ext>
            </a:extLst>
          </p:cNvPr>
          <p:cNvSpPr txBox="1"/>
          <p:nvPr/>
        </p:nvSpPr>
        <p:spPr>
          <a:xfrm>
            <a:off x="9789543" y="30012467"/>
            <a:ext cx="4739066" cy="769441"/>
          </a:xfrm>
          <a:prstGeom prst="rect">
            <a:avLst/>
          </a:prstGeom>
          <a:noFill/>
        </p:spPr>
        <p:txBody>
          <a:bodyPr wrap="square" rtlCol="0">
            <a:spAutoFit/>
          </a:bodyPr>
          <a:lstStyle/>
          <a:p>
            <a:r>
              <a:rPr lang="en-US" sz="4400" i="1" dirty="0">
                <a:latin typeface="Georgia" panose="02040502050405020303" pitchFamily="18" charset="0"/>
              </a:rPr>
              <a:t>Figure 3</a:t>
            </a:r>
          </a:p>
        </p:txBody>
      </p:sp>
      <p:sp>
        <p:nvSpPr>
          <p:cNvPr id="31" name="TextBox 30">
            <a:extLst>
              <a:ext uri="{FF2B5EF4-FFF2-40B4-BE49-F238E27FC236}">
                <a16:creationId xmlns:a16="http://schemas.microsoft.com/office/drawing/2014/main" id="{C3CBBE7A-DD76-C114-59DB-AD3D12EE7322}"/>
              </a:ext>
            </a:extLst>
          </p:cNvPr>
          <p:cNvSpPr txBox="1"/>
          <p:nvPr/>
        </p:nvSpPr>
        <p:spPr>
          <a:xfrm>
            <a:off x="9854396" y="23402678"/>
            <a:ext cx="4739066" cy="769441"/>
          </a:xfrm>
          <a:prstGeom prst="rect">
            <a:avLst/>
          </a:prstGeom>
          <a:noFill/>
        </p:spPr>
        <p:txBody>
          <a:bodyPr wrap="square" rtlCol="0">
            <a:spAutoFit/>
          </a:bodyPr>
          <a:lstStyle/>
          <a:p>
            <a:r>
              <a:rPr lang="en-US" sz="4400" i="1" dirty="0">
                <a:latin typeface="Georgia" panose="02040502050405020303" pitchFamily="18" charset="0"/>
              </a:rPr>
              <a:t>Figure 2</a:t>
            </a:r>
          </a:p>
        </p:txBody>
      </p:sp>
      <p:sp>
        <p:nvSpPr>
          <p:cNvPr id="69" name="TextBox 68">
            <a:extLst>
              <a:ext uri="{FF2B5EF4-FFF2-40B4-BE49-F238E27FC236}">
                <a16:creationId xmlns:a16="http://schemas.microsoft.com/office/drawing/2014/main" id="{0069B35B-8F95-8759-32A6-9676FA12967E}"/>
              </a:ext>
            </a:extLst>
          </p:cNvPr>
          <p:cNvSpPr txBox="1"/>
          <p:nvPr/>
        </p:nvSpPr>
        <p:spPr>
          <a:xfrm>
            <a:off x="10098389" y="9878190"/>
            <a:ext cx="8327626" cy="584775"/>
          </a:xfrm>
          <a:prstGeom prst="rect">
            <a:avLst/>
          </a:prstGeom>
          <a:noFill/>
        </p:spPr>
        <p:txBody>
          <a:bodyPr wrap="square">
            <a:spAutoFit/>
          </a:bodyPr>
          <a:lstStyle/>
          <a:p>
            <a:endParaRPr lang="en-US" sz="3200" dirty="0"/>
          </a:p>
        </p:txBody>
      </p:sp>
      <p:sp>
        <p:nvSpPr>
          <p:cNvPr id="71" name="TextBox 70">
            <a:extLst>
              <a:ext uri="{FF2B5EF4-FFF2-40B4-BE49-F238E27FC236}">
                <a16:creationId xmlns:a16="http://schemas.microsoft.com/office/drawing/2014/main" id="{4DED1C56-13A6-37EB-F73D-470E2E7418AA}"/>
              </a:ext>
            </a:extLst>
          </p:cNvPr>
          <p:cNvSpPr txBox="1"/>
          <p:nvPr/>
        </p:nvSpPr>
        <p:spPr>
          <a:xfrm>
            <a:off x="10235989" y="9912154"/>
            <a:ext cx="8471003" cy="7940635"/>
          </a:xfrm>
          <a:prstGeom prst="rect">
            <a:avLst/>
          </a:prstGeom>
          <a:noFill/>
        </p:spPr>
        <p:txBody>
          <a:bodyPr wrap="square">
            <a:spAutoFit/>
          </a:bodyPr>
          <a:lstStyle/>
          <a:p>
            <a:r>
              <a:rPr lang="en-US" sz="3400" dirty="0">
                <a:latin typeface="+mj-lt"/>
              </a:rPr>
              <a:t>The output of each pipelines was compared across seven separate differential expression analysis (Table 1) (Figure 2). The number of true positives (TP) compared to false negatives (FN) and false positives (FP) was found for each method (Figure 3).  Performance was measured using Receiver-Operator-Characteristic (ROC) analysis comparing true positive rates and false positive rates of the pathway analysis results against the AD gene set list (</a:t>
            </a:r>
            <a:r>
              <a:rPr lang="en-US" sz="3400" dirty="0" err="1">
                <a:latin typeface="+mj-lt"/>
              </a:rPr>
              <a:t>pROC</a:t>
            </a:r>
            <a:r>
              <a:rPr lang="en-US" sz="3400" dirty="0">
                <a:latin typeface="+mj-lt"/>
              </a:rPr>
              <a:t> R package) (Figure 4) (5). </a:t>
            </a:r>
            <a:endParaRPr lang="en-US" sz="3400" dirty="0"/>
          </a:p>
        </p:txBody>
      </p:sp>
      <p:sp>
        <p:nvSpPr>
          <p:cNvPr id="73" name="TextBox 72">
            <a:extLst>
              <a:ext uri="{FF2B5EF4-FFF2-40B4-BE49-F238E27FC236}">
                <a16:creationId xmlns:a16="http://schemas.microsoft.com/office/drawing/2014/main" id="{3DB01F7D-39D2-FE08-9E2C-9A26BB0FA0B7}"/>
              </a:ext>
            </a:extLst>
          </p:cNvPr>
          <p:cNvSpPr txBox="1"/>
          <p:nvPr/>
        </p:nvSpPr>
        <p:spPr>
          <a:xfrm>
            <a:off x="19257015" y="16286833"/>
            <a:ext cx="4739066" cy="769441"/>
          </a:xfrm>
          <a:prstGeom prst="rect">
            <a:avLst/>
          </a:prstGeom>
          <a:noFill/>
        </p:spPr>
        <p:txBody>
          <a:bodyPr wrap="square" rtlCol="0">
            <a:spAutoFit/>
          </a:bodyPr>
          <a:lstStyle/>
          <a:p>
            <a:r>
              <a:rPr lang="en-US" sz="4400" i="1" dirty="0">
                <a:latin typeface="Georgia" panose="02040502050405020303" pitchFamily="18" charset="0"/>
              </a:rPr>
              <a:t>Figure 4</a:t>
            </a:r>
          </a:p>
        </p:txBody>
      </p:sp>
      <p:pic>
        <p:nvPicPr>
          <p:cNvPr id="76" name="Picture 75">
            <a:extLst>
              <a:ext uri="{FF2B5EF4-FFF2-40B4-BE49-F238E27FC236}">
                <a16:creationId xmlns:a16="http://schemas.microsoft.com/office/drawing/2014/main" id="{0F4F0285-2AC6-E650-4FC6-FC5F78862E64}"/>
              </a:ext>
            </a:extLst>
          </p:cNvPr>
          <p:cNvPicPr>
            <a:picLocks noChangeAspect="1"/>
          </p:cNvPicPr>
          <p:nvPr/>
        </p:nvPicPr>
        <p:blipFill>
          <a:blip r:embed="rId9"/>
          <a:stretch>
            <a:fillRect/>
          </a:stretch>
        </p:blipFill>
        <p:spPr>
          <a:xfrm>
            <a:off x="16769688" y="26523773"/>
            <a:ext cx="1413129" cy="1229423"/>
          </a:xfrm>
          <a:prstGeom prst="rect">
            <a:avLst/>
          </a:prstGeom>
        </p:spPr>
      </p:pic>
      <p:sp>
        <p:nvSpPr>
          <p:cNvPr id="82" name="TextBox 81">
            <a:extLst>
              <a:ext uri="{FF2B5EF4-FFF2-40B4-BE49-F238E27FC236}">
                <a16:creationId xmlns:a16="http://schemas.microsoft.com/office/drawing/2014/main" id="{54AB22C1-3568-7A12-E16B-4CFE6EF90581}"/>
              </a:ext>
            </a:extLst>
          </p:cNvPr>
          <p:cNvSpPr txBox="1"/>
          <p:nvPr/>
        </p:nvSpPr>
        <p:spPr>
          <a:xfrm>
            <a:off x="715526" y="33643222"/>
            <a:ext cx="8327626" cy="7971413"/>
          </a:xfrm>
          <a:prstGeom prst="rect">
            <a:avLst/>
          </a:prstGeom>
          <a:noFill/>
        </p:spPr>
        <p:txBody>
          <a:bodyPr wrap="square">
            <a:spAutoFit/>
          </a:bodyPr>
          <a:lstStyle/>
          <a:p>
            <a:r>
              <a:rPr lang="en-US" sz="3200" dirty="0">
                <a:latin typeface="+mj-lt"/>
              </a:rPr>
              <a:t>Signatures tested for enrichment came from a curated list of 33 AD related gene sets. LEANR+ORA was benchmarked against GSEA (</a:t>
            </a:r>
            <a:r>
              <a:rPr lang="en-US" sz="3200" i="1" dirty="0" err="1">
                <a:latin typeface="+mj-lt"/>
              </a:rPr>
              <a:t>fgsea</a:t>
            </a:r>
            <a:r>
              <a:rPr lang="en-US" sz="3200" dirty="0">
                <a:latin typeface="+mj-lt"/>
              </a:rPr>
              <a:t> from the FGSEA R package, using log2fc values from DEA) and ORA (</a:t>
            </a:r>
            <a:r>
              <a:rPr lang="en-US" sz="3200" i="1" dirty="0">
                <a:latin typeface="+mj-lt"/>
              </a:rPr>
              <a:t>fora</a:t>
            </a:r>
            <a:r>
              <a:rPr lang="en-US" sz="3200" dirty="0">
                <a:latin typeface="+mj-lt"/>
              </a:rPr>
              <a:t> from the FGSEA R package, using the entire list of differentially expressed proteins) (3). All methods were run on data from </a:t>
            </a:r>
            <a:r>
              <a:rPr lang="en-US" sz="3200" i="1" dirty="0" err="1">
                <a:latin typeface="+mj-lt"/>
              </a:rPr>
              <a:t>Mobus</a:t>
            </a:r>
            <a:r>
              <a:rPr lang="en-US" sz="3200" i="1" dirty="0">
                <a:latin typeface="+mj-lt"/>
              </a:rPr>
              <a:t> et al. (2022) </a:t>
            </a:r>
            <a:r>
              <a:rPr lang="en-US" sz="3200" dirty="0">
                <a:latin typeface="+mj-lt"/>
              </a:rPr>
              <a:t>(4) which identified atopic dermatitis (AD endotypes on serum from AD patients (n=60 at baseline, n=49 pre/post Dupilumab treatment) and healthy controls (n=43). </a:t>
            </a:r>
            <a:endParaRPr lang="en-US" sz="3400" dirty="0"/>
          </a:p>
          <a:p>
            <a:endParaRPr lang="en-US" sz="3200" dirty="0"/>
          </a:p>
        </p:txBody>
      </p:sp>
      <p:cxnSp>
        <p:nvCxnSpPr>
          <p:cNvPr id="84" name="Straight Connector 83">
            <a:extLst>
              <a:ext uri="{FF2B5EF4-FFF2-40B4-BE49-F238E27FC236}">
                <a16:creationId xmlns:a16="http://schemas.microsoft.com/office/drawing/2014/main" id="{B2AFA58B-2CBE-FCB6-E2DC-C53A4FB85913}"/>
              </a:ext>
            </a:extLst>
          </p:cNvPr>
          <p:cNvCxnSpPr>
            <a:cxnSpLocks/>
          </p:cNvCxnSpPr>
          <p:nvPr/>
        </p:nvCxnSpPr>
        <p:spPr>
          <a:xfrm flipV="1">
            <a:off x="9680923" y="8882743"/>
            <a:ext cx="0" cy="32362831"/>
          </a:xfrm>
          <a:prstGeom prst="line">
            <a:avLst/>
          </a:prstGeom>
          <a:ln w="381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5" name="TextBox 84">
            <a:extLst>
              <a:ext uri="{FF2B5EF4-FFF2-40B4-BE49-F238E27FC236}">
                <a16:creationId xmlns:a16="http://schemas.microsoft.com/office/drawing/2014/main" id="{7C335791-08EA-A68B-D40D-0668335A85A5}"/>
              </a:ext>
            </a:extLst>
          </p:cNvPr>
          <p:cNvSpPr txBox="1"/>
          <p:nvPr/>
        </p:nvSpPr>
        <p:spPr>
          <a:xfrm>
            <a:off x="9815404" y="28331858"/>
            <a:ext cx="9122102" cy="1323439"/>
          </a:xfrm>
          <a:prstGeom prst="rect">
            <a:avLst/>
          </a:prstGeom>
          <a:noFill/>
        </p:spPr>
        <p:txBody>
          <a:bodyPr wrap="square">
            <a:spAutoFit/>
          </a:bodyPr>
          <a:lstStyle/>
          <a:p>
            <a:r>
              <a:rPr lang="en-US" sz="2000" dirty="0">
                <a:latin typeface="+mj-lt"/>
              </a:rPr>
              <a:t>Comparison of enrichment p-values when analyzing gene set enrichment of serum from AD vs healthy patients at baseline. Biologically relevant gene sets (true positives) marked by “***”. The red line indicates the log transformed 0.05 adjusted p-value cutoff</a:t>
            </a:r>
            <a:endParaRPr lang="en-US" sz="2000" dirty="0"/>
          </a:p>
        </p:txBody>
      </p:sp>
      <p:sp>
        <p:nvSpPr>
          <p:cNvPr id="87" name="TextBox 86">
            <a:extLst>
              <a:ext uri="{FF2B5EF4-FFF2-40B4-BE49-F238E27FC236}">
                <a16:creationId xmlns:a16="http://schemas.microsoft.com/office/drawing/2014/main" id="{27A01863-BF29-E7CB-30C8-AD088B4B4512}"/>
              </a:ext>
            </a:extLst>
          </p:cNvPr>
          <p:cNvSpPr txBox="1"/>
          <p:nvPr/>
        </p:nvSpPr>
        <p:spPr>
          <a:xfrm>
            <a:off x="10479474" y="24543228"/>
            <a:ext cx="794555" cy="307777"/>
          </a:xfrm>
          <a:prstGeom prst="rect">
            <a:avLst/>
          </a:prstGeom>
          <a:noFill/>
        </p:spPr>
        <p:txBody>
          <a:bodyPr wrap="square" rtlCol="0">
            <a:spAutoFit/>
          </a:bodyPr>
          <a:lstStyle/>
          <a:p>
            <a:pPr algn="ctr"/>
            <a:r>
              <a:rPr lang="en-US" sz="1400" dirty="0">
                <a:solidFill>
                  <a:srgbClr val="FF0000"/>
                </a:solidFill>
              </a:rPr>
              <a:t>***</a:t>
            </a:r>
          </a:p>
        </p:txBody>
      </p:sp>
      <p:graphicFrame>
        <p:nvGraphicFramePr>
          <p:cNvPr id="89" name="Table 88">
            <a:extLst>
              <a:ext uri="{FF2B5EF4-FFF2-40B4-BE49-F238E27FC236}">
                <a16:creationId xmlns:a16="http://schemas.microsoft.com/office/drawing/2014/main" id="{96B3531F-30B6-5F0D-97D6-788442B7CA3A}"/>
              </a:ext>
            </a:extLst>
          </p:cNvPr>
          <p:cNvGraphicFramePr>
            <a:graphicFrameLocks noGrp="1"/>
          </p:cNvGraphicFramePr>
          <p:nvPr>
            <p:extLst>
              <p:ext uri="{D42A27DB-BD31-4B8C-83A1-F6EECF244321}">
                <p14:modId xmlns:p14="http://schemas.microsoft.com/office/powerpoint/2010/main" val="3394829752"/>
              </p:ext>
            </p:extLst>
          </p:nvPr>
        </p:nvGraphicFramePr>
        <p:xfrm>
          <a:off x="10142679" y="18278270"/>
          <a:ext cx="8234317" cy="4528011"/>
        </p:xfrm>
        <a:graphic>
          <a:graphicData uri="http://schemas.openxmlformats.org/drawingml/2006/table">
            <a:tbl>
              <a:tblPr firstRow="1" bandRow="1">
                <a:tableStyleId>{F800B559-55DF-4324-A70D-7A5FB1BD5379}</a:tableStyleId>
              </a:tblPr>
              <a:tblGrid>
                <a:gridCol w="8234317">
                  <a:extLst>
                    <a:ext uri="{9D8B030D-6E8A-4147-A177-3AD203B41FA5}">
                      <a16:colId xmlns:a16="http://schemas.microsoft.com/office/drawing/2014/main" val="4161396516"/>
                    </a:ext>
                  </a:extLst>
                </a:gridCol>
              </a:tblGrid>
              <a:tr h="656864">
                <a:tc>
                  <a:txBody>
                    <a:bodyPr/>
                    <a:lstStyle/>
                    <a:p>
                      <a:r>
                        <a:rPr lang="en-US" sz="3000" b="1" dirty="0"/>
                        <a:t>Table 1</a:t>
                      </a:r>
                      <a:r>
                        <a:rPr lang="en-US" sz="3000" dirty="0"/>
                        <a:t>. Analysis Conducted</a:t>
                      </a:r>
                    </a:p>
                  </a:txBody>
                  <a:tcPr anchor="ctr"/>
                </a:tc>
                <a:extLst>
                  <a:ext uri="{0D108BD9-81ED-4DB2-BD59-A6C34878D82A}">
                    <a16:rowId xmlns:a16="http://schemas.microsoft.com/office/drawing/2014/main" val="1382729269"/>
                  </a:ext>
                </a:extLst>
              </a:tr>
              <a:tr h="553021">
                <a:tc>
                  <a:txBody>
                    <a:bodyPr/>
                    <a:lstStyle/>
                    <a:p>
                      <a:pPr algn="l" fontAlgn="b"/>
                      <a:r>
                        <a:rPr lang="en-US" sz="3000" b="0" i="0" u="none" strike="noStrike" dirty="0">
                          <a:solidFill>
                            <a:srgbClr val="000000"/>
                          </a:solidFill>
                          <a:effectLst/>
                          <a:latin typeface="Calibri" panose="020F0502020204030204" pitchFamily="34" charset="0"/>
                        </a:rPr>
                        <a:t>AD vs Healthy Serum at Baseline</a:t>
                      </a:r>
                    </a:p>
                  </a:txBody>
                  <a:tcPr marL="9525" marR="9525" marT="9525" marB="0" anchor="ctr"/>
                </a:tc>
                <a:extLst>
                  <a:ext uri="{0D108BD9-81ED-4DB2-BD59-A6C34878D82A}">
                    <a16:rowId xmlns:a16="http://schemas.microsoft.com/office/drawing/2014/main" val="1466209385"/>
                  </a:ext>
                </a:extLst>
              </a:tr>
              <a:tr h="553021">
                <a:tc>
                  <a:txBody>
                    <a:bodyPr/>
                    <a:lstStyle/>
                    <a:p>
                      <a:pPr algn="l" fontAlgn="b"/>
                      <a:r>
                        <a:rPr lang="en-US" sz="3000" b="0" i="0" u="none" strike="noStrike" dirty="0">
                          <a:solidFill>
                            <a:srgbClr val="000000"/>
                          </a:solidFill>
                          <a:effectLst/>
                          <a:latin typeface="Calibri" panose="020F0502020204030204" pitchFamily="34" charset="0"/>
                        </a:rPr>
                        <a:t>AD Serum Pre vs Post Dupilumab Treatment</a:t>
                      </a:r>
                    </a:p>
                  </a:txBody>
                  <a:tcPr marL="9525" marR="9525" marT="9525" marB="0" anchor="ctr"/>
                </a:tc>
                <a:extLst>
                  <a:ext uri="{0D108BD9-81ED-4DB2-BD59-A6C34878D82A}">
                    <a16:rowId xmlns:a16="http://schemas.microsoft.com/office/drawing/2014/main" val="2520358783"/>
                  </a:ext>
                </a:extLst>
              </a:tr>
              <a:tr h="553021">
                <a:tc>
                  <a:txBody>
                    <a:bodyPr/>
                    <a:lstStyle/>
                    <a:p>
                      <a:pPr algn="l" fontAlgn="b"/>
                      <a:r>
                        <a:rPr lang="en-US" sz="3000" b="0" i="0" u="none" strike="noStrike" dirty="0">
                          <a:solidFill>
                            <a:srgbClr val="000000"/>
                          </a:solidFill>
                          <a:effectLst/>
                          <a:latin typeface="Calibri" panose="020F0502020204030204" pitchFamily="34" charset="0"/>
                        </a:rPr>
                        <a:t>AD High Endotype Pre vs Post Dupilumab Treatment</a:t>
                      </a:r>
                    </a:p>
                  </a:txBody>
                  <a:tcPr marL="9525" marR="9525" marT="9525" marB="0" anchor="ctr"/>
                </a:tc>
                <a:extLst>
                  <a:ext uri="{0D108BD9-81ED-4DB2-BD59-A6C34878D82A}">
                    <a16:rowId xmlns:a16="http://schemas.microsoft.com/office/drawing/2014/main" val="1074795466"/>
                  </a:ext>
                </a:extLst>
              </a:tr>
              <a:tr h="553021">
                <a:tc>
                  <a:txBody>
                    <a:bodyPr/>
                    <a:lstStyle/>
                    <a:p>
                      <a:pPr algn="l" fontAlgn="b"/>
                      <a:r>
                        <a:rPr lang="en-US" sz="3000" b="0" i="0" u="none" strike="noStrike" dirty="0">
                          <a:solidFill>
                            <a:srgbClr val="000000"/>
                          </a:solidFill>
                          <a:effectLst/>
                          <a:latin typeface="Calibri" panose="020F0502020204030204" pitchFamily="34" charset="0"/>
                        </a:rPr>
                        <a:t>AD Low Endotype Pre vs Post Dupilumab Treatment</a:t>
                      </a:r>
                    </a:p>
                  </a:txBody>
                  <a:tcPr marL="9525" marR="9525" marT="9525" marB="0" anchor="ctr"/>
                </a:tc>
                <a:extLst>
                  <a:ext uri="{0D108BD9-81ED-4DB2-BD59-A6C34878D82A}">
                    <a16:rowId xmlns:a16="http://schemas.microsoft.com/office/drawing/2014/main" val="2440004675"/>
                  </a:ext>
                </a:extLst>
              </a:tr>
              <a:tr h="553021">
                <a:tc>
                  <a:txBody>
                    <a:bodyPr/>
                    <a:lstStyle/>
                    <a:p>
                      <a:pPr algn="l" fontAlgn="b"/>
                      <a:r>
                        <a:rPr lang="en-US" sz="3000" b="0" i="0" u="none" strike="noStrike" dirty="0">
                          <a:solidFill>
                            <a:srgbClr val="000000"/>
                          </a:solidFill>
                          <a:effectLst/>
                          <a:latin typeface="Calibri" panose="020F0502020204030204" pitchFamily="34" charset="0"/>
                        </a:rPr>
                        <a:t>AD High Endotype vs Healthy Serum at Baseline</a:t>
                      </a:r>
                    </a:p>
                  </a:txBody>
                  <a:tcPr marL="9525" marR="9525" marT="9525" marB="0" anchor="ctr"/>
                </a:tc>
                <a:extLst>
                  <a:ext uri="{0D108BD9-81ED-4DB2-BD59-A6C34878D82A}">
                    <a16:rowId xmlns:a16="http://schemas.microsoft.com/office/drawing/2014/main" val="2918427020"/>
                  </a:ext>
                </a:extLst>
              </a:tr>
              <a:tr h="553021">
                <a:tc>
                  <a:txBody>
                    <a:bodyPr/>
                    <a:lstStyle/>
                    <a:p>
                      <a:pPr algn="l" fontAlgn="b"/>
                      <a:r>
                        <a:rPr lang="en-US" sz="3000" b="0" i="0" u="none" strike="noStrike" dirty="0">
                          <a:solidFill>
                            <a:srgbClr val="000000"/>
                          </a:solidFill>
                          <a:effectLst/>
                          <a:latin typeface="Calibri" panose="020F0502020204030204" pitchFamily="34" charset="0"/>
                        </a:rPr>
                        <a:t>AD Low Endotype vs Healthy Serum at Baseline</a:t>
                      </a:r>
                    </a:p>
                  </a:txBody>
                  <a:tcPr marL="9525" marR="9525" marT="9525" marB="0" anchor="ctr"/>
                </a:tc>
                <a:extLst>
                  <a:ext uri="{0D108BD9-81ED-4DB2-BD59-A6C34878D82A}">
                    <a16:rowId xmlns:a16="http://schemas.microsoft.com/office/drawing/2014/main" val="1237387072"/>
                  </a:ext>
                </a:extLst>
              </a:tr>
              <a:tr h="553021">
                <a:tc>
                  <a:txBody>
                    <a:bodyPr/>
                    <a:lstStyle/>
                    <a:p>
                      <a:pPr algn="l" fontAlgn="b"/>
                      <a:r>
                        <a:rPr lang="en-US" sz="3000" b="0" i="0" u="none" strike="noStrike" dirty="0">
                          <a:solidFill>
                            <a:srgbClr val="000000"/>
                          </a:solidFill>
                          <a:effectLst/>
                          <a:latin typeface="Calibri" panose="020F0502020204030204" pitchFamily="34" charset="0"/>
                        </a:rPr>
                        <a:t>AD High Endotype vs Low Endotype at Baseline</a:t>
                      </a:r>
                    </a:p>
                  </a:txBody>
                  <a:tcPr marL="9525" marR="9525" marT="9525" marB="0" anchor="ctr"/>
                </a:tc>
                <a:extLst>
                  <a:ext uri="{0D108BD9-81ED-4DB2-BD59-A6C34878D82A}">
                    <a16:rowId xmlns:a16="http://schemas.microsoft.com/office/drawing/2014/main" val="3627705720"/>
                  </a:ext>
                </a:extLst>
              </a:tr>
            </a:tbl>
          </a:graphicData>
        </a:graphic>
      </p:graphicFrame>
    </p:spTree>
    <p:extLst>
      <p:ext uri="{BB962C8B-B14F-4D97-AF65-F5344CB8AC3E}">
        <p14:creationId xmlns:p14="http://schemas.microsoft.com/office/powerpoint/2010/main" val="2404166960"/>
      </p:ext>
    </p:extLst>
  </p:cSld>
  <p:clrMapOvr>
    <a:masterClrMapping/>
  </p:clrMapOvr>
</p:sld>
</file>

<file path=ppt/theme/theme1.xml><?xml version="1.0" encoding="utf-8"?>
<a:theme xmlns:a="http://schemas.openxmlformats.org/drawingml/2006/main" name="Sanofi">
  <a:themeElements>
    <a:clrScheme name="Sanofi (Optimized)">
      <a:dk1>
        <a:sysClr val="windowText" lastClr="000000"/>
      </a:dk1>
      <a:lt1>
        <a:sysClr val="window" lastClr="FFFFFF"/>
      </a:lt1>
      <a:dk2>
        <a:srgbClr val="F4F2F6"/>
      </a:dk2>
      <a:lt2>
        <a:srgbClr val="F5F5F5"/>
      </a:lt2>
      <a:accent1>
        <a:srgbClr val="23004C"/>
      </a:accent1>
      <a:accent2>
        <a:srgbClr val="7A00E6"/>
      </a:accent2>
      <a:accent3>
        <a:srgbClr val="268500"/>
      </a:accent3>
      <a:accent4>
        <a:srgbClr val="DA3A16"/>
      </a:accent4>
      <a:accent5>
        <a:srgbClr val="D515B9"/>
      </a:accent5>
      <a:accent6>
        <a:srgbClr val="007FAD"/>
      </a:accent6>
      <a:hlink>
        <a:srgbClr val="7A00E6"/>
      </a:hlink>
      <a:folHlink>
        <a:srgbClr val="23004C"/>
      </a:folHlink>
    </a:clrScheme>
    <a:fontScheme name="00. Sanofi System">
      <a:majorFont>
        <a:latin typeface="Verdana"/>
        <a:ea typeface=""/>
        <a:cs typeface=""/>
      </a:majorFont>
      <a:minorFont>
        <a:latin typeface="Verdana"/>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nofi Presentation Template - v1.11.potx" id="{210E5131-FFAE-4CB3-9012-0373BA675FBC}" vid="{FEDB0EB5-5FA6-491E-88A4-AE47CEA2F83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B82C474AA54E4FB3A6C43F3C064EDD" ma:contentTypeVersion="13" ma:contentTypeDescription="Create a new document." ma:contentTypeScope="" ma:versionID="dcf04f1419a5c4af3794949ef9193ff7">
  <xsd:schema xmlns:xsd="http://www.w3.org/2001/XMLSchema" xmlns:xs="http://www.w3.org/2001/XMLSchema" xmlns:p="http://schemas.microsoft.com/office/2006/metadata/properties" xmlns:ns2="30e126e4-11e3-4937-b8b9-f18dd5adcbe3" xmlns:ns3="977b5c50-7f94-43f6-afc1-8357287afc57" targetNamespace="http://schemas.microsoft.com/office/2006/metadata/properties" ma:root="true" ma:fieldsID="021df2af9d6a38d53a873442cc4a7e80" ns2:_="" ns3:_="">
    <xsd:import namespace="30e126e4-11e3-4937-b8b9-f18dd5adcbe3"/>
    <xsd:import namespace="977b5c50-7f94-43f6-afc1-8357287afc5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e126e4-11e3-4937-b8b9-f18dd5adcb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fb0b088-da3c-47ed-872c-fc1360427ae0"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77b5c50-7f94-43f6-afc1-8357287afc5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7b4740bc-d3a3-4086-9885-aa72bdfd1e9f}" ma:internalName="TaxCatchAll" ma:showField="CatchAllData" ma:web="977b5c50-7f94-43f6-afc1-8357287afc5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30e126e4-11e3-4937-b8b9-f18dd5adcbe3">
      <Terms xmlns="http://schemas.microsoft.com/office/infopath/2007/PartnerControls"/>
    </lcf76f155ced4ddcb4097134ff3c332f>
    <TaxCatchAll xmlns="977b5c50-7f94-43f6-afc1-8357287afc5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A1D8810-9F48-4956-9F4F-B2EA79F964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e126e4-11e3-4937-b8b9-f18dd5adcbe3"/>
    <ds:schemaRef ds:uri="977b5c50-7f94-43f6-afc1-8357287afc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37B58BE-5C3A-4840-A409-4EB32649CC53}">
  <ds:schemaRefs>
    <ds:schemaRef ds:uri="30e126e4-11e3-4937-b8b9-f18dd5adcbe3"/>
    <ds:schemaRef ds:uri="http://www.w3.org/XML/1998/namespace"/>
    <ds:schemaRef ds:uri="http://schemas.microsoft.com/office/infopath/2007/PartnerControls"/>
    <ds:schemaRef ds:uri="http://purl.org/dc/elements/1.1/"/>
    <ds:schemaRef ds:uri="http://schemas.microsoft.com/office/2006/documentManagement/types"/>
    <ds:schemaRef ds:uri="http://purl.org/dc/dcmitype/"/>
    <ds:schemaRef ds:uri="http://schemas.microsoft.com/office/2006/metadata/properties"/>
    <ds:schemaRef ds:uri="http://schemas.openxmlformats.org/package/2006/metadata/core-properties"/>
    <ds:schemaRef ds:uri="977b5c50-7f94-43f6-afc1-8357287afc57"/>
    <ds:schemaRef ds:uri="http://purl.org/dc/terms/"/>
  </ds:schemaRefs>
</ds:datastoreItem>
</file>

<file path=customXml/itemProps3.xml><?xml version="1.0" encoding="utf-8"?>
<ds:datastoreItem xmlns:ds="http://schemas.openxmlformats.org/officeDocument/2006/customXml" ds:itemID="{68D289C8-FCBD-47D6-A28B-8CD4E8BB35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Sanofi</Template>
  <TotalTime>1889</TotalTime>
  <Words>892</Words>
  <Application>Microsoft Macintosh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Verdana</vt:lpstr>
      <vt:lpstr>Sanofi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Toubon, Tiphaine (PAR-FUB)</dc:creator>
  <cp:lastModifiedBy>Ashley Morrison</cp:lastModifiedBy>
  <cp:revision>22</cp:revision>
  <dcterms:created xsi:type="dcterms:W3CDTF">2022-07-11T16:22:16Z</dcterms:created>
  <dcterms:modified xsi:type="dcterms:W3CDTF">2023-09-23T15:44:52Z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0x01010030B82C474AA54E4FB3A6C43F3C064EDD</vt:lpwstr>
  </property>
  <property fmtid="{D5CDD505-2E9C-101B-9397-08002B2CF9AE}" pid="3" name="MediaServiceImageTags">
    <vt:lpwstr/>
  </property>
  <property fmtid="{D5CDD505-2E9C-101B-9397-08002B2CF9AE}" pid="4" name="MSIP_Label_9e3dcb88-8425-4e1d-b1a3-bd5572915bbc_Enabled">
    <vt:lpwstr>true</vt:lpwstr>
  </property>
  <property fmtid="{D5CDD505-2E9C-101B-9397-08002B2CF9AE}" pid="5" name="MSIP_Label_9e3dcb88-8425-4e1d-b1a3-bd5572915bbc_SetDate">
    <vt:lpwstr>2023-03-20T01:55:00Z</vt:lpwstr>
  </property>
  <property fmtid="{D5CDD505-2E9C-101B-9397-08002B2CF9AE}" pid="6" name="MSIP_Label_9e3dcb88-8425-4e1d-b1a3-bd5572915bbc_Method">
    <vt:lpwstr>Standard</vt:lpwstr>
  </property>
  <property fmtid="{D5CDD505-2E9C-101B-9397-08002B2CF9AE}" pid="7" name="MSIP_Label_9e3dcb88-8425-4e1d-b1a3-bd5572915bbc_Name">
    <vt:lpwstr>Internal</vt:lpwstr>
  </property>
  <property fmtid="{D5CDD505-2E9C-101B-9397-08002B2CF9AE}" pid="8" name="MSIP_Label_9e3dcb88-8425-4e1d-b1a3-bd5572915bbc_SiteId">
    <vt:lpwstr>aca3c8d6-aa71-4e1a-a10e-03572fc58c0b</vt:lpwstr>
  </property>
  <property fmtid="{D5CDD505-2E9C-101B-9397-08002B2CF9AE}" pid="9" name="MSIP_Label_9e3dcb88-8425-4e1d-b1a3-bd5572915bbc_ActionId">
    <vt:lpwstr>e70f9dfd-7c51-4f1c-8ad5-c57b7eb87b6d</vt:lpwstr>
  </property>
  <property fmtid="{D5CDD505-2E9C-101B-9397-08002B2CF9AE}" pid="10" name="MSIP_Label_9e3dcb88-8425-4e1d-b1a3-bd5572915bbc_ContentBits">
    <vt:lpwstr>1</vt:lpwstr>
  </property>
  <property fmtid="{D5CDD505-2E9C-101B-9397-08002B2CF9AE}" pid="11" name="ClassificationContentMarkingHeaderLocations">
    <vt:lpwstr>Sanofi:7</vt:lpwstr>
  </property>
  <property fmtid="{D5CDD505-2E9C-101B-9397-08002B2CF9AE}" pid="12" name="ClassificationContentMarkingHeaderText">
    <vt:lpwstr>Internal</vt:lpwstr>
  </property>
</Properties>
</file>