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30275775" cx="213878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13306">
          <p15:clr>
            <a:srgbClr val="747775"/>
          </p15:clr>
        </p15:guide>
        <p15:guide id="2" orient="horz" pos="1833">
          <p15:clr>
            <a:srgbClr val="747775"/>
          </p15:clr>
        </p15:guide>
        <p15:guide id="3" pos="6571">
          <p15:clr>
            <a:srgbClr val="747775"/>
          </p15:clr>
        </p15:guide>
        <p15:guide id="4" pos="6864">
          <p15:clr>
            <a:srgbClr val="747775"/>
          </p15:clr>
        </p15:guide>
        <p15:guide id="5" pos="144">
          <p15:clr>
            <a:srgbClr val="747775"/>
          </p15:clr>
        </p15:guide>
        <p15:guide id="6" orient="horz" pos="18728">
          <p15:clr>
            <a:srgbClr val="747775"/>
          </p15:clr>
        </p15:guide>
        <p15:guide id="7" orient="horz" pos="16312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306"/>
        <p:guide pos="1833" orient="horz"/>
        <p:guide pos="6571"/>
        <p:guide pos="6864"/>
        <p:guide pos="144"/>
        <p:guide pos="18728" orient="horz"/>
        <p:guide pos="1631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8149" y="685800"/>
            <a:ext cx="242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7f069973b_0_0:notes"/>
          <p:cNvSpPr/>
          <p:nvPr>
            <p:ph idx="2" type="sldImg"/>
          </p:nvPr>
        </p:nvSpPr>
        <p:spPr>
          <a:xfrm>
            <a:off x="2218123" y="685800"/>
            <a:ext cx="2422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7f0699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https://commons.wikimedia.org/wiki/File:Steno_bredanensis_LB_1.jpg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086" y="4382733"/>
            <a:ext cx="19928400" cy="12082800"/>
          </a:xfrm>
          <a:prstGeom prst="rect">
            <a:avLst/>
          </a:prstGeom>
        </p:spPr>
        <p:txBody>
          <a:bodyPr anchorCtr="0" anchor="b" bIns="342875" lIns="342875" spcFirstLastPara="1" rIns="342875" wrap="square" tIns="34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9600"/>
              <a:buNone/>
              <a:defRPr sz="19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067" y="16682285"/>
            <a:ext cx="19928400" cy="46650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800"/>
              <a:buNone/>
              <a:defRPr sz="10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729067" y="6510896"/>
            <a:ext cx="19928400" cy="11557800"/>
          </a:xfrm>
          <a:prstGeom prst="rect">
            <a:avLst/>
          </a:prstGeom>
        </p:spPr>
        <p:txBody>
          <a:bodyPr anchorCtr="0" anchor="b" bIns="342875" lIns="342875" spcFirstLastPara="1" rIns="342875" wrap="square" tIns="34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5200"/>
              <a:buNone/>
              <a:defRPr sz="4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729067" y="18554691"/>
            <a:ext cx="19928400" cy="76572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660400" lvl="0" marL="457200" algn="ctr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indent="-546100" lvl="1" marL="9144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 algn="ctr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 algn="ctr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 algn="ctr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729067" y="12660377"/>
            <a:ext cx="19928400" cy="49554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3800"/>
              <a:buNone/>
              <a:defRPr sz="138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729067" y="2619515"/>
            <a:ext cx="19928400" cy="337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729067" y="6783722"/>
            <a:ext cx="19928400" cy="2011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660400" lvl="0" marL="457200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729067" y="2619515"/>
            <a:ext cx="19928400" cy="337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729067" y="6783722"/>
            <a:ext cx="9355200" cy="2011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11302988" y="6783722"/>
            <a:ext cx="9355200" cy="2011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29067" y="2619515"/>
            <a:ext cx="19928400" cy="33705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29067" y="3270384"/>
            <a:ext cx="6568800" cy="4448400"/>
          </a:xfrm>
          <a:prstGeom prst="rect">
            <a:avLst/>
          </a:prstGeom>
        </p:spPr>
        <p:txBody>
          <a:bodyPr anchorCtr="0" anchor="b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1pPr>
            <a:lvl2pPr lvl="1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2pPr>
            <a:lvl3pPr lvl="2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3pPr>
            <a:lvl4pPr lvl="3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4pPr>
            <a:lvl5pPr lvl="4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5pPr>
            <a:lvl6pPr lvl="5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6pPr>
            <a:lvl7pPr lvl="6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7pPr>
            <a:lvl8pPr lvl="7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8pPr>
            <a:lvl9pPr lvl="8">
              <a:spcBef>
                <a:spcPts val="0"/>
              </a:spcBef>
              <a:spcAft>
                <a:spcPts val="0"/>
              </a:spcAft>
              <a:buSzPts val="8800"/>
              <a:buNone/>
              <a:defRPr sz="88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29067" y="8179492"/>
            <a:ext cx="6568800" cy="187158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546100" lvl="0" marL="4572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 sz="5000"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 sz="5000"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 sz="5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1146695" y="2649682"/>
            <a:ext cx="14894700" cy="240795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1pPr>
            <a:lvl2pPr lvl="1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2pPr>
            <a:lvl3pPr lvl="2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3pPr>
            <a:lvl4pPr lvl="3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4pPr>
            <a:lvl5pPr lvl="4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5pPr>
            <a:lvl6pPr lvl="5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6pPr>
            <a:lvl7pPr lvl="6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7pPr>
            <a:lvl8pPr lvl="7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8pPr>
            <a:lvl9pPr lvl="8">
              <a:spcBef>
                <a:spcPts val="0"/>
              </a:spcBef>
              <a:spcAft>
                <a:spcPts val="0"/>
              </a:spcAft>
              <a:buSzPts val="17800"/>
              <a:buNone/>
              <a:defRPr sz="17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693913" y="-736"/>
            <a:ext cx="10693800" cy="30275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342875" lIns="342875" spcFirstLastPara="1" rIns="342875" wrap="square" tIns="34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621005" y="7258740"/>
            <a:ext cx="9462600" cy="8724600"/>
          </a:xfrm>
          <a:prstGeom prst="rect">
            <a:avLst/>
          </a:prstGeom>
        </p:spPr>
        <p:txBody>
          <a:bodyPr anchorCtr="0" anchor="b" bIns="342875" lIns="342875" spcFirstLastPara="1" rIns="342875" wrap="square" tIns="3428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800"/>
              <a:buNone/>
              <a:defRPr sz="158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621005" y="16499517"/>
            <a:ext cx="9462600" cy="72711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800"/>
              <a:buNone/>
              <a:defRPr sz="78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11553495" y="4262065"/>
            <a:ext cx="8975100" cy="217506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indent="-660400" lvl="0" marL="457200">
              <a:spcBef>
                <a:spcPts val="0"/>
              </a:spcBef>
              <a:spcAft>
                <a:spcPts val="0"/>
              </a:spcAft>
              <a:buSzPts val="6800"/>
              <a:buChar char="●"/>
              <a:defRPr/>
            </a:lvl1pPr>
            <a:lvl2pPr indent="-546100" lvl="1" marL="9144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2pPr>
            <a:lvl3pPr indent="-546100" lvl="2" marL="13716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3pPr>
            <a:lvl4pPr indent="-546100" lvl="3" marL="18288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4pPr>
            <a:lvl5pPr indent="-546100" lvl="4" marL="22860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5pPr>
            <a:lvl6pPr indent="-546100" lvl="5" marL="27432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6pPr>
            <a:lvl7pPr indent="-546100" lvl="6" marL="3200400">
              <a:spcBef>
                <a:spcPts val="0"/>
              </a:spcBef>
              <a:spcAft>
                <a:spcPts val="0"/>
              </a:spcAft>
              <a:buSzPts val="5000"/>
              <a:buChar char="●"/>
              <a:defRPr/>
            </a:lvl7pPr>
            <a:lvl8pPr indent="-546100" lvl="7" marL="3657600">
              <a:spcBef>
                <a:spcPts val="0"/>
              </a:spcBef>
              <a:spcAft>
                <a:spcPts val="0"/>
              </a:spcAft>
              <a:buSzPts val="5000"/>
              <a:buChar char="○"/>
              <a:defRPr/>
            </a:lvl8pPr>
            <a:lvl9pPr indent="-546100" lvl="8" marL="4114800">
              <a:spcBef>
                <a:spcPts val="0"/>
              </a:spcBef>
              <a:spcAft>
                <a:spcPts val="0"/>
              </a:spcAft>
              <a:buSzPts val="50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729067" y="24902097"/>
            <a:ext cx="14030400" cy="35622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9067" y="2619515"/>
            <a:ext cx="19928400" cy="3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875" lIns="342875" spcFirstLastPara="1" rIns="342875" wrap="square" tIns="34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None/>
              <a:defRPr sz="10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9067" y="6783722"/>
            <a:ext cx="19928400" cy="201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875" lIns="342875" spcFirstLastPara="1" rIns="342875" wrap="square" tIns="342875">
            <a:normAutofit/>
          </a:bodyPr>
          <a:lstStyle>
            <a:lvl1pPr indent="-6604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800"/>
              <a:buChar char="●"/>
              <a:defRPr sz="6800">
                <a:solidFill>
                  <a:schemeClr val="dk2"/>
                </a:solidFill>
              </a:defRPr>
            </a:lvl1pPr>
            <a:lvl2pPr indent="-546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2pPr>
            <a:lvl3pPr indent="-546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3pPr>
            <a:lvl4pPr indent="-546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4pPr>
            <a:lvl5pPr indent="-546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5pPr>
            <a:lvl6pPr indent="-546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6pPr>
            <a:lvl7pPr indent="-546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●"/>
              <a:defRPr sz="5000">
                <a:solidFill>
                  <a:schemeClr val="dk2"/>
                </a:solidFill>
              </a:defRPr>
            </a:lvl7pPr>
            <a:lvl8pPr indent="-546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○"/>
              <a:defRPr sz="5000">
                <a:solidFill>
                  <a:schemeClr val="dk2"/>
                </a:solidFill>
              </a:defRPr>
            </a:lvl8pPr>
            <a:lvl9pPr indent="-546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Char char="■"/>
              <a:defRPr sz="5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9817087" y="27448722"/>
            <a:ext cx="1282500" cy="23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875" lIns="342875" spcFirstLastPara="1" rIns="342875" wrap="square" tIns="342875">
            <a:normAutofit/>
          </a:bodyPr>
          <a:lstStyle>
            <a:lvl1pPr lvl="0" algn="r">
              <a:buNone/>
              <a:defRPr sz="4000">
                <a:solidFill>
                  <a:schemeClr val="dk2"/>
                </a:solidFill>
              </a:defRPr>
            </a:lvl1pPr>
            <a:lvl2pPr lvl="1" algn="r">
              <a:buNone/>
              <a:defRPr sz="4000">
                <a:solidFill>
                  <a:schemeClr val="dk2"/>
                </a:solidFill>
              </a:defRPr>
            </a:lvl2pPr>
            <a:lvl3pPr lvl="2" algn="r">
              <a:buNone/>
              <a:defRPr sz="4000">
                <a:solidFill>
                  <a:schemeClr val="dk2"/>
                </a:solidFill>
              </a:defRPr>
            </a:lvl3pPr>
            <a:lvl4pPr lvl="3" algn="r">
              <a:buNone/>
              <a:defRPr sz="4000">
                <a:solidFill>
                  <a:schemeClr val="dk2"/>
                </a:solidFill>
              </a:defRPr>
            </a:lvl4pPr>
            <a:lvl5pPr lvl="4" algn="r">
              <a:buNone/>
              <a:defRPr sz="4000">
                <a:solidFill>
                  <a:schemeClr val="dk2"/>
                </a:solidFill>
              </a:defRPr>
            </a:lvl5pPr>
            <a:lvl6pPr lvl="5" algn="r">
              <a:buNone/>
              <a:defRPr sz="4000">
                <a:solidFill>
                  <a:schemeClr val="dk2"/>
                </a:solidFill>
              </a:defRPr>
            </a:lvl6pPr>
            <a:lvl7pPr lvl="6" algn="r">
              <a:buNone/>
              <a:defRPr sz="4000">
                <a:solidFill>
                  <a:schemeClr val="dk2"/>
                </a:solidFill>
              </a:defRPr>
            </a:lvl7pPr>
            <a:lvl8pPr lvl="7" algn="r">
              <a:buNone/>
              <a:defRPr sz="4000">
                <a:solidFill>
                  <a:schemeClr val="dk2"/>
                </a:solidFill>
              </a:defRPr>
            </a:lvl8pPr>
            <a:lvl9pPr lvl="8" algn="r">
              <a:buNone/>
              <a:defRPr sz="4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11" Type="http://schemas.openxmlformats.org/officeDocument/2006/relationships/image" Target="../media/image3.png"/><Relationship Id="rId10" Type="http://schemas.openxmlformats.org/officeDocument/2006/relationships/image" Target="../media/image7.jpg"/><Relationship Id="rId9" Type="http://schemas.openxmlformats.org/officeDocument/2006/relationships/image" Target="../media/image6.jpg"/><Relationship Id="rId5" Type="http://schemas.openxmlformats.org/officeDocument/2006/relationships/image" Target="../media/image5.png"/><Relationship Id="rId6" Type="http://schemas.openxmlformats.org/officeDocument/2006/relationships/image" Target="../media/image2.png"/><Relationship Id="rId7" Type="http://schemas.openxmlformats.org/officeDocument/2006/relationships/image" Target="../media/image4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13100" y="5334000"/>
            <a:ext cx="10226100" cy="10456200"/>
          </a:xfrm>
          <a:prstGeom prst="roundRect">
            <a:avLst>
              <a:gd fmla="val 16667" name="adj"/>
            </a:avLst>
          </a:prstGeom>
          <a:solidFill>
            <a:srgbClr val="728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96900" y="18867600"/>
            <a:ext cx="9658500" cy="7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20750" y="16141700"/>
            <a:ext cx="10210800" cy="13716300"/>
          </a:xfrm>
          <a:prstGeom prst="roundRect">
            <a:avLst>
              <a:gd fmla="val 16667" name="adj"/>
            </a:avLst>
          </a:prstGeom>
          <a:solidFill>
            <a:srgbClr val="CEF3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10812750" y="23744600"/>
            <a:ext cx="10226100" cy="3541800"/>
          </a:xfrm>
          <a:prstGeom prst="roundRect">
            <a:avLst>
              <a:gd fmla="val 16667" name="adj"/>
            </a:avLst>
          </a:prstGeom>
          <a:solidFill>
            <a:srgbClr val="728DA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/>
          <p:nvPr/>
        </p:nvSpPr>
        <p:spPr>
          <a:xfrm>
            <a:off x="476250" y="357200"/>
            <a:ext cx="20331600" cy="23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type="title"/>
          </p:nvPr>
        </p:nvSpPr>
        <p:spPr>
          <a:xfrm>
            <a:off x="2131700" y="-75075"/>
            <a:ext cx="16600800" cy="2015400"/>
          </a:xfrm>
          <a:prstGeom prst="rect">
            <a:avLst/>
          </a:prstGeom>
        </p:spPr>
        <p:txBody>
          <a:bodyPr anchorCtr="0" anchor="t" bIns="342875" lIns="342875" spcFirstLastPara="1" rIns="342875" wrap="square" tIns="342875">
            <a:normAutofit fontScale="9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5300"/>
              <a:t>Statistical</a:t>
            </a:r>
            <a:r>
              <a:rPr b="1" lang="en-GB" sz="5300"/>
              <a:t> Modelling Techniques for Predicting Whistle Categories of the Rough-Toothed Dolphin </a:t>
            </a:r>
            <a:r>
              <a:rPr lang="en-GB" sz="5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53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/>
              <a:t>Jenny Galloway, Ashby Shiril, Yves Yuen</a:t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sz="2600"/>
              <a:t>Danielle Harris, Julie N. Oswald, Hannah Worthington</a:t>
            </a:r>
            <a:endParaRPr sz="2600"/>
          </a:p>
        </p:txBody>
      </p:sp>
      <p:pic>
        <p:nvPicPr>
          <p:cNvPr id="60" name="Google Shape;60;p13" title="01-standard-vertical-black-tex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" y="-75075"/>
            <a:ext cx="2469444" cy="30868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18949100" y="609600"/>
            <a:ext cx="2075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800">
              <a:solidFill>
                <a:schemeClr val="dk2"/>
              </a:solidFill>
            </a:endParaRPr>
          </a:p>
        </p:txBody>
      </p:sp>
      <p:pic>
        <p:nvPicPr>
          <p:cNvPr id="62" name="Google Shape;62;p13" title="vip logo with crest EDIT2 higher re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91425" y="182275"/>
            <a:ext cx="2469450" cy="24694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>
            <a:off x="15908288" y="8018438"/>
            <a:ext cx="2508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3"/>
          <p:cNvSpPr/>
          <p:nvPr/>
        </p:nvSpPr>
        <p:spPr>
          <a:xfrm>
            <a:off x="15919650" y="10126738"/>
            <a:ext cx="2508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>
            <a:off x="15919725" y="12353113"/>
            <a:ext cx="250800" cy="4002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12973060" y="13492800"/>
            <a:ext cx="6612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3"/>
          <p:cNvSpPr/>
          <p:nvPr/>
        </p:nvSpPr>
        <p:spPr>
          <a:xfrm>
            <a:off x="10846100" y="5334000"/>
            <a:ext cx="10038900" cy="18222000"/>
          </a:xfrm>
          <a:prstGeom prst="roundRect">
            <a:avLst>
              <a:gd fmla="val 16667" name="adj"/>
            </a:avLst>
          </a:prstGeom>
          <a:solidFill>
            <a:srgbClr val="CEF3F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/>
          <p:nvPr/>
        </p:nvSpPr>
        <p:spPr>
          <a:xfrm>
            <a:off x="427250" y="2871850"/>
            <a:ext cx="20594100" cy="22626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673100" y="5546263"/>
            <a:ext cx="96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D4E2F0"/>
                </a:solidFill>
              </a:rPr>
              <a:t>2.</a:t>
            </a:r>
            <a:r>
              <a:rPr b="1" lang="en-GB" sz="3000">
                <a:solidFill>
                  <a:srgbClr val="D4E2F0"/>
                </a:solidFill>
              </a:rPr>
              <a:t> Data Gathering</a:t>
            </a:r>
            <a:endParaRPr b="1" sz="2500">
              <a:solidFill>
                <a:srgbClr val="D4E2F0"/>
              </a:solidFill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57750" y="6193325"/>
            <a:ext cx="6237900" cy="2651100"/>
          </a:xfrm>
          <a:prstGeom prst="roundRect">
            <a:avLst>
              <a:gd fmla="val 16667" name="adj"/>
            </a:avLst>
          </a:prstGeom>
          <a:solidFill>
            <a:srgbClr val="D4E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Data is received from teams tracing whistles in a spectrogram (an image of sound, Fig. 1) and analysed using software called ROCCA and ARTwarp to classify whistles into categories, outputting multiple measurements per whistle.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892250" y="8960913"/>
            <a:ext cx="9220200" cy="2075400"/>
          </a:xfrm>
          <a:prstGeom prst="roundRect">
            <a:avLst>
              <a:gd fmla="val 16667" name="adj"/>
            </a:avLst>
          </a:prstGeom>
          <a:solidFill>
            <a:srgbClr val="D4E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dk2"/>
                </a:solidFill>
              </a:rPr>
              <a:t>D</a:t>
            </a:r>
            <a:r>
              <a:rPr lang="en-GB" sz="2500">
                <a:solidFill>
                  <a:schemeClr val="dk2"/>
                </a:solidFill>
              </a:rPr>
              <a:t>ata to be used in the model consists of six key measurements (called </a:t>
            </a:r>
            <a:r>
              <a:rPr lang="en-GB" sz="2500">
                <a:solidFill>
                  <a:schemeClr val="dk2"/>
                </a:solidFill>
              </a:rPr>
              <a:t>variables</a:t>
            </a:r>
            <a:r>
              <a:rPr lang="en-GB" sz="2500">
                <a:solidFill>
                  <a:schemeClr val="dk2"/>
                </a:solidFill>
              </a:rPr>
              <a:t> for the models):</a:t>
            </a:r>
            <a:r>
              <a:rPr lang="en-GB" sz="2500">
                <a:solidFill>
                  <a:schemeClr val="dk2"/>
                </a:solidFill>
              </a:rPr>
              <a:t>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2100">
                <a:solidFill>
                  <a:schemeClr val="dk2"/>
                </a:solidFill>
              </a:rPr>
              <a:t>duration, maximum frequency,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2100">
                <a:solidFill>
                  <a:schemeClr val="dk2"/>
                </a:solidFill>
              </a:rPr>
              <a:t>first quartile and starting value of the frequency, </a:t>
            </a:r>
            <a:endParaRPr sz="21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2100">
                <a:solidFill>
                  <a:schemeClr val="dk2"/>
                </a:solidFill>
              </a:rPr>
              <a:t>the mean of the absolute and positive slope of the frequency change over time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857750" y="11196898"/>
            <a:ext cx="4480500" cy="3867900"/>
          </a:xfrm>
          <a:prstGeom prst="roundRect">
            <a:avLst>
              <a:gd fmla="val 16667" name="adj"/>
            </a:avLst>
          </a:prstGeom>
          <a:solidFill>
            <a:srgbClr val="D4E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dk2"/>
                </a:solidFill>
              </a:rPr>
              <a:t>Figure 2: </a:t>
            </a:r>
            <a:br>
              <a:rPr lang="en-GB" sz="2500">
                <a:solidFill>
                  <a:schemeClr val="dk2"/>
                </a:solidFill>
              </a:rPr>
            </a:br>
            <a:r>
              <a:rPr lang="en-GB" sz="2500">
                <a:solidFill>
                  <a:schemeClr val="dk2"/>
                </a:solidFill>
              </a:rPr>
              <a:t>A discovery curve of whistle categories was used to determine the ideal number of whistles for modelling.</a:t>
            </a:r>
            <a:endParaRPr sz="2500">
              <a:solidFill>
                <a:schemeClr val="dk2"/>
              </a:solidFill>
            </a:endParaRPr>
          </a:p>
          <a:p>
            <a:pPr indent="-3619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2100">
                <a:solidFill>
                  <a:schemeClr val="dk2"/>
                </a:solidFill>
              </a:rPr>
              <a:t>The slope of the discovery curve flattens at 800 whistles, meaning additional data offers minimal </a:t>
            </a:r>
            <a:r>
              <a:rPr lang="en-GB" sz="2100">
                <a:solidFill>
                  <a:schemeClr val="dk2"/>
                </a:solidFill>
              </a:rPr>
              <a:t>benefit</a:t>
            </a:r>
            <a:r>
              <a:rPr lang="en-GB" sz="2100">
                <a:solidFill>
                  <a:schemeClr val="dk2"/>
                </a:solidFill>
              </a:rPr>
              <a:t>.</a:t>
            </a:r>
            <a:endParaRPr sz="600">
              <a:solidFill>
                <a:schemeClr val="dk2"/>
              </a:solidFill>
            </a:endParaRPr>
          </a:p>
        </p:txBody>
      </p:sp>
      <p:pic>
        <p:nvPicPr>
          <p:cNvPr descr="A graph of a number of whistles&#10;&#10;AI-generated content may be incorrect." id="73" name="Google Shape;7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20509" y="11196900"/>
            <a:ext cx="4342800" cy="437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4" name="Google Shape;74;p13"/>
          <p:cNvSpPr txBox="1"/>
          <p:nvPr/>
        </p:nvSpPr>
        <p:spPr>
          <a:xfrm>
            <a:off x="11036300" y="5582713"/>
            <a:ext cx="9658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3. </a:t>
            </a:r>
            <a:r>
              <a:rPr b="1" lang="en-GB" sz="3000">
                <a:solidFill>
                  <a:schemeClr val="dk2"/>
                </a:solidFill>
              </a:rPr>
              <a:t>Model</a:t>
            </a:r>
            <a:r>
              <a:rPr b="1" lang="en-GB" sz="3000">
                <a:solidFill>
                  <a:schemeClr val="dk2"/>
                </a:solidFill>
              </a:rPr>
              <a:t>s and Their Uses</a:t>
            </a:r>
            <a:endParaRPr b="1" sz="3000"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2"/>
              </a:solidFill>
            </a:endParaRPr>
          </a:p>
          <a:p>
            <a:pPr indent="-387350" lvl="0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Two model types were considered to investigate how the variables differed between whistle categories: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75" name="Google Shape;75;p13"/>
          <p:cNvSpPr/>
          <p:nvPr/>
        </p:nvSpPr>
        <p:spPr>
          <a:xfrm>
            <a:off x="11230550" y="7460425"/>
            <a:ext cx="9272100" cy="59703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A </a:t>
            </a:r>
            <a:r>
              <a:rPr b="1" lang="en-GB" sz="2200">
                <a:solidFill>
                  <a:schemeClr val="dk2"/>
                </a:solidFill>
              </a:rPr>
              <a:t>Multinomial Generalized Linear Model (GLM)</a:t>
            </a:r>
            <a:r>
              <a:rPr lang="en-GB" sz="2200">
                <a:solidFill>
                  <a:schemeClr val="dk2"/>
                </a:solidFill>
              </a:rPr>
              <a:t> is used for categorical response variables with more than two outcomes (e.g.,whistle category).</a:t>
            </a:r>
            <a:br>
              <a:rPr lang="en-GB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It extends logistic regression to handle multiple categories instead of just binary classification. 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In this case, categories are the whistle categories from ARTwarp.</a:t>
            </a:r>
            <a:br>
              <a:rPr lang="en-GB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 u="sng">
                <a:solidFill>
                  <a:schemeClr val="dk2"/>
                </a:solidFill>
              </a:rPr>
              <a:t>Pros: </a:t>
            </a:r>
            <a:endParaRPr sz="2200" u="sng">
              <a:solidFill>
                <a:schemeClr val="dk2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It shows the relative importance of each variable.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It can help understand the </a:t>
            </a:r>
            <a:r>
              <a:rPr lang="en-GB" sz="2200">
                <a:solidFill>
                  <a:schemeClr val="dk2"/>
                </a:solidFill>
              </a:rPr>
              <a:t>relationship between different </a:t>
            </a:r>
            <a:r>
              <a:rPr lang="en-GB" sz="2200">
                <a:solidFill>
                  <a:schemeClr val="dk2"/>
                </a:solidFill>
              </a:rPr>
              <a:t>key features of whistles (e.g. maximum frequency and duration) in the data.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 u="sng">
                <a:solidFill>
                  <a:schemeClr val="dk2"/>
                </a:solidFill>
              </a:rPr>
              <a:t>Cons: </a:t>
            </a:r>
            <a:endParaRPr sz="2200" u="sng">
              <a:solidFill>
                <a:schemeClr val="dk2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Model fit is not possible with too many variables</a:t>
            </a:r>
            <a:r>
              <a:rPr lang="en-GB" sz="2200">
                <a:solidFill>
                  <a:schemeClr val="dk2"/>
                </a:solidFill>
              </a:rPr>
              <a:t>.</a:t>
            </a:r>
            <a:r>
              <a:rPr lang="en-GB" sz="2200">
                <a:solidFill>
                  <a:schemeClr val="dk2"/>
                </a:solidFill>
              </a:rPr>
              <a:t> 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The model may require a relatively large sample size.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6" name="Google Shape;76;p13"/>
          <p:cNvSpPr/>
          <p:nvPr/>
        </p:nvSpPr>
        <p:spPr>
          <a:xfrm>
            <a:off x="11230550" y="13624550"/>
            <a:ext cx="5650800" cy="98013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200">
                <a:solidFill>
                  <a:schemeClr val="dk2"/>
                </a:solidFill>
              </a:rPr>
              <a:t>Random Forest Modelling</a:t>
            </a:r>
            <a:r>
              <a:rPr lang="en-GB" sz="2200">
                <a:solidFill>
                  <a:schemeClr val="dk2"/>
                </a:solidFill>
              </a:rPr>
              <a:t> is a machine learning method for </a:t>
            </a:r>
            <a:r>
              <a:rPr lang="en-GB" sz="2200">
                <a:solidFill>
                  <a:schemeClr val="dk2"/>
                </a:solidFill>
              </a:rPr>
              <a:t>classification and prediction</a:t>
            </a:r>
            <a:r>
              <a:rPr lang="en-GB" sz="2200">
                <a:solidFill>
                  <a:schemeClr val="dk2"/>
                </a:solidFill>
              </a:rPr>
              <a:t>. In this case we</a:t>
            </a:r>
            <a:r>
              <a:rPr lang="en-GB" sz="2200">
                <a:solidFill>
                  <a:schemeClr val="dk2"/>
                </a:solidFill>
              </a:rPr>
              <a:t> </a:t>
            </a:r>
            <a:r>
              <a:rPr lang="en-GB" sz="2200">
                <a:solidFill>
                  <a:schemeClr val="dk2"/>
                </a:solidFill>
              </a:rPr>
              <a:t>used it for classification of dolphin whistles into whistle categories. </a:t>
            </a:r>
            <a:br>
              <a:rPr lang="en-GB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W</a:t>
            </a:r>
            <a:r>
              <a:rPr lang="en-GB" sz="2200">
                <a:solidFill>
                  <a:schemeClr val="dk2"/>
                </a:solidFill>
              </a:rPr>
              <a:t>orks by building multiple decision trees</a:t>
            </a:r>
            <a:r>
              <a:rPr lang="en-GB" sz="2200">
                <a:solidFill>
                  <a:schemeClr val="dk2"/>
                </a:solidFill>
              </a:rPr>
              <a:t>, each using different combinations of whistle measurements </a:t>
            </a:r>
            <a:r>
              <a:rPr lang="en-GB" sz="2100">
                <a:solidFill>
                  <a:schemeClr val="dk2"/>
                </a:solidFill>
              </a:rPr>
              <a:t>(e.g. max frequency, duration</a:t>
            </a:r>
            <a:r>
              <a:rPr lang="en-GB" sz="2100">
                <a:solidFill>
                  <a:schemeClr val="dk2"/>
                </a:solidFill>
              </a:rPr>
              <a:t>).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A decision tree is a flowchart-like model where you follow each branch until you get to the prediction in the end.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>
                <a:solidFill>
                  <a:schemeClr val="dk2"/>
                </a:solidFill>
              </a:rPr>
              <a:t>The final whistle category prediction is the majority vote across all trees.</a:t>
            </a:r>
            <a:br>
              <a:rPr lang="en-GB" sz="2200">
                <a:solidFill>
                  <a:schemeClr val="dk2"/>
                </a:solidFill>
              </a:rPr>
            </a:b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 u="sng">
                <a:solidFill>
                  <a:schemeClr val="dk2"/>
                </a:solidFill>
              </a:rPr>
              <a:t>Pros:</a:t>
            </a:r>
            <a:r>
              <a:rPr lang="en-GB" sz="2200">
                <a:solidFill>
                  <a:schemeClr val="dk2"/>
                </a:solidFill>
              </a:rPr>
              <a:t>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Reduces overfitting by averaging decision trees.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Provides feature importance, aiding in interpretability.</a:t>
            </a:r>
            <a:endParaRPr sz="2200">
              <a:solidFill>
                <a:schemeClr val="dk2"/>
              </a:solidFill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●"/>
            </a:pPr>
            <a:r>
              <a:rPr lang="en-GB" sz="2200" u="sng">
                <a:solidFill>
                  <a:schemeClr val="dk2"/>
                </a:solidFill>
              </a:rPr>
              <a:t>Cons: </a:t>
            </a:r>
            <a:endParaRPr sz="2200" u="sng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Model is inconsistent when there are ma</a:t>
            </a:r>
            <a:r>
              <a:rPr lang="en-GB" sz="2200">
                <a:solidFill>
                  <a:schemeClr val="dk2"/>
                </a:solidFill>
              </a:rPr>
              <a:t>ny</a:t>
            </a:r>
            <a:r>
              <a:rPr lang="en-GB" sz="2200">
                <a:solidFill>
                  <a:schemeClr val="dk2"/>
                </a:solidFill>
              </a:rPr>
              <a:t> variables</a:t>
            </a:r>
            <a:r>
              <a:rPr lang="en-GB" sz="2200">
                <a:solidFill>
                  <a:schemeClr val="dk2"/>
                </a:solidFill>
              </a:rPr>
              <a:t> </a:t>
            </a:r>
            <a:r>
              <a:rPr lang="en-GB" sz="2200">
                <a:solidFill>
                  <a:schemeClr val="dk2"/>
                </a:solidFill>
              </a:rPr>
              <a:t> </a:t>
            </a:r>
            <a:endParaRPr sz="2200">
              <a:solidFill>
                <a:schemeClr val="dk2"/>
              </a:solidFill>
            </a:endParaRPr>
          </a:p>
          <a:p>
            <a:pPr indent="-36830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Char char="○"/>
            </a:pPr>
            <a:r>
              <a:rPr lang="en-GB" sz="2200">
                <a:solidFill>
                  <a:schemeClr val="dk2"/>
                </a:solidFill>
              </a:rPr>
              <a:t>The model may require a relatively large sample size.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77" name="Google Shape;77;p13"/>
          <p:cNvSpPr txBox="1"/>
          <p:nvPr/>
        </p:nvSpPr>
        <p:spPr>
          <a:xfrm>
            <a:off x="685650" y="2737650"/>
            <a:ext cx="96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1. Introduction 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1003700" y="3295225"/>
            <a:ext cx="19614900" cy="18012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Analysing the types of whistles dolphins produce helps develop our understanding of these fascinating creatures. 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We aim to research dolphin communication, specifically similarities and differences in whistles across different populations of the rough-toothed dolphin (</a:t>
            </a:r>
            <a:r>
              <a:rPr i="1" lang="en-GB" sz="2500">
                <a:solidFill>
                  <a:schemeClr val="dk2"/>
                </a:solidFill>
              </a:rPr>
              <a:t>Steno bredanensis</a:t>
            </a:r>
            <a:r>
              <a:rPr lang="en-GB" sz="2500">
                <a:solidFill>
                  <a:schemeClr val="dk2"/>
                </a:solidFill>
              </a:rPr>
              <a:t>).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We aim to describe the whistle repertoire of this species by using statistical models to identify key features of the whistles that make them different from each other.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79" name="Google Shape;79;p13"/>
          <p:cNvSpPr txBox="1"/>
          <p:nvPr/>
        </p:nvSpPr>
        <p:spPr>
          <a:xfrm>
            <a:off x="596900" y="16602625"/>
            <a:ext cx="96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4. 	Results and Comparisons of the Models</a:t>
            </a:r>
            <a:endParaRPr b="1" sz="2500">
              <a:solidFill>
                <a:schemeClr val="dk2"/>
              </a:solidFill>
            </a:endParaRPr>
          </a:p>
        </p:txBody>
      </p:sp>
      <p:sp>
        <p:nvSpPr>
          <p:cNvPr id="80" name="Google Shape;80;p13"/>
          <p:cNvSpPr txBox="1"/>
          <p:nvPr/>
        </p:nvSpPr>
        <p:spPr>
          <a:xfrm>
            <a:off x="11036300" y="23841625"/>
            <a:ext cx="965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rgbClr val="D4E2F0"/>
                </a:solidFill>
              </a:rPr>
              <a:t>5. Final Statements and Conclusion</a:t>
            </a:r>
            <a:endParaRPr b="1" sz="3000">
              <a:solidFill>
                <a:srgbClr val="D4E2F0"/>
              </a:solidFill>
            </a:endParaRPr>
          </a:p>
        </p:txBody>
      </p:sp>
      <p:sp>
        <p:nvSpPr>
          <p:cNvPr id="81" name="Google Shape;81;p13"/>
          <p:cNvSpPr/>
          <p:nvPr/>
        </p:nvSpPr>
        <p:spPr>
          <a:xfrm>
            <a:off x="1219200" y="26271150"/>
            <a:ext cx="8591400" cy="32931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>
                <a:solidFill>
                  <a:schemeClr val="dk2"/>
                </a:solidFill>
              </a:rPr>
              <a:t>We decided on Multinomial GLM over Random Forest as the most suitable model to use.</a:t>
            </a:r>
            <a:endParaRPr b="1" sz="25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u="sng">
                <a:solidFill>
                  <a:schemeClr val="dk2"/>
                </a:solidFill>
              </a:rPr>
              <a:t>Multinomial GLM:</a:t>
            </a:r>
            <a:endParaRPr sz="2500" u="sng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A</a:t>
            </a:r>
            <a:r>
              <a:rPr lang="en-GB" sz="2500">
                <a:solidFill>
                  <a:schemeClr val="dk2"/>
                </a:solidFill>
              </a:rPr>
              <a:t>llows for hypothesis testing and confidence intervals.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Is easier to interpret.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Is faster to run, making it more time efficient especially for larger datasets.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705300" y="17514500"/>
            <a:ext cx="4688700" cy="39849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dk2"/>
                </a:solidFill>
              </a:rPr>
              <a:t>Figure 5:</a:t>
            </a:r>
            <a:br>
              <a:rPr lang="en-GB" sz="2500">
                <a:solidFill>
                  <a:schemeClr val="dk2"/>
                </a:solidFill>
              </a:rPr>
            </a:br>
            <a:r>
              <a:rPr lang="en-GB" sz="2500">
                <a:solidFill>
                  <a:schemeClr val="dk2"/>
                </a:solidFill>
              </a:rPr>
              <a:t>Results of Multinomial GLM modelling are:</a:t>
            </a:r>
            <a:endParaRPr sz="17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●"/>
            </a:pPr>
            <a:r>
              <a:rPr lang="en-GB" sz="2500">
                <a:solidFill>
                  <a:schemeClr val="dk2"/>
                </a:solidFill>
              </a:rPr>
              <a:t>The graph shows the relative contribution of each of the variables with values above 0 contributing more to the mode</a:t>
            </a:r>
            <a:r>
              <a:rPr lang="en-GB" sz="2100">
                <a:solidFill>
                  <a:schemeClr val="dk2"/>
                </a:solidFill>
              </a:rPr>
              <a:t>l</a:t>
            </a:r>
            <a:endParaRPr sz="2100">
              <a:solidFill>
                <a:schemeClr val="dk2"/>
              </a:solidFill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705350" y="21781700"/>
            <a:ext cx="4688700" cy="43704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 u="sng">
                <a:solidFill>
                  <a:schemeClr val="dk2"/>
                </a:solidFill>
              </a:rPr>
              <a:t>Figure 6:</a:t>
            </a:r>
            <a:br>
              <a:rPr lang="en-GB" sz="2500">
                <a:solidFill>
                  <a:schemeClr val="dk2"/>
                </a:solidFill>
              </a:rPr>
            </a:br>
            <a:r>
              <a:rPr lang="en-GB" sz="2500">
                <a:solidFill>
                  <a:schemeClr val="dk2"/>
                </a:solidFill>
              </a:rPr>
              <a:t>Results of Random Forest modelling are:</a:t>
            </a:r>
            <a:br>
              <a:rPr lang="en-GB" sz="2500">
                <a:solidFill>
                  <a:schemeClr val="dk2"/>
                </a:solidFill>
              </a:rPr>
            </a:br>
            <a:endParaRPr sz="1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After averaging the results of 100 random model runs, the accuracy of this model was 67.68%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The graph shows us how important each feature is in contributing for classification.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84" name="Google Shape;84;p13"/>
          <p:cNvPicPr preferRelativeResize="0"/>
          <p:nvPr/>
        </p:nvPicPr>
        <p:blipFill rotWithShape="1">
          <a:blip r:embed="rId6">
            <a:alphaModFix/>
          </a:blip>
          <a:srcRect b="0" l="0" r="0" t="11855"/>
          <a:stretch/>
        </p:blipFill>
        <p:spPr>
          <a:xfrm>
            <a:off x="5566600" y="21781700"/>
            <a:ext cx="4688700" cy="437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0810650" y="27500575"/>
            <a:ext cx="10210800" cy="2357400"/>
          </a:xfrm>
          <a:prstGeom prst="roundRect">
            <a:avLst>
              <a:gd fmla="val 16667" name="adj"/>
            </a:avLst>
          </a:prstGeom>
          <a:solidFill>
            <a:srgbClr val="D4F0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11036300" y="27499225"/>
            <a:ext cx="723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000">
                <a:solidFill>
                  <a:schemeClr val="dk2"/>
                </a:solidFill>
              </a:rPr>
              <a:t>6. References &amp; Additional Content</a:t>
            </a:r>
            <a:endParaRPr b="1" sz="3000">
              <a:solidFill>
                <a:schemeClr val="dk2"/>
              </a:solidFill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11036300" y="27963650"/>
            <a:ext cx="5459100" cy="13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>
                <a:solidFill>
                  <a:schemeClr val="dk2"/>
                </a:solidFill>
              </a:rPr>
              <a:t>The list of references can be seen by scanning the QR code on the right:</a:t>
            </a:r>
            <a:br>
              <a:rPr lang="en-GB" sz="2100">
                <a:solidFill>
                  <a:schemeClr val="dk2"/>
                </a:solidFill>
              </a:rPr>
            </a:br>
            <a:br>
              <a:rPr lang="en-GB" sz="2100">
                <a:solidFill>
                  <a:schemeClr val="dk2"/>
                </a:solidFill>
              </a:rPr>
            </a:br>
            <a:r>
              <a:rPr lang="en-GB" sz="2100">
                <a:solidFill>
                  <a:schemeClr val="dk2"/>
                </a:solidFill>
              </a:rPr>
              <a:t>For further information email us at </a:t>
            </a:r>
            <a:r>
              <a:rPr lang="en-GB" sz="2200">
                <a:solidFill>
                  <a:schemeClr val="dk2"/>
                </a:solidFill>
              </a:rPr>
              <a:t>viprojects@st-andrews.ac.uk</a:t>
            </a:r>
            <a:endParaRPr sz="6800">
              <a:solidFill>
                <a:schemeClr val="dk2"/>
              </a:solidFill>
            </a:endParaRPr>
          </a:p>
        </p:txBody>
      </p:sp>
      <p:sp>
        <p:nvSpPr>
          <p:cNvPr id="88" name="Google Shape;88;p13"/>
          <p:cNvSpPr/>
          <p:nvPr/>
        </p:nvSpPr>
        <p:spPr>
          <a:xfrm>
            <a:off x="11230550" y="24434275"/>
            <a:ext cx="9220200" cy="2651100"/>
          </a:xfrm>
          <a:prstGeom prst="roundRect">
            <a:avLst>
              <a:gd fmla="val 16667" name="adj"/>
            </a:avLst>
          </a:prstGeom>
          <a:solidFill>
            <a:srgbClr val="D4E2F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From Multinomial GLM, we found that the maximum and quartile 1 of the frequency of whistles are the most distinguishing factors. </a:t>
            </a:r>
            <a:endParaRPr sz="2500">
              <a:solidFill>
                <a:schemeClr val="dk2"/>
              </a:solidFill>
            </a:endParaRPr>
          </a:p>
          <a:p>
            <a:pPr indent="-3873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-GB" sz="2500">
                <a:solidFill>
                  <a:schemeClr val="dk2"/>
                </a:solidFill>
              </a:rPr>
              <a:t>This helps us understand what are the main acoustic features involved in the categorization and differentiation of whistles</a:t>
            </a:r>
            <a:r>
              <a:rPr lang="en-GB" sz="2500">
                <a:solidFill>
                  <a:schemeClr val="dk2"/>
                </a:solidFill>
              </a:rPr>
              <a:t>.</a:t>
            </a:r>
            <a:endParaRPr sz="2500">
              <a:solidFill>
                <a:schemeClr val="dk2"/>
              </a:solidFill>
            </a:endParaRPr>
          </a:p>
        </p:txBody>
      </p:sp>
      <p:pic>
        <p:nvPicPr>
          <p:cNvPr id="89" name="Google Shape;89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266295" y="27671570"/>
            <a:ext cx="2015400" cy="20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3" title="Spectrogram-of-a-bottlenose-dolphin-whistle-512-point-FFT-Hanning-window-showing-the.png"/>
          <p:cNvPicPr preferRelativeResize="0"/>
          <p:nvPr/>
        </p:nvPicPr>
        <p:blipFill rotWithShape="1">
          <a:blip r:embed="rId8">
            <a:alphaModFix/>
          </a:blip>
          <a:srcRect b="0" l="13229" r="13229" t="0"/>
          <a:stretch/>
        </p:blipFill>
        <p:spPr>
          <a:xfrm>
            <a:off x="7228150" y="6338548"/>
            <a:ext cx="2906400" cy="2075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1" name="Google Shape;91;p13" title="Illustration-of-random-forest-trees.jpg"/>
          <p:cNvPicPr preferRelativeResize="0"/>
          <p:nvPr/>
        </p:nvPicPr>
        <p:blipFill rotWithShape="1">
          <a:blip r:embed="rId9">
            <a:alphaModFix/>
          </a:blip>
          <a:srcRect b="0" l="8158" r="8159" t="0"/>
          <a:stretch/>
        </p:blipFill>
        <p:spPr>
          <a:xfrm>
            <a:off x="17051750" y="13606553"/>
            <a:ext cx="3493500" cy="329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2" name="Google Shape;92;p13"/>
          <p:cNvSpPr txBox="1"/>
          <p:nvPr/>
        </p:nvSpPr>
        <p:spPr>
          <a:xfrm>
            <a:off x="7095650" y="8428138"/>
            <a:ext cx="36807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</a:rPr>
              <a:t>Fig 1: A </a:t>
            </a:r>
            <a:r>
              <a:rPr lang="en-GB" sz="1700">
                <a:solidFill>
                  <a:schemeClr val="lt1"/>
                </a:solidFill>
              </a:rPr>
              <a:t>spectrogram</a:t>
            </a:r>
            <a:r>
              <a:rPr lang="en-GB" sz="1700">
                <a:solidFill>
                  <a:schemeClr val="lt1"/>
                </a:solidFill>
              </a:rPr>
              <a:t> of a whistle</a:t>
            </a:r>
            <a:endParaRPr sz="1700">
              <a:solidFill>
                <a:schemeClr val="lt1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17140700" y="16970225"/>
            <a:ext cx="33156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Fig 3: An image of random forest decision trees process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17201300" y="21524625"/>
            <a:ext cx="3493500" cy="1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</a:rPr>
              <a:t>Fig 4: Image of a Rough-toothed dolphin.</a:t>
            </a:r>
            <a:br>
              <a:rPr lang="en-GB" sz="1800">
                <a:solidFill>
                  <a:schemeClr val="dk1"/>
                </a:solidFill>
              </a:rPr>
            </a:br>
            <a:r>
              <a:rPr lang="en-GB" sz="1800">
                <a:solidFill>
                  <a:schemeClr val="dk1"/>
                </a:solidFill>
              </a:rPr>
              <a:t>(Photo credit: </a:t>
            </a:r>
            <a:r>
              <a:rPr lang="en-GB" sz="1800">
                <a:solidFill>
                  <a:schemeClr val="dk1"/>
                </a:solidFill>
              </a:rPr>
              <a:t>Guadeloupe FWI ©Laurent</a:t>
            </a:r>
            <a:r>
              <a:rPr lang="en-GB" sz="1800">
                <a:solidFill>
                  <a:schemeClr val="dk1"/>
                </a:solidFill>
              </a:rPr>
              <a:t> BOUVERET / OMMAG)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5" name="Google Shape;95;p13" title="Steno_bredanensis_LB_1.jpg"/>
          <p:cNvPicPr preferRelativeResize="0"/>
          <p:nvPr/>
        </p:nvPicPr>
        <p:blipFill rotWithShape="1">
          <a:blip r:embed="rId10">
            <a:alphaModFix/>
          </a:blip>
          <a:srcRect b="0" l="6240" r="6231" t="0"/>
          <a:stretch/>
        </p:blipFill>
        <p:spPr>
          <a:xfrm>
            <a:off x="17051750" y="18119663"/>
            <a:ext cx="3493500" cy="329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pic>
        <p:nvPicPr>
          <p:cNvPr id="96" name="Google Shape;96;p13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547550" y="18019287"/>
            <a:ext cx="4688701" cy="2992246"/>
          </a:xfrm>
          <a:prstGeom prst="rect">
            <a:avLst/>
          </a:prstGeom>
          <a:solidFill>
            <a:srgbClr val="CEF3F6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