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Proxima Nova"/>
      <p:regular r:id="rId19"/>
      <p:bold r:id="rId20"/>
      <p:italic r:id="rId21"/>
      <p:boldItalic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22" Type="http://schemas.openxmlformats.org/officeDocument/2006/relationships/font" Target="fonts/ProximaNova-boldItalic.fntdata"/><Relationship Id="rId21" Type="http://schemas.openxmlformats.org/officeDocument/2006/relationships/font" Target="fonts/ProximaNova-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19" Type="http://schemas.openxmlformats.org/officeDocument/2006/relationships/font" Target="fonts/ProximaNova-regular.fntdata"/><Relationship Id="rId18" Type="http://schemas.openxmlformats.org/officeDocument/2006/relationships/font" Target="fonts/RobotoSlab-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After the Affordable Care Act, acute care readmissions have significantly impacted</a:t>
            </a:r>
            <a:endParaRPr/>
          </a:p>
          <a:p>
            <a:pPr indent="-298450" lvl="0" marL="457200" rtl="0" algn="l">
              <a:spcBef>
                <a:spcPts val="0"/>
              </a:spcBef>
              <a:spcAft>
                <a:spcPts val="0"/>
              </a:spcAft>
              <a:buSzPts val="1100"/>
              <a:buChar char="-"/>
            </a:pPr>
            <a:r>
              <a:rPr lang="en"/>
              <a:t>hospital financials. Diabetics in particular are prone to readmission as the disease affects so</a:t>
            </a:r>
            <a:endParaRPr/>
          </a:p>
          <a:p>
            <a:pPr indent="-298450" lvl="0" marL="457200" rtl="0" algn="l">
              <a:spcBef>
                <a:spcPts val="0"/>
              </a:spcBef>
              <a:spcAft>
                <a:spcPts val="0"/>
              </a:spcAft>
              <a:buSzPts val="1100"/>
              <a:buChar char="-"/>
            </a:pPr>
            <a:r>
              <a:rPr lang="en"/>
              <a:t>much of the body and complicates care. With healthcare moving to a pay-for-performance</a:t>
            </a:r>
            <a:endParaRPr/>
          </a:p>
          <a:p>
            <a:pPr indent="-298450" lvl="0" marL="457200" rtl="0" algn="l">
              <a:spcBef>
                <a:spcPts val="0"/>
              </a:spcBef>
              <a:spcAft>
                <a:spcPts val="0"/>
              </a:spcAft>
              <a:buSzPts val="1100"/>
              <a:buChar char="-"/>
            </a:pPr>
            <a:r>
              <a:rPr lang="en"/>
              <a:t>model, providers often do not get compensated for the readmission and total compensation is</a:t>
            </a:r>
            <a:endParaRPr/>
          </a:p>
          <a:p>
            <a:pPr indent="-298450" lvl="0" marL="457200" rtl="0" algn="l">
              <a:spcBef>
                <a:spcPts val="0"/>
              </a:spcBef>
              <a:spcAft>
                <a:spcPts val="0"/>
              </a:spcAft>
              <a:buSzPts val="1100"/>
              <a:buChar char="-"/>
            </a:pPr>
            <a:r>
              <a:rPr lang="en"/>
              <a:t>decreased when they occur. In addition to the obvious patient safety and quality of life concerns,</a:t>
            </a:r>
            <a:endParaRPr/>
          </a:p>
          <a:p>
            <a:pPr indent="-298450" lvl="0" marL="457200" rtl="0" algn="l">
              <a:spcBef>
                <a:spcPts val="0"/>
              </a:spcBef>
              <a:spcAft>
                <a:spcPts val="0"/>
              </a:spcAft>
              <a:buSzPts val="1100"/>
              <a:buChar char="-"/>
            </a:pPr>
            <a:r>
              <a:rPr lang="en"/>
              <a:t>preventing readmissions can also protect a hospital’s revenue.</a:t>
            </a:r>
            <a:endParaRPr/>
          </a:p>
          <a:p>
            <a:pPr indent="-298450" lvl="0" marL="457200" rtl="0" algn="l">
              <a:lnSpc>
                <a:spcPct val="100000"/>
              </a:lnSpc>
              <a:spcBef>
                <a:spcPts val="0"/>
              </a:spcBef>
              <a:spcAft>
                <a:spcPts val="0"/>
              </a:spcAft>
              <a:buSzPts val="1100"/>
              <a:buChar char="-"/>
            </a:pPr>
            <a:r>
              <a:t/>
            </a:r>
            <a:endParaRPr/>
          </a:p>
          <a:p>
            <a:pPr indent="-298450" lvl="0" marL="457200" rtl="0" algn="l">
              <a:lnSpc>
                <a:spcPct val="100000"/>
              </a:lnSpc>
              <a:spcBef>
                <a:spcPts val="0"/>
              </a:spcBef>
              <a:spcAft>
                <a:spcPts val="0"/>
              </a:spcAft>
              <a:buSzPts val="1100"/>
              <a:buChar char="-"/>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My proposed solution is to take greater care to fully resolve the problem causing each admission, including ordering additional labs and medication reconciliations.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T</a:t>
            </a:r>
            <a:r>
              <a:rPr lang="en"/>
              <a:t>he original data was 101,766 observations and 50 features collected by Cerner in their HealthFacts database from 130 US hospitals between 1999 and 2008.</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As part of data cleaning, several features were dropped including patient weight, payor,</a:t>
            </a:r>
            <a:endParaRPr/>
          </a:p>
          <a:p>
            <a:pPr indent="-298450" lvl="0" marL="457200" rtl="0" algn="l">
              <a:spcBef>
                <a:spcPts val="0"/>
              </a:spcBef>
              <a:spcAft>
                <a:spcPts val="0"/>
              </a:spcAft>
              <a:buSzPts val="1100"/>
              <a:buChar char="-"/>
            </a:pPr>
            <a:r>
              <a:rPr lang="en"/>
              <a:t>medical specialty of the admitting clinician and many features describing patient prescriptions.</a:t>
            </a:r>
            <a:endParaRPr/>
          </a:p>
          <a:p>
            <a:pPr indent="-298450" lvl="0" marL="457200" rtl="0" algn="l">
              <a:spcBef>
                <a:spcPts val="0"/>
              </a:spcBef>
              <a:spcAft>
                <a:spcPts val="0"/>
              </a:spcAft>
              <a:buSzPts val="1100"/>
              <a:buChar char="-"/>
            </a:pPr>
            <a:r>
              <a:rPr lang="en"/>
              <a:t>These had constant, near constant or missing values. Admission and discharge type and</a:t>
            </a:r>
            <a:endParaRPr/>
          </a:p>
          <a:p>
            <a:pPr indent="-298450" lvl="0" marL="457200" rtl="0" algn="l">
              <a:spcBef>
                <a:spcPts val="0"/>
              </a:spcBef>
              <a:spcAft>
                <a:spcPts val="0"/>
              </a:spcAft>
              <a:buSzPts val="1100"/>
              <a:buChar char="-"/>
            </a:pPr>
            <a:r>
              <a:rPr lang="en"/>
              <a:t>source codes were also combined into larger hierarchical categories. Outliers in other features</a:t>
            </a:r>
            <a:endParaRPr/>
          </a:p>
          <a:p>
            <a:pPr indent="-298450" lvl="0" marL="457200" rtl="0" algn="l">
              <a:spcBef>
                <a:spcPts val="0"/>
              </a:spcBef>
              <a:spcAft>
                <a:spcPts val="0"/>
              </a:spcAft>
              <a:buSzPts val="1100"/>
              <a:buChar char="-"/>
            </a:pPr>
            <a:r>
              <a:rPr lang="en"/>
              <a:t>were handled by deletion, or transformation. The final shape of the data set was 101,727 rows</a:t>
            </a:r>
            <a:endParaRPr/>
          </a:p>
          <a:p>
            <a:pPr indent="-298450" lvl="0" marL="457200" rtl="0" algn="l">
              <a:spcBef>
                <a:spcPts val="0"/>
              </a:spcBef>
              <a:spcAft>
                <a:spcPts val="0"/>
              </a:spcAft>
              <a:buSzPts val="1100"/>
              <a:buChar char="-"/>
            </a:pPr>
            <a:r>
              <a:rPr lang="en"/>
              <a:t>and 38 columns.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Corrections to the data were made to account for racial and age biases as well has developing new features based on combinations of feature values.  For example, groups of diagnoses were created based on how often they were found in the same observation and medications were grouped by pharmacy class.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All models tested were done with 5-fold cross validation in grid search, testing common values for common parameters.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a:t>Predicting diabetic readmissions</a:t>
            </a:r>
            <a:endParaRPr/>
          </a:p>
        </p:txBody>
      </p:sp>
      <p:sp>
        <p:nvSpPr>
          <p:cNvPr id="60" name="Google Shape;60;p13"/>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800"/>
              <a:buNone/>
            </a:pPr>
            <a:r>
              <a:rPr lang="en"/>
              <a:t>Future Research</a:t>
            </a:r>
            <a:endParaRPr/>
          </a:p>
        </p:txBody>
      </p:sp>
      <p:sp>
        <p:nvSpPr>
          <p:cNvPr id="121" name="Google Shape;121;p22"/>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t/>
            </a:r>
            <a:endParaRPr/>
          </a:p>
        </p:txBody>
      </p:sp>
      <p:sp>
        <p:nvSpPr>
          <p:cNvPr id="122" name="Google Shape;122;p2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Separate between type 1 and type 2 diabetics</a:t>
            </a:r>
            <a:endParaRPr/>
          </a:p>
          <a:p>
            <a:pPr indent="-342900" lvl="0" marL="457200" rtl="0" algn="l">
              <a:lnSpc>
                <a:spcPct val="115000"/>
              </a:lnSpc>
              <a:spcBef>
                <a:spcPts val="0"/>
              </a:spcBef>
              <a:spcAft>
                <a:spcPts val="0"/>
              </a:spcAft>
              <a:buSzPts val="1800"/>
              <a:buChar char="❖"/>
            </a:pPr>
            <a:r>
              <a:rPr lang="en"/>
              <a:t>Additional models including neural nets and boosted classifiers</a:t>
            </a:r>
            <a:endParaRPr/>
          </a:p>
          <a:p>
            <a:pPr indent="-342900" lvl="0" marL="457200" rtl="0" algn="l">
              <a:lnSpc>
                <a:spcPct val="115000"/>
              </a:lnSpc>
              <a:spcBef>
                <a:spcPts val="0"/>
              </a:spcBef>
              <a:spcAft>
                <a:spcPts val="0"/>
              </a:spcAft>
              <a:buSzPts val="1800"/>
              <a:buChar char="❖"/>
            </a:pPr>
            <a:r>
              <a:rPr lang="en"/>
              <a:t>Clinical input on medications and diagnoses clustering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800"/>
              <a:buNone/>
            </a:pPr>
            <a:r>
              <a:rPr lang="en"/>
              <a:t>Thank You!</a:t>
            </a:r>
            <a:endParaRPr/>
          </a:p>
        </p:txBody>
      </p:sp>
      <p:sp>
        <p:nvSpPr>
          <p:cNvPr id="128" name="Google Shape;128;p23"/>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t/>
            </a:r>
            <a:endParaRPr/>
          </a:p>
        </p:txBody>
      </p:sp>
      <p:sp>
        <p:nvSpPr>
          <p:cNvPr id="129" name="Google Shape;129;p2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
              <a:t>Hospitals contributing data to HealthFacts</a:t>
            </a:r>
            <a:endParaRPr/>
          </a:p>
          <a:p>
            <a:pPr indent="0" lvl="0" marL="0" rtl="0" algn="l">
              <a:lnSpc>
                <a:spcPct val="115000"/>
              </a:lnSpc>
              <a:spcBef>
                <a:spcPts val="1600"/>
              </a:spcBef>
              <a:spcAft>
                <a:spcPts val="0"/>
              </a:spcAft>
              <a:buSzPts val="1800"/>
              <a:buNone/>
            </a:pPr>
            <a:r>
              <a:rPr lang="en"/>
              <a:t>Strack, et al. for compiling and modeling the data</a:t>
            </a:r>
            <a:endParaRPr/>
          </a:p>
          <a:p>
            <a:pPr indent="0" lvl="0" marL="0" rtl="0" algn="l">
              <a:lnSpc>
                <a:spcPct val="115000"/>
              </a:lnSpc>
              <a:spcBef>
                <a:spcPts val="1600"/>
              </a:spcBef>
              <a:spcAft>
                <a:spcPts val="1600"/>
              </a:spcAft>
              <a:buSzPts val="1800"/>
              <a:buNone/>
            </a:pPr>
            <a:r>
              <a:rPr lang="en"/>
              <a:t>Springboard for providing a platform to build additional skills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a:t>The Problem:</a:t>
            </a:r>
            <a:endParaRPr sz="2400"/>
          </a:p>
        </p:txBody>
      </p:sp>
      <p:sp>
        <p:nvSpPr>
          <p:cNvPr id="66" name="Google Shape;66;p14"/>
          <p:cNvSpPr txBox="1"/>
          <p:nvPr/>
        </p:nvSpPr>
        <p:spPr>
          <a:xfrm>
            <a:off x="887825" y="3115150"/>
            <a:ext cx="7308000" cy="16905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400">
                <a:solidFill>
                  <a:schemeClr val="lt1"/>
                </a:solidFill>
                <a:latin typeface="Roboto Slab"/>
                <a:ea typeface="Roboto Slab"/>
                <a:cs typeface="Roboto Slab"/>
                <a:sym typeface="Roboto Slab"/>
              </a:rPr>
              <a:t>What factors of a diabetic’s health profile are most likely to predict that a patient will have at least 1 readmission for any acute care admission and can be researched in the next 2 years to explore alternative care and treatment options to prevent readmission?</a:t>
            </a:r>
            <a:endParaRPr sz="2400">
              <a:solidFill>
                <a:schemeClr val="lt1"/>
              </a:solidFill>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a:t>The Solution:</a:t>
            </a:r>
            <a:endParaRPr sz="2400"/>
          </a:p>
        </p:txBody>
      </p:sp>
      <p:sp>
        <p:nvSpPr>
          <p:cNvPr id="72" name="Google Shape;72;p15"/>
          <p:cNvSpPr txBox="1"/>
          <p:nvPr/>
        </p:nvSpPr>
        <p:spPr>
          <a:xfrm>
            <a:off x="887825" y="3115150"/>
            <a:ext cx="7308000" cy="1657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sz="2400">
                <a:solidFill>
                  <a:schemeClr val="lt1"/>
                </a:solidFill>
                <a:latin typeface="Roboto Slab"/>
                <a:ea typeface="Roboto Slab"/>
                <a:cs typeface="Roboto Slab"/>
                <a:sym typeface="Roboto Slab"/>
              </a:rPr>
              <a:t>Extend the first admission</a:t>
            </a:r>
            <a:endParaRPr b="0" i="0" sz="1400" u="none" cap="none" strike="noStrike">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85475" y="116125"/>
            <a:ext cx="8904576" cy="4602251"/>
          </a:xfrm>
          <a:prstGeom prst="rect">
            <a:avLst/>
          </a:prstGeom>
          <a:noFill/>
          <a:ln>
            <a:noFill/>
          </a:ln>
        </p:spPr>
      </p:pic>
      <p:sp>
        <p:nvSpPr>
          <p:cNvPr id="78" name="Google Shape;78;p16"/>
          <p:cNvSpPr txBox="1"/>
          <p:nvPr/>
        </p:nvSpPr>
        <p:spPr>
          <a:xfrm>
            <a:off x="1298775" y="4629900"/>
            <a:ext cx="7229400" cy="466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1400"/>
              <a:buFont typeface="Arial"/>
              <a:buNone/>
            </a:pPr>
            <a:r>
              <a:rPr b="0" i="0" lang="en" sz="1400" u="none" cap="none" strike="noStrike">
                <a:solidFill>
                  <a:schemeClr val="lt1"/>
                </a:solidFill>
                <a:latin typeface="Arial"/>
                <a:ea typeface="Arial"/>
                <a:cs typeface="Arial"/>
                <a:sym typeface="Arial"/>
              </a:rPr>
              <a:t>Data Source: </a:t>
            </a:r>
            <a:r>
              <a:rPr lang="en" sz="1100" u="none">
                <a:solidFill>
                  <a:schemeClr val="lt1"/>
                </a:solidFill>
              </a:rPr>
              <a:t>http://archive.ics.uci.edu/dataset/296/diabetes+130-us+hospitals+for+years+1999-2008</a:t>
            </a:r>
            <a:endParaRPr b="0" i="0" sz="1200" u="none" cap="none" strike="noStrike">
              <a:solidFill>
                <a:schemeClr val="lt1"/>
              </a:solidFill>
              <a:latin typeface="Roboto"/>
              <a:ea typeface="Roboto"/>
              <a:cs typeface="Roboto"/>
              <a:sym typeface="Roboto"/>
            </a:endParaRPr>
          </a:p>
        </p:txBody>
      </p:sp>
      <p:sp>
        <p:nvSpPr>
          <p:cNvPr id="79" name="Google Shape;79;p16"/>
          <p:cNvSpPr txBox="1"/>
          <p:nvPr>
            <p:ph type="title"/>
          </p:nvPr>
        </p:nvSpPr>
        <p:spPr>
          <a:xfrm>
            <a:off x="510450" y="116125"/>
            <a:ext cx="8123100" cy="778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b="1" lang="en">
                <a:solidFill>
                  <a:schemeClr val="dk1"/>
                </a:solidFill>
              </a:rPr>
              <a:t>The Data</a:t>
            </a:r>
            <a:endParaRPr b="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265500" y="1375775"/>
            <a:ext cx="4045200" cy="771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800"/>
              <a:buNone/>
            </a:pPr>
            <a:r>
              <a:rPr lang="en"/>
              <a:t>Data Wrangling</a:t>
            </a:r>
            <a:endParaRPr/>
          </a:p>
        </p:txBody>
      </p:sp>
      <p:sp>
        <p:nvSpPr>
          <p:cNvPr id="85" name="Google Shape;85;p17"/>
          <p:cNvSpPr txBox="1"/>
          <p:nvPr>
            <p:ph idx="2" type="body"/>
          </p:nvPr>
        </p:nvSpPr>
        <p:spPr>
          <a:xfrm>
            <a:off x="4783975" y="724200"/>
            <a:ext cx="3992700" cy="36951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Be selective of what features are used</a:t>
            </a:r>
            <a:endParaRPr/>
          </a:p>
          <a:p>
            <a:pPr indent="-342900" lvl="0" marL="457200" rtl="0" algn="l">
              <a:lnSpc>
                <a:spcPct val="115000"/>
              </a:lnSpc>
              <a:spcBef>
                <a:spcPts val="0"/>
              </a:spcBef>
              <a:spcAft>
                <a:spcPts val="0"/>
              </a:spcAft>
              <a:buSzPts val="1800"/>
              <a:buChar char="●"/>
            </a:pPr>
            <a:r>
              <a:rPr lang="en"/>
              <a:t>Discard cloudy observations</a:t>
            </a:r>
            <a:endParaRPr/>
          </a:p>
          <a:p>
            <a:pPr indent="-342900" lvl="0" marL="457200" rtl="0" algn="l">
              <a:lnSpc>
                <a:spcPct val="115000"/>
              </a:lnSpc>
              <a:spcBef>
                <a:spcPts val="0"/>
              </a:spcBef>
              <a:spcAft>
                <a:spcPts val="0"/>
              </a:spcAft>
              <a:buSzPts val="1800"/>
              <a:buChar char="●"/>
            </a:pPr>
            <a:r>
              <a:rPr lang="en"/>
              <a:t>Combine features into </a:t>
            </a:r>
            <a:r>
              <a:rPr lang="en"/>
              <a:t>hierarchical</a:t>
            </a:r>
            <a:r>
              <a:rPr lang="en"/>
              <a:t> relationships where appropriate</a:t>
            </a:r>
            <a:endParaRPr/>
          </a:p>
          <a:p>
            <a:pPr indent="-342900" lvl="0" marL="457200" rtl="0" algn="l">
              <a:lnSpc>
                <a:spcPct val="115000"/>
              </a:lnSpc>
              <a:spcBef>
                <a:spcPts val="0"/>
              </a:spcBef>
              <a:spcAft>
                <a:spcPts val="0"/>
              </a:spcAft>
              <a:buSzPts val="1800"/>
              <a:buChar char="●"/>
            </a:pPr>
            <a:r>
              <a:rPr lang="en"/>
              <a:t>Handle outliers</a:t>
            </a:r>
            <a:endParaRPr/>
          </a:p>
          <a:p>
            <a:pPr indent="-342900" lvl="0" marL="457200" rtl="0" algn="l">
              <a:lnSpc>
                <a:spcPct val="115000"/>
              </a:lnSpc>
              <a:spcBef>
                <a:spcPts val="0"/>
              </a:spcBef>
              <a:spcAft>
                <a:spcPts val="0"/>
              </a:spcAft>
              <a:buSzPts val="1800"/>
              <a:buChar char="●"/>
            </a:pPr>
            <a:r>
              <a:rPr lang="en"/>
              <a:t>Target Variable: Readmitted</a:t>
            </a:r>
            <a:endParaRPr/>
          </a:p>
        </p:txBody>
      </p:sp>
      <p:sp>
        <p:nvSpPr>
          <p:cNvPr id="86" name="Google Shape;86;p17"/>
          <p:cNvSpPr txBox="1"/>
          <p:nvPr>
            <p:ph idx="1" type="subTitle"/>
          </p:nvPr>
        </p:nvSpPr>
        <p:spPr>
          <a:xfrm>
            <a:off x="265500" y="2571750"/>
            <a:ext cx="4045200" cy="154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
              <a:t>Goal is to provide clean, actionable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0" name="Shape 90"/>
        <p:cNvGrpSpPr/>
        <p:nvPr/>
      </p:nvGrpSpPr>
      <p:grpSpPr>
        <a:xfrm>
          <a:off x="0" y="0"/>
          <a:ext cx="0" cy="0"/>
          <a:chOff x="0" y="0"/>
          <a:chExt cx="0" cy="0"/>
        </a:xfrm>
      </p:grpSpPr>
      <p:sp>
        <p:nvSpPr>
          <p:cNvPr id="91" name="Google Shape;91;p18"/>
          <p:cNvSpPr txBox="1"/>
          <p:nvPr>
            <p:ph idx="1" type="body"/>
          </p:nvPr>
        </p:nvSpPr>
        <p:spPr>
          <a:xfrm>
            <a:off x="3530525" y="2272350"/>
            <a:ext cx="2165700" cy="59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 sz="2200">
                <a:solidFill>
                  <a:schemeClr val="lt1"/>
                </a:solidFill>
              </a:rPr>
              <a:t>Exploratory </a:t>
            </a:r>
            <a:endParaRPr b="1" sz="2200">
              <a:solidFill>
                <a:schemeClr val="lt1"/>
              </a:solidFill>
            </a:endParaRPr>
          </a:p>
          <a:p>
            <a:pPr indent="0" lvl="0" marL="0" rtl="0" algn="ctr">
              <a:lnSpc>
                <a:spcPct val="100000"/>
              </a:lnSpc>
              <a:spcBef>
                <a:spcPts val="0"/>
              </a:spcBef>
              <a:spcAft>
                <a:spcPts val="0"/>
              </a:spcAft>
              <a:buSzPts val="1800"/>
              <a:buNone/>
            </a:pPr>
            <a:r>
              <a:rPr b="1" lang="en" sz="2200">
                <a:solidFill>
                  <a:schemeClr val="lt1"/>
                </a:solidFill>
              </a:rPr>
              <a:t>Data Analysis</a:t>
            </a:r>
            <a:endParaRPr b="1" sz="2200">
              <a:solidFill>
                <a:schemeClr val="lt1"/>
              </a:solidFill>
            </a:endParaRPr>
          </a:p>
        </p:txBody>
      </p:sp>
      <p:pic>
        <p:nvPicPr>
          <p:cNvPr id="92" name="Google Shape;92;p18"/>
          <p:cNvPicPr preferRelativeResize="0"/>
          <p:nvPr/>
        </p:nvPicPr>
        <p:blipFill>
          <a:blip r:embed="rId3">
            <a:alphaModFix/>
          </a:blip>
          <a:stretch>
            <a:fillRect/>
          </a:stretch>
        </p:blipFill>
        <p:spPr>
          <a:xfrm>
            <a:off x="165800" y="1015925"/>
            <a:ext cx="3310375" cy="2800086"/>
          </a:xfrm>
          <a:prstGeom prst="rect">
            <a:avLst/>
          </a:prstGeom>
          <a:noFill/>
          <a:ln>
            <a:noFill/>
          </a:ln>
        </p:spPr>
      </p:pic>
      <p:pic>
        <p:nvPicPr>
          <p:cNvPr id="93" name="Google Shape;93;p18"/>
          <p:cNvPicPr preferRelativeResize="0"/>
          <p:nvPr/>
        </p:nvPicPr>
        <p:blipFill>
          <a:blip r:embed="rId4">
            <a:alphaModFix/>
          </a:blip>
          <a:stretch>
            <a:fillRect/>
          </a:stretch>
        </p:blipFill>
        <p:spPr>
          <a:xfrm>
            <a:off x="5848625" y="152400"/>
            <a:ext cx="2499952" cy="48387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7" name="Shape 97"/>
        <p:cNvGrpSpPr/>
        <p:nvPr/>
      </p:nvGrpSpPr>
      <p:grpSpPr>
        <a:xfrm>
          <a:off x="0" y="0"/>
          <a:ext cx="0" cy="0"/>
          <a:chOff x="0" y="0"/>
          <a:chExt cx="0" cy="0"/>
        </a:xfrm>
      </p:grpSpPr>
      <p:sp>
        <p:nvSpPr>
          <p:cNvPr id="98" name="Google Shape;98;p19"/>
          <p:cNvSpPr txBox="1"/>
          <p:nvPr>
            <p:ph type="title"/>
          </p:nvPr>
        </p:nvSpPr>
        <p:spPr>
          <a:xfrm>
            <a:off x="387900" y="458025"/>
            <a:ext cx="39999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lt1"/>
                </a:solidFill>
              </a:rPr>
              <a:t>Metric Selection</a:t>
            </a:r>
            <a:endParaRPr>
              <a:solidFill>
                <a:schemeClr val="lt1"/>
              </a:solidFill>
            </a:endParaRPr>
          </a:p>
        </p:txBody>
      </p:sp>
      <p:sp>
        <p:nvSpPr>
          <p:cNvPr id="99" name="Google Shape;99;p19"/>
          <p:cNvSpPr txBox="1"/>
          <p:nvPr>
            <p:ph idx="1" type="body"/>
          </p:nvPr>
        </p:nvSpPr>
        <p:spPr>
          <a:xfrm>
            <a:off x="387900" y="1278863"/>
            <a:ext cx="3999900" cy="45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rPr lang="en">
                <a:solidFill>
                  <a:schemeClr val="lt1"/>
                </a:solidFill>
              </a:rPr>
              <a:t>AUC selected as success metric </a:t>
            </a:r>
            <a:endParaRPr>
              <a:solidFill>
                <a:schemeClr val="lt1"/>
              </a:solidFill>
            </a:endParaRPr>
          </a:p>
        </p:txBody>
      </p:sp>
      <p:sp>
        <p:nvSpPr>
          <p:cNvPr id="100" name="Google Shape;100;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lt1"/>
              </a:buClr>
              <a:buSzPts val="2000"/>
              <a:buChar char="❖"/>
            </a:pPr>
            <a:r>
              <a:rPr lang="en" sz="2000">
                <a:solidFill>
                  <a:schemeClr val="lt1"/>
                </a:solidFill>
                <a:highlight>
                  <a:schemeClr val="accent1"/>
                </a:highlight>
              </a:rPr>
              <a:t>Logistic Regression</a:t>
            </a:r>
            <a:br>
              <a:rPr lang="en" sz="2000">
                <a:solidFill>
                  <a:schemeClr val="lt1"/>
                </a:solidFill>
                <a:highlight>
                  <a:schemeClr val="accent1"/>
                </a:highlight>
              </a:rPr>
            </a:br>
            <a:endParaRPr sz="2000">
              <a:solidFill>
                <a:schemeClr val="lt1"/>
              </a:solidFill>
              <a:highlight>
                <a:schemeClr val="accent1"/>
              </a:highlight>
            </a:endParaRPr>
          </a:p>
          <a:p>
            <a:pPr indent="-355600" lvl="0" marL="457200" rtl="0" algn="l">
              <a:lnSpc>
                <a:spcPct val="115000"/>
              </a:lnSpc>
              <a:spcBef>
                <a:spcPts val="0"/>
              </a:spcBef>
              <a:spcAft>
                <a:spcPts val="0"/>
              </a:spcAft>
              <a:buClr>
                <a:schemeClr val="lt1"/>
              </a:buClr>
              <a:buSzPts val="2000"/>
              <a:buChar char="❖"/>
            </a:pPr>
            <a:r>
              <a:rPr lang="en" sz="2000">
                <a:solidFill>
                  <a:schemeClr val="lt1"/>
                </a:solidFill>
                <a:highlight>
                  <a:schemeClr val="accent1"/>
                </a:highlight>
              </a:rPr>
              <a:t>Random Forest Classifier</a:t>
            </a:r>
            <a:br>
              <a:rPr lang="en" sz="2000">
                <a:solidFill>
                  <a:schemeClr val="lt1"/>
                </a:solidFill>
                <a:highlight>
                  <a:schemeClr val="accent1"/>
                </a:highlight>
              </a:rPr>
            </a:br>
            <a:endParaRPr sz="2000">
              <a:solidFill>
                <a:schemeClr val="lt1"/>
              </a:solidFill>
              <a:highlight>
                <a:schemeClr val="accent1"/>
              </a:highlight>
            </a:endParaRPr>
          </a:p>
          <a:p>
            <a:pPr indent="-355600" lvl="0" marL="457200" rtl="0" algn="l">
              <a:lnSpc>
                <a:spcPct val="115000"/>
              </a:lnSpc>
              <a:spcBef>
                <a:spcPts val="0"/>
              </a:spcBef>
              <a:spcAft>
                <a:spcPts val="0"/>
              </a:spcAft>
              <a:buClr>
                <a:schemeClr val="lt1"/>
              </a:buClr>
              <a:buSzPts val="2000"/>
              <a:buChar char="❖"/>
            </a:pPr>
            <a:r>
              <a:rPr lang="en" sz="2000">
                <a:solidFill>
                  <a:schemeClr val="lt1"/>
                </a:solidFill>
                <a:highlight>
                  <a:schemeClr val="accent1"/>
                </a:highlight>
              </a:rPr>
              <a:t>Naive Bayes Classifier</a:t>
            </a:r>
            <a:endParaRPr sz="2000">
              <a:solidFill>
                <a:schemeClr val="lt1"/>
              </a:solidFill>
              <a:highlight>
                <a:schemeClr val="accent1"/>
              </a:highlight>
            </a:endParaRPr>
          </a:p>
        </p:txBody>
      </p:sp>
      <p:sp>
        <p:nvSpPr>
          <p:cNvPr id="101" name="Google Shape;101;p19"/>
          <p:cNvSpPr txBox="1"/>
          <p:nvPr>
            <p:ph type="title"/>
          </p:nvPr>
        </p:nvSpPr>
        <p:spPr>
          <a:xfrm>
            <a:off x="4756200" y="458025"/>
            <a:ext cx="39999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lt1"/>
                </a:solidFill>
              </a:rPr>
              <a:t>Model Selection</a:t>
            </a:r>
            <a:endParaRPr>
              <a:solidFill>
                <a:schemeClr val="lt1"/>
              </a:solidFill>
            </a:endParaRPr>
          </a:p>
        </p:txBody>
      </p:sp>
      <p:pic>
        <p:nvPicPr>
          <p:cNvPr id="102" name="Google Shape;102;p19"/>
          <p:cNvPicPr preferRelativeResize="0"/>
          <p:nvPr/>
        </p:nvPicPr>
        <p:blipFill>
          <a:blip r:embed="rId3">
            <a:alphaModFix/>
          </a:blip>
          <a:stretch>
            <a:fillRect/>
          </a:stretch>
        </p:blipFill>
        <p:spPr>
          <a:xfrm>
            <a:off x="272900" y="1657876"/>
            <a:ext cx="3345400" cy="326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800"/>
              <a:buNone/>
            </a:pPr>
            <a:r>
              <a:rPr lang="en"/>
              <a:t>Hyperparameter Tuning</a:t>
            </a:r>
            <a:endParaRPr/>
          </a:p>
        </p:txBody>
      </p:sp>
      <p:sp>
        <p:nvSpPr>
          <p:cNvPr id="108" name="Google Shape;108;p20"/>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
              <a:t>Grid Search Cross Validation</a:t>
            </a:r>
            <a:endParaRPr/>
          </a:p>
        </p:txBody>
      </p:sp>
      <p:sp>
        <p:nvSpPr>
          <p:cNvPr id="109" name="Google Shape;109;p2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 sz="2400"/>
              <a:t>Best random forest parameters</a:t>
            </a:r>
            <a:endParaRPr sz="2400"/>
          </a:p>
          <a:p>
            <a:pPr indent="-361950" lvl="0" marL="457200" rtl="0" algn="l">
              <a:lnSpc>
                <a:spcPct val="115000"/>
              </a:lnSpc>
              <a:spcBef>
                <a:spcPts val="1600"/>
              </a:spcBef>
              <a:spcAft>
                <a:spcPts val="0"/>
              </a:spcAft>
              <a:buSzPts val="2100"/>
              <a:buChar char="●"/>
            </a:pPr>
            <a:r>
              <a:rPr lang="en" sz="2100"/>
              <a:t>20 levels deep</a:t>
            </a:r>
            <a:endParaRPr sz="2100"/>
          </a:p>
          <a:p>
            <a:pPr indent="-361950" lvl="0" marL="457200" rtl="0" algn="l">
              <a:lnSpc>
                <a:spcPct val="115000"/>
              </a:lnSpc>
              <a:spcBef>
                <a:spcPts val="1600"/>
              </a:spcBef>
              <a:spcAft>
                <a:spcPts val="0"/>
              </a:spcAft>
              <a:buSzPts val="2100"/>
              <a:buChar char="●"/>
            </a:pPr>
            <a:r>
              <a:rPr lang="en" sz="2100"/>
              <a:t>At least 10 samples per split</a:t>
            </a:r>
            <a:endParaRPr sz="2100"/>
          </a:p>
          <a:p>
            <a:pPr indent="-361950" lvl="0" marL="457200" rtl="0" algn="l">
              <a:lnSpc>
                <a:spcPct val="115000"/>
              </a:lnSpc>
              <a:spcBef>
                <a:spcPts val="1600"/>
              </a:spcBef>
              <a:spcAft>
                <a:spcPts val="0"/>
              </a:spcAft>
              <a:buSzPts val="2100"/>
              <a:buChar char="●"/>
            </a:pPr>
            <a:r>
              <a:rPr lang="en" sz="2100"/>
              <a:t>200 total trees built and tested</a:t>
            </a:r>
            <a:endParaRPr sz="2100"/>
          </a:p>
          <a:p>
            <a:pPr indent="0" lvl="0" marL="457200" rtl="0" algn="l">
              <a:lnSpc>
                <a:spcPct val="115000"/>
              </a:lnSpc>
              <a:spcBef>
                <a:spcPts val="0"/>
              </a:spcBef>
              <a:spcAft>
                <a:spcPts val="0"/>
              </a:spcAft>
              <a:buNone/>
            </a:pPr>
            <a:r>
              <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solidFill>
                  <a:schemeClr val="lt1"/>
                </a:solidFill>
              </a:rPr>
              <a:t>Takeaways</a:t>
            </a:r>
            <a:endParaRPr>
              <a:solidFill>
                <a:schemeClr val="lt1"/>
              </a:solidFill>
            </a:endParaRPr>
          </a:p>
        </p:txBody>
      </p:sp>
      <p:sp>
        <p:nvSpPr>
          <p:cNvPr id="115" name="Google Shape;115;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lt1"/>
              </a:buClr>
              <a:buSzPts val="2200"/>
              <a:buChar char="●"/>
            </a:pPr>
            <a:r>
              <a:rPr lang="en" sz="2200">
                <a:solidFill>
                  <a:schemeClr val="lt1"/>
                </a:solidFill>
              </a:rPr>
              <a:t>Random forest</a:t>
            </a:r>
            <a:r>
              <a:rPr lang="en" sz="2200">
                <a:solidFill>
                  <a:schemeClr val="lt1"/>
                </a:solidFill>
              </a:rPr>
              <a:t> was best model</a:t>
            </a:r>
            <a:endParaRPr sz="2200">
              <a:solidFill>
                <a:schemeClr val="lt1"/>
              </a:solidFill>
            </a:endParaRPr>
          </a:p>
          <a:p>
            <a:pPr indent="-368300" lvl="0" marL="457200" rtl="0" algn="l">
              <a:lnSpc>
                <a:spcPct val="115000"/>
              </a:lnSpc>
              <a:spcBef>
                <a:spcPts val="0"/>
              </a:spcBef>
              <a:spcAft>
                <a:spcPts val="0"/>
              </a:spcAft>
              <a:buClr>
                <a:schemeClr val="lt1"/>
              </a:buClr>
              <a:buSzPts val="2200"/>
              <a:buChar char="●"/>
            </a:pPr>
            <a:r>
              <a:rPr lang="en" sz="2200">
                <a:solidFill>
                  <a:schemeClr val="lt1"/>
                </a:solidFill>
              </a:rPr>
              <a:t>Number of lab procedures, medications and inpatient days had the strongest influence</a:t>
            </a:r>
            <a:endParaRPr sz="2200">
              <a:solidFill>
                <a:schemeClr val="lt1"/>
              </a:solidFill>
            </a:endParaRPr>
          </a:p>
          <a:p>
            <a:pPr indent="-368300" lvl="0" marL="457200" rtl="0" algn="l">
              <a:lnSpc>
                <a:spcPct val="115000"/>
              </a:lnSpc>
              <a:spcBef>
                <a:spcPts val="0"/>
              </a:spcBef>
              <a:spcAft>
                <a:spcPts val="0"/>
              </a:spcAft>
              <a:buClr>
                <a:schemeClr val="lt1"/>
              </a:buClr>
              <a:buSzPts val="2200"/>
              <a:buChar char="●"/>
            </a:pPr>
            <a:r>
              <a:rPr lang="en" sz="2200">
                <a:solidFill>
                  <a:schemeClr val="lt1"/>
                </a:solidFill>
              </a:rPr>
              <a:t>Diagnoses were not important</a:t>
            </a:r>
            <a:endParaRPr sz="2200">
              <a:solidFill>
                <a:schemeClr val="lt1"/>
              </a:solidFill>
            </a:endParaRPr>
          </a:p>
          <a:p>
            <a:pPr indent="-368300" lvl="0" marL="457200" rtl="0" algn="l">
              <a:lnSpc>
                <a:spcPct val="115000"/>
              </a:lnSpc>
              <a:spcBef>
                <a:spcPts val="0"/>
              </a:spcBef>
              <a:spcAft>
                <a:spcPts val="0"/>
              </a:spcAft>
              <a:buClr>
                <a:schemeClr val="lt1"/>
              </a:buClr>
              <a:buSzPts val="2200"/>
              <a:buChar char="●"/>
            </a:pPr>
            <a:r>
              <a:rPr lang="en" sz="2200">
                <a:solidFill>
                  <a:schemeClr val="lt1"/>
                </a:solidFill>
              </a:rPr>
              <a:t>Race and gender were not important</a:t>
            </a:r>
            <a:endParaRPr sz="22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