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3.png" ContentType="image/png"/>
  <Override PartName="/ppt/media/image33.png" ContentType="image/png"/>
  <Override PartName="/ppt/media/image4.png" ContentType="image/png"/>
  <Override PartName="/ppt/media/image34.png" ContentType="image/png"/>
  <Override PartName="/ppt/media/image5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6.png" ContentType="image/png"/>
  <Override PartName="/ppt/media/image15.png" ContentType="image/png"/>
  <Override PartName="/ppt/media/image83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3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27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38.png" ContentType="image/png"/>
  <Override PartName="/ppt/media/image56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129.png" ContentType="image/png"/>
  <Override PartName="/ppt/media/image32.png" ContentType="image/png"/>
  <Override PartName="/ppt/media/image40.png" ContentType="image/png"/>
  <Override PartName="/ppt/media/image137.png" ContentType="image/png"/>
  <Override PartName="/ppt/media/image47.png" ContentType="image/png"/>
  <Override PartName="/ppt/media/image133.png" ContentType="image/png"/>
  <Override PartName="/ppt/media/image41.png" ContentType="image/png"/>
  <Override PartName="/ppt/media/image138.png" ContentType="image/png"/>
  <Override PartName="/ppt/media/image39.png" ContentType="image/png"/>
  <Override PartName="/ppt/media/image48.png" ContentType="image/png"/>
  <Override PartName="/ppt/media/image134.png" ContentType="image/png"/>
  <Override PartName="/ppt/media/image42.png" ContentType="image/png"/>
  <Override PartName="/ppt/media/image139.png" ContentType="image/png"/>
  <Override PartName="/ppt/media/image49.png" ContentType="image/png"/>
  <Override PartName="/ppt/media/image100.png" ContentType="image/png"/>
  <Override PartName="/ppt/media/image135.png" ContentType="image/png"/>
  <Override PartName="/ppt/media/image43.png" ContentType="image/png"/>
  <Override PartName="/ppt/media/image81.png" ContentType="image/png"/>
  <Override PartName="/ppt/media/image13.png" ContentType="image/png"/>
  <Override PartName="/ppt/media/image1.png" ContentType="image/png"/>
  <Override PartName="/ppt/media/image136.png" ContentType="image/png"/>
  <Override PartName="/ppt/media/image130.png" ContentType="image/png"/>
  <Override PartName="/ppt/media/image79.png" ContentType="image/png"/>
  <Override PartName="/ppt/media/image44.png" ContentType="image/png"/>
  <Override PartName="/ppt/media/image131.png" ContentType="image/png"/>
  <Override PartName="/ppt/media/image45.png" ContentType="image/png"/>
  <Override PartName="/ppt/media/image132.png" ContentType="image/png"/>
  <Override PartName="/ppt/media/image4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94.png" ContentType="image/png"/>
  <Override PartName="/ppt/media/image26.png" ContentType="image/png"/>
  <Override PartName="/ppt/media/image2.png" ContentType="image/png"/>
  <Override PartName="/ppt/media/image82.png" ContentType="image/png"/>
  <Override PartName="/ppt/media/image14.png" ContentType="image/png"/>
  <Override PartName="/ppt/media/image93.png" ContentType="image/png"/>
  <Override PartName="/ppt/media/image25.png" ContentType="image/png"/>
  <Override PartName="/ppt/media/image92.png" ContentType="image/png"/>
  <Override PartName="/ppt/media/image24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21.png" ContentType="image/png"/>
  <Override PartName="/ppt/media/image11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352C94-4B77-4D04-82EB-B6A7C62B8D3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DBC638-58D4-4A91-A91D-55ADA92241E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204B39-C668-42BE-A2FC-BDF504BB173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719124-7359-4E31-992B-5E7788C2639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A6CE1A-D688-4ED3-8A4A-9AE7346ACF3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B1AFA6-81FD-4663-AC91-FDDEFC2ED8A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8C5804-D01C-43C5-9942-2CE048BE16C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153652-52C2-47B0-9924-0452E6ED7C3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6A780F-17E4-4685-9ED4-C4D5E35A2A9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2641DC-2721-4E4C-9058-AC5FC0E5529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44B267-384D-4C92-8E1A-7D6F127A77B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4EC4F7-48D2-4D83-B3EE-CE5F9B83EAB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B391F7-5BBF-4A9D-98F3-36CB12A1011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4713FB-06E1-4DFD-892D-B068AAB52D7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7E0C02-89F0-4A82-A0D4-6CFA5C3DE8F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22B048-66EC-45CF-82AB-0088388C9E2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1AE41-DA7B-414D-8E87-766232BCC67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AC0533-22D6-4D5F-A8C2-1819D631ED1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584D17-FF3C-4328-A110-DA47F398A50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A919EA-2283-4D7F-BDD6-B32F1129C9B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8F0274-954C-4046-982D-EC413B3DFFF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2CE71A-DCAD-4C46-BFA9-66FDA14EEE4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8A543F-8732-4FF7-92CB-FF847D2C488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DF28DE-708D-4EC4-B26B-32DC4706901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021F64B-1050-43FA-AC6C-5D5420B0DAA7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66AE0D1-93D6-4839-BB17-6B303671F91C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hyperlink" Target="https://www.flaticon.es/" TargetMode="External"/><Relationship Id="rId1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image" Target="../media/image116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7.png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image" Target="../media/image121.png"/><Relationship Id="rId3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5.png"/><Relationship Id="rId2" Type="http://schemas.openxmlformats.org/officeDocument/2006/relationships/image" Target="../media/image126.png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9.png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35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38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3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://www.mathphysics.com/pde/HEderiv.html" TargetMode="External"/><Relationship Id="rId2" Type="http://schemas.openxmlformats.org/officeDocument/2006/relationships/hyperlink" Target="http://www.mathphysics.com/pde/HEderiv.html" TargetMode="External"/><Relationship Id="rId3" Type="http://schemas.openxmlformats.org/officeDocument/2006/relationships/hyperlink" Target="https://www.youtube.com/watch?v=rds2YMYjKjg" TargetMode="External"/><Relationship Id="rId4" Type="http://schemas.openxmlformats.org/officeDocument/2006/relationships/hyperlink" Target="https://www.youtube.com/watch?v=-ZVHHy1qsWc" TargetMode="External"/><Relationship Id="rId5" Type="http://schemas.openxmlformats.org/officeDocument/2006/relationships/hyperlink" Target="https://es-academic.com/dic.nsf/eswiki/326895" TargetMode="External"/><Relationship Id="rId6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www.geogebra.org/m/kpp3FjBh" TargetMode="External"/><Relationship Id="rId6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3201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5200" spc="-1" strike="noStrike">
                <a:solidFill>
                  <a:srgbClr val="134f5c"/>
                </a:solidFill>
                <a:latin typeface="Oswald"/>
                <a:ea typeface="Oswald"/>
              </a:rPr>
              <a:t>Ecuaciones Diferenciales y Métodos Numéricos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33724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4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b45f06"/>
                </a:solidFill>
                <a:latin typeface="Oswald Light"/>
                <a:ea typeface="Oswald Light"/>
              </a:rPr>
              <a:t>Juan Esteban Agudelo Ortiz - Samuel Daza Rodriguez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0" name="Google Shape;56;p13" descr=""/>
          <p:cNvPicPr/>
          <p:nvPr/>
        </p:nvPicPr>
        <p:blipFill>
          <a:blip r:embed="rId1"/>
          <a:stretch/>
        </p:blipFill>
        <p:spPr>
          <a:xfrm>
            <a:off x="7824960" y="64440"/>
            <a:ext cx="1254240" cy="160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34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95;p22" descr=""/>
          <p:cNvPicPr/>
          <p:nvPr/>
        </p:nvPicPr>
        <p:blipFill>
          <a:blip r:embed="rId1"/>
          <a:stretch/>
        </p:blipFill>
        <p:spPr>
          <a:xfrm rot="607800">
            <a:off x="6185880" y="150516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196;p22" descr=""/>
          <p:cNvPicPr/>
          <p:nvPr/>
        </p:nvPicPr>
        <p:blipFill>
          <a:blip r:embed="rId2"/>
          <a:stretch/>
        </p:blipFill>
        <p:spPr>
          <a:xfrm>
            <a:off x="152280" y="4068720"/>
            <a:ext cx="922320" cy="92232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197;p22" descr=""/>
          <p:cNvPicPr/>
          <p:nvPr/>
        </p:nvPicPr>
        <p:blipFill>
          <a:blip r:embed="rId3"/>
          <a:stretch/>
        </p:blipFill>
        <p:spPr>
          <a:xfrm>
            <a:off x="6325560" y="119520"/>
            <a:ext cx="1039680" cy="103968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98;p22" descr=""/>
          <p:cNvPicPr/>
          <p:nvPr/>
        </p:nvPicPr>
        <p:blipFill>
          <a:blip r:embed="rId4"/>
          <a:stretch/>
        </p:blipFill>
        <p:spPr>
          <a:xfrm>
            <a:off x="3999960" y="359712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99;p22" descr=""/>
          <p:cNvPicPr/>
          <p:nvPr/>
        </p:nvPicPr>
        <p:blipFill>
          <a:blip r:embed="rId5"/>
          <a:stretch/>
        </p:blipFill>
        <p:spPr>
          <a:xfrm>
            <a:off x="5974560" y="403812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00;p22" descr=""/>
          <p:cNvPicPr/>
          <p:nvPr/>
        </p:nvPicPr>
        <p:blipFill>
          <a:blip r:embed="rId6"/>
          <a:stretch/>
        </p:blipFill>
        <p:spPr>
          <a:xfrm>
            <a:off x="7141680" y="292104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01;p22" descr=""/>
          <p:cNvPicPr/>
          <p:nvPr/>
        </p:nvPicPr>
        <p:blipFill>
          <a:blip r:embed="rId7"/>
          <a:stretch/>
        </p:blipFill>
        <p:spPr>
          <a:xfrm>
            <a:off x="8248680" y="165492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202;p22" descr=""/>
          <p:cNvPicPr/>
          <p:nvPr/>
        </p:nvPicPr>
        <p:blipFill>
          <a:blip r:embed="rId8"/>
          <a:stretch/>
        </p:blipFill>
        <p:spPr>
          <a:xfrm>
            <a:off x="4733280" y="26172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91" name="Google Shape;203;p22" descr=""/>
          <p:cNvPicPr/>
          <p:nvPr/>
        </p:nvPicPr>
        <p:blipFill>
          <a:blip r:embed="rId9"/>
          <a:stretch/>
        </p:blipFill>
        <p:spPr>
          <a:xfrm>
            <a:off x="375480" y="183240"/>
            <a:ext cx="571680" cy="571680"/>
          </a:xfrm>
          <a:prstGeom prst="rect">
            <a:avLst/>
          </a:prstGeom>
          <a:ln w="0">
            <a:noFill/>
          </a:ln>
        </p:spPr>
      </p:pic>
      <p:sp>
        <p:nvSpPr>
          <p:cNvPr id="192" name="Google Shape;204;p22"/>
          <p:cNvSpPr/>
          <p:nvPr/>
        </p:nvSpPr>
        <p:spPr>
          <a:xfrm flipH="1" rot="10800000">
            <a:off x="1077840" y="387432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205;p22"/>
          <p:cNvSpPr/>
          <p:nvPr/>
        </p:nvSpPr>
        <p:spPr>
          <a:xfrm flipH="1" rot="10800000">
            <a:off x="1839600" y="356940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206;p22"/>
          <p:cNvSpPr/>
          <p:nvPr/>
        </p:nvSpPr>
        <p:spPr>
          <a:xfrm flipH="1" rot="10800000">
            <a:off x="2601720" y="326448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207;p22"/>
          <p:cNvSpPr/>
          <p:nvPr/>
        </p:nvSpPr>
        <p:spPr>
          <a:xfrm flipH="1" rot="10800000">
            <a:off x="3340800" y="297720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Google Shape;208;p22"/>
          <p:cNvSpPr/>
          <p:nvPr/>
        </p:nvSpPr>
        <p:spPr>
          <a:xfrm flipH="1" rot="10800000">
            <a:off x="4136400" y="267984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oogle Shape;209;p22"/>
          <p:cNvSpPr/>
          <p:nvPr/>
        </p:nvSpPr>
        <p:spPr>
          <a:xfrm flipH="1" rot="10800000">
            <a:off x="4850640" y="239868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210;p22"/>
          <p:cNvSpPr/>
          <p:nvPr/>
        </p:nvSpPr>
        <p:spPr>
          <a:xfrm flipH="1" rot="10800000">
            <a:off x="5546520" y="213624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211;p22"/>
          <p:cNvSpPr/>
          <p:nvPr/>
        </p:nvSpPr>
        <p:spPr>
          <a:xfrm>
            <a:off x="4648320" y="4724280"/>
            <a:ext cx="44316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 u="sng">
                <a:solidFill>
                  <a:srgbClr val="b45f06"/>
                </a:solidFill>
                <a:uFillTx/>
                <a:latin typeface="Oswald Light"/>
                <a:ea typeface="Oswald Light"/>
                <a:hlinkClick r:id="rId10"/>
              </a:rPr>
              <a:t>Iconos vectoriales y stickers - PNG, SVG, EPS, PSD y CSS (flaticon.es)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16;p23"/>
          <p:cNvSpPr/>
          <p:nvPr/>
        </p:nvSpPr>
        <p:spPr>
          <a:xfrm>
            <a:off x="46548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Ecuaciones Diferenciales con Retardo (DDE)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201" name="Google Shape;217;p23" descr="{&quot;text&quot;:&quot;\\dfrac{\\partial T}{\\partial t} = F\\left(t, T, T(t-\\tau) \\right)&quot;,&quot;color&quot;:&quot;#134f5c&quot;,&quot;mathType&quot;:&quot;LaTEX&quot;,&quot;height&quot;:140}"/>
          <p:cNvPicPr/>
          <p:nvPr/>
        </p:nvPicPr>
        <p:blipFill>
          <a:blip r:embed="rId1"/>
          <a:stretch/>
        </p:blipFill>
        <p:spPr>
          <a:xfrm>
            <a:off x="676440" y="1403280"/>
            <a:ext cx="4111200" cy="839880"/>
          </a:xfrm>
          <a:prstGeom prst="rect">
            <a:avLst/>
          </a:prstGeom>
          <a:ln w="0">
            <a:noFill/>
          </a:ln>
        </p:spPr>
      </p:pic>
      <p:sp>
        <p:nvSpPr>
          <p:cNvPr id="202" name="Google Shape;218;p23"/>
          <p:cNvSpPr/>
          <p:nvPr/>
        </p:nvSpPr>
        <p:spPr>
          <a:xfrm>
            <a:off x="615960" y="1202400"/>
            <a:ext cx="4287960" cy="1251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19;p23"/>
          <p:cNvSpPr/>
          <p:nvPr/>
        </p:nvSpPr>
        <p:spPr>
          <a:xfrm>
            <a:off x="5236560" y="1353240"/>
            <a:ext cx="299952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Delay en Variable Independiente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04" name="Google Shape;220;p23" descr="{&quot;text&quot;:&quot;\\tau&quot;,&quot;mathType&quot;:&quot;LaTEX&quot;,&quot;height&quot;:50,&quot;color&quot;:&quot;#c35f06&quot;}"/>
          <p:cNvPicPr/>
          <p:nvPr/>
        </p:nvPicPr>
        <p:blipFill>
          <a:blip r:embed="rId2"/>
          <a:stretch/>
        </p:blipFill>
        <p:spPr>
          <a:xfrm>
            <a:off x="7281000" y="1789920"/>
            <a:ext cx="279000" cy="240480"/>
          </a:xfrm>
          <a:prstGeom prst="rect">
            <a:avLst/>
          </a:prstGeom>
          <a:ln w="0">
            <a:noFill/>
          </a:ln>
        </p:spPr>
      </p:pic>
      <p:sp>
        <p:nvSpPr>
          <p:cNvPr id="205" name="Google Shape;221;p23"/>
          <p:cNvSpPr/>
          <p:nvPr/>
        </p:nvSpPr>
        <p:spPr>
          <a:xfrm>
            <a:off x="4368240" y="2986560"/>
            <a:ext cx="3238920" cy="10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Se requiere conocer el estado de T en un tiempo previo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6" name="Google Shape;222;p23"/>
          <p:cNvSpPr/>
          <p:nvPr/>
        </p:nvSpPr>
        <p:spPr>
          <a:xfrm flipH="1" rot="10800000">
            <a:off x="4350960" y="1600200"/>
            <a:ext cx="885600" cy="88920"/>
          </a:xfrm>
          <a:prstGeom prst="curvedConnector3">
            <a:avLst>
              <a:gd name="adj1" fmla="val 10230"/>
            </a:avLst>
          </a:prstGeom>
          <a:noFill/>
          <a:ln w="9525">
            <a:solidFill>
              <a:srgbClr val="b45f0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oogle Shape;223;p23"/>
          <p:cNvSpPr/>
          <p:nvPr/>
        </p:nvSpPr>
        <p:spPr>
          <a:xfrm flipH="1" rot="16200000">
            <a:off x="3177720" y="2196720"/>
            <a:ext cx="1348200" cy="1031400"/>
          </a:xfrm>
          <a:prstGeom prst="curvedConnector2">
            <a:avLst/>
          </a:prstGeom>
          <a:noFill/>
          <a:ln w="9525">
            <a:solidFill>
              <a:srgbClr val="b45f0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Google Shape;224;p23" descr="{&quot;height&quot;:80,&quot;mathType&quot;:&quot;LaTEX&quot;,&quot;text&quot;:&quot;T(t-\\tau)&quot;,&quot;color&quot;:&quot;#c35f06&quot;}"/>
          <p:cNvPicPr/>
          <p:nvPr/>
        </p:nvPicPr>
        <p:blipFill>
          <a:blip r:embed="rId3"/>
          <a:stretch/>
        </p:blipFill>
        <p:spPr>
          <a:xfrm>
            <a:off x="5107320" y="3980160"/>
            <a:ext cx="1760760" cy="4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29;p24"/>
          <p:cNvSpPr/>
          <p:nvPr/>
        </p:nvSpPr>
        <p:spPr>
          <a:xfrm>
            <a:off x="859320" y="421920"/>
            <a:ext cx="32598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500" spc="-1" strike="noStrike">
                <a:solidFill>
                  <a:srgbClr val="b45f06"/>
                </a:solidFill>
                <a:latin typeface="Oswald"/>
                <a:ea typeface="Oswald"/>
              </a:rPr>
              <a:t>Proceso Determinista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10" name="Google Shape;230;p24"/>
          <p:cNvSpPr/>
          <p:nvPr/>
        </p:nvSpPr>
        <p:spPr>
          <a:xfrm>
            <a:off x="5037480" y="421920"/>
            <a:ext cx="32598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500" spc="-1" strike="noStrike">
                <a:solidFill>
                  <a:srgbClr val="b45f06"/>
                </a:solidFill>
                <a:latin typeface="Oswald"/>
                <a:ea typeface="Oswald"/>
              </a:rPr>
              <a:t>Proceso Estocástico</a:t>
            </a:r>
            <a:endParaRPr b="0" lang="en-US" sz="2500" spc="-1" strike="noStrike">
              <a:latin typeface="Arial"/>
            </a:endParaRPr>
          </a:p>
        </p:txBody>
      </p:sp>
      <p:grpSp>
        <p:nvGrpSpPr>
          <p:cNvPr id="211" name="Google Shape;231;p24"/>
          <p:cNvGrpSpPr/>
          <p:nvPr/>
        </p:nvGrpSpPr>
        <p:grpSpPr>
          <a:xfrm>
            <a:off x="982800" y="1203480"/>
            <a:ext cx="3013200" cy="1114200"/>
            <a:chOff x="982800" y="1203480"/>
            <a:chExt cx="3013200" cy="1114200"/>
          </a:xfrm>
        </p:grpSpPr>
        <p:grpSp>
          <p:nvGrpSpPr>
            <p:cNvPr id="212" name="Google Shape;232;p24"/>
            <p:cNvGrpSpPr/>
            <p:nvPr/>
          </p:nvGrpSpPr>
          <p:grpSpPr>
            <a:xfrm>
              <a:off x="982800" y="1203480"/>
              <a:ext cx="3013200" cy="1114200"/>
              <a:chOff x="982800" y="1203480"/>
              <a:chExt cx="3013200" cy="1114200"/>
            </a:xfrm>
          </p:grpSpPr>
          <p:sp>
            <p:nvSpPr>
              <p:cNvPr id="213" name="Google Shape;233;p24"/>
              <p:cNvSpPr/>
              <p:nvPr/>
            </p:nvSpPr>
            <p:spPr>
              <a:xfrm>
                <a:off x="1052640" y="1203480"/>
                <a:ext cx="2943360" cy="7999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b45f06"/>
                </a:solidFill>
                <a:prstDash val="dot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Google Shape;234;p24"/>
              <p:cNvSpPr/>
              <p:nvPr/>
            </p:nvSpPr>
            <p:spPr>
              <a:xfrm>
                <a:off x="982800" y="1220400"/>
                <a:ext cx="1321560" cy="109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s" sz="2000" spc="-1" strike="noStrike">
                    <a:solidFill>
                      <a:srgbClr val="134f5c"/>
                    </a:solidFill>
                    <a:latin typeface="Oswald Light"/>
                    <a:ea typeface="Oswald Light"/>
                  </a:rPr>
                  <a:t>Condiciones 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s" sz="2000" spc="-1" strike="noStrike">
                    <a:solidFill>
                      <a:srgbClr val="134f5c"/>
                    </a:solidFill>
                    <a:latin typeface="Oswald Light"/>
                    <a:ea typeface="Oswald Light"/>
                  </a:rPr>
                  <a:t>Iniciales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pic>
          <p:nvPicPr>
            <p:cNvPr id="215" name="Google Shape;235;p24" descr="{&quot;mathType&quot;:&quot;LaTEX&quot;,&quot;text&quot;:&quot;x(0) = x_0&quot;,&quot;height&quot;:100,&quot;color&quot;:&quot;#b45f06&quot;}"/>
            <p:cNvPicPr/>
            <p:nvPr/>
          </p:nvPicPr>
          <p:blipFill>
            <a:blip r:embed="rId1"/>
            <a:stretch/>
          </p:blipFill>
          <p:spPr>
            <a:xfrm>
              <a:off x="2526480" y="1438200"/>
              <a:ext cx="1321560" cy="315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6" name="Google Shape;236;p24"/>
          <p:cNvGrpSpPr/>
          <p:nvPr/>
        </p:nvGrpSpPr>
        <p:grpSpPr>
          <a:xfrm>
            <a:off x="962280" y="2329920"/>
            <a:ext cx="3053880" cy="946440"/>
            <a:chOff x="962280" y="2329920"/>
            <a:chExt cx="3053880" cy="946440"/>
          </a:xfrm>
        </p:grpSpPr>
        <p:sp>
          <p:nvSpPr>
            <p:cNvPr id="217" name="Google Shape;237;p24"/>
            <p:cNvSpPr/>
            <p:nvPr/>
          </p:nvSpPr>
          <p:spPr>
            <a:xfrm>
              <a:off x="962280" y="2329920"/>
              <a:ext cx="3053880" cy="7999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b45f06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Google Shape;238;p24"/>
            <p:cNvSpPr/>
            <p:nvPr/>
          </p:nvSpPr>
          <p:spPr>
            <a:xfrm>
              <a:off x="962280" y="2484000"/>
              <a:ext cx="987120" cy="79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" sz="2000" spc="-1" strike="noStrike">
                  <a:solidFill>
                    <a:srgbClr val="134f5c"/>
                  </a:solidFill>
                  <a:latin typeface="Oswald Light"/>
                  <a:ea typeface="Oswald Light"/>
                </a:rPr>
                <a:t>Módelo</a:t>
              </a:r>
              <a:endParaRPr b="0" lang="en-US" sz="2000" spc="-1" strike="noStrike">
                <a:latin typeface="Arial"/>
              </a:endParaRPr>
            </a:p>
          </p:txBody>
        </p:sp>
        <p:pic>
          <p:nvPicPr>
            <p:cNvPr id="219" name="Google Shape;239;p24" descr="{&quot;height&quot;:100,&quot;text&quot;:&quot;x'' = f(t, x, x')&quot;,&quot;mathType&quot;:&quot;LaTEX&quot;,&quot;color&quot;:&quot;#b45f06&quot;}"/>
            <p:cNvPicPr/>
            <p:nvPr/>
          </p:nvPicPr>
          <p:blipFill>
            <a:blip r:embed="rId2"/>
            <a:stretch/>
          </p:blipFill>
          <p:spPr>
            <a:xfrm>
              <a:off x="1949760" y="2572560"/>
              <a:ext cx="1990080" cy="315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0" name="Google Shape;240;p24"/>
          <p:cNvSpPr/>
          <p:nvPr/>
        </p:nvSpPr>
        <p:spPr>
          <a:xfrm>
            <a:off x="2430720" y="2083680"/>
            <a:ext cx="117000" cy="182880"/>
          </a:xfrm>
          <a:prstGeom prst="mathPlus">
            <a:avLst>
              <a:gd name="adj1" fmla="val 0"/>
            </a:avLst>
          </a:prstGeom>
          <a:solidFill>
            <a:srgbClr val="b45f06"/>
          </a:solidFill>
          <a:ln w="19050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1" name="Google Shape;241;p24"/>
          <p:cNvGrpSpPr/>
          <p:nvPr/>
        </p:nvGrpSpPr>
        <p:grpSpPr>
          <a:xfrm>
            <a:off x="639360" y="3515760"/>
            <a:ext cx="3473640" cy="1094400"/>
            <a:chOff x="639360" y="3515760"/>
            <a:chExt cx="3473640" cy="1094400"/>
          </a:xfrm>
        </p:grpSpPr>
        <p:sp>
          <p:nvSpPr>
            <p:cNvPr id="222" name="Google Shape;242;p24"/>
            <p:cNvSpPr/>
            <p:nvPr/>
          </p:nvSpPr>
          <p:spPr>
            <a:xfrm>
              <a:off x="756720" y="3515760"/>
              <a:ext cx="3291480" cy="958320"/>
            </a:xfrm>
            <a:custGeom>
              <a:avLst/>
              <a:gdLst/>
              <a:ahLst/>
              <a:rect l="l" t="t" r="r" b="b"/>
              <a:pathLst>
                <a:path w="131674" h="38349">
                  <a:moveTo>
                    <a:pt x="0" y="38349"/>
                  </a:moveTo>
                  <a:cubicBezTo>
                    <a:pt x="2110" y="34867"/>
                    <a:pt x="5592" y="19779"/>
                    <a:pt x="12661" y="17458"/>
                  </a:cubicBezTo>
                  <a:cubicBezTo>
                    <a:pt x="19730" y="15137"/>
                    <a:pt x="32496" y="26638"/>
                    <a:pt x="42414" y="24422"/>
                  </a:cubicBezTo>
                  <a:cubicBezTo>
                    <a:pt x="52332" y="22207"/>
                    <a:pt x="63515" y="3110"/>
                    <a:pt x="72167" y="4165"/>
                  </a:cubicBezTo>
                  <a:cubicBezTo>
                    <a:pt x="80819" y="5220"/>
                    <a:pt x="87783" y="26848"/>
                    <a:pt x="94324" y="30752"/>
                  </a:cubicBezTo>
                  <a:cubicBezTo>
                    <a:pt x="100866" y="34656"/>
                    <a:pt x="107090" y="32651"/>
                    <a:pt x="111416" y="27587"/>
                  </a:cubicBezTo>
                  <a:cubicBezTo>
                    <a:pt x="115742" y="22523"/>
                    <a:pt x="116903" y="2793"/>
                    <a:pt x="120279" y="366"/>
                  </a:cubicBezTo>
                  <a:cubicBezTo>
                    <a:pt x="123655" y="-2061"/>
                    <a:pt x="129775" y="10917"/>
                    <a:pt x="131674" y="13027"/>
                  </a:cubicBezTo>
                </a:path>
              </a:pathLst>
            </a:custGeom>
            <a:noFill/>
            <a:ln w="9525">
              <a:solidFill>
                <a:srgbClr val="134f5c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243;p24"/>
            <p:cNvSpPr/>
            <p:nvPr/>
          </p:nvSpPr>
          <p:spPr>
            <a:xfrm>
              <a:off x="3996000" y="3830040"/>
              <a:ext cx="117000" cy="118800"/>
            </a:xfrm>
            <a:prstGeom prst="ellipse">
              <a:avLst/>
            </a:prstGeom>
            <a:noFill/>
            <a:ln w="9525">
              <a:solidFill>
                <a:srgbClr val="b45f0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244;p24"/>
            <p:cNvSpPr/>
            <p:nvPr/>
          </p:nvSpPr>
          <p:spPr>
            <a:xfrm>
              <a:off x="729000" y="4474440"/>
              <a:ext cx="27720" cy="26640"/>
            </a:xfrm>
            <a:prstGeom prst="ellipse">
              <a:avLst/>
            </a:prstGeom>
            <a:solidFill>
              <a:srgbClr val="b45f06"/>
            </a:solidFill>
            <a:ln w="9525">
              <a:solidFill>
                <a:srgbClr val="b45f0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5" name="Google Shape;245;p24" descr="{&quot;color&quot;:&quot;#b45f06&quot;,&quot;mathType&quot;:&quot;LaTEX&quot;,&quot;text&quot;:&quot;x_0&quot;,&quot;height&quot;:25}"/>
            <p:cNvPicPr/>
            <p:nvPr/>
          </p:nvPicPr>
          <p:blipFill>
            <a:blip r:embed="rId3"/>
            <a:stretch/>
          </p:blipFill>
          <p:spPr>
            <a:xfrm>
              <a:off x="639360" y="4538880"/>
              <a:ext cx="117000" cy="71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6" name="Google Shape;246;p24"/>
          <p:cNvSpPr/>
          <p:nvPr/>
        </p:nvSpPr>
        <p:spPr>
          <a:xfrm flipH="1" rot="10800000">
            <a:off x="683640" y="4713480"/>
            <a:ext cx="351720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45f06"/>
            </a:solidFill>
            <a:prstDash val="dot"/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7" name="Google Shape;247;p24"/>
          <p:cNvGrpSpPr/>
          <p:nvPr/>
        </p:nvGrpSpPr>
        <p:grpSpPr>
          <a:xfrm>
            <a:off x="5150520" y="1211760"/>
            <a:ext cx="3013200" cy="1114200"/>
            <a:chOff x="5150520" y="1211760"/>
            <a:chExt cx="3013200" cy="1114200"/>
          </a:xfrm>
        </p:grpSpPr>
        <p:grpSp>
          <p:nvGrpSpPr>
            <p:cNvPr id="228" name="Google Shape;248;p24"/>
            <p:cNvGrpSpPr/>
            <p:nvPr/>
          </p:nvGrpSpPr>
          <p:grpSpPr>
            <a:xfrm>
              <a:off x="5150520" y="1211760"/>
              <a:ext cx="3013200" cy="1114200"/>
              <a:chOff x="5150520" y="1211760"/>
              <a:chExt cx="3013200" cy="1114200"/>
            </a:xfrm>
          </p:grpSpPr>
          <p:sp>
            <p:nvSpPr>
              <p:cNvPr id="229" name="Google Shape;249;p24"/>
              <p:cNvSpPr/>
              <p:nvPr/>
            </p:nvSpPr>
            <p:spPr>
              <a:xfrm>
                <a:off x="5220360" y="1211760"/>
                <a:ext cx="2943360" cy="79992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b45f06"/>
                </a:solidFill>
                <a:prstDash val="dot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Google Shape;250;p24"/>
              <p:cNvSpPr/>
              <p:nvPr/>
            </p:nvSpPr>
            <p:spPr>
              <a:xfrm>
                <a:off x="5150520" y="1228680"/>
                <a:ext cx="1321560" cy="109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s" sz="2000" spc="-1" strike="noStrike">
                    <a:solidFill>
                      <a:srgbClr val="134f5c"/>
                    </a:solidFill>
                    <a:latin typeface="Oswald Light"/>
                    <a:ea typeface="Oswald Light"/>
                  </a:rPr>
                  <a:t>Condiciones 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s" sz="2000" spc="-1" strike="noStrike">
                    <a:solidFill>
                      <a:srgbClr val="134f5c"/>
                    </a:solidFill>
                    <a:latin typeface="Oswald Light"/>
                    <a:ea typeface="Oswald Light"/>
                  </a:rPr>
                  <a:t>Iniciales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pic>
          <p:nvPicPr>
            <p:cNvPr id="231" name="Google Shape;251;p24" descr="{&quot;mathType&quot;:&quot;LaTEX&quot;,&quot;text&quot;:&quot;x(0) = x_0&quot;,&quot;height&quot;:100,&quot;color&quot;:&quot;#b45f06&quot;}"/>
            <p:cNvPicPr/>
            <p:nvPr/>
          </p:nvPicPr>
          <p:blipFill>
            <a:blip r:embed="rId4"/>
            <a:stretch/>
          </p:blipFill>
          <p:spPr>
            <a:xfrm>
              <a:off x="6694200" y="1446480"/>
              <a:ext cx="1321560" cy="315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2" name="Google Shape;252;p24"/>
          <p:cNvSpPr/>
          <p:nvPr/>
        </p:nvSpPr>
        <p:spPr>
          <a:xfrm>
            <a:off x="6621840" y="2083680"/>
            <a:ext cx="117000" cy="182880"/>
          </a:xfrm>
          <a:prstGeom prst="mathPlus">
            <a:avLst>
              <a:gd name="adj1" fmla="val 0"/>
            </a:avLst>
          </a:prstGeom>
          <a:solidFill>
            <a:srgbClr val="b45f06"/>
          </a:solidFill>
          <a:ln w="19050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3" name="Google Shape;253;p24"/>
          <p:cNvGrpSpPr/>
          <p:nvPr/>
        </p:nvGrpSpPr>
        <p:grpSpPr>
          <a:xfrm>
            <a:off x="4798440" y="2338560"/>
            <a:ext cx="3738240" cy="946080"/>
            <a:chOff x="4798440" y="2338560"/>
            <a:chExt cx="3738240" cy="946080"/>
          </a:xfrm>
        </p:grpSpPr>
        <p:sp>
          <p:nvSpPr>
            <p:cNvPr id="234" name="Google Shape;254;p24"/>
            <p:cNvSpPr/>
            <p:nvPr/>
          </p:nvSpPr>
          <p:spPr>
            <a:xfrm>
              <a:off x="4798440" y="2338560"/>
              <a:ext cx="3738240" cy="7999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b45f06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255;p24"/>
            <p:cNvSpPr/>
            <p:nvPr/>
          </p:nvSpPr>
          <p:spPr>
            <a:xfrm>
              <a:off x="4825800" y="2492280"/>
              <a:ext cx="3687840" cy="79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" sz="2000" spc="-1" strike="noStrike">
                  <a:solidFill>
                    <a:srgbClr val="134f5c"/>
                  </a:solidFill>
                  <a:latin typeface="Oswald Light"/>
                  <a:ea typeface="Oswald Light"/>
                </a:rPr>
                <a:t>Probabilidad de Evolucionar a un Estado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36" name="Google Shape;256;p24"/>
          <p:cNvGrpSpPr/>
          <p:nvPr/>
        </p:nvGrpSpPr>
        <p:grpSpPr>
          <a:xfrm>
            <a:off x="4957200" y="3215160"/>
            <a:ext cx="1848600" cy="1816920"/>
            <a:chOff x="4957200" y="3215160"/>
            <a:chExt cx="1848600" cy="1816920"/>
          </a:xfrm>
        </p:grpSpPr>
        <p:sp>
          <p:nvSpPr>
            <p:cNvPr id="237" name="Google Shape;257;p24"/>
            <p:cNvSpPr/>
            <p:nvPr/>
          </p:nvSpPr>
          <p:spPr>
            <a:xfrm>
              <a:off x="5046840" y="4134240"/>
              <a:ext cx="27720" cy="26640"/>
            </a:xfrm>
            <a:prstGeom prst="ellipse">
              <a:avLst/>
            </a:prstGeom>
            <a:solidFill>
              <a:srgbClr val="b45f06"/>
            </a:solidFill>
            <a:ln w="9525">
              <a:solidFill>
                <a:srgbClr val="b45f0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8" name="Google Shape;258;p24" descr="{&quot;color&quot;:&quot;#b45f06&quot;,&quot;mathType&quot;:&quot;LaTEX&quot;,&quot;text&quot;:&quot;x_0&quot;,&quot;height&quot;:25}"/>
            <p:cNvPicPr/>
            <p:nvPr/>
          </p:nvPicPr>
          <p:blipFill>
            <a:blip r:embed="rId5"/>
            <a:stretch/>
          </p:blipFill>
          <p:spPr>
            <a:xfrm>
              <a:off x="4957200" y="4178520"/>
              <a:ext cx="117000" cy="71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9" name="Google Shape;259;p24"/>
            <p:cNvSpPr/>
            <p:nvPr/>
          </p:nvSpPr>
          <p:spPr>
            <a:xfrm flipH="1" rot="10800000">
              <a:off x="5089320" y="383580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260;p24"/>
            <p:cNvSpPr/>
            <p:nvPr/>
          </p:nvSpPr>
          <p:spPr>
            <a:xfrm flipH="1" rot="10800000">
              <a:off x="5096160" y="397944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261;p24"/>
            <p:cNvSpPr/>
            <p:nvPr/>
          </p:nvSpPr>
          <p:spPr>
            <a:xfrm flipH="1" rot="10800000">
              <a:off x="5100480" y="414756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262;p24"/>
            <p:cNvSpPr/>
            <p:nvPr/>
          </p:nvSpPr>
          <p:spPr>
            <a:xfrm>
              <a:off x="5096160" y="415728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263;p24"/>
            <p:cNvSpPr/>
            <p:nvPr/>
          </p:nvSpPr>
          <p:spPr>
            <a:xfrm>
              <a:off x="5086080" y="416124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264;p24"/>
            <p:cNvSpPr/>
            <p:nvPr/>
          </p:nvSpPr>
          <p:spPr>
            <a:xfrm flipH="1" rot="10800000">
              <a:off x="5582880" y="353412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265;p24"/>
            <p:cNvSpPr/>
            <p:nvPr/>
          </p:nvSpPr>
          <p:spPr>
            <a:xfrm flipH="1" rot="10800000">
              <a:off x="5589720" y="367740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266;p24"/>
            <p:cNvSpPr/>
            <p:nvPr/>
          </p:nvSpPr>
          <p:spPr>
            <a:xfrm flipH="1" rot="10800000">
              <a:off x="5594040" y="384588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267;p24"/>
            <p:cNvSpPr/>
            <p:nvPr/>
          </p:nvSpPr>
          <p:spPr>
            <a:xfrm>
              <a:off x="5589720" y="385560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268;p24"/>
            <p:cNvSpPr/>
            <p:nvPr/>
          </p:nvSpPr>
          <p:spPr>
            <a:xfrm>
              <a:off x="5579640" y="385956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269;p24"/>
            <p:cNvSpPr/>
            <p:nvPr/>
          </p:nvSpPr>
          <p:spPr>
            <a:xfrm flipH="1" rot="10800000">
              <a:off x="5582160" y="413928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270;p24"/>
            <p:cNvSpPr/>
            <p:nvPr/>
          </p:nvSpPr>
          <p:spPr>
            <a:xfrm flipH="1" rot="10800000">
              <a:off x="5589000" y="428292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271;p24"/>
            <p:cNvSpPr/>
            <p:nvPr/>
          </p:nvSpPr>
          <p:spPr>
            <a:xfrm flipH="1" rot="10800000">
              <a:off x="5593320" y="445104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272;p24"/>
            <p:cNvSpPr/>
            <p:nvPr/>
          </p:nvSpPr>
          <p:spPr>
            <a:xfrm>
              <a:off x="5588640" y="446112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273;p24"/>
            <p:cNvSpPr/>
            <p:nvPr/>
          </p:nvSpPr>
          <p:spPr>
            <a:xfrm>
              <a:off x="5578920" y="446472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274;p24"/>
            <p:cNvSpPr/>
            <p:nvPr/>
          </p:nvSpPr>
          <p:spPr>
            <a:xfrm flipH="1" rot="10800000">
              <a:off x="5658840" y="367020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275;p24"/>
            <p:cNvSpPr/>
            <p:nvPr/>
          </p:nvSpPr>
          <p:spPr>
            <a:xfrm flipH="1" rot="10800000">
              <a:off x="5665680" y="381348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276;p24"/>
            <p:cNvSpPr/>
            <p:nvPr/>
          </p:nvSpPr>
          <p:spPr>
            <a:xfrm flipH="1" rot="10800000">
              <a:off x="5670000" y="398160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277;p24"/>
            <p:cNvSpPr/>
            <p:nvPr/>
          </p:nvSpPr>
          <p:spPr>
            <a:xfrm>
              <a:off x="5665680" y="399168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278;p24"/>
            <p:cNvSpPr/>
            <p:nvPr/>
          </p:nvSpPr>
          <p:spPr>
            <a:xfrm>
              <a:off x="5655600" y="399528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279;p24"/>
            <p:cNvSpPr/>
            <p:nvPr/>
          </p:nvSpPr>
          <p:spPr>
            <a:xfrm flipH="1" rot="10800000">
              <a:off x="5666040" y="384228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280;p24"/>
            <p:cNvSpPr/>
            <p:nvPr/>
          </p:nvSpPr>
          <p:spPr>
            <a:xfrm flipH="1" rot="10800000">
              <a:off x="5672880" y="398556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Google Shape;281;p24"/>
            <p:cNvSpPr/>
            <p:nvPr/>
          </p:nvSpPr>
          <p:spPr>
            <a:xfrm flipH="1" rot="10800000">
              <a:off x="5677200" y="415404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Google Shape;282;p24"/>
            <p:cNvSpPr/>
            <p:nvPr/>
          </p:nvSpPr>
          <p:spPr>
            <a:xfrm>
              <a:off x="5672520" y="416376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Google Shape;283;p24"/>
            <p:cNvSpPr/>
            <p:nvPr/>
          </p:nvSpPr>
          <p:spPr>
            <a:xfrm>
              <a:off x="5662800" y="416772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Google Shape;284;p24"/>
            <p:cNvSpPr/>
            <p:nvPr/>
          </p:nvSpPr>
          <p:spPr>
            <a:xfrm flipH="1" rot="10800000">
              <a:off x="5662440" y="399096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285;p24"/>
            <p:cNvSpPr/>
            <p:nvPr/>
          </p:nvSpPr>
          <p:spPr>
            <a:xfrm flipH="1" rot="10800000">
              <a:off x="5669280" y="413460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286;p24"/>
            <p:cNvSpPr/>
            <p:nvPr/>
          </p:nvSpPr>
          <p:spPr>
            <a:xfrm flipH="1" rot="10800000">
              <a:off x="5673600" y="430272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Google Shape;287;p24"/>
            <p:cNvSpPr/>
            <p:nvPr/>
          </p:nvSpPr>
          <p:spPr>
            <a:xfrm>
              <a:off x="5669280" y="431244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288;p24"/>
            <p:cNvSpPr/>
            <p:nvPr/>
          </p:nvSpPr>
          <p:spPr>
            <a:xfrm>
              <a:off x="5659200" y="431640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Google Shape;289;p24"/>
            <p:cNvSpPr/>
            <p:nvPr/>
          </p:nvSpPr>
          <p:spPr>
            <a:xfrm flipH="1" rot="10800000">
              <a:off x="6087240" y="442836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Google Shape;290;p24"/>
            <p:cNvSpPr/>
            <p:nvPr/>
          </p:nvSpPr>
          <p:spPr>
            <a:xfrm flipH="1" rot="10800000">
              <a:off x="6094080" y="457164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Google Shape;291;p24"/>
            <p:cNvSpPr/>
            <p:nvPr/>
          </p:nvSpPr>
          <p:spPr>
            <a:xfrm flipH="1" rot="10800000">
              <a:off x="6098400" y="474012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292;p24"/>
            <p:cNvSpPr/>
            <p:nvPr/>
          </p:nvSpPr>
          <p:spPr>
            <a:xfrm>
              <a:off x="6093720" y="474984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293;p24"/>
            <p:cNvSpPr/>
            <p:nvPr/>
          </p:nvSpPr>
          <p:spPr>
            <a:xfrm>
              <a:off x="6084000" y="475344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294;p24"/>
            <p:cNvSpPr/>
            <p:nvPr/>
          </p:nvSpPr>
          <p:spPr>
            <a:xfrm flipH="1" rot="10800000">
              <a:off x="6163200" y="428256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295;p24"/>
            <p:cNvSpPr/>
            <p:nvPr/>
          </p:nvSpPr>
          <p:spPr>
            <a:xfrm flipH="1" rot="10800000">
              <a:off x="6170040" y="442620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296;p24"/>
            <p:cNvSpPr/>
            <p:nvPr/>
          </p:nvSpPr>
          <p:spPr>
            <a:xfrm flipH="1" rot="10800000">
              <a:off x="6174360" y="459432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297;p24"/>
            <p:cNvSpPr/>
            <p:nvPr/>
          </p:nvSpPr>
          <p:spPr>
            <a:xfrm>
              <a:off x="6170040" y="460440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298;p24"/>
            <p:cNvSpPr/>
            <p:nvPr/>
          </p:nvSpPr>
          <p:spPr>
            <a:xfrm>
              <a:off x="6159960" y="460800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299;p24"/>
            <p:cNvSpPr/>
            <p:nvPr/>
          </p:nvSpPr>
          <p:spPr>
            <a:xfrm flipH="1" rot="10800000">
              <a:off x="6239520" y="413712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Google Shape;300;p24"/>
            <p:cNvSpPr/>
            <p:nvPr/>
          </p:nvSpPr>
          <p:spPr>
            <a:xfrm flipH="1" rot="10800000">
              <a:off x="6246360" y="428040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301;p24"/>
            <p:cNvSpPr/>
            <p:nvPr/>
          </p:nvSpPr>
          <p:spPr>
            <a:xfrm flipH="1" rot="10800000">
              <a:off x="6250680" y="444888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302;p24"/>
            <p:cNvSpPr/>
            <p:nvPr/>
          </p:nvSpPr>
          <p:spPr>
            <a:xfrm>
              <a:off x="6246000" y="445860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303;p24"/>
            <p:cNvSpPr/>
            <p:nvPr/>
          </p:nvSpPr>
          <p:spPr>
            <a:xfrm>
              <a:off x="6236280" y="446256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304;p24"/>
            <p:cNvSpPr/>
            <p:nvPr/>
          </p:nvSpPr>
          <p:spPr>
            <a:xfrm flipH="1" rot="10800000">
              <a:off x="6239520" y="399132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Google Shape;305;p24"/>
            <p:cNvSpPr/>
            <p:nvPr/>
          </p:nvSpPr>
          <p:spPr>
            <a:xfrm flipH="1" rot="10800000">
              <a:off x="6246360" y="413496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306;p24"/>
            <p:cNvSpPr/>
            <p:nvPr/>
          </p:nvSpPr>
          <p:spPr>
            <a:xfrm flipH="1" rot="10800000">
              <a:off x="6250680" y="430308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307;p24"/>
            <p:cNvSpPr/>
            <p:nvPr/>
          </p:nvSpPr>
          <p:spPr>
            <a:xfrm>
              <a:off x="6246000" y="431316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308;p24"/>
            <p:cNvSpPr/>
            <p:nvPr/>
          </p:nvSpPr>
          <p:spPr>
            <a:xfrm>
              <a:off x="6236280" y="431676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Google Shape;309;p24"/>
            <p:cNvSpPr/>
            <p:nvPr/>
          </p:nvSpPr>
          <p:spPr>
            <a:xfrm flipH="1" rot="10800000">
              <a:off x="6239520" y="384588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310;p24"/>
            <p:cNvSpPr/>
            <p:nvPr/>
          </p:nvSpPr>
          <p:spPr>
            <a:xfrm flipH="1" rot="10800000">
              <a:off x="6246360" y="398916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311;p24"/>
            <p:cNvSpPr/>
            <p:nvPr/>
          </p:nvSpPr>
          <p:spPr>
            <a:xfrm flipH="1" rot="10800000">
              <a:off x="6250680" y="415764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312;p24"/>
            <p:cNvSpPr/>
            <p:nvPr/>
          </p:nvSpPr>
          <p:spPr>
            <a:xfrm>
              <a:off x="6246000" y="416736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313;p24"/>
            <p:cNvSpPr/>
            <p:nvPr/>
          </p:nvSpPr>
          <p:spPr>
            <a:xfrm>
              <a:off x="6236280" y="417132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Google Shape;314;p24"/>
            <p:cNvSpPr/>
            <p:nvPr/>
          </p:nvSpPr>
          <p:spPr>
            <a:xfrm flipH="1" rot="10800000">
              <a:off x="6233760" y="366768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Google Shape;315;p24"/>
            <p:cNvSpPr/>
            <p:nvPr/>
          </p:nvSpPr>
          <p:spPr>
            <a:xfrm flipH="1" rot="10800000">
              <a:off x="6240600" y="381132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316;p24"/>
            <p:cNvSpPr/>
            <p:nvPr/>
          </p:nvSpPr>
          <p:spPr>
            <a:xfrm flipH="1" rot="10800000">
              <a:off x="6245280" y="397944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317;p24"/>
            <p:cNvSpPr/>
            <p:nvPr/>
          </p:nvSpPr>
          <p:spPr>
            <a:xfrm>
              <a:off x="6240600" y="398916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Google Shape;318;p24"/>
            <p:cNvSpPr/>
            <p:nvPr/>
          </p:nvSpPr>
          <p:spPr>
            <a:xfrm>
              <a:off x="6230880" y="399312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319;p24"/>
            <p:cNvSpPr/>
            <p:nvPr/>
          </p:nvSpPr>
          <p:spPr>
            <a:xfrm flipH="1" rot="10800000">
              <a:off x="6233400" y="350460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Google Shape;320;p24"/>
            <p:cNvSpPr/>
            <p:nvPr/>
          </p:nvSpPr>
          <p:spPr>
            <a:xfrm flipH="1" rot="10800000">
              <a:off x="6240240" y="364788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321;p24"/>
            <p:cNvSpPr/>
            <p:nvPr/>
          </p:nvSpPr>
          <p:spPr>
            <a:xfrm flipH="1" rot="10800000">
              <a:off x="6244560" y="381600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322;p24"/>
            <p:cNvSpPr/>
            <p:nvPr/>
          </p:nvSpPr>
          <p:spPr>
            <a:xfrm>
              <a:off x="6239880" y="382608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Google Shape;323;p24"/>
            <p:cNvSpPr/>
            <p:nvPr/>
          </p:nvSpPr>
          <p:spPr>
            <a:xfrm>
              <a:off x="6230160" y="382968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Google Shape;324;p24"/>
            <p:cNvSpPr/>
            <p:nvPr/>
          </p:nvSpPr>
          <p:spPr>
            <a:xfrm flipH="1" rot="10800000">
              <a:off x="6170400" y="336456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Google Shape;325;p24"/>
            <p:cNvSpPr/>
            <p:nvPr/>
          </p:nvSpPr>
          <p:spPr>
            <a:xfrm flipH="1" rot="10800000">
              <a:off x="6177240" y="350784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326;p24"/>
            <p:cNvSpPr/>
            <p:nvPr/>
          </p:nvSpPr>
          <p:spPr>
            <a:xfrm flipH="1" rot="10800000">
              <a:off x="6181560" y="367632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327;p24"/>
            <p:cNvSpPr/>
            <p:nvPr/>
          </p:nvSpPr>
          <p:spPr>
            <a:xfrm>
              <a:off x="6176880" y="368604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328;p24"/>
            <p:cNvSpPr/>
            <p:nvPr/>
          </p:nvSpPr>
          <p:spPr>
            <a:xfrm>
              <a:off x="6167160" y="369000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329;p24"/>
            <p:cNvSpPr/>
            <p:nvPr/>
          </p:nvSpPr>
          <p:spPr>
            <a:xfrm flipH="1" rot="10800000">
              <a:off x="6086160" y="3215160"/>
              <a:ext cx="490320" cy="29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330;p24"/>
            <p:cNvSpPr/>
            <p:nvPr/>
          </p:nvSpPr>
          <p:spPr>
            <a:xfrm flipH="1" rot="10800000">
              <a:off x="6093000" y="3358800"/>
              <a:ext cx="547920" cy="15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331;p24"/>
            <p:cNvSpPr/>
            <p:nvPr/>
          </p:nvSpPr>
          <p:spPr>
            <a:xfrm flipH="1" rot="10800000">
              <a:off x="6097320" y="3526920"/>
              <a:ext cx="555120" cy="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332;p24"/>
            <p:cNvSpPr/>
            <p:nvPr/>
          </p:nvSpPr>
          <p:spPr>
            <a:xfrm>
              <a:off x="6093000" y="3536640"/>
              <a:ext cx="542520" cy="144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333;p24"/>
            <p:cNvSpPr/>
            <p:nvPr/>
          </p:nvSpPr>
          <p:spPr>
            <a:xfrm>
              <a:off x="6082920" y="3540600"/>
              <a:ext cx="483480" cy="27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134f5c"/>
              </a:solidFill>
              <a:round/>
              <a:tailEnd len="med" type="stealth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4" name="Google Shape;334;p24"/>
          <p:cNvSpPr/>
          <p:nvPr/>
        </p:nvSpPr>
        <p:spPr>
          <a:xfrm flipH="1" rot="16200000">
            <a:off x="8067240" y="3744720"/>
            <a:ext cx="9360" cy="179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34f5c"/>
            </a:solidFill>
            <a:prstDash val="dot"/>
            <a:round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Google Shape;335;p24"/>
          <p:cNvSpPr/>
          <p:nvPr/>
        </p:nvSpPr>
        <p:spPr>
          <a:xfrm rot="5400000">
            <a:off x="7578720" y="3344760"/>
            <a:ext cx="965160" cy="1577160"/>
          </a:xfrm>
          <a:custGeom>
            <a:avLst/>
            <a:gdLst/>
            <a:ahLst/>
            <a:rect l="l" t="t" r="r" b="b"/>
            <a:pathLst>
              <a:path w="34671" h="64770">
                <a:moveTo>
                  <a:pt x="34671" y="64770"/>
                </a:moveTo>
                <a:cubicBezTo>
                  <a:pt x="33782" y="61976"/>
                  <a:pt x="35116" y="53340"/>
                  <a:pt x="29337" y="48006"/>
                </a:cubicBezTo>
                <a:cubicBezTo>
                  <a:pt x="23559" y="42672"/>
                  <a:pt x="0" y="37084"/>
                  <a:pt x="0" y="32766"/>
                </a:cubicBezTo>
                <a:cubicBezTo>
                  <a:pt x="0" y="28448"/>
                  <a:pt x="23559" y="27559"/>
                  <a:pt x="29337" y="22098"/>
                </a:cubicBezTo>
                <a:cubicBezTo>
                  <a:pt x="35116" y="16637"/>
                  <a:pt x="33782" y="3683"/>
                  <a:pt x="34671" y="0"/>
                </a:cubicBezTo>
              </a:path>
            </a:pathLst>
          </a:cu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Google Shape;336;p24"/>
          <p:cNvSpPr/>
          <p:nvPr/>
        </p:nvSpPr>
        <p:spPr>
          <a:xfrm>
            <a:off x="8018640" y="4667760"/>
            <a:ext cx="27720" cy="26640"/>
          </a:xfrm>
          <a:prstGeom prst="ellipse">
            <a:avLst/>
          </a:prstGeom>
          <a:solidFill>
            <a:srgbClr val="b45f06"/>
          </a:solidFill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Google Shape;337;p24" descr="{&quot;color&quot;:&quot;#b45f06&quot;,&quot;mathType&quot;:&quot;LaTEX&quot;,&quot;text&quot;:&quot;x_0&quot;,&quot;height&quot;:25}"/>
          <p:cNvPicPr/>
          <p:nvPr/>
        </p:nvPicPr>
        <p:blipFill>
          <a:blip r:embed="rId6"/>
          <a:stretch/>
        </p:blipFill>
        <p:spPr>
          <a:xfrm>
            <a:off x="7929000" y="4711680"/>
            <a:ext cx="117000" cy="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42;p25"/>
          <p:cNvSpPr/>
          <p:nvPr/>
        </p:nvSpPr>
        <p:spPr>
          <a:xfrm>
            <a:off x="122760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Ecuaciones Diferenciales Estocásticas (SDE)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319" name="Google Shape;343;p25" descr="{&quot;text&quot;:&quot;x'' = -\\gamma x' + b \\xi(t)&quot;,&quot;color&quot;:&quot;#134f5c&quot;,&quot;height&quot;:160,&quot;mathType&quot;:&quot;LaTEX&quot;}"/>
          <p:cNvPicPr/>
          <p:nvPr/>
        </p:nvPicPr>
        <p:blipFill>
          <a:blip r:embed="rId1"/>
          <a:stretch/>
        </p:blipFill>
        <p:spPr>
          <a:xfrm>
            <a:off x="4329360" y="2128320"/>
            <a:ext cx="4031640" cy="522720"/>
          </a:xfrm>
          <a:prstGeom prst="rect">
            <a:avLst/>
          </a:prstGeom>
          <a:ln w="0">
            <a:noFill/>
          </a:ln>
        </p:spPr>
      </p:pic>
      <p:sp>
        <p:nvSpPr>
          <p:cNvPr id="320" name="Google Shape;344;p25"/>
          <p:cNvSpPr/>
          <p:nvPr/>
        </p:nvSpPr>
        <p:spPr>
          <a:xfrm>
            <a:off x="569880" y="2585520"/>
            <a:ext cx="2658600" cy="853560"/>
          </a:xfrm>
          <a:prstGeom prst="rect">
            <a:avLst/>
          </a:prstGeom>
          <a:noFill/>
          <a:ln w="9525">
            <a:solidFill>
              <a:srgbClr val="134f5c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Variables Aleatorias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1" name="Google Shape;345;p25"/>
          <p:cNvSpPr/>
          <p:nvPr/>
        </p:nvSpPr>
        <p:spPr>
          <a:xfrm>
            <a:off x="4067280" y="1757880"/>
            <a:ext cx="4446720" cy="119448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Google Shape;346;p25" descr="{&quot;text&quot;:&quot;\\xi(t)&quot;,&quot;color&quot;:&quot;#b45f06&quot;,&quot;mathType&quot;:&quot;LaTEX&quot;,&quot;height&quot;:50}"/>
          <p:cNvPicPr/>
          <p:nvPr/>
        </p:nvPicPr>
        <p:blipFill>
          <a:blip r:embed="rId2"/>
          <a:stretch/>
        </p:blipFill>
        <p:spPr>
          <a:xfrm>
            <a:off x="1651680" y="3467160"/>
            <a:ext cx="495000" cy="317160"/>
          </a:xfrm>
          <a:prstGeom prst="rect">
            <a:avLst/>
          </a:prstGeom>
          <a:ln w="0">
            <a:noFill/>
          </a:ln>
        </p:spPr>
      </p:pic>
      <p:sp>
        <p:nvSpPr>
          <p:cNvPr id="323" name="Google Shape;347;p25"/>
          <p:cNvSpPr/>
          <p:nvPr/>
        </p:nvSpPr>
        <p:spPr>
          <a:xfrm flipH="1">
            <a:off x="1899000" y="2355480"/>
            <a:ext cx="2167920" cy="229680"/>
          </a:xfrm>
          <a:prstGeom prst="curvedConnector2">
            <a:avLst/>
          </a:prstGeom>
          <a:noFill/>
          <a:ln w="9525">
            <a:solidFill>
              <a:srgbClr val="134f5c"/>
            </a:solidFill>
            <a:prstDash val="dot"/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Google Shape;348;p25"/>
          <p:cNvSpPr/>
          <p:nvPr/>
        </p:nvSpPr>
        <p:spPr>
          <a:xfrm>
            <a:off x="5855760" y="1082160"/>
            <a:ext cx="2658600" cy="852840"/>
          </a:xfrm>
          <a:prstGeom prst="rect">
            <a:avLst/>
          </a:prstGeom>
          <a:noFill/>
          <a:ln w="9525">
            <a:solidFill>
              <a:srgbClr val="134f5c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Movimiento Browniano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53;p26"/>
          <p:cNvSpPr/>
          <p:nvPr/>
        </p:nvSpPr>
        <p:spPr>
          <a:xfrm>
            <a:off x="1186200" y="1199880"/>
            <a:ext cx="6625800" cy="11469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34f5c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Google Shape;354;p26"/>
          <p:cNvSpPr/>
          <p:nvPr/>
        </p:nvSpPr>
        <p:spPr>
          <a:xfrm>
            <a:off x="46548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Ecuaciones Diferenciales Algebráicas (DAE)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27" name="Google Shape;355;p26"/>
          <p:cNvSpPr/>
          <p:nvPr/>
        </p:nvSpPr>
        <p:spPr>
          <a:xfrm>
            <a:off x="1365840" y="1387080"/>
            <a:ext cx="2658600" cy="11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Ecuación Diferencial Ordinaria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Google Shape;356;p26"/>
          <p:cNvSpPr/>
          <p:nvPr/>
        </p:nvSpPr>
        <p:spPr>
          <a:xfrm>
            <a:off x="5023080" y="1556280"/>
            <a:ext cx="26586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Ecuación Algebráica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9" name="Google Shape;357;p26"/>
          <p:cNvSpPr/>
          <p:nvPr/>
        </p:nvSpPr>
        <p:spPr>
          <a:xfrm>
            <a:off x="4254480" y="1560600"/>
            <a:ext cx="430920" cy="463680"/>
          </a:xfrm>
          <a:prstGeom prst="mathPlus">
            <a:avLst>
              <a:gd name="adj1" fmla="val 23520"/>
            </a:avLst>
          </a:prstGeom>
          <a:solidFill>
            <a:srgbClr val="b45f06"/>
          </a:solidFill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Google Shape;358;p26" descr="{&quot;height&quot;:100,&quot;mathType&quot;:&quot;LaTEX&quot;,&quot;color&quot;:&quot;#134f5c&quot;,&quot;text&quot;:&quot;P=0&quot;}"/>
          <p:cNvPicPr/>
          <p:nvPr/>
        </p:nvPicPr>
        <p:blipFill>
          <a:blip r:embed="rId1"/>
          <a:stretch/>
        </p:blipFill>
        <p:spPr>
          <a:xfrm>
            <a:off x="4898880" y="2840400"/>
            <a:ext cx="1069920" cy="317160"/>
          </a:xfrm>
          <a:prstGeom prst="rect">
            <a:avLst/>
          </a:prstGeom>
          <a:ln w="0">
            <a:noFill/>
          </a:ln>
        </p:spPr>
      </p:pic>
      <p:sp>
        <p:nvSpPr>
          <p:cNvPr id="331" name="Google Shape;359;p26"/>
          <p:cNvSpPr/>
          <p:nvPr/>
        </p:nvSpPr>
        <p:spPr>
          <a:xfrm rot="5400000">
            <a:off x="5646960" y="2134440"/>
            <a:ext cx="493200" cy="918000"/>
          </a:xfrm>
          <a:prstGeom prst="curvedConnector3">
            <a:avLst>
              <a:gd name="adj1" fmla="val 50002"/>
            </a:avLst>
          </a:prstGeom>
          <a:noFill/>
          <a:ln w="9525">
            <a:solidFill>
              <a:srgbClr val="b45f0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360;p26"/>
          <p:cNvSpPr/>
          <p:nvPr/>
        </p:nvSpPr>
        <p:spPr>
          <a:xfrm>
            <a:off x="1913040" y="2737800"/>
            <a:ext cx="2658600" cy="852840"/>
          </a:xfrm>
          <a:prstGeom prst="rect">
            <a:avLst/>
          </a:pr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134f5c"/>
                </a:solidFill>
                <a:latin typeface="Oswald Light"/>
                <a:ea typeface="Oswald Light"/>
              </a:rPr>
              <a:t>Polinomio Algebráico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3" name="Google Shape;361;p26"/>
          <p:cNvSpPr/>
          <p:nvPr/>
        </p:nvSpPr>
        <p:spPr>
          <a:xfrm flipH="1">
            <a:off x="1404720" y="2999160"/>
            <a:ext cx="507240" cy="804240"/>
          </a:xfrm>
          <a:prstGeom prst="curvedConnector2">
            <a:avLst/>
          </a:prstGeom>
          <a:noFill/>
          <a:ln w="9525">
            <a:solidFill>
              <a:srgbClr val="134f5c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362;p26"/>
          <p:cNvSpPr/>
          <p:nvPr/>
        </p:nvSpPr>
        <p:spPr>
          <a:xfrm>
            <a:off x="1151280" y="3880800"/>
            <a:ext cx="5535720" cy="852840"/>
          </a:xfrm>
          <a:prstGeom prst="rect">
            <a:avLst/>
          </a:pr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Se deben cumplir ambas ecuaciones simultáneamente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67;p27"/>
          <p:cNvSpPr/>
          <p:nvPr/>
        </p:nvSpPr>
        <p:spPr>
          <a:xfrm>
            <a:off x="846360" y="1786680"/>
            <a:ext cx="7450920" cy="22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500" spc="-1" strike="noStrike">
                <a:solidFill>
                  <a:srgbClr val="134f5c"/>
                </a:solidFill>
                <a:latin typeface="Oswald"/>
                <a:ea typeface="Oswald"/>
              </a:rPr>
              <a:t>Tipos de Problemas que Involucran Ecuaciones Diferenciales</a:t>
            </a:r>
            <a:endParaRPr b="0" lang="en-US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72;p28"/>
          <p:cNvSpPr/>
          <p:nvPr/>
        </p:nvSpPr>
        <p:spPr>
          <a:xfrm>
            <a:off x="465480" y="34668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Problema de Valores Iniciales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37" name="Google Shape;373;p28"/>
          <p:cNvSpPr/>
          <p:nvPr/>
        </p:nvSpPr>
        <p:spPr>
          <a:xfrm>
            <a:off x="572400" y="1377000"/>
            <a:ext cx="360" cy="10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Google Shape;374;p28"/>
          <p:cNvSpPr/>
          <p:nvPr/>
        </p:nvSpPr>
        <p:spPr>
          <a:xfrm>
            <a:off x="572400" y="1361880"/>
            <a:ext cx="2311920" cy="1067040"/>
          </a:xfrm>
          <a:custGeom>
            <a:avLst/>
            <a:gdLst/>
            <a:ahLst/>
            <a:rect l="l" t="t" r="r" b="b"/>
            <a:pathLst>
              <a:path w="77061" h="57097">
                <a:moveTo>
                  <a:pt x="0" y="24267"/>
                </a:moveTo>
                <a:cubicBezTo>
                  <a:pt x="1303" y="20358"/>
                  <a:pt x="5398" y="-4305"/>
                  <a:pt x="7818" y="814"/>
                </a:cubicBezTo>
                <a:cubicBezTo>
                  <a:pt x="10238" y="5933"/>
                  <a:pt x="12379" y="54980"/>
                  <a:pt x="14519" y="54980"/>
                </a:cubicBezTo>
                <a:cubicBezTo>
                  <a:pt x="16660" y="54980"/>
                  <a:pt x="18241" y="814"/>
                  <a:pt x="20661" y="814"/>
                </a:cubicBezTo>
                <a:cubicBezTo>
                  <a:pt x="23081" y="814"/>
                  <a:pt x="26710" y="54980"/>
                  <a:pt x="29037" y="54980"/>
                </a:cubicBezTo>
                <a:cubicBezTo>
                  <a:pt x="31364" y="54980"/>
                  <a:pt x="32387" y="721"/>
                  <a:pt x="34621" y="814"/>
                </a:cubicBezTo>
                <a:cubicBezTo>
                  <a:pt x="36855" y="907"/>
                  <a:pt x="40298" y="55445"/>
                  <a:pt x="42439" y="55538"/>
                </a:cubicBezTo>
                <a:cubicBezTo>
                  <a:pt x="44580" y="55631"/>
                  <a:pt x="45231" y="1465"/>
                  <a:pt x="47465" y="1372"/>
                </a:cubicBezTo>
                <a:cubicBezTo>
                  <a:pt x="49699" y="1279"/>
                  <a:pt x="53328" y="55073"/>
                  <a:pt x="55841" y="54980"/>
                </a:cubicBezTo>
                <a:cubicBezTo>
                  <a:pt x="58354" y="54887"/>
                  <a:pt x="60029" y="535"/>
                  <a:pt x="62542" y="814"/>
                </a:cubicBezTo>
                <a:cubicBezTo>
                  <a:pt x="65055" y="1093"/>
                  <a:pt x="68498" y="53119"/>
                  <a:pt x="70918" y="56655"/>
                </a:cubicBezTo>
                <a:cubicBezTo>
                  <a:pt x="73338" y="60192"/>
                  <a:pt x="76037" y="27803"/>
                  <a:pt x="77061" y="22033"/>
                </a:cubicBezTo>
              </a:path>
            </a:pathLst>
          </a:custGeom>
          <a:noFill/>
          <a:ln w="9525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Google Shape;375;p28"/>
          <p:cNvSpPr/>
          <p:nvPr/>
        </p:nvSpPr>
        <p:spPr>
          <a:xfrm>
            <a:off x="2046600" y="1537560"/>
            <a:ext cx="535680" cy="538560"/>
          </a:xfrm>
          <a:prstGeom prst="ellipse">
            <a:avLst/>
          </a:pr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Google Shape;376;p28"/>
          <p:cNvSpPr/>
          <p:nvPr/>
        </p:nvSpPr>
        <p:spPr>
          <a:xfrm>
            <a:off x="2884680" y="1537560"/>
            <a:ext cx="535680" cy="538560"/>
          </a:xfrm>
          <a:prstGeom prst="ellipse">
            <a:avLst/>
          </a:prstGeom>
          <a:solidFill>
            <a:srgbClr val="b45f06"/>
          </a:solidFill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Google Shape;377;p28"/>
          <p:cNvSpPr/>
          <p:nvPr/>
        </p:nvSpPr>
        <p:spPr>
          <a:xfrm>
            <a:off x="572400" y="2415240"/>
            <a:ext cx="343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Google Shape;378;p28"/>
          <p:cNvSpPr/>
          <p:nvPr/>
        </p:nvSpPr>
        <p:spPr>
          <a:xfrm>
            <a:off x="2314440" y="2310480"/>
            <a:ext cx="36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379;p28"/>
          <p:cNvSpPr/>
          <p:nvPr/>
        </p:nvSpPr>
        <p:spPr>
          <a:xfrm>
            <a:off x="3152880" y="2310480"/>
            <a:ext cx="36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44" name="Google Shape;380;p28" descr="{&quot;color&quot;:&quot;#c35f06&quot;,&quot;mathType&quot;:&quot;LaTEX&quot;,&quot;height&quot;:50,&quot;text&quot;:&quot;0&quot;}"/>
          <p:cNvPicPr/>
          <p:nvPr/>
        </p:nvPicPr>
        <p:blipFill>
          <a:blip r:embed="rId1"/>
          <a:stretch/>
        </p:blipFill>
        <p:spPr>
          <a:xfrm>
            <a:off x="2200320" y="2571840"/>
            <a:ext cx="150480" cy="209160"/>
          </a:xfrm>
          <a:prstGeom prst="rect">
            <a:avLst/>
          </a:prstGeom>
          <a:ln w="0">
            <a:noFill/>
          </a:ln>
        </p:spPr>
      </p:pic>
      <p:pic>
        <p:nvPicPr>
          <p:cNvPr id="345" name="Google Shape;381;p28" descr="{&quot;height&quot;:50,&quot;color&quot;:&quot;#c35f06&quot;,&quot;text&quot;:&quot;x_0&quot;,&quot;mathType&quot;:&quot;LaTEX&quot;}"/>
          <p:cNvPicPr/>
          <p:nvPr/>
        </p:nvPicPr>
        <p:blipFill>
          <a:blip r:embed="rId2"/>
          <a:stretch/>
        </p:blipFill>
        <p:spPr>
          <a:xfrm>
            <a:off x="2892600" y="2595600"/>
            <a:ext cx="343080" cy="209160"/>
          </a:xfrm>
          <a:prstGeom prst="rect">
            <a:avLst/>
          </a:prstGeom>
          <a:ln w="0">
            <a:noFill/>
          </a:ln>
        </p:spPr>
      </p:pic>
      <p:pic>
        <p:nvPicPr>
          <p:cNvPr id="346" name="Google Shape;382;p28" descr="{&quot;height&quot;:170,&quot;color&quot;:&quot;#134f5c&quot;,&quot;text&quot;:&quot;\\dfrac{d^2x}{dt^2} + w^2 x = 0 &quot;,&quot;mathType&quot;:&quot;LaTEX&quot;}"/>
          <p:cNvPicPr/>
          <p:nvPr/>
        </p:nvPicPr>
        <p:blipFill>
          <a:blip r:embed="rId3"/>
          <a:stretch/>
        </p:blipFill>
        <p:spPr>
          <a:xfrm>
            <a:off x="5311800" y="1773720"/>
            <a:ext cx="2539440" cy="844560"/>
          </a:xfrm>
          <a:prstGeom prst="rect">
            <a:avLst/>
          </a:prstGeom>
          <a:ln w="0">
            <a:noFill/>
          </a:ln>
        </p:spPr>
      </p:pic>
      <p:pic>
        <p:nvPicPr>
          <p:cNvPr id="347" name="Google Shape;383;p28" descr="{&quot;mathType&quot;:&quot;LaTEX&quot;,&quot;height&quot;:150,&quot;text&quot;:&quot;x(t) = A \\cos(\\omega t) + B \\sin(\\omega t)&quot;,&quot;color&quot;:&quot;#c35f06&quot;}"/>
          <p:cNvPicPr/>
          <p:nvPr/>
        </p:nvPicPr>
        <p:blipFill>
          <a:blip r:embed="rId4"/>
          <a:stretch/>
        </p:blipFill>
        <p:spPr>
          <a:xfrm>
            <a:off x="4662720" y="3735000"/>
            <a:ext cx="3802680" cy="306720"/>
          </a:xfrm>
          <a:prstGeom prst="rect">
            <a:avLst/>
          </a:prstGeom>
          <a:ln w="0">
            <a:noFill/>
          </a:ln>
        </p:spPr>
      </p:pic>
      <p:pic>
        <p:nvPicPr>
          <p:cNvPr id="348" name="Google Shape;384;p28" descr="{&quot;mathType&quot;:&quot;LaTEX&quot;,&quot;height&quot;:90,&quot;text&quot;:&quot;x'(0) = 0&quot;,&quot;color&quot;:&quot;#134f5c&quot;}"/>
          <p:cNvPicPr/>
          <p:nvPr/>
        </p:nvPicPr>
        <p:blipFill>
          <a:blip r:embed="rId5"/>
          <a:stretch/>
        </p:blipFill>
        <p:spPr>
          <a:xfrm>
            <a:off x="1573200" y="4180320"/>
            <a:ext cx="1388160" cy="352800"/>
          </a:xfrm>
          <a:prstGeom prst="rect">
            <a:avLst/>
          </a:prstGeom>
          <a:ln w="0">
            <a:noFill/>
          </a:ln>
        </p:spPr>
      </p:pic>
      <p:pic>
        <p:nvPicPr>
          <p:cNvPr id="349" name="Google Shape;385;p28" descr="{&quot;text&quot;:&quot;x(0) = x_0&quot;,&quot;height&quot;:90,&quot;color&quot;:&quot;#134f5c&quot;,&quot;mathType&quot;:&quot;LaTEX&quot;}"/>
          <p:cNvPicPr/>
          <p:nvPr/>
        </p:nvPicPr>
        <p:blipFill>
          <a:blip r:embed="rId6"/>
          <a:stretch/>
        </p:blipFill>
        <p:spPr>
          <a:xfrm>
            <a:off x="1573200" y="3688920"/>
            <a:ext cx="1482480" cy="352800"/>
          </a:xfrm>
          <a:prstGeom prst="rect">
            <a:avLst/>
          </a:prstGeom>
          <a:ln w="0">
            <a:noFill/>
          </a:ln>
        </p:spPr>
      </p:pic>
      <p:sp>
        <p:nvSpPr>
          <p:cNvPr id="350" name="Google Shape;386;p28"/>
          <p:cNvSpPr/>
          <p:nvPr/>
        </p:nvSpPr>
        <p:spPr>
          <a:xfrm>
            <a:off x="1132200" y="3103920"/>
            <a:ext cx="236412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b45f06"/>
                </a:solidFill>
                <a:latin typeface="Oswald Light"/>
                <a:ea typeface="Oswald Light"/>
              </a:rPr>
              <a:t>Condiciones Iniciales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1" name="Google Shape;387;p28"/>
          <p:cNvSpPr/>
          <p:nvPr/>
        </p:nvSpPr>
        <p:spPr>
          <a:xfrm>
            <a:off x="5081760" y="3130920"/>
            <a:ext cx="29995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Solución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2" name="Google Shape;388;p28"/>
          <p:cNvSpPr/>
          <p:nvPr/>
        </p:nvSpPr>
        <p:spPr>
          <a:xfrm>
            <a:off x="6581880" y="2618640"/>
            <a:ext cx="360" cy="51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45f0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Google Shape;389;p28" descr="{&quot;text&quot;:&quot;\\vec{v}=0&quot;,&quot;mathType&quot;:&quot;LaTEX&quot;,&quot;color&quot;:&quot;#b45f06&quot;,&quot;height&quot;:88}"/>
          <p:cNvPicPr/>
          <p:nvPr/>
        </p:nvPicPr>
        <p:blipFill>
          <a:blip r:embed="rId7"/>
          <a:stretch/>
        </p:blipFill>
        <p:spPr>
          <a:xfrm>
            <a:off x="3216240" y="1158840"/>
            <a:ext cx="789840" cy="31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1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1" dur="1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94;p29"/>
          <p:cNvSpPr/>
          <p:nvPr/>
        </p:nvSpPr>
        <p:spPr>
          <a:xfrm>
            <a:off x="4901760" y="3404520"/>
            <a:ext cx="3559320" cy="790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Google Shape;395;p29"/>
          <p:cNvSpPr/>
          <p:nvPr/>
        </p:nvSpPr>
        <p:spPr>
          <a:xfrm>
            <a:off x="465480" y="346680"/>
            <a:ext cx="45648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Problema de Valores Iniciales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356" name="Google Shape;396;p29" descr="{&quot;mathType&quot;:&quot;LaTEX&quot;,&quot;height&quot;:90,&quot;text&quot;:&quot;x'(0) = 0&quot;,&quot;color&quot;:&quot;#134f5c&quot;}"/>
          <p:cNvPicPr/>
          <p:nvPr/>
        </p:nvPicPr>
        <p:blipFill>
          <a:blip r:embed="rId1"/>
          <a:stretch/>
        </p:blipFill>
        <p:spPr>
          <a:xfrm>
            <a:off x="717480" y="4195080"/>
            <a:ext cx="1388160" cy="352800"/>
          </a:xfrm>
          <a:prstGeom prst="rect">
            <a:avLst/>
          </a:prstGeom>
          <a:ln w="0">
            <a:noFill/>
          </a:ln>
        </p:spPr>
      </p:pic>
      <p:pic>
        <p:nvPicPr>
          <p:cNvPr id="357" name="Google Shape;397;p29" descr="{&quot;text&quot;:&quot;x(0) = x_0&quot;,&quot;height&quot;:90,&quot;color&quot;:&quot;#134f5c&quot;,&quot;mathType&quot;:&quot;LaTEX&quot;}"/>
          <p:cNvPicPr/>
          <p:nvPr/>
        </p:nvPicPr>
        <p:blipFill>
          <a:blip r:embed="rId2"/>
          <a:stretch/>
        </p:blipFill>
        <p:spPr>
          <a:xfrm>
            <a:off x="717480" y="3724920"/>
            <a:ext cx="1482480" cy="352800"/>
          </a:xfrm>
          <a:prstGeom prst="rect">
            <a:avLst/>
          </a:prstGeom>
          <a:ln w="0">
            <a:noFill/>
          </a:ln>
        </p:spPr>
      </p:pic>
      <p:sp>
        <p:nvSpPr>
          <p:cNvPr id="358" name="Google Shape;398;p29"/>
          <p:cNvSpPr/>
          <p:nvPr/>
        </p:nvSpPr>
        <p:spPr>
          <a:xfrm>
            <a:off x="572400" y="1377000"/>
            <a:ext cx="360" cy="104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399;p29"/>
          <p:cNvSpPr/>
          <p:nvPr/>
        </p:nvSpPr>
        <p:spPr>
          <a:xfrm>
            <a:off x="572400" y="1361880"/>
            <a:ext cx="2311920" cy="1067040"/>
          </a:xfrm>
          <a:custGeom>
            <a:avLst/>
            <a:gdLst/>
            <a:ahLst/>
            <a:rect l="l" t="t" r="r" b="b"/>
            <a:pathLst>
              <a:path w="77061" h="57097">
                <a:moveTo>
                  <a:pt x="0" y="24267"/>
                </a:moveTo>
                <a:cubicBezTo>
                  <a:pt x="1303" y="20358"/>
                  <a:pt x="5398" y="-4305"/>
                  <a:pt x="7818" y="814"/>
                </a:cubicBezTo>
                <a:cubicBezTo>
                  <a:pt x="10238" y="5933"/>
                  <a:pt x="12379" y="54980"/>
                  <a:pt x="14519" y="54980"/>
                </a:cubicBezTo>
                <a:cubicBezTo>
                  <a:pt x="16660" y="54980"/>
                  <a:pt x="18241" y="814"/>
                  <a:pt x="20661" y="814"/>
                </a:cubicBezTo>
                <a:cubicBezTo>
                  <a:pt x="23081" y="814"/>
                  <a:pt x="26710" y="54980"/>
                  <a:pt x="29037" y="54980"/>
                </a:cubicBezTo>
                <a:cubicBezTo>
                  <a:pt x="31364" y="54980"/>
                  <a:pt x="32387" y="721"/>
                  <a:pt x="34621" y="814"/>
                </a:cubicBezTo>
                <a:cubicBezTo>
                  <a:pt x="36855" y="907"/>
                  <a:pt x="40298" y="55445"/>
                  <a:pt x="42439" y="55538"/>
                </a:cubicBezTo>
                <a:cubicBezTo>
                  <a:pt x="44580" y="55631"/>
                  <a:pt x="45231" y="1465"/>
                  <a:pt x="47465" y="1372"/>
                </a:cubicBezTo>
                <a:cubicBezTo>
                  <a:pt x="49699" y="1279"/>
                  <a:pt x="53328" y="55073"/>
                  <a:pt x="55841" y="54980"/>
                </a:cubicBezTo>
                <a:cubicBezTo>
                  <a:pt x="58354" y="54887"/>
                  <a:pt x="60029" y="535"/>
                  <a:pt x="62542" y="814"/>
                </a:cubicBezTo>
                <a:cubicBezTo>
                  <a:pt x="65055" y="1093"/>
                  <a:pt x="68498" y="53119"/>
                  <a:pt x="70918" y="56655"/>
                </a:cubicBezTo>
                <a:cubicBezTo>
                  <a:pt x="73338" y="60192"/>
                  <a:pt x="76037" y="27803"/>
                  <a:pt x="77061" y="22033"/>
                </a:cubicBezTo>
              </a:path>
            </a:pathLst>
          </a:custGeom>
          <a:noFill/>
          <a:ln w="9525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Google Shape;400;p29"/>
          <p:cNvSpPr/>
          <p:nvPr/>
        </p:nvSpPr>
        <p:spPr>
          <a:xfrm>
            <a:off x="2046600" y="1537560"/>
            <a:ext cx="535680" cy="538560"/>
          </a:xfrm>
          <a:prstGeom prst="ellipse">
            <a:avLst/>
          </a:pr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401;p29"/>
          <p:cNvSpPr/>
          <p:nvPr/>
        </p:nvSpPr>
        <p:spPr>
          <a:xfrm>
            <a:off x="2884680" y="1537560"/>
            <a:ext cx="535680" cy="538560"/>
          </a:xfrm>
          <a:prstGeom prst="ellipse">
            <a:avLst/>
          </a:prstGeom>
          <a:solidFill>
            <a:srgbClr val="b45f06"/>
          </a:solidFill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402;p29"/>
          <p:cNvSpPr/>
          <p:nvPr/>
        </p:nvSpPr>
        <p:spPr>
          <a:xfrm>
            <a:off x="572400" y="2415240"/>
            <a:ext cx="343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Google Shape;403;p29"/>
          <p:cNvSpPr/>
          <p:nvPr/>
        </p:nvSpPr>
        <p:spPr>
          <a:xfrm>
            <a:off x="2314440" y="2310480"/>
            <a:ext cx="36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Google Shape;404;p29"/>
          <p:cNvSpPr/>
          <p:nvPr/>
        </p:nvSpPr>
        <p:spPr>
          <a:xfrm>
            <a:off x="3152880" y="2310480"/>
            <a:ext cx="36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65" name="Google Shape;405;p29" descr="{&quot;color&quot;:&quot;#c35f06&quot;,&quot;mathType&quot;:&quot;LaTEX&quot;,&quot;height&quot;:50,&quot;text&quot;:&quot;0&quot;}"/>
          <p:cNvPicPr/>
          <p:nvPr/>
        </p:nvPicPr>
        <p:blipFill>
          <a:blip r:embed="rId3"/>
          <a:stretch/>
        </p:blipFill>
        <p:spPr>
          <a:xfrm>
            <a:off x="2200320" y="2571840"/>
            <a:ext cx="150480" cy="209160"/>
          </a:xfrm>
          <a:prstGeom prst="rect">
            <a:avLst/>
          </a:prstGeom>
          <a:ln w="0">
            <a:noFill/>
          </a:ln>
        </p:spPr>
      </p:pic>
      <p:pic>
        <p:nvPicPr>
          <p:cNvPr id="366" name="Google Shape;406;p29" descr="{&quot;height&quot;:50,&quot;color&quot;:&quot;#c35f06&quot;,&quot;text&quot;:&quot;x_0&quot;,&quot;mathType&quot;:&quot;LaTEX&quot;}"/>
          <p:cNvPicPr/>
          <p:nvPr/>
        </p:nvPicPr>
        <p:blipFill>
          <a:blip r:embed="rId4"/>
          <a:stretch/>
        </p:blipFill>
        <p:spPr>
          <a:xfrm>
            <a:off x="2892600" y="2595600"/>
            <a:ext cx="343080" cy="209160"/>
          </a:xfrm>
          <a:prstGeom prst="rect">
            <a:avLst/>
          </a:prstGeom>
          <a:ln w="0">
            <a:noFill/>
          </a:ln>
        </p:spPr>
      </p:pic>
      <p:pic>
        <p:nvPicPr>
          <p:cNvPr id="367" name="Google Shape;407;p29" descr="{&quot;text&quot;:&quot;\\vec{v}=0&quot;,&quot;mathType&quot;:&quot;LaTEX&quot;,&quot;color&quot;:&quot;#b45f06&quot;,&quot;height&quot;:88}"/>
          <p:cNvPicPr/>
          <p:nvPr/>
        </p:nvPicPr>
        <p:blipFill>
          <a:blip r:embed="rId5"/>
          <a:stretch/>
        </p:blipFill>
        <p:spPr>
          <a:xfrm>
            <a:off x="3216240" y="1158840"/>
            <a:ext cx="789840" cy="317160"/>
          </a:xfrm>
          <a:prstGeom prst="rect">
            <a:avLst/>
          </a:prstGeom>
          <a:ln w="0">
            <a:noFill/>
          </a:ln>
        </p:spPr>
      </p:pic>
      <p:pic>
        <p:nvPicPr>
          <p:cNvPr id="368" name="Google Shape;408;p29" descr="{&quot;color&quot;:&quot;#134f5c&quot;,&quot;text&quot;:&quot;x(t) = A \\cos(\\omega t) + B \\sin(\\omega t)&quot;,&quot;mathType&quot;:&quot;LaTEX&quot;,&quot;height&quot;:80}"/>
          <p:cNvPicPr/>
          <p:nvPr/>
        </p:nvPicPr>
        <p:blipFill>
          <a:blip r:embed="rId6"/>
          <a:stretch/>
        </p:blipFill>
        <p:spPr>
          <a:xfrm>
            <a:off x="4746960" y="1476360"/>
            <a:ext cx="3869280" cy="317160"/>
          </a:xfrm>
          <a:prstGeom prst="rect">
            <a:avLst/>
          </a:prstGeom>
          <a:ln w="0">
            <a:noFill/>
          </a:ln>
        </p:spPr>
      </p:pic>
      <p:pic>
        <p:nvPicPr>
          <p:cNvPr id="369" name="Google Shape;409;p29" descr="{&quot;color&quot;:&quot;#134f5c&quot;,&quot;mathType&quot;:&quot;LaTEX&quot;,&quot;text&quot;:&quot;x'(t) = -A \\omega \\sin(\\omega t) + B \\omega \\cos(\\omega t)&quot;,&quot;height&quot;:80}"/>
          <p:cNvPicPr/>
          <p:nvPr/>
        </p:nvPicPr>
        <p:blipFill>
          <a:blip r:embed="rId7"/>
          <a:stretch/>
        </p:blipFill>
        <p:spPr>
          <a:xfrm>
            <a:off x="4399200" y="1892160"/>
            <a:ext cx="4564800" cy="317520"/>
          </a:xfrm>
          <a:prstGeom prst="rect">
            <a:avLst/>
          </a:prstGeom>
          <a:ln w="0">
            <a:noFill/>
          </a:ln>
        </p:spPr>
      </p:pic>
      <p:pic>
        <p:nvPicPr>
          <p:cNvPr id="370" name="Google Shape;410;p29" descr="{&quot;color&quot;:&quot;#134f5c&quot;,&quot;mathType&quot;:&quot;LaTEX&quot;,&quot;height&quot;:80,&quot;text&quot;:&quot;x(t) = x_0 \\cos(\\omega t)&quot;}"/>
          <p:cNvPicPr/>
          <p:nvPr/>
        </p:nvPicPr>
        <p:blipFill>
          <a:blip r:embed="rId8"/>
          <a:stretch/>
        </p:blipFill>
        <p:spPr>
          <a:xfrm>
            <a:off x="4996800" y="3569400"/>
            <a:ext cx="3369600" cy="460440"/>
          </a:xfrm>
          <a:prstGeom prst="rect">
            <a:avLst/>
          </a:prstGeom>
          <a:ln w="0">
            <a:noFill/>
          </a:ln>
        </p:spPr>
      </p:pic>
      <p:sp>
        <p:nvSpPr>
          <p:cNvPr id="371" name="Google Shape;411;p29"/>
          <p:cNvSpPr/>
          <p:nvPr/>
        </p:nvSpPr>
        <p:spPr>
          <a:xfrm>
            <a:off x="1208520" y="3031920"/>
            <a:ext cx="236412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b45f06"/>
                </a:solidFill>
                <a:latin typeface="Oswald Light"/>
                <a:ea typeface="Oswald Light"/>
              </a:rPr>
              <a:t>Condiciones Iniciales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72" name="Google Shape;412;p29" descr="{&quot;color&quot;:&quot;#b45f06&quot;,&quot;height&quot;:120,&quot;text&quot;:&quot;\\begin{align}\n A = &amp; x_0\\\\\n B = &amp; 0\n\\end{align}&quot;,&quot;mathType&quot;:&quot;LaTEX&quot;}"/>
          <p:cNvPicPr/>
          <p:nvPr/>
        </p:nvPicPr>
        <p:blipFill>
          <a:blip r:embed="rId9"/>
          <a:stretch/>
        </p:blipFill>
        <p:spPr>
          <a:xfrm>
            <a:off x="2884680" y="3741480"/>
            <a:ext cx="968040" cy="790200"/>
          </a:xfrm>
          <a:prstGeom prst="rect">
            <a:avLst/>
          </a:prstGeom>
          <a:ln w="0">
            <a:noFill/>
          </a:ln>
        </p:spPr>
      </p:pic>
      <p:sp>
        <p:nvSpPr>
          <p:cNvPr id="373" name="Google Shape;413;p29"/>
          <p:cNvSpPr/>
          <p:nvPr/>
        </p:nvSpPr>
        <p:spPr>
          <a:xfrm>
            <a:off x="2571480" y="3741480"/>
            <a:ext cx="150480" cy="790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Google Shape;414;p29"/>
          <p:cNvSpPr/>
          <p:nvPr/>
        </p:nvSpPr>
        <p:spPr>
          <a:xfrm>
            <a:off x="5499360" y="2846880"/>
            <a:ext cx="236412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Solución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419;p30"/>
          <p:cNvSpPr/>
          <p:nvPr/>
        </p:nvSpPr>
        <p:spPr>
          <a:xfrm>
            <a:off x="846360" y="37836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Problema de Condiciones de Frontera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376" name="Google Shape;420;p30"/>
          <p:cNvSpPr/>
          <p:nvPr/>
        </p:nvSpPr>
        <p:spPr>
          <a:xfrm rot="5400000">
            <a:off x="3393360" y="1215720"/>
            <a:ext cx="2670480" cy="3622680"/>
          </a:xfrm>
          <a:prstGeom prst="flowChartMagneticDisk">
            <a:avLst/>
          </a:pr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Google Shape;421;p30"/>
          <p:cNvSpPr/>
          <p:nvPr/>
        </p:nvSpPr>
        <p:spPr>
          <a:xfrm flipH="1" rot="10800000">
            <a:off x="3437640" y="3023280"/>
            <a:ext cx="388908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34f5c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Google Shape;422;p30"/>
          <p:cNvSpPr/>
          <p:nvPr/>
        </p:nvSpPr>
        <p:spPr>
          <a:xfrm rot="10800000">
            <a:off x="3429360" y="1153080"/>
            <a:ext cx="8640" cy="18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34f5c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Google Shape;423;p30"/>
          <p:cNvSpPr/>
          <p:nvPr/>
        </p:nvSpPr>
        <p:spPr>
          <a:xfrm flipH="1">
            <a:off x="1770840" y="3032280"/>
            <a:ext cx="1666440" cy="147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34f5c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80" name="Google Shape;424;p30" descr="{&quot;color&quot;:&quot;#18535e&quot;,&quot;mathType&quot;:&quot;LaTEX&quot;,&quot;text&quot;:&quot;\\Omega&quot;,&quot;height&quot;:100}"/>
          <p:cNvPicPr/>
          <p:nvPr/>
        </p:nvPicPr>
        <p:blipFill>
          <a:blip r:embed="rId1"/>
          <a:stretch/>
        </p:blipFill>
        <p:spPr>
          <a:xfrm>
            <a:off x="4281480" y="2571840"/>
            <a:ext cx="290160" cy="284400"/>
          </a:xfrm>
          <a:prstGeom prst="rect">
            <a:avLst/>
          </a:prstGeom>
          <a:ln w="0">
            <a:noFill/>
          </a:ln>
        </p:spPr>
      </p:pic>
      <p:pic>
        <p:nvPicPr>
          <p:cNvPr id="381" name="Google Shape;425;p30" descr="{&quot;height&quot;:100,&quot;text&quot;:&quot;\\partial \\Omega&quot;,&quot;mathType&quot;:&quot;LaTEX&quot;,&quot;color&quot;:&quot;#18535e&quot;}"/>
          <p:cNvPicPr/>
          <p:nvPr/>
        </p:nvPicPr>
        <p:blipFill>
          <a:blip r:embed="rId2"/>
          <a:stretch/>
        </p:blipFill>
        <p:spPr>
          <a:xfrm>
            <a:off x="6413400" y="4078080"/>
            <a:ext cx="495360" cy="2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430;p31"/>
          <p:cNvSpPr/>
          <p:nvPr/>
        </p:nvSpPr>
        <p:spPr>
          <a:xfrm>
            <a:off x="7397280" y="4380840"/>
            <a:ext cx="1297440" cy="630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34f5c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Google Shape;431;p31"/>
          <p:cNvSpPr/>
          <p:nvPr/>
        </p:nvSpPr>
        <p:spPr>
          <a:xfrm>
            <a:off x="949320" y="2725920"/>
            <a:ext cx="3785040" cy="9536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34f5c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Google Shape;432;p31"/>
          <p:cNvSpPr/>
          <p:nvPr/>
        </p:nvSpPr>
        <p:spPr>
          <a:xfrm>
            <a:off x="465480" y="346680"/>
            <a:ext cx="509076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Condiciones de Frontera de Dirichlet</a:t>
            </a:r>
            <a:endParaRPr b="0" lang="en-US" sz="2900" spc="-1" strike="noStrike">
              <a:latin typeface="Arial"/>
            </a:endParaRPr>
          </a:p>
        </p:txBody>
      </p:sp>
      <p:grpSp>
        <p:nvGrpSpPr>
          <p:cNvPr id="385" name="Google Shape;433;p31"/>
          <p:cNvGrpSpPr/>
          <p:nvPr/>
        </p:nvGrpSpPr>
        <p:grpSpPr>
          <a:xfrm>
            <a:off x="1144080" y="2867040"/>
            <a:ext cx="3395160" cy="594720"/>
            <a:chOff x="1144080" y="2867040"/>
            <a:chExt cx="3395160" cy="594720"/>
          </a:xfrm>
        </p:grpSpPr>
        <p:pic>
          <p:nvPicPr>
            <p:cNvPr id="386" name="Google Shape;434;p31" descr="{&quot;text&quot;:&quot;\\partial \\Omega&quot;,&quot;mathType&quot;:&quot;LaTEX&quot;,&quot;height&quot;:80,&quot;color&quot;:&quot;#b45f06&quot;}"/>
            <p:cNvPicPr/>
            <p:nvPr/>
          </p:nvPicPr>
          <p:blipFill>
            <a:blip r:embed="rId1"/>
            <a:stretch/>
          </p:blipFill>
          <p:spPr>
            <a:xfrm>
              <a:off x="3953160" y="2998080"/>
              <a:ext cx="586080" cy="337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7" name="Google Shape;435;p31" descr="{&quot;mathType&quot;:&quot;LaTEX&quot;,&quot;color&quot;:&quot;#b45f06&quot;,&quot;height&quot;:80,&quot;text&quot;:&quot;u(x,y) = A&quot;}"/>
            <p:cNvPicPr/>
            <p:nvPr/>
          </p:nvPicPr>
          <p:blipFill>
            <a:blip r:embed="rId2"/>
            <a:stretch/>
          </p:blipFill>
          <p:spPr>
            <a:xfrm>
              <a:off x="1144080" y="2998080"/>
              <a:ext cx="2087280" cy="42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8" name="Google Shape;436;p31"/>
            <p:cNvSpPr/>
            <p:nvPr/>
          </p:nvSpPr>
          <p:spPr>
            <a:xfrm>
              <a:off x="3232800" y="2867040"/>
              <a:ext cx="738000" cy="59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" sz="2700" spc="-1" strike="noStrike">
                  <a:solidFill>
                    <a:srgbClr val="b45f06"/>
                  </a:solidFill>
                  <a:latin typeface="Oswald Light"/>
                  <a:ea typeface="Oswald Light"/>
                </a:rPr>
                <a:t>en</a:t>
              </a:r>
              <a:endParaRPr b="0" lang="en-US" sz="2700" spc="-1" strike="noStrike">
                <a:latin typeface="Arial"/>
              </a:endParaRPr>
            </a:p>
          </p:txBody>
        </p:sp>
      </p:grpSp>
      <p:grpSp>
        <p:nvGrpSpPr>
          <p:cNvPr id="389" name="Google Shape;437;p31"/>
          <p:cNvGrpSpPr/>
          <p:nvPr/>
        </p:nvGrpSpPr>
        <p:grpSpPr>
          <a:xfrm>
            <a:off x="735840" y="1463400"/>
            <a:ext cx="4092840" cy="1026000"/>
            <a:chOff x="735840" y="1463400"/>
            <a:chExt cx="4092840" cy="1026000"/>
          </a:xfrm>
        </p:grpSpPr>
        <p:pic>
          <p:nvPicPr>
            <p:cNvPr id="390" name="Google Shape;438;p31" descr="{&quot;mathType&quot;:&quot;LaTEX&quot;,&quot;color&quot;:&quot;#18535e&quot;,&quot;text&quot;:&quot;\\dfrac{\\partial^2 u}{\\partial x^2} + \\dfrac{\\partial^2 u}{\\partial y^2} = f(x, y) &quot;,&quot;height&quot;:150}"/>
            <p:cNvPicPr/>
            <p:nvPr/>
          </p:nvPicPr>
          <p:blipFill>
            <a:blip r:embed="rId3"/>
            <a:stretch/>
          </p:blipFill>
          <p:spPr>
            <a:xfrm>
              <a:off x="735840" y="1463400"/>
              <a:ext cx="3232080" cy="77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1" name="Google Shape;439;p31" descr="{&quot;color&quot;:&quot;#18535e&quot;,&quot;mathType&quot;:&quot;LaTEX&quot;,&quot;text&quot;:&quot;\\Omega&quot;,&quot;height&quot;:100}"/>
            <p:cNvPicPr/>
            <p:nvPr/>
          </p:nvPicPr>
          <p:blipFill>
            <a:blip r:embed="rId4"/>
            <a:stretch/>
          </p:blipFill>
          <p:spPr>
            <a:xfrm>
              <a:off x="4529880" y="1712520"/>
              <a:ext cx="298800" cy="27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2" name="Google Shape;440;p31"/>
            <p:cNvSpPr/>
            <p:nvPr/>
          </p:nvSpPr>
          <p:spPr>
            <a:xfrm>
              <a:off x="4035960" y="1606320"/>
              <a:ext cx="425880" cy="88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" sz="2300" spc="-1" strike="noStrike">
                  <a:solidFill>
                    <a:srgbClr val="134f5c"/>
                  </a:solidFill>
                  <a:latin typeface="Oswald Light"/>
                  <a:ea typeface="Oswald Light"/>
                </a:rPr>
                <a:t>en</a:t>
              </a:r>
              <a:endParaRPr b="0" lang="en-US" sz="2300" spc="-1" strike="noStrike">
                <a:latin typeface="Arial"/>
              </a:endParaRPr>
            </a:p>
          </p:txBody>
        </p:sp>
      </p:grpSp>
      <p:sp>
        <p:nvSpPr>
          <p:cNvPr id="393" name="Google Shape;441;p31"/>
          <p:cNvSpPr/>
          <p:nvPr/>
        </p:nvSpPr>
        <p:spPr>
          <a:xfrm>
            <a:off x="5825880" y="1196280"/>
            <a:ext cx="2551320" cy="2750760"/>
          </a:xfrm>
          <a:custGeom>
            <a:avLst/>
            <a:gdLst/>
            <a:ahLst/>
            <a:rect l="l" t="t" r="r" b="b"/>
            <a:pathLst>
              <a:path w="102061" h="110046">
                <a:moveTo>
                  <a:pt x="61922" y="8314"/>
                </a:moveTo>
                <a:cubicBezTo>
                  <a:pt x="58828" y="6080"/>
                  <a:pt x="57109" y="322"/>
                  <a:pt x="50062" y="64"/>
                </a:cubicBezTo>
                <a:cubicBezTo>
                  <a:pt x="43015" y="-194"/>
                  <a:pt x="27374" y="1353"/>
                  <a:pt x="19639" y="6767"/>
                </a:cubicBezTo>
                <a:cubicBezTo>
                  <a:pt x="11905" y="12181"/>
                  <a:pt x="6663" y="20260"/>
                  <a:pt x="3655" y="32549"/>
                </a:cubicBezTo>
                <a:cubicBezTo>
                  <a:pt x="647" y="44839"/>
                  <a:pt x="-1502" y="70105"/>
                  <a:pt x="1592" y="80504"/>
                </a:cubicBezTo>
                <a:cubicBezTo>
                  <a:pt x="4686" y="90903"/>
                  <a:pt x="15859" y="91590"/>
                  <a:pt x="22218" y="94942"/>
                </a:cubicBezTo>
                <a:cubicBezTo>
                  <a:pt x="28578" y="98294"/>
                  <a:pt x="34593" y="98122"/>
                  <a:pt x="39749" y="100614"/>
                </a:cubicBezTo>
                <a:cubicBezTo>
                  <a:pt x="44905" y="103106"/>
                  <a:pt x="47054" y="109294"/>
                  <a:pt x="53156" y="109895"/>
                </a:cubicBezTo>
                <a:cubicBezTo>
                  <a:pt x="59258" y="110497"/>
                  <a:pt x="70001" y="107575"/>
                  <a:pt x="76360" y="104223"/>
                </a:cubicBezTo>
                <a:cubicBezTo>
                  <a:pt x="82720" y="100871"/>
                  <a:pt x="87102" y="93910"/>
                  <a:pt x="91313" y="89785"/>
                </a:cubicBezTo>
                <a:cubicBezTo>
                  <a:pt x="95524" y="85660"/>
                  <a:pt x="100251" y="83941"/>
                  <a:pt x="101626" y="79472"/>
                </a:cubicBezTo>
                <a:cubicBezTo>
                  <a:pt x="103001" y="75003"/>
                  <a:pt x="100337" y="69675"/>
                  <a:pt x="99563" y="62972"/>
                </a:cubicBezTo>
                <a:cubicBezTo>
                  <a:pt x="98790" y="56269"/>
                  <a:pt x="99133" y="45870"/>
                  <a:pt x="96985" y="39253"/>
                </a:cubicBezTo>
                <a:cubicBezTo>
                  <a:pt x="94837" y="32636"/>
                  <a:pt x="91400" y="27565"/>
                  <a:pt x="86673" y="23268"/>
                </a:cubicBezTo>
                <a:cubicBezTo>
                  <a:pt x="81946" y="18971"/>
                  <a:pt x="72750" y="15963"/>
                  <a:pt x="68625" y="13471"/>
                </a:cubicBezTo>
                <a:cubicBezTo>
                  <a:pt x="64500" y="10979"/>
                  <a:pt x="65016" y="10549"/>
                  <a:pt x="61922" y="8314"/>
                </a:cubicBezTo>
                <a:close/>
              </a:path>
            </a:pathLst>
          </a:cu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4" name="Google Shape;442;p31" descr="{&quot;color&quot;:&quot;#18535e&quot;,&quot;mathType&quot;:&quot;LaTEX&quot;,&quot;text&quot;:&quot;\\Omega&quot;,&quot;height&quot;:100}"/>
          <p:cNvPicPr/>
          <p:nvPr/>
        </p:nvPicPr>
        <p:blipFill>
          <a:blip r:embed="rId5"/>
          <a:stretch/>
        </p:blipFill>
        <p:spPr>
          <a:xfrm>
            <a:off x="5947560" y="2435040"/>
            <a:ext cx="298800" cy="273240"/>
          </a:xfrm>
          <a:prstGeom prst="rect">
            <a:avLst/>
          </a:prstGeom>
          <a:ln w="0">
            <a:noFill/>
          </a:ln>
        </p:spPr>
      </p:pic>
      <p:pic>
        <p:nvPicPr>
          <p:cNvPr id="395" name="Google Shape;443;p31" descr="{&quot;text&quot;:&quot;\\partial \\Omega&quot;,&quot;mathType&quot;:&quot;LaTEX&quot;,&quot;height&quot;:80,&quot;color&quot;:&quot;#b45f06&quot;}"/>
          <p:cNvPicPr/>
          <p:nvPr/>
        </p:nvPicPr>
        <p:blipFill>
          <a:blip r:embed="rId6"/>
          <a:stretch/>
        </p:blipFill>
        <p:spPr>
          <a:xfrm>
            <a:off x="8310240" y="1962000"/>
            <a:ext cx="475200" cy="273240"/>
          </a:xfrm>
          <a:prstGeom prst="rect">
            <a:avLst/>
          </a:prstGeom>
          <a:ln w="0">
            <a:noFill/>
          </a:ln>
        </p:spPr>
      </p:pic>
      <p:pic>
        <p:nvPicPr>
          <p:cNvPr id="396" name="Google Shape;444;p31" descr="{&quot;height&quot;:50,&quot;text&quot;:&quot;u(x,y) = A&quot;,&quot;color&quot;:&quot;#18535e&quot;,&quot;mathType&quot;:&quot;LaTEX&quot;}"/>
          <p:cNvPicPr/>
          <p:nvPr/>
        </p:nvPicPr>
        <p:blipFill>
          <a:blip r:embed="rId7"/>
          <a:stretch/>
        </p:blipFill>
        <p:spPr>
          <a:xfrm>
            <a:off x="6911280" y="725040"/>
            <a:ext cx="1568160" cy="317160"/>
          </a:xfrm>
          <a:prstGeom prst="rect">
            <a:avLst/>
          </a:prstGeom>
          <a:ln w="0">
            <a:noFill/>
          </a:ln>
        </p:spPr>
      </p:pic>
      <p:sp>
        <p:nvSpPr>
          <p:cNvPr id="397" name="Google Shape;445;p31"/>
          <p:cNvSpPr/>
          <p:nvPr/>
        </p:nvSpPr>
        <p:spPr>
          <a:xfrm flipH="1" rot="10800000">
            <a:off x="6247080" y="884160"/>
            <a:ext cx="630720" cy="544680"/>
          </a:xfrm>
          <a:prstGeom prst="curvedConnector3">
            <a:avLst>
              <a:gd name="adj1" fmla="val 7040"/>
            </a:avLst>
          </a:prstGeom>
          <a:noFill/>
          <a:ln w="9525">
            <a:solidFill>
              <a:srgbClr val="b45f06"/>
            </a:solidFill>
            <a:prstDash val="dot"/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Google Shape;446;p31"/>
          <p:cNvSpPr/>
          <p:nvPr/>
        </p:nvSpPr>
        <p:spPr>
          <a:xfrm>
            <a:off x="2294640" y="4282920"/>
            <a:ext cx="4700160" cy="88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300" spc="-1" strike="noStrike">
                <a:solidFill>
                  <a:srgbClr val="b45f06"/>
                </a:solidFill>
                <a:latin typeface="Oswald Light"/>
                <a:ea typeface="Oswald Light"/>
              </a:rPr>
              <a:t>Ejemplo:</a:t>
            </a:r>
            <a:r>
              <a:rPr b="0" lang="es" sz="2300" spc="-1" strike="noStrike">
                <a:solidFill>
                  <a:srgbClr val="134f5c"/>
                </a:solidFill>
                <a:latin typeface="Oswald Light"/>
                <a:ea typeface="Oswald Light"/>
              </a:rPr>
              <a:t> Potencial Constante en la Superficie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399" name="Google Shape;447;p31"/>
          <p:cNvSpPr/>
          <p:nvPr/>
        </p:nvSpPr>
        <p:spPr>
          <a:xfrm flipH="1" rot="16200000">
            <a:off x="6652440" y="3951360"/>
            <a:ext cx="961200" cy="528480"/>
          </a:xfrm>
          <a:prstGeom prst="curvedConnector2">
            <a:avLst/>
          </a:prstGeom>
          <a:noFill/>
          <a:ln w="9525">
            <a:solidFill>
              <a:srgbClr val="b45f06"/>
            </a:solidFill>
            <a:prstDash val="dot"/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00" name="Google Shape;448;p31" descr="{&quot;text&quot;:&quot;\\phi = C&quot;,&quot;height&quot;:100,&quot;mathType&quot;:&quot;LaTEX&quot;,&quot;color&quot;:&quot;#b45f07&quot;}"/>
          <p:cNvPicPr/>
          <p:nvPr/>
        </p:nvPicPr>
        <p:blipFill>
          <a:blip r:embed="rId8"/>
          <a:stretch/>
        </p:blipFill>
        <p:spPr>
          <a:xfrm>
            <a:off x="7492680" y="4508640"/>
            <a:ext cx="1107000" cy="3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1;p14"/>
          <p:cNvSpPr/>
          <p:nvPr/>
        </p:nvSpPr>
        <p:spPr>
          <a:xfrm>
            <a:off x="465480" y="423000"/>
            <a:ext cx="74509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134f5c"/>
                </a:solidFill>
                <a:latin typeface="Oswald"/>
                <a:ea typeface="Oswald"/>
              </a:rPr>
              <a:t>Índice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2" name="Google Shape;62;p14"/>
          <p:cNvSpPr/>
          <p:nvPr/>
        </p:nvSpPr>
        <p:spPr>
          <a:xfrm>
            <a:off x="838080" y="1193400"/>
            <a:ext cx="7747200" cy="186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80880">
              <a:lnSpc>
                <a:spcPct val="115000"/>
              </a:lnSpc>
              <a:buClr>
                <a:srgbClr val="b45f06"/>
              </a:buClr>
              <a:buFont typeface="Oswald Light"/>
              <a:buAutoNum type="arabicPeriod"/>
            </a:pPr>
            <a:r>
              <a:rPr b="0" lang="es" sz="2400" spc="-1" strike="noStrike">
                <a:solidFill>
                  <a:srgbClr val="b45f06"/>
                </a:solidFill>
                <a:latin typeface="Oswald Light"/>
                <a:ea typeface="Oswald Light"/>
              </a:rPr>
              <a:t>Clasificación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b45f06"/>
              </a:buClr>
              <a:buFont typeface="Oswald Light"/>
              <a:buAutoNum type="arabicPeriod"/>
            </a:pPr>
            <a:r>
              <a:rPr b="0" lang="es" sz="2400" spc="-1" strike="noStrike">
                <a:solidFill>
                  <a:srgbClr val="b45f06"/>
                </a:solidFill>
                <a:latin typeface="Oswald Light"/>
                <a:ea typeface="Oswald Light"/>
              </a:rPr>
              <a:t>Tipos de Problemas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b45f06"/>
              </a:buClr>
              <a:buFont typeface="Oswald Light"/>
              <a:buAutoNum type="arabicPeriod"/>
            </a:pPr>
            <a:r>
              <a:rPr b="0" lang="es" sz="2400" spc="-1" strike="noStrike">
                <a:solidFill>
                  <a:srgbClr val="b45f06"/>
                </a:solidFill>
                <a:latin typeface="Oswald Light"/>
                <a:ea typeface="Oswald Light"/>
              </a:rPr>
              <a:t>Problemas Relacionados a la Física</a:t>
            </a: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b45f06"/>
              </a:buClr>
              <a:buFont typeface="Oswald Light"/>
              <a:buAutoNum type="arabicPeriod"/>
            </a:pPr>
            <a:r>
              <a:rPr b="0" lang="es" sz="2400" spc="-1" strike="noStrike">
                <a:solidFill>
                  <a:srgbClr val="b45f06"/>
                </a:solidFill>
                <a:latin typeface="Oswald Light"/>
                <a:ea typeface="Oswald Light"/>
              </a:rPr>
              <a:t>Métodos Numéricos de Solución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53;p32"/>
          <p:cNvSpPr/>
          <p:nvPr/>
        </p:nvSpPr>
        <p:spPr>
          <a:xfrm>
            <a:off x="3942720" y="2536200"/>
            <a:ext cx="4093200" cy="8762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34f5c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Google Shape;454;p32"/>
          <p:cNvSpPr/>
          <p:nvPr/>
        </p:nvSpPr>
        <p:spPr>
          <a:xfrm>
            <a:off x="3300480" y="346680"/>
            <a:ext cx="53776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Condiciones de Frontera de Newmann</a:t>
            </a:r>
            <a:endParaRPr b="0" lang="en-US" sz="2900" spc="-1" strike="noStrike">
              <a:latin typeface="Arial"/>
            </a:endParaRPr>
          </a:p>
        </p:txBody>
      </p:sp>
      <p:grpSp>
        <p:nvGrpSpPr>
          <p:cNvPr id="403" name="Google Shape;455;p32"/>
          <p:cNvGrpSpPr/>
          <p:nvPr/>
        </p:nvGrpSpPr>
        <p:grpSpPr>
          <a:xfrm>
            <a:off x="3997080" y="2624400"/>
            <a:ext cx="3901320" cy="957240"/>
            <a:chOff x="3997080" y="2624400"/>
            <a:chExt cx="3901320" cy="957240"/>
          </a:xfrm>
        </p:grpSpPr>
        <p:pic>
          <p:nvPicPr>
            <p:cNvPr id="404" name="Google Shape;456;p32" descr="{&quot;color&quot;:&quot;#b45f06&quot;,&quot;height&quot;:120,&quot;text&quot;:&quot;\\dfrac{\\partial u}{\\partial n} = \\nabla u \\cdot \\hat{n} = w&quot;,&quot;mathType&quot;:&quot;LaTEX&quot;}"/>
            <p:cNvPicPr/>
            <p:nvPr/>
          </p:nvPicPr>
          <p:blipFill>
            <a:blip r:embed="rId1"/>
            <a:stretch/>
          </p:blipFill>
          <p:spPr>
            <a:xfrm>
              <a:off x="3997080" y="2624400"/>
              <a:ext cx="2665440" cy="699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5" name="Google Shape;457;p32"/>
            <p:cNvGrpSpPr/>
            <p:nvPr/>
          </p:nvGrpSpPr>
          <p:grpSpPr>
            <a:xfrm>
              <a:off x="6791760" y="2698560"/>
              <a:ext cx="1106640" cy="883080"/>
              <a:chOff x="6791760" y="2698560"/>
              <a:chExt cx="1106640" cy="883080"/>
            </a:xfrm>
          </p:grpSpPr>
          <p:pic>
            <p:nvPicPr>
              <p:cNvPr id="406" name="Google Shape;458;p32" descr="{&quot;text&quot;:&quot;\\partial \\Omega&quot;,&quot;mathType&quot;:&quot;LaTEX&quot;,&quot;height&quot;:80,&quot;color&quot;:&quot;#b45f06&quot;}"/>
              <p:cNvPicPr/>
              <p:nvPr/>
            </p:nvPicPr>
            <p:blipFill>
              <a:blip r:embed="rId2"/>
              <a:stretch/>
            </p:blipFill>
            <p:spPr>
              <a:xfrm>
                <a:off x="7340400" y="2819520"/>
                <a:ext cx="558000" cy="309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407" name="Google Shape;459;p32"/>
              <p:cNvSpPr/>
              <p:nvPr/>
            </p:nvSpPr>
            <p:spPr>
              <a:xfrm>
                <a:off x="6791760" y="2698560"/>
                <a:ext cx="466560" cy="88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s" sz="2300" spc="-1" strike="noStrike">
                    <a:solidFill>
                      <a:srgbClr val="b45f06"/>
                    </a:solidFill>
                    <a:latin typeface="Oswald Light"/>
                    <a:ea typeface="Oswald Light"/>
                  </a:rPr>
                  <a:t>en</a:t>
                </a:r>
                <a:endParaRPr b="0" lang="en-US" sz="2300" spc="-1" strike="noStrike">
                  <a:latin typeface="Arial"/>
                </a:endParaRPr>
              </a:p>
            </p:txBody>
          </p:sp>
        </p:grpSp>
      </p:grpSp>
      <p:grpSp>
        <p:nvGrpSpPr>
          <p:cNvPr id="408" name="Google Shape;460;p32"/>
          <p:cNvGrpSpPr/>
          <p:nvPr/>
        </p:nvGrpSpPr>
        <p:grpSpPr>
          <a:xfrm>
            <a:off x="3942720" y="1502280"/>
            <a:ext cx="4093200" cy="1025640"/>
            <a:chOff x="3942720" y="1502280"/>
            <a:chExt cx="4093200" cy="1025640"/>
          </a:xfrm>
        </p:grpSpPr>
        <p:pic>
          <p:nvPicPr>
            <p:cNvPr id="409" name="Google Shape;461;p32" descr="{&quot;mathType&quot;:&quot;LaTEX&quot;,&quot;color&quot;:&quot;#18535e&quot;,&quot;text&quot;:&quot;\\dfrac{\\partial^2 u}{\\partial x^2} + \\dfrac{\\partial^2 u}{\\partial y^2} = f(x, y) &quot;,&quot;height&quot;:150}"/>
            <p:cNvPicPr/>
            <p:nvPr/>
          </p:nvPicPr>
          <p:blipFill>
            <a:blip r:embed="rId3"/>
            <a:stretch/>
          </p:blipFill>
          <p:spPr>
            <a:xfrm>
              <a:off x="3942720" y="1502280"/>
              <a:ext cx="3232080" cy="77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0" name="Google Shape;462;p32" descr="{&quot;color&quot;:&quot;#18535e&quot;,&quot;mathType&quot;:&quot;LaTEX&quot;,&quot;text&quot;:&quot;\\Omega&quot;,&quot;height&quot;:100}"/>
            <p:cNvPicPr/>
            <p:nvPr/>
          </p:nvPicPr>
          <p:blipFill>
            <a:blip r:embed="rId4"/>
            <a:stretch/>
          </p:blipFill>
          <p:spPr>
            <a:xfrm>
              <a:off x="7737120" y="1751400"/>
              <a:ext cx="298800" cy="27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1" name="Google Shape;463;p32"/>
            <p:cNvSpPr/>
            <p:nvPr/>
          </p:nvSpPr>
          <p:spPr>
            <a:xfrm>
              <a:off x="7243200" y="1644840"/>
              <a:ext cx="425880" cy="88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" sz="2300" spc="-1" strike="noStrike">
                  <a:solidFill>
                    <a:srgbClr val="134f5c"/>
                  </a:solidFill>
                  <a:latin typeface="Oswald Light"/>
                  <a:ea typeface="Oswald Light"/>
                </a:rPr>
                <a:t>en</a:t>
              </a:r>
              <a:endParaRPr b="0" lang="en-US" sz="2300" spc="-1" strike="noStrike">
                <a:latin typeface="Arial"/>
              </a:endParaRPr>
            </a:p>
          </p:txBody>
        </p:sp>
      </p:grpSp>
      <p:sp>
        <p:nvSpPr>
          <p:cNvPr id="412" name="Google Shape;464;p32"/>
          <p:cNvSpPr/>
          <p:nvPr/>
        </p:nvSpPr>
        <p:spPr>
          <a:xfrm>
            <a:off x="491760" y="1348560"/>
            <a:ext cx="2551320" cy="2750760"/>
          </a:xfrm>
          <a:custGeom>
            <a:avLst/>
            <a:gdLst/>
            <a:ahLst/>
            <a:rect l="l" t="t" r="r" b="b"/>
            <a:pathLst>
              <a:path w="102061" h="110046">
                <a:moveTo>
                  <a:pt x="61922" y="8314"/>
                </a:moveTo>
                <a:cubicBezTo>
                  <a:pt x="58828" y="6080"/>
                  <a:pt x="57109" y="322"/>
                  <a:pt x="50062" y="64"/>
                </a:cubicBezTo>
                <a:cubicBezTo>
                  <a:pt x="43015" y="-194"/>
                  <a:pt x="27374" y="1353"/>
                  <a:pt x="19639" y="6767"/>
                </a:cubicBezTo>
                <a:cubicBezTo>
                  <a:pt x="11905" y="12181"/>
                  <a:pt x="6663" y="20260"/>
                  <a:pt x="3655" y="32549"/>
                </a:cubicBezTo>
                <a:cubicBezTo>
                  <a:pt x="647" y="44839"/>
                  <a:pt x="-1502" y="70105"/>
                  <a:pt x="1592" y="80504"/>
                </a:cubicBezTo>
                <a:cubicBezTo>
                  <a:pt x="4686" y="90903"/>
                  <a:pt x="15859" y="91590"/>
                  <a:pt x="22218" y="94942"/>
                </a:cubicBezTo>
                <a:cubicBezTo>
                  <a:pt x="28578" y="98294"/>
                  <a:pt x="34593" y="98122"/>
                  <a:pt x="39749" y="100614"/>
                </a:cubicBezTo>
                <a:cubicBezTo>
                  <a:pt x="44905" y="103106"/>
                  <a:pt x="47054" y="109294"/>
                  <a:pt x="53156" y="109895"/>
                </a:cubicBezTo>
                <a:cubicBezTo>
                  <a:pt x="59258" y="110497"/>
                  <a:pt x="70001" y="107575"/>
                  <a:pt x="76360" y="104223"/>
                </a:cubicBezTo>
                <a:cubicBezTo>
                  <a:pt x="82720" y="100871"/>
                  <a:pt x="87102" y="93910"/>
                  <a:pt x="91313" y="89785"/>
                </a:cubicBezTo>
                <a:cubicBezTo>
                  <a:pt x="95524" y="85660"/>
                  <a:pt x="100251" y="83941"/>
                  <a:pt x="101626" y="79472"/>
                </a:cubicBezTo>
                <a:cubicBezTo>
                  <a:pt x="103001" y="75003"/>
                  <a:pt x="100337" y="69675"/>
                  <a:pt x="99563" y="62972"/>
                </a:cubicBezTo>
                <a:cubicBezTo>
                  <a:pt x="98790" y="56269"/>
                  <a:pt x="99133" y="45870"/>
                  <a:pt x="96985" y="39253"/>
                </a:cubicBezTo>
                <a:cubicBezTo>
                  <a:pt x="94837" y="32636"/>
                  <a:pt x="91400" y="27565"/>
                  <a:pt x="86673" y="23268"/>
                </a:cubicBezTo>
                <a:cubicBezTo>
                  <a:pt x="81946" y="18971"/>
                  <a:pt x="72750" y="15963"/>
                  <a:pt x="68625" y="13471"/>
                </a:cubicBezTo>
                <a:cubicBezTo>
                  <a:pt x="64500" y="10979"/>
                  <a:pt x="65016" y="10549"/>
                  <a:pt x="61922" y="8314"/>
                </a:cubicBezTo>
                <a:close/>
              </a:path>
            </a:pathLst>
          </a:cu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3" name="Google Shape;465;p32" descr="{&quot;color&quot;:&quot;#18535e&quot;,&quot;mathType&quot;:&quot;LaTEX&quot;,&quot;text&quot;:&quot;\\Omega&quot;,&quot;height&quot;:100}"/>
          <p:cNvPicPr/>
          <p:nvPr/>
        </p:nvPicPr>
        <p:blipFill>
          <a:blip r:embed="rId5"/>
          <a:stretch/>
        </p:blipFill>
        <p:spPr>
          <a:xfrm>
            <a:off x="1760040" y="3702960"/>
            <a:ext cx="298800" cy="273240"/>
          </a:xfrm>
          <a:prstGeom prst="rect">
            <a:avLst/>
          </a:prstGeom>
          <a:ln w="0">
            <a:noFill/>
          </a:ln>
        </p:spPr>
      </p:pic>
      <p:pic>
        <p:nvPicPr>
          <p:cNvPr id="414" name="Google Shape;466;p32" descr="{&quot;text&quot;:&quot;\\partial \\Omega&quot;,&quot;mathType&quot;:&quot;LaTEX&quot;,&quot;height&quot;:80,&quot;color&quot;:&quot;#b45f06&quot;}"/>
          <p:cNvPicPr/>
          <p:nvPr/>
        </p:nvPicPr>
        <p:blipFill>
          <a:blip r:embed="rId6"/>
          <a:stretch/>
        </p:blipFill>
        <p:spPr>
          <a:xfrm>
            <a:off x="2252160" y="1348560"/>
            <a:ext cx="475200" cy="273240"/>
          </a:xfrm>
          <a:prstGeom prst="rect">
            <a:avLst/>
          </a:prstGeom>
          <a:ln w="0">
            <a:noFill/>
          </a:ln>
        </p:spPr>
      </p:pic>
      <p:sp>
        <p:nvSpPr>
          <p:cNvPr id="415" name="Google Shape;467;p32"/>
          <p:cNvSpPr/>
          <p:nvPr/>
        </p:nvSpPr>
        <p:spPr>
          <a:xfrm rot="10800000">
            <a:off x="583200" y="1035720"/>
            <a:ext cx="348480" cy="52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34f5c"/>
            </a:solidFill>
            <a:prstDash val="dashDot"/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16" name="Google Shape;468;p32" descr="{&quot;text&quot;:&quot;\\hat n&quot;,&quot;mathType&quot;:&quot;LaTEX&quot;,&quot;height&quot;:38,&quot;color&quot;:&quot;#18535e&quot;}"/>
          <p:cNvPicPr/>
          <p:nvPr/>
        </p:nvPicPr>
        <p:blipFill>
          <a:blip r:embed="rId7"/>
          <a:stretch/>
        </p:blipFill>
        <p:spPr>
          <a:xfrm rot="19518600">
            <a:off x="605160" y="1343160"/>
            <a:ext cx="171000" cy="240840"/>
          </a:xfrm>
          <a:prstGeom prst="rect">
            <a:avLst/>
          </a:prstGeom>
          <a:ln w="0">
            <a:noFill/>
          </a:ln>
        </p:spPr>
      </p:pic>
      <p:pic>
        <p:nvPicPr>
          <p:cNvPr id="417" name="Google Shape;469;p32" descr="{&quot;height&quot;:80,&quot;color&quot;:&quot;#b45f06&quot;,&quot;text&quot;:&quot;\\dfrac{\\partial u}{\\partial n} = w&quot;,&quot;mathType&quot;:&quot;LaTEX&quot;}"/>
          <p:cNvPicPr/>
          <p:nvPr/>
        </p:nvPicPr>
        <p:blipFill>
          <a:blip r:embed="rId8"/>
          <a:stretch/>
        </p:blipFill>
        <p:spPr>
          <a:xfrm>
            <a:off x="931320" y="605160"/>
            <a:ext cx="1103040" cy="634680"/>
          </a:xfrm>
          <a:prstGeom prst="rect">
            <a:avLst/>
          </a:prstGeom>
          <a:ln w="0">
            <a:noFill/>
          </a:ln>
        </p:spPr>
      </p:pic>
      <p:sp>
        <p:nvSpPr>
          <p:cNvPr id="418" name="Google Shape;470;p32"/>
          <p:cNvSpPr/>
          <p:nvPr/>
        </p:nvSpPr>
        <p:spPr>
          <a:xfrm>
            <a:off x="2727720" y="3588120"/>
            <a:ext cx="5654160" cy="88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300" spc="-1" strike="noStrike">
                <a:solidFill>
                  <a:srgbClr val="b45f06"/>
                </a:solidFill>
                <a:latin typeface="Oswald Light"/>
                <a:ea typeface="Oswald Light"/>
              </a:rPr>
              <a:t>Ejemplo:</a:t>
            </a:r>
            <a:r>
              <a:rPr b="0" lang="es" sz="2300" spc="-1" strike="noStrike">
                <a:solidFill>
                  <a:srgbClr val="134f5c"/>
                </a:solidFill>
                <a:latin typeface="Oswald Light"/>
                <a:ea typeface="Oswald Light"/>
              </a:rPr>
              <a:t> Campo Eléctrico Perpendicular a la Superficie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419" name="Google Shape;471;p32" descr="{&quot;height&quot;:100,&quot;mathType&quot;:&quot;LaTEX&quot;,&quot;text&quot;:&quot;\\vec E \\cdot \\hat n = - \\nabla \\phi \\cdot \\hat n = -\\dfrac{\\partial \\phi}{\\partial n} = w&quot;,&quot;color&quot;:&quot;#b45f07&quot;}"/>
          <p:cNvPicPr/>
          <p:nvPr/>
        </p:nvPicPr>
        <p:blipFill>
          <a:blip r:embed="rId9"/>
          <a:stretch/>
        </p:blipFill>
        <p:spPr>
          <a:xfrm>
            <a:off x="4026960" y="4378680"/>
            <a:ext cx="3841560" cy="6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76;p33"/>
          <p:cNvSpPr/>
          <p:nvPr/>
        </p:nvSpPr>
        <p:spPr>
          <a:xfrm>
            <a:off x="650520" y="2539800"/>
            <a:ext cx="4093200" cy="8762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34f5c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Google Shape;477;p33"/>
          <p:cNvSpPr/>
          <p:nvPr/>
        </p:nvSpPr>
        <p:spPr>
          <a:xfrm>
            <a:off x="465480" y="346680"/>
            <a:ext cx="68180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Condiciones de Frontera de Mixtas (O de Cauchy)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422" name="Google Shape;478;p33"/>
          <p:cNvSpPr/>
          <p:nvPr/>
        </p:nvSpPr>
        <p:spPr>
          <a:xfrm>
            <a:off x="600480" y="3613680"/>
            <a:ext cx="4093200" cy="11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Combinación Lineal de las condiciones de Dirichlet y de Newmann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423" name="Google Shape;479;p33" descr="{&quot;text&quot;:&quot;w_1 \\dfrac{\\partial u}{\\partial n} + w_2 u(x,y) = w&quot;,&quot;height&quot;:160,&quot;mathType&quot;:&quot;LaTEX&quot;,&quot;color&quot;:&quot;#b45f06&quot;}"/>
          <p:cNvPicPr/>
          <p:nvPr/>
        </p:nvPicPr>
        <p:blipFill>
          <a:blip r:embed="rId1"/>
          <a:stretch/>
        </p:blipFill>
        <p:spPr>
          <a:xfrm>
            <a:off x="851400" y="2592360"/>
            <a:ext cx="3691080" cy="771840"/>
          </a:xfrm>
          <a:prstGeom prst="rect">
            <a:avLst/>
          </a:prstGeom>
          <a:ln w="0">
            <a:noFill/>
          </a:ln>
        </p:spPr>
      </p:pic>
      <p:grpSp>
        <p:nvGrpSpPr>
          <p:cNvPr id="424" name="Google Shape;480;p33"/>
          <p:cNvGrpSpPr/>
          <p:nvPr/>
        </p:nvGrpSpPr>
        <p:grpSpPr>
          <a:xfrm>
            <a:off x="650520" y="1277280"/>
            <a:ext cx="4093200" cy="1026000"/>
            <a:chOff x="650520" y="1277280"/>
            <a:chExt cx="4093200" cy="1026000"/>
          </a:xfrm>
        </p:grpSpPr>
        <p:pic>
          <p:nvPicPr>
            <p:cNvPr id="425" name="Google Shape;481;p33" descr="{&quot;mathType&quot;:&quot;LaTEX&quot;,&quot;color&quot;:&quot;#18535e&quot;,&quot;text&quot;:&quot;\\dfrac{\\partial^2 u}{\\partial x^2} + \\dfrac{\\partial^2 u}{\\partial y^2} = f(x, y) &quot;,&quot;height&quot;:150}"/>
            <p:cNvPicPr/>
            <p:nvPr/>
          </p:nvPicPr>
          <p:blipFill>
            <a:blip r:embed="rId2"/>
            <a:stretch/>
          </p:blipFill>
          <p:spPr>
            <a:xfrm>
              <a:off x="650520" y="1277280"/>
              <a:ext cx="3232080" cy="77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6" name="Google Shape;482;p33" descr="{&quot;color&quot;:&quot;#18535e&quot;,&quot;mathType&quot;:&quot;LaTEX&quot;,&quot;text&quot;:&quot;\\Omega&quot;,&quot;height&quot;:100}"/>
            <p:cNvPicPr/>
            <p:nvPr/>
          </p:nvPicPr>
          <p:blipFill>
            <a:blip r:embed="rId3"/>
            <a:stretch/>
          </p:blipFill>
          <p:spPr>
            <a:xfrm>
              <a:off x="4444920" y="1526400"/>
              <a:ext cx="298800" cy="27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Google Shape;483;p33"/>
            <p:cNvSpPr/>
            <p:nvPr/>
          </p:nvSpPr>
          <p:spPr>
            <a:xfrm>
              <a:off x="3951000" y="1420200"/>
              <a:ext cx="425880" cy="88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" sz="2300" spc="-1" strike="noStrike">
                  <a:solidFill>
                    <a:srgbClr val="134f5c"/>
                  </a:solidFill>
                  <a:latin typeface="Oswald Light"/>
                  <a:ea typeface="Oswald Light"/>
                </a:rPr>
                <a:t>en</a:t>
              </a:r>
              <a:endParaRPr b="0" lang="en-US" sz="2300" spc="-1" strike="noStrike">
                <a:latin typeface="Arial"/>
              </a:endParaRPr>
            </a:p>
          </p:txBody>
        </p:sp>
      </p:grpSp>
      <p:sp>
        <p:nvSpPr>
          <p:cNvPr id="428" name="Google Shape;484;p33"/>
          <p:cNvSpPr/>
          <p:nvPr/>
        </p:nvSpPr>
        <p:spPr>
          <a:xfrm>
            <a:off x="5902200" y="1653480"/>
            <a:ext cx="2551320" cy="2750760"/>
          </a:xfrm>
          <a:custGeom>
            <a:avLst/>
            <a:gdLst/>
            <a:ahLst/>
            <a:rect l="l" t="t" r="r" b="b"/>
            <a:pathLst>
              <a:path w="102061" h="110046">
                <a:moveTo>
                  <a:pt x="61922" y="8314"/>
                </a:moveTo>
                <a:cubicBezTo>
                  <a:pt x="58828" y="6080"/>
                  <a:pt x="57109" y="322"/>
                  <a:pt x="50062" y="64"/>
                </a:cubicBezTo>
                <a:cubicBezTo>
                  <a:pt x="43015" y="-194"/>
                  <a:pt x="27374" y="1353"/>
                  <a:pt x="19639" y="6767"/>
                </a:cubicBezTo>
                <a:cubicBezTo>
                  <a:pt x="11905" y="12181"/>
                  <a:pt x="6663" y="20260"/>
                  <a:pt x="3655" y="32549"/>
                </a:cubicBezTo>
                <a:cubicBezTo>
                  <a:pt x="647" y="44839"/>
                  <a:pt x="-1502" y="70105"/>
                  <a:pt x="1592" y="80504"/>
                </a:cubicBezTo>
                <a:cubicBezTo>
                  <a:pt x="4686" y="90903"/>
                  <a:pt x="15859" y="91590"/>
                  <a:pt x="22218" y="94942"/>
                </a:cubicBezTo>
                <a:cubicBezTo>
                  <a:pt x="28578" y="98294"/>
                  <a:pt x="34593" y="98122"/>
                  <a:pt x="39749" y="100614"/>
                </a:cubicBezTo>
                <a:cubicBezTo>
                  <a:pt x="44905" y="103106"/>
                  <a:pt x="47054" y="109294"/>
                  <a:pt x="53156" y="109895"/>
                </a:cubicBezTo>
                <a:cubicBezTo>
                  <a:pt x="59258" y="110497"/>
                  <a:pt x="70001" y="107575"/>
                  <a:pt x="76360" y="104223"/>
                </a:cubicBezTo>
                <a:cubicBezTo>
                  <a:pt x="82720" y="100871"/>
                  <a:pt x="87102" y="93910"/>
                  <a:pt x="91313" y="89785"/>
                </a:cubicBezTo>
                <a:cubicBezTo>
                  <a:pt x="95524" y="85660"/>
                  <a:pt x="100251" y="83941"/>
                  <a:pt x="101626" y="79472"/>
                </a:cubicBezTo>
                <a:cubicBezTo>
                  <a:pt x="103001" y="75003"/>
                  <a:pt x="100337" y="69675"/>
                  <a:pt x="99563" y="62972"/>
                </a:cubicBezTo>
                <a:cubicBezTo>
                  <a:pt x="98790" y="56269"/>
                  <a:pt x="99133" y="45870"/>
                  <a:pt x="96985" y="39253"/>
                </a:cubicBezTo>
                <a:cubicBezTo>
                  <a:pt x="94837" y="32636"/>
                  <a:pt x="91400" y="27565"/>
                  <a:pt x="86673" y="23268"/>
                </a:cubicBezTo>
                <a:cubicBezTo>
                  <a:pt x="81946" y="18971"/>
                  <a:pt x="72750" y="15963"/>
                  <a:pt x="68625" y="13471"/>
                </a:cubicBezTo>
                <a:cubicBezTo>
                  <a:pt x="64500" y="10979"/>
                  <a:pt x="65016" y="10549"/>
                  <a:pt x="61922" y="8314"/>
                </a:cubicBezTo>
                <a:close/>
              </a:path>
            </a:pathLst>
          </a:cu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9" name="Google Shape;485;p33" descr="{&quot;color&quot;:&quot;#18535e&quot;,&quot;mathType&quot;:&quot;LaTEX&quot;,&quot;text&quot;:&quot;\\Omega&quot;,&quot;height&quot;:100}"/>
          <p:cNvPicPr/>
          <p:nvPr/>
        </p:nvPicPr>
        <p:blipFill>
          <a:blip r:embed="rId4"/>
          <a:stretch/>
        </p:blipFill>
        <p:spPr>
          <a:xfrm>
            <a:off x="7170120" y="4007880"/>
            <a:ext cx="298800" cy="273240"/>
          </a:xfrm>
          <a:prstGeom prst="rect">
            <a:avLst/>
          </a:prstGeom>
          <a:ln w="0">
            <a:noFill/>
          </a:ln>
        </p:spPr>
      </p:pic>
      <p:pic>
        <p:nvPicPr>
          <p:cNvPr id="430" name="Google Shape;486;p33" descr="{&quot;text&quot;:&quot;\\partial \\Omega&quot;,&quot;mathType&quot;:&quot;LaTEX&quot;,&quot;height&quot;:80,&quot;color&quot;:&quot;#b45f06&quot;}"/>
          <p:cNvPicPr/>
          <p:nvPr/>
        </p:nvPicPr>
        <p:blipFill>
          <a:blip r:embed="rId5"/>
          <a:stretch/>
        </p:blipFill>
        <p:spPr>
          <a:xfrm>
            <a:off x="7662240" y="1653480"/>
            <a:ext cx="475200" cy="273240"/>
          </a:xfrm>
          <a:prstGeom prst="rect">
            <a:avLst/>
          </a:prstGeom>
          <a:ln w="0">
            <a:noFill/>
          </a:ln>
        </p:spPr>
      </p:pic>
      <p:sp>
        <p:nvSpPr>
          <p:cNvPr id="431" name="Google Shape;487;p33"/>
          <p:cNvSpPr/>
          <p:nvPr/>
        </p:nvSpPr>
        <p:spPr>
          <a:xfrm rot="10800000">
            <a:off x="5993280" y="1340640"/>
            <a:ext cx="348480" cy="52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34f5c"/>
            </a:solidFill>
            <a:prstDash val="dashDot"/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32" name="Google Shape;488;p33" descr="{&quot;text&quot;:&quot;\\hat n&quot;,&quot;mathType&quot;:&quot;LaTEX&quot;,&quot;height&quot;:38,&quot;color&quot;:&quot;#18535e&quot;}"/>
          <p:cNvPicPr/>
          <p:nvPr/>
        </p:nvPicPr>
        <p:blipFill>
          <a:blip r:embed="rId6"/>
          <a:stretch/>
        </p:blipFill>
        <p:spPr>
          <a:xfrm rot="19518600">
            <a:off x="6015240" y="1647720"/>
            <a:ext cx="171000" cy="24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93;p34"/>
          <p:cNvSpPr/>
          <p:nvPr/>
        </p:nvSpPr>
        <p:spPr>
          <a:xfrm>
            <a:off x="395280" y="1786680"/>
            <a:ext cx="8352720" cy="22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500" spc="-1" strike="noStrike">
                <a:solidFill>
                  <a:srgbClr val="134f5c"/>
                </a:solidFill>
                <a:latin typeface="Oswald"/>
                <a:ea typeface="Oswald"/>
              </a:rPr>
              <a:t>Problemas de Ecuaciones Diferenciales Relacionados con la Física</a:t>
            </a:r>
            <a:endParaRPr b="0" lang="en-US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98;p35"/>
          <p:cNvSpPr/>
          <p:nvPr/>
        </p:nvSpPr>
        <p:spPr>
          <a:xfrm>
            <a:off x="4572000" y="-7920"/>
            <a:ext cx="360" cy="515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Google Shape;499;p35"/>
          <p:cNvSpPr/>
          <p:nvPr/>
        </p:nvSpPr>
        <p:spPr>
          <a:xfrm>
            <a:off x="-41400" y="2571840"/>
            <a:ext cx="922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36" name="Google Shape;500;p35" descr="{&quot;color&quot;:&quot;#134f5c&quot;,&quot;mathType&quot;:&quot;LaTEX&quot;,&quot;height&quot;:130,&quot;text&quot;:&quot;\\dfrac{dT(t)}{dt} = -k(T-T_A)&quot;}"/>
          <p:cNvPicPr/>
          <p:nvPr/>
        </p:nvPicPr>
        <p:blipFill>
          <a:blip r:embed="rId1"/>
          <a:stretch/>
        </p:blipFill>
        <p:spPr>
          <a:xfrm>
            <a:off x="915840" y="1172880"/>
            <a:ext cx="2745000" cy="634680"/>
          </a:xfrm>
          <a:prstGeom prst="rect">
            <a:avLst/>
          </a:prstGeom>
          <a:ln w="0">
            <a:noFill/>
          </a:ln>
        </p:spPr>
      </p:pic>
      <p:pic>
        <p:nvPicPr>
          <p:cNvPr id="437" name="Google Shape;501;p35" descr="{&quot;mathType&quot;:&quot;LaTEX&quot;,&quot;color&quot;:&quot;#134f5c&quot;,&quot;text&quot;:&quot;\\vec \\nabla \\cdot \\vec E = \\dfrac{\\rho}{\\epsilon_0}&quot;,&quot;height&quot;:100}"/>
          <p:cNvPicPr/>
          <p:nvPr/>
        </p:nvPicPr>
        <p:blipFill>
          <a:blip r:embed="rId2"/>
          <a:stretch/>
        </p:blipFill>
        <p:spPr>
          <a:xfrm>
            <a:off x="4808880" y="990000"/>
            <a:ext cx="1194120" cy="47736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502;p35" descr="{&quot;color&quot;:&quot;#134f5c&quot;,&quot;mathType&quot;:&quot;LaTEX&quot;,&quot;height&quot;:100,&quot;text&quot;:&quot;\\vec \\nabla \\times\\vec E = -\\dfrac{\\partial \\vec B}{\\partial t}\n&quot;}"/>
          <p:cNvPicPr/>
          <p:nvPr/>
        </p:nvPicPr>
        <p:blipFill>
          <a:blip r:embed="rId3"/>
          <a:stretch/>
        </p:blipFill>
        <p:spPr>
          <a:xfrm>
            <a:off x="6284520" y="872280"/>
            <a:ext cx="1720440" cy="634680"/>
          </a:xfrm>
          <a:prstGeom prst="rect">
            <a:avLst/>
          </a:prstGeom>
          <a:ln w="0">
            <a:noFill/>
          </a:ln>
        </p:spPr>
      </p:pic>
      <p:pic>
        <p:nvPicPr>
          <p:cNvPr id="439" name="Google Shape;503;p35" descr="{&quot;color&quot;:&quot;#134f5c&quot;,&quot;text&quot;:&quot;\\vec \\nabla \\cdot \\vec B = 0\n&quot;,&quot;height&quot;:100,&quot;mathType&quot;:&quot;LaTEX&quot;}"/>
          <p:cNvPicPr/>
          <p:nvPr/>
        </p:nvPicPr>
        <p:blipFill>
          <a:blip r:embed="rId4"/>
          <a:stretch/>
        </p:blipFill>
        <p:spPr>
          <a:xfrm>
            <a:off x="4851360" y="1938240"/>
            <a:ext cx="1109520" cy="312480"/>
          </a:xfrm>
          <a:prstGeom prst="rect">
            <a:avLst/>
          </a:prstGeom>
          <a:ln w="0">
            <a:noFill/>
          </a:ln>
        </p:spPr>
      </p:pic>
      <p:pic>
        <p:nvPicPr>
          <p:cNvPr id="440" name="Google Shape;504;p35" descr="{&quot;text&quot;:&quot;\\vec \\nabla \\times\\vec B = \\epsilon_0 \\mu_0 \\dfrac{\\partial \\vec E}{\\partial t} + \\mu_0 \\vec J\n&quot;,&quot;color&quot;:&quot;#134f5c&quot;,&quot;mathType&quot;:&quot;LaTEX&quot;,&quot;height&quot;:100}"/>
          <p:cNvPicPr/>
          <p:nvPr/>
        </p:nvPicPr>
        <p:blipFill>
          <a:blip r:embed="rId5"/>
          <a:stretch/>
        </p:blipFill>
        <p:spPr>
          <a:xfrm>
            <a:off x="6284520" y="1721880"/>
            <a:ext cx="2749320" cy="63468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505;p35" descr="{&quot;color&quot;:&quot;#134f5c&quot;,&quot;mathType&quot;:&quot;LaTEX&quot;,&quot;height&quot;:110,&quot;text&quot;:&quot;\\alpha \\dfrac{\\partial^2 u}{\\partial  x^2} = \\dfrac{\\partial^2 u}{\\partial t^2}&quot;}"/>
          <p:cNvPicPr/>
          <p:nvPr/>
        </p:nvPicPr>
        <p:blipFill>
          <a:blip r:embed="rId6"/>
          <a:stretch/>
        </p:blipFill>
        <p:spPr>
          <a:xfrm>
            <a:off x="1297080" y="3655800"/>
            <a:ext cx="1891800" cy="698040"/>
          </a:xfrm>
          <a:prstGeom prst="rect">
            <a:avLst/>
          </a:prstGeom>
          <a:ln w="0">
            <a:noFill/>
          </a:ln>
        </p:spPr>
      </p:pic>
      <p:pic>
        <p:nvPicPr>
          <p:cNvPr id="442" name="Google Shape;506;p35" descr="{&quot;mathType&quot;:&quot;LaTEX&quot;,&quot;height&quot;:110,&quot;text&quot;:&quot;\\hat H \\Psi(\\vec{r},t) = i \\hbar \\dfrac{\\partial \\Psi}{\\partial t}&quot;,&quot;color&quot;:&quot;#134f5c&quot;}"/>
          <p:cNvPicPr/>
          <p:nvPr/>
        </p:nvPicPr>
        <p:blipFill>
          <a:blip r:embed="rId7"/>
          <a:stretch/>
        </p:blipFill>
        <p:spPr>
          <a:xfrm>
            <a:off x="5607720" y="3636360"/>
            <a:ext cx="2565000" cy="698040"/>
          </a:xfrm>
          <a:prstGeom prst="rect">
            <a:avLst/>
          </a:prstGeom>
          <a:ln w="0">
            <a:noFill/>
          </a:ln>
        </p:spPr>
      </p:pic>
      <p:sp>
        <p:nvSpPr>
          <p:cNvPr id="443" name="Google Shape;507;p35"/>
          <p:cNvSpPr/>
          <p:nvPr/>
        </p:nvSpPr>
        <p:spPr>
          <a:xfrm>
            <a:off x="241560" y="298440"/>
            <a:ext cx="40932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Ley de Enfriamiento de Newton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4" name="Google Shape;508;p35"/>
          <p:cNvSpPr/>
          <p:nvPr/>
        </p:nvSpPr>
        <p:spPr>
          <a:xfrm>
            <a:off x="4808880" y="298440"/>
            <a:ext cx="409320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Ecuaciones de Maxwell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5" name="Google Shape;509;p35"/>
          <p:cNvSpPr/>
          <p:nvPr/>
        </p:nvSpPr>
        <p:spPr>
          <a:xfrm>
            <a:off x="241560" y="2813040"/>
            <a:ext cx="409320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Ecuación de Calor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6" name="Google Shape;510;p35"/>
          <p:cNvSpPr/>
          <p:nvPr/>
        </p:nvSpPr>
        <p:spPr>
          <a:xfrm>
            <a:off x="4737240" y="2813040"/>
            <a:ext cx="409320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Ecuación de Schrödinguer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515;p36"/>
          <p:cNvSpPr/>
          <p:nvPr/>
        </p:nvSpPr>
        <p:spPr>
          <a:xfrm>
            <a:off x="395280" y="1786680"/>
            <a:ext cx="8352720" cy="8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500" spc="-1" strike="noStrike">
                <a:solidFill>
                  <a:srgbClr val="134f5c"/>
                </a:solidFill>
                <a:latin typeface="Oswald"/>
                <a:ea typeface="Oswald"/>
              </a:rPr>
              <a:t>Métodos numéricos</a:t>
            </a:r>
            <a:endParaRPr b="0" lang="en-US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520;p37"/>
          <p:cNvSpPr/>
          <p:nvPr/>
        </p:nvSpPr>
        <p:spPr>
          <a:xfrm>
            <a:off x="465480" y="34668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Shooting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449" name="Google Shape;521;p37" descr="{&quot;color&quot;:&quot;#134f5c&quot;,&quot;mathType&quot;:&quot;LaTEX&quot;,&quot;height&quot;:100,&quot;text&quot;:&quot;y'' = f(x, y, y')&quot;}"/>
          <p:cNvPicPr/>
          <p:nvPr/>
        </p:nvPicPr>
        <p:blipFill>
          <a:blip r:embed="rId1"/>
          <a:stretch/>
        </p:blipFill>
        <p:spPr>
          <a:xfrm>
            <a:off x="1660320" y="1746720"/>
            <a:ext cx="2547720" cy="405360"/>
          </a:xfrm>
          <a:prstGeom prst="rect">
            <a:avLst/>
          </a:prstGeom>
          <a:ln w="0">
            <a:noFill/>
          </a:ln>
        </p:spPr>
      </p:pic>
      <p:pic>
        <p:nvPicPr>
          <p:cNvPr id="450" name="Google Shape;522;p37" descr="{&quot;mathType&quot;:&quot;LaTEX&quot;,&quot;text&quot;:&quot;y(x=a) = \\alpha&quot;,&quot;height&quot;:100,&quot;color&quot;:&quot;#b45f06&quot;}"/>
          <p:cNvPicPr/>
          <p:nvPr/>
        </p:nvPicPr>
        <p:blipFill>
          <a:blip r:embed="rId2"/>
          <a:stretch/>
        </p:blipFill>
        <p:spPr>
          <a:xfrm>
            <a:off x="5183280" y="1375560"/>
            <a:ext cx="2300040" cy="405360"/>
          </a:xfrm>
          <a:prstGeom prst="rect">
            <a:avLst/>
          </a:prstGeom>
          <a:ln w="0">
            <a:noFill/>
          </a:ln>
        </p:spPr>
      </p:pic>
      <p:pic>
        <p:nvPicPr>
          <p:cNvPr id="451" name="Google Shape;523;p37" descr="{&quot;text&quot;:&quot;y(x=b) = \\beta&quot;,&quot;height&quot;:100,&quot;color&quot;:&quot;#b45f06&quot;,&quot;mathType&quot;:&quot;LaTEX&quot;}"/>
          <p:cNvPicPr/>
          <p:nvPr/>
        </p:nvPicPr>
        <p:blipFill>
          <a:blip r:embed="rId3"/>
          <a:stretch/>
        </p:blipFill>
        <p:spPr>
          <a:xfrm>
            <a:off x="5183280" y="1971000"/>
            <a:ext cx="2231280" cy="405360"/>
          </a:xfrm>
          <a:prstGeom prst="rect">
            <a:avLst/>
          </a:prstGeom>
          <a:ln w="0">
            <a:noFill/>
          </a:ln>
        </p:spPr>
      </p:pic>
      <p:pic>
        <p:nvPicPr>
          <p:cNvPr id="452" name="Google Shape;524;p37" descr="{&quot;color&quot;:&quot;#134f5c&quot;,&quot;text&quot;:&quot;y'' = f(x, y, y'))&quot;,&quot;mathType&quot;:&quot;LaTEX&quot;,&quot;height&quot;:80}"/>
          <p:cNvPicPr/>
          <p:nvPr/>
        </p:nvPicPr>
        <p:blipFill>
          <a:blip r:embed="rId4"/>
          <a:stretch/>
        </p:blipFill>
        <p:spPr>
          <a:xfrm>
            <a:off x="1660320" y="3521160"/>
            <a:ext cx="2702880" cy="405360"/>
          </a:xfrm>
          <a:prstGeom prst="rect">
            <a:avLst/>
          </a:prstGeom>
          <a:ln w="0">
            <a:noFill/>
          </a:ln>
        </p:spPr>
      </p:pic>
      <p:pic>
        <p:nvPicPr>
          <p:cNvPr id="453" name="Google Shape;525;p37" descr="{&quot;text&quot;:&quot;y(a) = \\alpha&quot;,&quot;color&quot;:&quot;#b45f06&quot;,&quot;mathType&quot;:&quot;LaTEX&quot;,&quot;height&quot;:80}"/>
          <p:cNvPicPr/>
          <p:nvPr/>
        </p:nvPicPr>
        <p:blipFill>
          <a:blip r:embed="rId5"/>
          <a:stretch/>
        </p:blipFill>
        <p:spPr>
          <a:xfrm>
            <a:off x="5286240" y="3115440"/>
            <a:ext cx="1526040" cy="405360"/>
          </a:xfrm>
          <a:prstGeom prst="rect">
            <a:avLst/>
          </a:prstGeom>
          <a:ln w="0">
            <a:noFill/>
          </a:ln>
        </p:spPr>
      </p:pic>
      <p:pic>
        <p:nvPicPr>
          <p:cNvPr id="454" name="Google Shape;526;p37" descr="{&quot;height&quot;:80,&quot;color&quot;:&quot;#b45f06&quot;,&quot;text&quot;:&quot;y'(a) = k&quot;,&quot;mathType&quot;:&quot;LaTEX&quot;}"/>
          <p:cNvPicPr/>
          <p:nvPr/>
        </p:nvPicPr>
        <p:blipFill>
          <a:blip r:embed="rId6"/>
          <a:stretch/>
        </p:blipFill>
        <p:spPr>
          <a:xfrm>
            <a:off x="5260680" y="3788280"/>
            <a:ext cx="1576800" cy="405360"/>
          </a:xfrm>
          <a:prstGeom prst="rect">
            <a:avLst/>
          </a:prstGeom>
          <a:ln w="0">
            <a:noFill/>
          </a:ln>
        </p:spPr>
      </p:pic>
      <p:sp>
        <p:nvSpPr>
          <p:cNvPr id="455" name="Google Shape;527;p37"/>
          <p:cNvSpPr/>
          <p:nvPr/>
        </p:nvSpPr>
        <p:spPr>
          <a:xfrm>
            <a:off x="4645800" y="1375560"/>
            <a:ext cx="284760" cy="112176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Google Shape;528;p37"/>
          <p:cNvSpPr/>
          <p:nvPr/>
        </p:nvSpPr>
        <p:spPr>
          <a:xfrm>
            <a:off x="4723560" y="3128040"/>
            <a:ext cx="284760" cy="112176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533;p38"/>
          <p:cNvSpPr/>
          <p:nvPr/>
        </p:nvSpPr>
        <p:spPr>
          <a:xfrm>
            <a:off x="465480" y="34668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Shooting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458" name="Google Shape;534;p38" descr="{&quot;height&quot;:80,&quot;mathType&quot;:&quot;LaTEX&quot;,&quot;text&quot;:&quot;y(a) = \\alpha&quot;,&quot;color&quot;:&quot;#b45f06&quot;}"/>
          <p:cNvPicPr/>
          <p:nvPr/>
        </p:nvPicPr>
        <p:blipFill>
          <a:blip r:embed="rId1"/>
          <a:stretch/>
        </p:blipFill>
        <p:spPr>
          <a:xfrm>
            <a:off x="6208560" y="1309320"/>
            <a:ext cx="1910880" cy="507600"/>
          </a:xfrm>
          <a:prstGeom prst="rect">
            <a:avLst/>
          </a:prstGeom>
          <a:ln w="0">
            <a:noFill/>
          </a:ln>
        </p:spPr>
      </p:pic>
      <p:pic>
        <p:nvPicPr>
          <p:cNvPr id="459" name="Google Shape;535;p38" descr="{&quot;text&quot;:&quot;y'(a) = k&quot;,&quot;color&quot;:&quot;#b45f06&quot;,&quot;mathType&quot;:&quot;LaTEX&quot;,&quot;height&quot;:80}"/>
          <p:cNvPicPr/>
          <p:nvPr/>
        </p:nvPicPr>
        <p:blipFill>
          <a:blip r:embed="rId2"/>
          <a:stretch/>
        </p:blipFill>
        <p:spPr>
          <a:xfrm>
            <a:off x="6176880" y="2329200"/>
            <a:ext cx="1974600" cy="507600"/>
          </a:xfrm>
          <a:prstGeom prst="rect">
            <a:avLst/>
          </a:prstGeom>
          <a:ln w="0">
            <a:noFill/>
          </a:ln>
        </p:spPr>
      </p:pic>
      <p:pic>
        <p:nvPicPr>
          <p:cNvPr id="460" name="Google Shape;536;p38" descr="{&quot;text&quot;:&quot;y(b) = \\beta&quot;,&quot;mathType&quot;:&quot;LaTEX&quot;,&quot;color&quot;:&quot;#b45f06&quot;,&quot;height&quot;:80}"/>
          <p:cNvPicPr/>
          <p:nvPr/>
        </p:nvPicPr>
        <p:blipFill>
          <a:blip r:embed="rId3"/>
          <a:stretch/>
        </p:blipFill>
        <p:spPr>
          <a:xfrm>
            <a:off x="6253200" y="3326400"/>
            <a:ext cx="1821960" cy="507600"/>
          </a:xfrm>
          <a:prstGeom prst="rect">
            <a:avLst/>
          </a:prstGeom>
          <a:ln w="0">
            <a:noFill/>
          </a:ln>
        </p:spPr>
      </p:pic>
      <p:sp>
        <p:nvSpPr>
          <p:cNvPr id="461" name="Google Shape;537;p38"/>
          <p:cNvSpPr/>
          <p:nvPr/>
        </p:nvSpPr>
        <p:spPr>
          <a:xfrm>
            <a:off x="5632920" y="1218600"/>
            <a:ext cx="284760" cy="270612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62" name="Google Shape;538;p38" descr="{&quot;color&quot;:&quot;#18535e&quot;,&quot;text&quot;:&quot;y'' = f(x, y, y')&quot;,&quot;height&quot;:100,&quot;mathType&quot;:&quot;LaTEX&quot;}"/>
          <p:cNvPicPr/>
          <p:nvPr/>
        </p:nvPicPr>
        <p:blipFill>
          <a:blip r:embed="rId4"/>
          <a:stretch/>
        </p:blipFill>
        <p:spPr>
          <a:xfrm>
            <a:off x="992160" y="2254320"/>
            <a:ext cx="3987360" cy="6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543;p39"/>
          <p:cNvSpPr/>
          <p:nvPr/>
        </p:nvSpPr>
        <p:spPr>
          <a:xfrm>
            <a:off x="465480" y="34668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Shooting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464" name="Google Shape;544;p39" descr=""/>
          <p:cNvPicPr/>
          <p:nvPr/>
        </p:nvPicPr>
        <p:blipFill>
          <a:blip r:embed="rId1"/>
          <a:stretch/>
        </p:blipFill>
        <p:spPr>
          <a:xfrm>
            <a:off x="2539800" y="921960"/>
            <a:ext cx="4419360" cy="3654360"/>
          </a:xfrm>
          <a:prstGeom prst="rect">
            <a:avLst/>
          </a:prstGeom>
          <a:ln w="0">
            <a:noFill/>
          </a:ln>
        </p:spPr>
      </p:pic>
      <p:sp>
        <p:nvSpPr>
          <p:cNvPr id="465" name="Google Shape;545;p39"/>
          <p:cNvSpPr/>
          <p:nvPr/>
        </p:nvSpPr>
        <p:spPr>
          <a:xfrm>
            <a:off x="3319920" y="4689360"/>
            <a:ext cx="29995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800" spc="-1" strike="noStrike">
                <a:solidFill>
                  <a:srgbClr val="000000"/>
                </a:solidFill>
                <a:latin typeface="Oswald"/>
                <a:ea typeface="Oswald"/>
              </a:rPr>
              <a:t>Tomado de: https://www.cs.cmu.edu/~ph/859B/www/notes/ode/bvp.html</a:t>
            </a:r>
            <a:endParaRPr b="0" lang="en-U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550;p40"/>
          <p:cNvSpPr/>
          <p:nvPr/>
        </p:nvSpPr>
        <p:spPr>
          <a:xfrm>
            <a:off x="465480" y="34668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Shooting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467" name="Google Shape;551;p40" descr="{&quot;color&quot;:&quot;#18535e&quot;,&quot;text&quot;:&quot;\\phi(k) = y_k(b) - \\beta&quot;,&quot;height&quot;:100,&quot;mathType&quot;:&quot;LaTEX&quot;}"/>
          <p:cNvPicPr/>
          <p:nvPr/>
        </p:nvPicPr>
        <p:blipFill>
          <a:blip r:embed="rId1"/>
          <a:stretch/>
        </p:blipFill>
        <p:spPr>
          <a:xfrm>
            <a:off x="2298600" y="1725120"/>
            <a:ext cx="4546080" cy="634680"/>
          </a:xfrm>
          <a:prstGeom prst="rect">
            <a:avLst/>
          </a:prstGeom>
          <a:ln w="0">
            <a:noFill/>
          </a:ln>
        </p:spPr>
      </p:pic>
      <p:pic>
        <p:nvPicPr>
          <p:cNvPr id="468" name="Google Shape;552;p40" descr="{&quot;height&quot;:100,&quot;mathType&quot;:&quot;LaTEX&quot;,&quot;text&quot;:&quot;0 = y_k(b) - \\beta&quot;,&quot;color&quot;:&quot;#b45f06&quot;}"/>
          <p:cNvPicPr/>
          <p:nvPr/>
        </p:nvPicPr>
        <p:blipFill>
          <a:blip r:embed="rId2"/>
          <a:stretch/>
        </p:blipFill>
        <p:spPr>
          <a:xfrm>
            <a:off x="2739960" y="3107520"/>
            <a:ext cx="3663720" cy="6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8" dur="indefinite" restart="never" nodeType="tmRoot">
          <p:childTnLst>
            <p:seq>
              <p:cTn id="279" dur="indefinite" nodeType="mainSeq">
                <p:childTnLst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557;p41"/>
          <p:cNvSpPr/>
          <p:nvPr/>
        </p:nvSpPr>
        <p:spPr>
          <a:xfrm>
            <a:off x="465480" y="34668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diferencias finitas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470" name="Google Shape;558;p41" descr=""/>
          <p:cNvPicPr/>
          <p:nvPr/>
        </p:nvPicPr>
        <p:blipFill>
          <a:blip r:embed="rId1"/>
          <a:stretch/>
        </p:blipFill>
        <p:spPr>
          <a:xfrm>
            <a:off x="2824560" y="939600"/>
            <a:ext cx="3494520" cy="4203720"/>
          </a:xfrm>
          <a:prstGeom prst="rect">
            <a:avLst/>
          </a:prstGeom>
          <a:ln w="0">
            <a:noFill/>
          </a:ln>
        </p:spPr>
      </p:pic>
      <p:sp>
        <p:nvSpPr>
          <p:cNvPr id="471" name="Google Shape;559;p41"/>
          <p:cNvSpPr/>
          <p:nvPr/>
        </p:nvSpPr>
        <p:spPr>
          <a:xfrm>
            <a:off x="3304800" y="1764000"/>
            <a:ext cx="88920" cy="88920"/>
          </a:xfrm>
          <a:prstGeom prst="ellipse">
            <a:avLst/>
          </a:prstGeom>
          <a:solidFill>
            <a:srgbClr val="ff99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Google Shape;560;p41"/>
          <p:cNvSpPr/>
          <p:nvPr/>
        </p:nvSpPr>
        <p:spPr>
          <a:xfrm>
            <a:off x="3587400" y="1764000"/>
            <a:ext cx="88920" cy="88920"/>
          </a:xfrm>
          <a:prstGeom prst="ellipse">
            <a:avLst/>
          </a:prstGeom>
          <a:solidFill>
            <a:srgbClr val="ff99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3" name="Google Shape;561;p41" descr=""/>
          <p:cNvPicPr/>
          <p:nvPr/>
        </p:nvPicPr>
        <p:blipFill>
          <a:blip r:embed="rId2"/>
          <a:stretch/>
        </p:blipFill>
        <p:spPr>
          <a:xfrm>
            <a:off x="2994480" y="1494000"/>
            <a:ext cx="309960" cy="269640"/>
          </a:xfrm>
          <a:prstGeom prst="rect">
            <a:avLst/>
          </a:prstGeom>
          <a:ln w="0">
            <a:noFill/>
          </a:ln>
        </p:spPr>
      </p:pic>
      <p:pic>
        <p:nvPicPr>
          <p:cNvPr id="474" name="Google Shape;562;p41" descr=""/>
          <p:cNvPicPr/>
          <p:nvPr/>
        </p:nvPicPr>
        <p:blipFill>
          <a:blip r:embed="rId3"/>
          <a:stretch/>
        </p:blipFill>
        <p:spPr>
          <a:xfrm>
            <a:off x="3732120" y="1519200"/>
            <a:ext cx="485640" cy="219600"/>
          </a:xfrm>
          <a:prstGeom prst="rect">
            <a:avLst/>
          </a:prstGeom>
          <a:ln w="0">
            <a:noFill/>
          </a:ln>
        </p:spPr>
      </p:pic>
      <p:sp>
        <p:nvSpPr>
          <p:cNvPr id="475" name="Google Shape;563;p41"/>
          <p:cNvSpPr/>
          <p:nvPr/>
        </p:nvSpPr>
        <p:spPr>
          <a:xfrm>
            <a:off x="6393960" y="4376880"/>
            <a:ext cx="231480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000000"/>
                </a:solidFill>
                <a:latin typeface="Oswald"/>
                <a:ea typeface="Oswald"/>
              </a:rPr>
              <a:t>Tomado de: https://docs.qgis.org/3.4/es/docs/user_manual/working_with_mesh/mesh_properties.html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6"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67;p15"/>
          <p:cNvSpPr/>
          <p:nvPr/>
        </p:nvSpPr>
        <p:spPr>
          <a:xfrm>
            <a:off x="846360" y="1786680"/>
            <a:ext cx="745092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500" spc="-1" strike="noStrike">
                <a:solidFill>
                  <a:srgbClr val="134f5c"/>
                </a:solidFill>
                <a:latin typeface="Oswald"/>
                <a:ea typeface="Oswald"/>
              </a:rPr>
              <a:t>Clasificación de Ecuaciones Diferenciales</a:t>
            </a:r>
            <a:endParaRPr b="0" lang="en-US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568;p42"/>
          <p:cNvSpPr/>
          <p:nvPr/>
        </p:nvSpPr>
        <p:spPr>
          <a:xfrm>
            <a:off x="46548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diferencias finitas - Ecuación de advección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477" name="Google Shape;569;p42" descr="{&quot;text&quot;:&quot;\\partial_t \\Psi + \\nu \\partial_x \\Psi = 0&quot;,&quot;mathType&quot;:&quot;LaTEX&quot;,&quot;color&quot;:&quot;#18535e&quot;,&quot;height&quot;:100}"/>
          <p:cNvPicPr/>
          <p:nvPr/>
        </p:nvPicPr>
        <p:blipFill>
          <a:blip r:embed="rId1"/>
          <a:stretch/>
        </p:blipFill>
        <p:spPr>
          <a:xfrm>
            <a:off x="2016000" y="1664640"/>
            <a:ext cx="5111280" cy="634680"/>
          </a:xfrm>
          <a:prstGeom prst="rect">
            <a:avLst/>
          </a:prstGeom>
          <a:ln w="0">
            <a:noFill/>
          </a:ln>
        </p:spPr>
      </p:pic>
      <p:pic>
        <p:nvPicPr>
          <p:cNvPr id="478" name="Google Shape;570;p42" descr="{&quot;height&quot;:150,&quot;mathType&quot;:&quot;LaTEX&quot;,&quot;text&quot;:&quot;\\Psi_j^{(n+1)} = \\Psi_j^{(n)} - \\dfrac{\\nu \\Delta t}{2 \\Delta x} \\left(\\Psi_{j+1}^{(n)} - \\Psi_{j-1}^{(n)} \\right)&quot;,&quot;color&quot;:&quot;#b45f06&quot;}"/>
          <p:cNvPicPr/>
          <p:nvPr/>
        </p:nvPicPr>
        <p:blipFill>
          <a:blip r:embed="rId2"/>
          <a:stretch/>
        </p:blipFill>
        <p:spPr>
          <a:xfrm>
            <a:off x="923760" y="2986200"/>
            <a:ext cx="7295760" cy="952200"/>
          </a:xfrm>
          <a:prstGeom prst="rect">
            <a:avLst/>
          </a:prstGeom>
          <a:ln w="0">
            <a:noFill/>
          </a:ln>
        </p:spPr>
      </p:pic>
      <p:sp>
        <p:nvSpPr>
          <p:cNvPr id="479" name="Google Shape;571;p42"/>
          <p:cNvSpPr/>
          <p:nvPr/>
        </p:nvSpPr>
        <p:spPr>
          <a:xfrm>
            <a:off x="626760" y="2731320"/>
            <a:ext cx="7992720" cy="14623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Google Shape;572;p42"/>
          <p:cNvSpPr/>
          <p:nvPr/>
        </p:nvSpPr>
        <p:spPr>
          <a:xfrm>
            <a:off x="2910600" y="4141800"/>
            <a:ext cx="40262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Método FTCS (</a:t>
            </a:r>
            <a:r>
              <a:rPr b="1" lang="es" sz="1800" spc="-1" strike="noStrike">
                <a:solidFill>
                  <a:srgbClr val="b45f06"/>
                </a:solidFill>
                <a:latin typeface="Oswald"/>
                <a:ea typeface="Oswald"/>
              </a:rPr>
              <a:t>F</a:t>
            </a:r>
            <a:r>
              <a:rPr b="0" lang="es" sz="1800" spc="-1" strike="noStrike">
                <a:solidFill>
                  <a:srgbClr val="b45f06"/>
                </a:solidFill>
                <a:latin typeface="Oswald"/>
                <a:ea typeface="Oswald"/>
              </a:rPr>
              <a:t>orward in </a:t>
            </a:r>
            <a:r>
              <a:rPr b="1" lang="es" sz="1800" spc="-1" strike="noStrike">
                <a:solidFill>
                  <a:srgbClr val="b45f06"/>
                </a:solidFill>
                <a:latin typeface="Oswald"/>
                <a:ea typeface="Oswald"/>
              </a:rPr>
              <a:t>T</a:t>
            </a:r>
            <a:r>
              <a:rPr b="0" lang="es" sz="1800" spc="-1" strike="noStrike">
                <a:solidFill>
                  <a:srgbClr val="b45f06"/>
                </a:solidFill>
                <a:latin typeface="Oswald"/>
                <a:ea typeface="Oswald"/>
              </a:rPr>
              <a:t>ime, </a:t>
            </a:r>
            <a:r>
              <a:rPr b="1" lang="es" sz="1800" spc="-1" strike="noStrike">
                <a:solidFill>
                  <a:srgbClr val="b45f06"/>
                </a:solidFill>
                <a:latin typeface="Oswald"/>
                <a:ea typeface="Oswald"/>
              </a:rPr>
              <a:t>C</a:t>
            </a:r>
            <a:r>
              <a:rPr b="0" lang="es" sz="1800" spc="-1" strike="noStrike">
                <a:solidFill>
                  <a:srgbClr val="b45f06"/>
                </a:solidFill>
                <a:latin typeface="Oswald"/>
                <a:ea typeface="Oswald"/>
              </a:rPr>
              <a:t>entered in </a:t>
            </a:r>
            <a:r>
              <a:rPr b="1" lang="es" sz="1800" spc="-1" strike="noStrike">
                <a:solidFill>
                  <a:srgbClr val="b45f06"/>
                </a:solidFill>
                <a:latin typeface="Oswald"/>
                <a:ea typeface="Oswald"/>
              </a:rPr>
              <a:t>S</a:t>
            </a:r>
            <a:r>
              <a:rPr b="0" lang="es" sz="1800" spc="-1" strike="noStrike">
                <a:solidFill>
                  <a:srgbClr val="b45f06"/>
                </a:solidFill>
                <a:latin typeface="Oswald"/>
                <a:ea typeface="Oswald"/>
              </a:rPr>
              <a:t>pace</a:t>
            </a: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3" dur="indefinite" restart="never" nodeType="tmRoot">
          <p:childTnLst>
            <p:seq>
              <p:cTn id="314" dur="indefinite" nodeType="mainSeq">
                <p:childTnLst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10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10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0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577;p43"/>
          <p:cNvSpPr/>
          <p:nvPr/>
        </p:nvSpPr>
        <p:spPr>
          <a:xfrm>
            <a:off x="465480" y="34668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elementos finitos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482" name="Google Shape;578;p43" descr="{&quot;height&quot;:100,&quot;mathType&quot;:&quot;LaTEX&quot;,&quot;text&quot;:&quot;-u'' = f(x)&quot;,&quot;color&quot;:&quot;#18535e&quot;}"/>
          <p:cNvPicPr/>
          <p:nvPr/>
        </p:nvPicPr>
        <p:blipFill>
          <a:blip r:embed="rId1"/>
          <a:stretch/>
        </p:blipFill>
        <p:spPr>
          <a:xfrm>
            <a:off x="3101760" y="1769760"/>
            <a:ext cx="3180960" cy="634680"/>
          </a:xfrm>
          <a:prstGeom prst="rect">
            <a:avLst/>
          </a:prstGeom>
          <a:ln w="0">
            <a:noFill/>
          </a:ln>
        </p:spPr>
      </p:pic>
      <p:pic>
        <p:nvPicPr>
          <p:cNvPr id="483" name="Google Shape;579;p43" descr="{&quot;color&quot;:&quot;#b45f06&quot;,&quot;height&quot;:100,&quot;mathType&quot;:&quot;LaTEX&quot;,&quot;text&quot;:&quot;u(0) = 0&quot;}"/>
          <p:cNvPicPr/>
          <p:nvPr/>
        </p:nvPicPr>
        <p:blipFill>
          <a:blip r:embed="rId2"/>
          <a:stretch/>
        </p:blipFill>
        <p:spPr>
          <a:xfrm>
            <a:off x="2372040" y="3276000"/>
            <a:ext cx="1772280" cy="481320"/>
          </a:xfrm>
          <a:prstGeom prst="rect">
            <a:avLst/>
          </a:prstGeom>
          <a:ln w="0">
            <a:noFill/>
          </a:ln>
        </p:spPr>
      </p:pic>
      <p:pic>
        <p:nvPicPr>
          <p:cNvPr id="484" name="Google Shape;580;p43" descr="{&quot;height&quot;:100,&quot;text&quot;:&quot;u(1) = 0&quot;,&quot;mathType&quot;:&quot;LaTEX&quot;,&quot;color&quot;:&quot;#b45f06&quot;}"/>
          <p:cNvPicPr/>
          <p:nvPr/>
        </p:nvPicPr>
        <p:blipFill>
          <a:blip r:embed="rId3"/>
          <a:stretch/>
        </p:blipFill>
        <p:spPr>
          <a:xfrm>
            <a:off x="5491800" y="3276000"/>
            <a:ext cx="1772280" cy="4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1" dur="indefinite" restart="never" nodeType="tmRoot">
          <p:childTnLst>
            <p:seq>
              <p:cTn id="342" dur="indefinite" nodeType="mainSeq">
                <p:childTnLst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585;p44"/>
          <p:cNvSpPr/>
          <p:nvPr/>
        </p:nvSpPr>
        <p:spPr>
          <a:xfrm>
            <a:off x="465480" y="346680"/>
            <a:ext cx="764028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elementos finitos - Ejemplo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486" name="Google Shape;586;p44" descr="{&quot;text&quot;:&quot;\\phi_i = \\phi_i(x)&quot;,&quot;color&quot;:&quot;#18535e&quot;,&quot;height&quot;:100,&quot;mathType&quot;:&quot;LaTEX&quot;}"/>
          <p:cNvPicPr/>
          <p:nvPr/>
        </p:nvPicPr>
        <p:blipFill>
          <a:blip r:embed="rId1"/>
          <a:stretch/>
        </p:blipFill>
        <p:spPr>
          <a:xfrm>
            <a:off x="3133800" y="1457280"/>
            <a:ext cx="2876040" cy="634680"/>
          </a:xfrm>
          <a:prstGeom prst="rect">
            <a:avLst/>
          </a:prstGeom>
          <a:ln w="0">
            <a:noFill/>
          </a:ln>
        </p:spPr>
      </p:pic>
      <p:pic>
        <p:nvPicPr>
          <p:cNvPr id="487" name="Google Shape;587;p44" descr="{&quot;mathType&quot;:&quot;LaTEX&quot;,&quot;color&quot;:&quot;#b45f06&quot;,&quot;text&quot;:&quot;u(x) = \\sum_{i=1}^m \\alpha_i \\phi_i(x)&quot;,&quot;height&quot;:120}"/>
          <p:cNvPicPr/>
          <p:nvPr/>
        </p:nvPicPr>
        <p:blipFill>
          <a:blip r:embed="rId2"/>
          <a:stretch/>
        </p:blipFill>
        <p:spPr>
          <a:xfrm>
            <a:off x="2066400" y="2737800"/>
            <a:ext cx="5010840" cy="6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2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592;p45"/>
          <p:cNvSpPr/>
          <p:nvPr/>
        </p:nvSpPr>
        <p:spPr>
          <a:xfrm>
            <a:off x="46548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elementos finitos - Ejemplo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</p:txBody>
      </p:sp>
      <p:pic>
        <p:nvPicPr>
          <p:cNvPr id="489" name="Google Shape;593;p45" descr="{&quot;color&quot;:&quot;#18535e&quot;,&quot;height&quot;:120,&quot;mathType&quot;:&quot;LaTEX&quot;,&quot;text&quot;:&quot;u'' + f(x) = 0&quot;}"/>
          <p:cNvPicPr/>
          <p:nvPr/>
        </p:nvPicPr>
        <p:blipFill>
          <a:blip r:embed="rId1"/>
          <a:stretch/>
        </p:blipFill>
        <p:spPr>
          <a:xfrm>
            <a:off x="2696760" y="1363320"/>
            <a:ext cx="3750120" cy="630720"/>
          </a:xfrm>
          <a:prstGeom prst="rect">
            <a:avLst/>
          </a:prstGeom>
          <a:ln w="0">
            <a:noFill/>
          </a:ln>
        </p:spPr>
      </p:pic>
      <p:pic>
        <p:nvPicPr>
          <p:cNvPr id="490" name="Google Shape;594;p45" descr="{&quot;color&quot;:&quot;#b45f06&quot;,&quot;mathType&quot;:&quot;LaTEX&quot;,&quot;text&quot;:&quot;[u''(x) + f(x)]\\phi_i(x) = 0&quot;,&quot;height&quot;:120}"/>
          <p:cNvPicPr/>
          <p:nvPr/>
        </p:nvPicPr>
        <p:blipFill>
          <a:blip r:embed="rId2"/>
          <a:stretch/>
        </p:blipFill>
        <p:spPr>
          <a:xfrm>
            <a:off x="1389600" y="2458800"/>
            <a:ext cx="6364080" cy="63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9" dur="indefinite" restart="never" nodeType="tmRoot">
          <p:childTnLst>
            <p:seq>
              <p:cTn id="380" dur="indefinite" nodeType="mainSeq">
                <p:childTnLst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599;p46"/>
          <p:cNvSpPr/>
          <p:nvPr/>
        </p:nvSpPr>
        <p:spPr>
          <a:xfrm>
            <a:off x="46548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elementos finitos - Ejemplo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</p:txBody>
      </p:sp>
      <p:pic>
        <p:nvPicPr>
          <p:cNvPr id="492" name="Google Shape;600;p46" descr="{&quot;text&quot;:&quot;\\int_0^1 \\left[u'(x) \\phi_i'(x) + f(x) \\phi_i(x) \\right]dx = 0&quot;,&quot;mathType&quot;:&quot;LaTEX&quot;,&quot;color&quot;:&quot;#18535e&quot;,&quot;height&quot;:120}"/>
          <p:cNvPicPr/>
          <p:nvPr/>
        </p:nvPicPr>
        <p:blipFill>
          <a:blip r:embed="rId1"/>
          <a:stretch/>
        </p:blipFill>
        <p:spPr>
          <a:xfrm>
            <a:off x="1181880" y="1401840"/>
            <a:ext cx="6779880" cy="630720"/>
          </a:xfrm>
          <a:prstGeom prst="rect">
            <a:avLst/>
          </a:prstGeom>
          <a:ln w="0">
            <a:noFill/>
          </a:ln>
        </p:spPr>
      </p:pic>
      <p:pic>
        <p:nvPicPr>
          <p:cNvPr id="493" name="Google Shape;601;p46" descr="{&quot;text&quot;:&quot;-\\left( u', \\phi'_i \\right) = \\left(f,\\phi_i \\right)&quot;,&quot;mathType&quot;:&quot;LaTEX&quot;,&quot;color&quot;:&quot;#b45f06&quot;,&quot;height&quot;:100}"/>
          <p:cNvPicPr/>
          <p:nvPr/>
        </p:nvPicPr>
        <p:blipFill>
          <a:blip r:embed="rId2"/>
          <a:stretch/>
        </p:blipFill>
        <p:spPr>
          <a:xfrm>
            <a:off x="2630520" y="2571840"/>
            <a:ext cx="3882600" cy="497520"/>
          </a:xfrm>
          <a:prstGeom prst="rect">
            <a:avLst/>
          </a:prstGeom>
          <a:ln w="0">
            <a:noFill/>
          </a:ln>
        </p:spPr>
      </p:pic>
      <p:pic>
        <p:nvPicPr>
          <p:cNvPr id="494" name="Google Shape;602;p46" descr="{&quot;text&quot;:&quot;\\left( \\sum_{j=1}^m \\phi_i \\phi'_j(x), \\phi'_i \\right) = (f,\\phi_i)&quot;,&quot;mathType&quot;:&quot;LaTEX&quot;,&quot;height&quot;:100,&quot;color&quot;:&quot;#18535e&quot;}"/>
          <p:cNvPicPr/>
          <p:nvPr/>
        </p:nvPicPr>
        <p:blipFill>
          <a:blip r:embed="rId3"/>
          <a:stretch/>
        </p:blipFill>
        <p:spPr>
          <a:xfrm>
            <a:off x="2022480" y="3608280"/>
            <a:ext cx="5098680" cy="74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1" dur="indefinite" restart="never" nodeType="tmRoot">
          <p:childTnLst>
            <p:seq>
              <p:cTn id="392" dur="indefinite" nodeType="mainSeq">
                <p:childTnLst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607;p47"/>
          <p:cNvSpPr/>
          <p:nvPr/>
        </p:nvSpPr>
        <p:spPr>
          <a:xfrm>
            <a:off x="465480" y="34668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volúmenes finitos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496" name="Google Shape;608;p47" descr="{&quot;height&quot;:120,&quot;text&quot;:&quot;\\langle f_i \\rangle = \\dfrac{1}{\\Delta x} \\int_{x_{i-\\frac{1}{2}}}^{x_{i+\\frac{1}{2}}} f(x) dx&quot;,&quot;mathType&quot;:&quot;LaTEX&quot;,&quot;color&quot;:&quot;#18535e&quot;}"/>
          <p:cNvPicPr/>
          <p:nvPr/>
        </p:nvPicPr>
        <p:blipFill>
          <a:blip r:embed="rId1"/>
          <a:stretch/>
        </p:blipFill>
        <p:spPr>
          <a:xfrm>
            <a:off x="2423880" y="1396800"/>
            <a:ext cx="4295880" cy="847440"/>
          </a:xfrm>
          <a:prstGeom prst="rect">
            <a:avLst/>
          </a:prstGeom>
          <a:ln w="0">
            <a:noFill/>
          </a:ln>
        </p:spPr>
      </p:pic>
      <p:pic>
        <p:nvPicPr>
          <p:cNvPr id="497" name="Google Shape;609;p47" descr="{&quot;height&quot;:120,&quot;text&quot;:&quot;f(x) = f(x_i) + f'(x_i)(x-x_i) + \\dfrac{1}{2}f''(x_i)(x-x_i)^2+...&quot;,&quot;mathType&quot;:&quot;LaTEX&quot;,&quot;color&quot;:&quot;#b45f06&quot;}"/>
          <p:cNvPicPr/>
          <p:nvPr/>
        </p:nvPicPr>
        <p:blipFill>
          <a:blip r:embed="rId2"/>
          <a:stretch/>
        </p:blipFill>
        <p:spPr>
          <a:xfrm>
            <a:off x="919080" y="2666160"/>
            <a:ext cx="7305840" cy="6307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610;p47" descr="{&quot;color&quot;:&quot;#18535e&quot;,&quot;mathType&quot;:&quot;LaTEX&quot;,&quot;text&quot;:&quot;\\langle f_i \\rangle \\sim f(x_i)+ \\mathcal{O} \\left( \\Delta x^2\\right)&quot;,&quot;height&quot;:120}"/>
          <p:cNvPicPr/>
          <p:nvPr/>
        </p:nvPicPr>
        <p:blipFill>
          <a:blip r:embed="rId3"/>
          <a:stretch/>
        </p:blipFill>
        <p:spPr>
          <a:xfrm>
            <a:off x="2206080" y="3719160"/>
            <a:ext cx="47318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8" dur="indefinite" restart="never" nodeType="tmRoot">
          <p:childTnLst>
            <p:seq>
              <p:cTn id="399" dur="indefinite" nodeType="mainSeq">
                <p:childTnLst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4"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9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615;p48"/>
          <p:cNvSpPr/>
          <p:nvPr/>
        </p:nvSpPr>
        <p:spPr>
          <a:xfrm>
            <a:off x="46548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volúmenes finitos - Ecuación de advección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500" name="Google Shape;616;p48" descr="{&quot;text&quot;:&quot;\\partial_t \\Psi + \\nu \\partial_x \\Psi = 0&quot;,&quot;mathType&quot;:&quot;LaTEX&quot;,&quot;color&quot;:&quot;#18535e&quot;,&quot;height&quot;:100}"/>
          <p:cNvPicPr/>
          <p:nvPr/>
        </p:nvPicPr>
        <p:blipFill>
          <a:blip r:embed="rId1"/>
          <a:stretch/>
        </p:blipFill>
        <p:spPr>
          <a:xfrm>
            <a:off x="2016000" y="2304720"/>
            <a:ext cx="5111280" cy="63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0" dur="indefinite" restart="never" nodeType="tmRoot">
          <p:childTnLst>
            <p:seq>
              <p:cTn id="421" dur="indefinite" nodeType="mainSeq">
                <p:childTnLst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6" dur="10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7" dur="10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621;p49"/>
          <p:cNvSpPr/>
          <p:nvPr/>
        </p:nvSpPr>
        <p:spPr>
          <a:xfrm>
            <a:off x="46548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volúmenes finitos - Ecuación de advección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502" name="Google Shape;622;p49" descr="{&quot;text&quot;:&quot;\\partial_t \\Psi + \\partial_x F(\\Psi) = 0&quot;,&quot;height&quot;:120,&quot;mathType&quot;:&quot;LaTEX&quot;,&quot;color&quot;:&quot;#18535e&quot;}"/>
          <p:cNvPicPr/>
          <p:nvPr/>
        </p:nvPicPr>
        <p:blipFill>
          <a:blip r:embed="rId1"/>
          <a:stretch/>
        </p:blipFill>
        <p:spPr>
          <a:xfrm>
            <a:off x="2574360" y="1751400"/>
            <a:ext cx="3994920" cy="497520"/>
          </a:xfrm>
          <a:prstGeom prst="rect">
            <a:avLst/>
          </a:prstGeom>
          <a:ln w="0">
            <a:noFill/>
          </a:ln>
        </p:spPr>
      </p:pic>
      <p:pic>
        <p:nvPicPr>
          <p:cNvPr id="503" name="Google Shape;623;p49" descr="{&quot;color&quot;:&quot;#b45f06&quot;,&quot;height&quot;:120,&quot;text&quot;:&quot;\\Psi_i^{n+1} = \\psi_i^n - \\dfrac{\\Delta t}{\\Delta x} \\left[F \\left( \\Psi_{i+\\frac{1}{2}}^{n+\\frac{1}{2}} \\right) - F \\left( \\Psi_{i-\\frac{1}{2}}^{n+\\frac{1}{2}} \\right) \\right]&quot;,&quot;mathType&quot;:&quot;LaTEX&quot;}"/>
          <p:cNvPicPr/>
          <p:nvPr/>
        </p:nvPicPr>
        <p:blipFill>
          <a:blip r:embed="rId2"/>
          <a:stretch/>
        </p:blipFill>
        <p:spPr>
          <a:xfrm>
            <a:off x="1120680" y="2847600"/>
            <a:ext cx="6901920" cy="76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3" dur="indefinite" restart="never" nodeType="tmRoot">
          <p:childTnLst>
            <p:seq>
              <p:cTn id="434" dur="indefinite" nodeType="mainSeq">
                <p:childTnLst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9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628;p50"/>
          <p:cNvSpPr/>
          <p:nvPr/>
        </p:nvSpPr>
        <p:spPr>
          <a:xfrm>
            <a:off x="46548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de volúmenes finitos - Ecuación de advección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505" name="Google Shape;629;p50" descr="{&quot;mathType&quot;:&quot;LaTEX&quot;,&quot;height&quot;:160,&quot;text&quot;:&quot;\\Psi_{i+\\frac{1}{2}}^{n+\\frac{1}{2}} = \\mathcal{R} \\left( \\Psi_{i+\\frac{1}{2},L}^{n+\\frac{1}{2}}, \\Psi_{i+\\frac{1}{2},R}^{n+\\frac{1}{2}} \\right)&quot;,&quot;color&quot;:&quot;#18535e&quot;}"/>
          <p:cNvPicPr/>
          <p:nvPr/>
        </p:nvPicPr>
        <p:blipFill>
          <a:blip r:embed="rId1"/>
          <a:stretch/>
        </p:blipFill>
        <p:spPr>
          <a:xfrm>
            <a:off x="1289160" y="2063880"/>
            <a:ext cx="6565680" cy="101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5" dur="indefinite" restart="never" nodeType="tmRoot">
          <p:childTnLst>
            <p:seq>
              <p:cTn id="446" dur="indefinite" nodeType="mainSeq">
                <p:childTnLst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1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634;p51"/>
          <p:cNvSpPr/>
          <p:nvPr/>
        </p:nvSpPr>
        <p:spPr>
          <a:xfrm>
            <a:off x="465480" y="346680"/>
            <a:ext cx="7450920" cy="6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Método basado en Spline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507" name="Google Shape;635;p51" descr=""/>
          <p:cNvPicPr/>
          <p:nvPr/>
        </p:nvPicPr>
        <p:blipFill>
          <a:blip r:embed="rId1"/>
          <a:stretch/>
        </p:blipFill>
        <p:spPr>
          <a:xfrm>
            <a:off x="1425240" y="1100520"/>
            <a:ext cx="5663520" cy="3860640"/>
          </a:xfrm>
          <a:prstGeom prst="rect">
            <a:avLst/>
          </a:prstGeom>
          <a:ln w="0">
            <a:noFill/>
          </a:ln>
        </p:spPr>
      </p:pic>
      <p:sp>
        <p:nvSpPr>
          <p:cNvPr id="508" name="Google Shape;636;p51"/>
          <p:cNvSpPr/>
          <p:nvPr/>
        </p:nvSpPr>
        <p:spPr>
          <a:xfrm>
            <a:off x="3070800" y="4820400"/>
            <a:ext cx="48456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8240" bIns="1382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000000"/>
                </a:solidFill>
                <a:latin typeface="Oswald"/>
                <a:ea typeface="Oswald"/>
              </a:rPr>
              <a:t>Tomado de: https://en.wikipedia.org/wiki/Spline_%28mathematics%29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2" dur="indefinite" restart="never" nodeType="tmRoot">
          <p:childTnLst>
            <p:seq>
              <p:cTn id="453" dur="indefinite" nodeType="mainSeq">
                <p:childTnLst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8" dur="10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3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72;p16"/>
          <p:cNvSpPr/>
          <p:nvPr/>
        </p:nvSpPr>
        <p:spPr>
          <a:xfrm>
            <a:off x="1665720" y="3574800"/>
            <a:ext cx="5766480" cy="115524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134f5c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73;p16"/>
          <p:cNvSpPr/>
          <p:nvPr/>
        </p:nvSpPr>
        <p:spPr>
          <a:xfrm>
            <a:off x="686160" y="1262520"/>
            <a:ext cx="2241000" cy="14623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Google Shape;74;p16" descr="{&quot;height&quot;:160,&quot;mathType&quot;:&quot;LaTEX&quot;,&quot;text&quot;:&quot;\\dfrac{dy}{dx} = 2y&quot;,&quot;color&quot;:&quot;#134f5c&quot;}"/>
          <p:cNvPicPr/>
          <p:nvPr/>
        </p:nvPicPr>
        <p:blipFill>
          <a:blip r:embed="rId1"/>
          <a:stretch/>
        </p:blipFill>
        <p:spPr>
          <a:xfrm>
            <a:off x="795600" y="1438560"/>
            <a:ext cx="1891800" cy="101556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75;p16"/>
          <p:cNvSpPr/>
          <p:nvPr/>
        </p:nvSpPr>
        <p:spPr>
          <a:xfrm>
            <a:off x="46548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Ecuaciones Diferenciales Ordinarias (ODE)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88" name="Google Shape;76;p16"/>
          <p:cNvSpPr/>
          <p:nvPr/>
        </p:nvSpPr>
        <p:spPr>
          <a:xfrm>
            <a:off x="5568120" y="2129400"/>
            <a:ext cx="2975400" cy="792360"/>
          </a:xfrm>
          <a:prstGeom prst="rect">
            <a:avLst/>
          </a:prstGeom>
          <a:noFill/>
          <a:ln w="19050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Una Sola Variable Independiente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Google Shape;77;p16"/>
          <p:cNvSpPr/>
          <p:nvPr/>
        </p:nvSpPr>
        <p:spPr>
          <a:xfrm>
            <a:off x="5568120" y="1342800"/>
            <a:ext cx="22410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134f5c"/>
                </a:solidFill>
                <a:latin typeface="Oswald Light"/>
                <a:ea typeface="Oswald Light"/>
              </a:rPr>
              <a:t>Función Desconocida: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0" name="Google Shape;78;p16" descr="{&quot;mathType&quot;:&quot;LaTEX&quot;,&quot;height&quot;:45,&quot;text&quot;:&quot;y&quot;,&quot;color&quot;:&quot;#b45f06&quot;}"/>
          <p:cNvPicPr/>
          <p:nvPr/>
        </p:nvPicPr>
        <p:blipFill>
          <a:blip r:embed="rId2"/>
          <a:stretch/>
        </p:blipFill>
        <p:spPr>
          <a:xfrm>
            <a:off x="7629480" y="1825920"/>
            <a:ext cx="215640" cy="28548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79;p16"/>
          <p:cNvSpPr/>
          <p:nvPr/>
        </p:nvSpPr>
        <p:spPr>
          <a:xfrm flipH="1" rot="10800000">
            <a:off x="1450080" y="1604880"/>
            <a:ext cx="4117320" cy="3024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b45f0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80;p16"/>
          <p:cNvSpPr/>
          <p:nvPr/>
        </p:nvSpPr>
        <p:spPr>
          <a:xfrm flipH="1" rot="10800000">
            <a:off x="1439640" y="2304000"/>
            <a:ext cx="4128480" cy="4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b45f0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81;p16"/>
          <p:cNvSpPr/>
          <p:nvPr/>
        </p:nvSpPr>
        <p:spPr>
          <a:xfrm>
            <a:off x="686160" y="2843280"/>
            <a:ext cx="22410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b45f06"/>
                </a:solidFill>
                <a:latin typeface="Oswald Light"/>
                <a:ea typeface="Oswald Light"/>
              </a:rPr>
              <a:t>Forma General: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4" name="Google Shape;82;p16" descr="{&quot;mathType&quot;:&quot;LaTEX&quot;,&quot;height&quot;:165,&quot;color&quot;:&quot;#b45f06&quot;,&quot;text&quot;:&quot;\\dfrac{d^ny}{dx^n} = F \\left( x, y, \\dfrac{dy}{dx}... \\dfrac{d^{n-1}y}{dx^{n-1}}\\right)&quot;}"/>
          <p:cNvPicPr/>
          <p:nvPr/>
        </p:nvPicPr>
        <p:blipFill>
          <a:blip r:embed="rId3"/>
          <a:stretch/>
        </p:blipFill>
        <p:spPr>
          <a:xfrm>
            <a:off x="1669320" y="3628800"/>
            <a:ext cx="5758920" cy="10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134f5c"/>
                </a:solidFill>
                <a:latin typeface="Oswald"/>
                <a:ea typeface="Oswald"/>
              </a:rPr>
              <a:t>REFERENCIAS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155160" y="650160"/>
            <a:ext cx="8676720" cy="441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05000"/>
              </a:lnSpc>
              <a:buClr>
                <a:srgbClr val="b45f06"/>
              </a:buClr>
              <a:buFont typeface="Oswald Light"/>
              <a:buChar char="-"/>
            </a:pP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Neha Yadav, Anupam Yadav, Manoj Kumar (auth.) - An Introduction to Neural Network Methods for Differential Equations.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5000"/>
              </a:lnSpc>
              <a:buClr>
                <a:srgbClr val="b45f06"/>
              </a:buClr>
              <a:buFont typeface="Oswald Light"/>
              <a:buChar char="-"/>
            </a:pP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Notas Astrofísica 2022-2 - Eduard Alexis Larrañaga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5000"/>
              </a:lnSpc>
              <a:buClr>
                <a:srgbClr val="b45f06"/>
              </a:buClr>
              <a:buFont typeface="Oswald Light"/>
              <a:buChar char="-"/>
            </a:pP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Notas de Clase  2022-I - Jose Daniel Muñoz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5000"/>
              </a:lnSpc>
              <a:buClr>
                <a:srgbClr val="b45f06"/>
              </a:buClr>
              <a:buFont typeface="Oswald Light"/>
              <a:buChar char="-"/>
            </a:pP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Zettili, N. (2009). Quantum Mechanics: Concepts and Applications (2nd Revised ed.). Wiley.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5000"/>
              </a:lnSpc>
              <a:buClr>
                <a:srgbClr val="b45f06"/>
              </a:buClr>
              <a:buFont typeface="Oswald Light"/>
              <a:buChar char="-"/>
            </a:pP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Harrell II, E. M., &amp; Herod., J. V. (1996). Linear Methods of Applied Mathematics. </a:t>
            </a:r>
            <a:r>
              <a:rPr b="0" lang="es" sz="1800" spc="-1" strike="noStrike" u="sng">
                <a:solidFill>
                  <a:srgbClr val="0097a7"/>
                </a:solidFill>
                <a:uFillTx/>
                <a:latin typeface="Oswald Light"/>
                <a:ea typeface="Oswald Light"/>
                <a:hlinkClick r:id="rId1"/>
              </a:rPr>
              <a:t>http://www.mathphysics.com/pde/HEderiv.htm</a:t>
            </a:r>
            <a:r>
              <a:rPr b="0" lang="es" sz="1800" spc="-1" strike="noStrike" u="sng">
                <a:solidFill>
                  <a:srgbClr val="0097a7"/>
                </a:solidFill>
                <a:uFillTx/>
                <a:latin typeface="Oswald Light"/>
                <a:ea typeface="Oswald Light"/>
                <a:hlinkClick r:id="rId2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5000"/>
              </a:lnSpc>
              <a:buClr>
                <a:srgbClr val="b45f06"/>
              </a:buClr>
              <a:buFont typeface="Oswald Light"/>
              <a:buChar char="-"/>
            </a:pP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Dr. Mutti-ur-Rehman [Sukkur IBA University- Mathematics] (2020). Fundamentals of Delay Differential equations by Dr. Mutti-ur-Rehman [Video]. Youtube. </a:t>
            </a:r>
            <a:r>
              <a:rPr b="0" lang="es" sz="1800" spc="-1" strike="noStrike" u="sng">
                <a:solidFill>
                  <a:srgbClr val="0097a7"/>
                </a:solidFill>
                <a:uFillTx/>
                <a:latin typeface="Oswald Light"/>
                <a:ea typeface="Oswald Light"/>
                <a:hlinkClick r:id="rId3"/>
              </a:rPr>
              <a:t>https://www.youtube.com/watch?v=rds2YMYjKjg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5000"/>
              </a:lnSpc>
              <a:buClr>
                <a:srgbClr val="b45f06"/>
              </a:buClr>
              <a:buFont typeface="Oswald Light"/>
              <a:buChar char="-"/>
            </a:pP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Thomas Erneux, Université Libre de Bruxelles, Belgium [Instituto de Física Interdisciplinar y Sistemas Complejos (IFISC)](2011). Delay Differential Equations in Action. Youtube. </a:t>
            </a:r>
            <a:r>
              <a:rPr b="0" lang="es" sz="1800" spc="-1" strike="noStrike" u="sng">
                <a:solidFill>
                  <a:srgbClr val="0097a7"/>
                </a:solidFill>
                <a:uFillTx/>
                <a:latin typeface="Oswald Light"/>
                <a:ea typeface="Oswald Light"/>
                <a:hlinkClick r:id="rId4"/>
              </a:rPr>
              <a:t>https://www.youtube.com/watch?v=-ZVHHy1qsWc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5000"/>
              </a:lnSpc>
              <a:buClr>
                <a:srgbClr val="b45f06"/>
              </a:buClr>
              <a:buFont typeface="Oswald Light"/>
              <a:buChar char="-"/>
            </a:pPr>
            <a:r>
              <a:rPr b="0" lang="es" sz="1800" spc="-1" strike="noStrike">
                <a:solidFill>
                  <a:srgbClr val="b45f06"/>
                </a:solidFill>
                <a:latin typeface="Oswald Light"/>
                <a:ea typeface="Oswald Light"/>
              </a:rPr>
              <a:t>Ecuación diferencial algebraica. (2010). Diccionario Académico </a:t>
            </a:r>
            <a:r>
              <a:rPr b="0" lang="es" sz="1800" spc="-1" strike="noStrike" u="sng">
                <a:solidFill>
                  <a:srgbClr val="0097a7"/>
                </a:solidFill>
                <a:uFillTx/>
                <a:latin typeface="Oswald Light"/>
                <a:ea typeface="Oswald Light"/>
                <a:hlinkClick r:id="rId5"/>
              </a:rPr>
              <a:t>ttps://es-academic.com/dic.nsf/eswiki/326895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87;p17" descr="{&quot;height&quot;:160,&quot;mathType&quot;:&quot;LaTEX&quot;,&quot;text&quot;:&quot;\\dfrac{dy}{dx} = 2y&quot;,&quot;color&quot;:&quot;#134f5c&quot;}"/>
          <p:cNvPicPr/>
          <p:nvPr/>
        </p:nvPicPr>
        <p:blipFill>
          <a:blip r:embed="rId1"/>
          <a:stretch/>
        </p:blipFill>
        <p:spPr>
          <a:xfrm>
            <a:off x="796680" y="572760"/>
            <a:ext cx="1572120" cy="84384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88;p17"/>
          <p:cNvSpPr/>
          <p:nvPr/>
        </p:nvSpPr>
        <p:spPr>
          <a:xfrm>
            <a:off x="240120" y="1554840"/>
            <a:ext cx="224100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Bajo Integración: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Google Shape;89;p17"/>
          <p:cNvSpPr/>
          <p:nvPr/>
        </p:nvSpPr>
        <p:spPr>
          <a:xfrm>
            <a:off x="285120" y="202680"/>
            <a:ext cx="17197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ODE: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8" name="Google Shape;90;p17" descr="{&quot;color&quot;:&quot;#b45f06&quot;,&quot;text&quot;:&quot;y(x) = Ce^{2x}&quot;,&quot;height&quot;:85,&quot;mathType&quot;:&quot;LaTEX&quot;}"/>
          <p:cNvPicPr/>
          <p:nvPr/>
        </p:nvPicPr>
        <p:blipFill>
          <a:blip r:embed="rId2"/>
          <a:stretch/>
        </p:blipFill>
        <p:spPr>
          <a:xfrm>
            <a:off x="342000" y="2363760"/>
            <a:ext cx="2381400" cy="492120"/>
          </a:xfrm>
          <a:prstGeom prst="rect">
            <a:avLst/>
          </a:prstGeom>
          <a:ln w="0">
            <a:noFill/>
          </a:ln>
        </p:spPr>
      </p:pic>
      <p:grpSp>
        <p:nvGrpSpPr>
          <p:cNvPr id="99" name="Google Shape;91;p17"/>
          <p:cNvGrpSpPr/>
          <p:nvPr/>
        </p:nvGrpSpPr>
        <p:grpSpPr>
          <a:xfrm>
            <a:off x="3405960" y="172800"/>
            <a:ext cx="4867200" cy="4587840"/>
            <a:chOff x="3405960" y="172800"/>
            <a:chExt cx="4867200" cy="4587840"/>
          </a:xfrm>
        </p:grpSpPr>
        <p:pic>
          <p:nvPicPr>
            <p:cNvPr id="100" name="Google Shape;92;p17" descr=""/>
            <p:cNvPicPr/>
            <p:nvPr/>
          </p:nvPicPr>
          <p:blipFill>
            <a:blip r:embed="rId3"/>
            <a:stretch/>
          </p:blipFill>
          <p:spPr>
            <a:xfrm>
              <a:off x="3405960" y="534960"/>
              <a:ext cx="4867200" cy="422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1" name="Google Shape;93;p17"/>
            <p:cNvSpPr/>
            <p:nvPr/>
          </p:nvSpPr>
          <p:spPr>
            <a:xfrm>
              <a:off x="7074000" y="648360"/>
              <a:ext cx="846000" cy="1056960"/>
            </a:xfrm>
            <a:prstGeom prst="rect">
              <a:avLst/>
            </a:prstGeom>
            <a:solidFill>
              <a:srgbClr val="f8f1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94;p17"/>
            <p:cNvSpPr/>
            <p:nvPr/>
          </p:nvSpPr>
          <p:spPr>
            <a:xfrm>
              <a:off x="3983400" y="172800"/>
              <a:ext cx="3712320" cy="39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" sz="1400" spc="-1" strike="noStrike">
                  <a:solidFill>
                    <a:srgbClr val="45818e"/>
                  </a:solidFill>
                  <a:latin typeface="Times New Roman"/>
                  <a:ea typeface="Times New Roman"/>
                </a:rPr>
                <a:t>Campo Direccional y Soluciones de y’ = 2y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03" name="Google Shape;95;p17"/>
            <p:cNvSpPr/>
            <p:nvPr/>
          </p:nvSpPr>
          <p:spPr>
            <a:xfrm>
              <a:off x="7826040" y="2253600"/>
              <a:ext cx="447120" cy="36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s" sz="1200" spc="-1" strike="noStrike">
                  <a:solidFill>
                    <a:srgbClr val="3d85c6"/>
                  </a:solidFill>
                  <a:latin typeface="Times New Roman"/>
                  <a:ea typeface="Times New Roman"/>
                </a:rPr>
                <a:t>x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104" name="Google Shape;96;p17" descr="{&quot;height&quot;:160,&quot;color&quot;:&quot;#1d76a1&quot;,&quot;mathType&quot;:&quot;LaTEX&quot;,&quot;text&quot;:&quot;\\begin{align}\nC =&amp; 2\\\\\nC =&amp; 1\\\\\nC =&amp; 1/2\\\\\nC =&amp; 1/4\\\\\nC =&amp; -1/4\\\\\nC =&amp; -1/2\\\\\nC =&amp; -1\\\\\nC =&amp; -2\\\\\n\\end{align}&quot;}"/>
            <p:cNvPicPr/>
            <p:nvPr/>
          </p:nvPicPr>
          <p:blipFill>
            <a:blip r:embed="rId4"/>
            <a:stretch/>
          </p:blipFill>
          <p:spPr>
            <a:xfrm>
              <a:off x="7450200" y="694440"/>
              <a:ext cx="427680" cy="964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5" name="Google Shape;97;p17"/>
            <p:cNvSpPr/>
            <p:nvPr/>
          </p:nvSpPr>
          <p:spPr>
            <a:xfrm>
              <a:off x="7203960" y="73044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98;p17"/>
            <p:cNvSpPr/>
            <p:nvPr/>
          </p:nvSpPr>
          <p:spPr>
            <a:xfrm>
              <a:off x="7203960" y="85320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99;p17"/>
            <p:cNvSpPr/>
            <p:nvPr/>
          </p:nvSpPr>
          <p:spPr>
            <a:xfrm>
              <a:off x="7203960" y="97596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d9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Google Shape;100;p17"/>
            <p:cNvSpPr/>
            <p:nvPr/>
          </p:nvSpPr>
          <p:spPr>
            <a:xfrm>
              <a:off x="7203960" y="111708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101;p17"/>
            <p:cNvSpPr/>
            <p:nvPr/>
          </p:nvSpPr>
          <p:spPr>
            <a:xfrm>
              <a:off x="7203960" y="123768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Google Shape;102;p17"/>
            <p:cNvSpPr/>
            <p:nvPr/>
          </p:nvSpPr>
          <p:spPr>
            <a:xfrm>
              <a:off x="7203960" y="135828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cfe2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103;p17"/>
            <p:cNvSpPr/>
            <p:nvPr/>
          </p:nvSpPr>
          <p:spPr>
            <a:xfrm>
              <a:off x="7203960" y="147852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3d85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104;p17"/>
            <p:cNvSpPr/>
            <p:nvPr/>
          </p:nvSpPr>
          <p:spPr>
            <a:xfrm>
              <a:off x="7203960" y="159300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64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Google Shape;105;p17"/>
          <p:cNvSpPr/>
          <p:nvPr/>
        </p:nvSpPr>
        <p:spPr>
          <a:xfrm>
            <a:off x="3090240" y="4640760"/>
            <a:ext cx="556884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rgbClr val="b45f06"/>
                </a:solidFill>
                <a:latin typeface="Oswald Light"/>
                <a:ea typeface="Oswald Light"/>
              </a:rPr>
              <a:t>Torres, S. (2021). Campo Direccional. GeoGebra. </a:t>
            </a:r>
            <a:r>
              <a:rPr b="0" lang="es" sz="1300" spc="-1" strike="noStrike" u="sng">
                <a:solidFill>
                  <a:srgbClr val="0097a7"/>
                </a:solidFill>
                <a:uFillTx/>
                <a:latin typeface="Oswald Light"/>
                <a:ea typeface="Oswald Light"/>
                <a:hlinkClick r:id="rId5"/>
              </a:rPr>
              <a:t>https://www.geogebra.org/m/kpp3FjBh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0;p18"/>
          <p:cNvGrpSpPr/>
          <p:nvPr/>
        </p:nvGrpSpPr>
        <p:grpSpPr>
          <a:xfrm>
            <a:off x="3405960" y="172800"/>
            <a:ext cx="4867200" cy="4587840"/>
            <a:chOff x="3405960" y="172800"/>
            <a:chExt cx="4867200" cy="4587840"/>
          </a:xfrm>
        </p:grpSpPr>
        <p:pic>
          <p:nvPicPr>
            <p:cNvPr id="115" name="Google Shape;111;p18" descr=""/>
            <p:cNvPicPr/>
            <p:nvPr/>
          </p:nvPicPr>
          <p:blipFill>
            <a:blip r:embed="rId1"/>
            <a:stretch/>
          </p:blipFill>
          <p:spPr>
            <a:xfrm>
              <a:off x="3405960" y="534960"/>
              <a:ext cx="4867200" cy="4225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6" name="Google Shape;112;p18"/>
            <p:cNvSpPr/>
            <p:nvPr/>
          </p:nvSpPr>
          <p:spPr>
            <a:xfrm>
              <a:off x="7074000" y="648360"/>
              <a:ext cx="846000" cy="1056960"/>
            </a:xfrm>
            <a:prstGeom prst="rect">
              <a:avLst/>
            </a:prstGeom>
            <a:solidFill>
              <a:srgbClr val="f8f1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113;p18"/>
            <p:cNvSpPr/>
            <p:nvPr/>
          </p:nvSpPr>
          <p:spPr>
            <a:xfrm>
              <a:off x="3983400" y="172800"/>
              <a:ext cx="3712320" cy="39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" sz="1400" spc="-1" strike="noStrike">
                  <a:solidFill>
                    <a:srgbClr val="45818e"/>
                  </a:solidFill>
                  <a:latin typeface="Times New Roman"/>
                  <a:ea typeface="Times New Roman"/>
                </a:rPr>
                <a:t>Campo Direccional y Soluciones de y’ = 2y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8" name="Google Shape;114;p18"/>
            <p:cNvSpPr/>
            <p:nvPr/>
          </p:nvSpPr>
          <p:spPr>
            <a:xfrm>
              <a:off x="7826040" y="2253600"/>
              <a:ext cx="447120" cy="36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i="1" lang="es" sz="1200" spc="-1" strike="noStrike">
                  <a:solidFill>
                    <a:srgbClr val="3d85c6"/>
                  </a:solidFill>
                  <a:latin typeface="Times New Roman"/>
                  <a:ea typeface="Times New Roman"/>
                </a:rPr>
                <a:t>x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119" name="Google Shape;115;p18" descr="{&quot;height&quot;:160,&quot;color&quot;:&quot;#1d76a1&quot;,&quot;mathType&quot;:&quot;LaTEX&quot;,&quot;text&quot;:&quot;\\begin{align}\nC =&amp; 2\\\\\nC =&amp; 1\\\\\nC =&amp; 1/2\\\\\nC =&amp; 1/4\\\\\nC =&amp; -1/4\\\\\nC =&amp; -1/2\\\\\nC =&amp; -1\\\\\nC =&amp; -2\\\\\n\\end{align}&quot;}"/>
            <p:cNvPicPr/>
            <p:nvPr/>
          </p:nvPicPr>
          <p:blipFill>
            <a:blip r:embed="rId2"/>
            <a:stretch/>
          </p:blipFill>
          <p:spPr>
            <a:xfrm>
              <a:off x="7450200" y="694440"/>
              <a:ext cx="427680" cy="964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" name="Google Shape;116;p18"/>
            <p:cNvSpPr/>
            <p:nvPr/>
          </p:nvSpPr>
          <p:spPr>
            <a:xfrm>
              <a:off x="7203960" y="73044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117;p18"/>
            <p:cNvSpPr/>
            <p:nvPr/>
          </p:nvSpPr>
          <p:spPr>
            <a:xfrm>
              <a:off x="7203960" y="85320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9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118;p18"/>
            <p:cNvSpPr/>
            <p:nvPr/>
          </p:nvSpPr>
          <p:spPr>
            <a:xfrm>
              <a:off x="7203960" y="97596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d9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119;p18"/>
            <p:cNvSpPr/>
            <p:nvPr/>
          </p:nvSpPr>
          <p:spPr>
            <a:xfrm>
              <a:off x="7203960" y="111708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120;p18"/>
            <p:cNvSpPr/>
            <p:nvPr/>
          </p:nvSpPr>
          <p:spPr>
            <a:xfrm>
              <a:off x="7203960" y="123768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121;p18"/>
            <p:cNvSpPr/>
            <p:nvPr/>
          </p:nvSpPr>
          <p:spPr>
            <a:xfrm>
              <a:off x="7203960" y="135828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cfe2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Google Shape;122;p18"/>
            <p:cNvSpPr/>
            <p:nvPr/>
          </p:nvSpPr>
          <p:spPr>
            <a:xfrm>
              <a:off x="7203960" y="147852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3d85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123;p18"/>
            <p:cNvSpPr/>
            <p:nvPr/>
          </p:nvSpPr>
          <p:spPr>
            <a:xfrm>
              <a:off x="7203960" y="159300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a64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Google Shape;124;p18"/>
          <p:cNvSpPr/>
          <p:nvPr/>
        </p:nvSpPr>
        <p:spPr>
          <a:xfrm>
            <a:off x="181440" y="2847960"/>
            <a:ext cx="2624400" cy="18565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b45f0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Google Shape;125;p18" descr="{&quot;height&quot;:160,&quot;mathType&quot;:&quot;LaTEX&quot;,&quot;text&quot;:&quot;\\dfrac{dy}{dx} = 2y&quot;,&quot;color&quot;:&quot;#134f5c&quot;}"/>
          <p:cNvPicPr/>
          <p:nvPr/>
        </p:nvPicPr>
        <p:blipFill>
          <a:blip r:embed="rId3"/>
          <a:stretch/>
        </p:blipFill>
        <p:spPr>
          <a:xfrm>
            <a:off x="796680" y="572760"/>
            <a:ext cx="1572120" cy="843840"/>
          </a:xfrm>
          <a:prstGeom prst="rect">
            <a:avLst/>
          </a:prstGeom>
          <a:ln w="0">
            <a:noFill/>
          </a:ln>
        </p:spPr>
      </p:pic>
      <p:sp>
        <p:nvSpPr>
          <p:cNvPr id="130" name="Google Shape;126;p18"/>
          <p:cNvSpPr/>
          <p:nvPr/>
        </p:nvSpPr>
        <p:spPr>
          <a:xfrm>
            <a:off x="240120" y="1554840"/>
            <a:ext cx="224100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Bajo Integración: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Google Shape;127;p18"/>
          <p:cNvSpPr/>
          <p:nvPr/>
        </p:nvSpPr>
        <p:spPr>
          <a:xfrm>
            <a:off x="285120" y="202680"/>
            <a:ext cx="17197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ODE: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Google Shape;128;p18"/>
          <p:cNvSpPr/>
          <p:nvPr/>
        </p:nvSpPr>
        <p:spPr>
          <a:xfrm>
            <a:off x="672840" y="2921040"/>
            <a:ext cx="162252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b45f06"/>
                </a:solidFill>
                <a:latin typeface="Oswald Light"/>
                <a:ea typeface="Oswald Light"/>
              </a:rPr>
              <a:t>Condición Inicial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3" name="Google Shape;129;p18" descr="{&quot;text&quot;:&quot;y(0) = 2&quot;,&quot;height&quot;:50,&quot;color&quot;:&quot;#134f5c&quot;,&quot;mathType&quot;:&quot;LaTEX&quot;}"/>
          <p:cNvPicPr/>
          <p:nvPr/>
        </p:nvPicPr>
        <p:blipFill>
          <a:blip r:embed="rId4"/>
          <a:stretch/>
        </p:blipFill>
        <p:spPr>
          <a:xfrm>
            <a:off x="961200" y="3677760"/>
            <a:ext cx="1142640" cy="31716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130;p18" descr="{&quot;height&quot;:85,&quot;mathType&quot;:&quot;LaTEX&quot;,&quot;color&quot;:&quot;#b45f06&quot;,&quot;text&quot;:&quot;y(x) = 2e^{2x}&quot;}"/>
          <p:cNvPicPr/>
          <p:nvPr/>
        </p:nvPicPr>
        <p:blipFill>
          <a:blip r:embed="rId5"/>
          <a:stretch/>
        </p:blipFill>
        <p:spPr>
          <a:xfrm>
            <a:off x="344880" y="4102200"/>
            <a:ext cx="2259720" cy="49212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131;p18" descr="{&quot;color&quot;:&quot;#b45f06&quot;,&quot;text&quot;:&quot;y(x) = Ce^{2x}&quot;,&quot;height&quot;:85,&quot;mathType&quot;:&quot;LaTEX&quot;}"/>
          <p:cNvPicPr/>
          <p:nvPr/>
        </p:nvPicPr>
        <p:blipFill>
          <a:blip r:embed="rId6"/>
          <a:stretch/>
        </p:blipFill>
        <p:spPr>
          <a:xfrm>
            <a:off x="342000" y="2255760"/>
            <a:ext cx="2381400" cy="492120"/>
          </a:xfrm>
          <a:prstGeom prst="rect">
            <a:avLst/>
          </a:prstGeom>
          <a:ln w="0">
            <a:noFill/>
          </a:ln>
        </p:spPr>
      </p:pic>
      <p:grpSp>
        <p:nvGrpSpPr>
          <p:cNvPr id="136" name="Google Shape;132;p18"/>
          <p:cNvGrpSpPr/>
          <p:nvPr/>
        </p:nvGrpSpPr>
        <p:grpSpPr>
          <a:xfrm>
            <a:off x="3424320" y="172800"/>
            <a:ext cx="4848840" cy="4587840"/>
            <a:chOff x="3424320" y="172800"/>
            <a:chExt cx="4848840" cy="4587840"/>
          </a:xfrm>
        </p:grpSpPr>
        <p:grpSp>
          <p:nvGrpSpPr>
            <p:cNvPr id="137" name="Google Shape;133;p18"/>
            <p:cNvGrpSpPr/>
            <p:nvPr/>
          </p:nvGrpSpPr>
          <p:grpSpPr>
            <a:xfrm>
              <a:off x="3424320" y="172800"/>
              <a:ext cx="4848840" cy="4587840"/>
              <a:chOff x="3424320" y="172800"/>
              <a:chExt cx="4848840" cy="4587840"/>
            </a:xfrm>
          </p:grpSpPr>
          <p:pic>
            <p:nvPicPr>
              <p:cNvPr id="138" name="Google Shape;134;p18" descr=""/>
              <p:cNvPicPr/>
              <p:nvPr/>
            </p:nvPicPr>
            <p:blipFill>
              <a:blip r:embed="rId7"/>
              <a:srcRect l="0" t="231" r="0" b="0"/>
              <a:stretch/>
            </p:blipFill>
            <p:spPr>
              <a:xfrm>
                <a:off x="3424320" y="544680"/>
                <a:ext cx="4830120" cy="42159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9" name="Google Shape;135;p18"/>
              <p:cNvSpPr/>
              <p:nvPr/>
            </p:nvSpPr>
            <p:spPr>
              <a:xfrm>
                <a:off x="3983400" y="172800"/>
                <a:ext cx="3712320" cy="395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s" sz="1400" spc="-1" strike="noStrike">
                    <a:solidFill>
                      <a:srgbClr val="45818e"/>
                    </a:solidFill>
                    <a:latin typeface="Times New Roman"/>
                    <a:ea typeface="Times New Roman"/>
                  </a:rPr>
                  <a:t>Campo Direccional y Soluciones de y’ = 2y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140" name="Google Shape;136;p18"/>
              <p:cNvSpPr/>
              <p:nvPr/>
            </p:nvSpPr>
            <p:spPr>
              <a:xfrm>
                <a:off x="7826040" y="2253600"/>
                <a:ext cx="447120" cy="365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t">
                <a:spAutoFit/>
              </a:bodyPr>
              <a:p>
                <a:pPr algn="ct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i="1" lang="es" sz="1200" spc="-1" strike="noStrike">
                    <a:solidFill>
                      <a:srgbClr val="3d85c6"/>
                    </a:solidFill>
                    <a:latin typeface="Times New Roman"/>
                    <a:ea typeface="Times New Roman"/>
                  </a:rPr>
                  <a:t>x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141" name="Google Shape;137;p18"/>
            <p:cNvSpPr/>
            <p:nvPr/>
          </p:nvSpPr>
          <p:spPr>
            <a:xfrm>
              <a:off x="7074000" y="724680"/>
              <a:ext cx="846000" cy="175320"/>
            </a:xfrm>
            <a:prstGeom prst="rect">
              <a:avLst/>
            </a:prstGeom>
            <a:solidFill>
              <a:srgbClr val="f8f1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2" name="Google Shape;138;p18" descr="{&quot;height&quot;:160,&quot;color&quot;:&quot;#1d76a1&quot;,&quot;mathType&quot;:&quot;LaTEX&quot;,&quot;text&quot;:&quot;\\begin{align}\nC =&amp; 2\\\\\nC =&amp; 1\\\\\nC =&amp; 1/2\\\\\nC =&amp; 1/4\\\\\nC =&amp; -1/4\\\\\nC =&amp; -1/2\\\\\nC =&amp; -1\\\\\nC =&amp; -2\\\\\n\\end{align}&quot;}"/>
            <p:cNvPicPr/>
            <p:nvPr/>
          </p:nvPicPr>
          <p:blipFill>
            <a:blip r:embed="rId8"/>
            <a:srcRect l="0" t="0" r="0" b="87078"/>
            <a:stretch/>
          </p:blipFill>
          <p:spPr>
            <a:xfrm>
              <a:off x="7450200" y="724680"/>
              <a:ext cx="427680" cy="124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Google Shape;139;p18"/>
            <p:cNvSpPr/>
            <p:nvPr/>
          </p:nvSpPr>
          <p:spPr>
            <a:xfrm>
              <a:off x="7201800" y="775080"/>
              <a:ext cx="161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1193400" y="3216960"/>
            <a:ext cx="559800" cy="630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b45f06"/>
            </a:solidFill>
            <a:prstDash val="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45;p19"/>
          <p:cNvSpPr/>
          <p:nvPr/>
        </p:nvSpPr>
        <p:spPr>
          <a:xfrm>
            <a:off x="1227600" y="346680"/>
            <a:ext cx="74509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900" spc="-1" strike="noStrike">
                <a:solidFill>
                  <a:srgbClr val="b45f06"/>
                </a:solidFill>
                <a:latin typeface="Oswald"/>
                <a:ea typeface="Oswald"/>
              </a:rPr>
              <a:t>Ecuaciones Diferenciales Parciales (PDE)</a:t>
            </a:r>
            <a:endParaRPr b="0" lang="en-US" sz="2900" spc="-1" strike="noStrike">
              <a:latin typeface="Arial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5486400" y="1491120"/>
            <a:ext cx="3010320" cy="1462320"/>
            <a:chOff x="5486400" y="1491120"/>
            <a:chExt cx="3010320" cy="1462320"/>
          </a:xfrm>
        </p:grpSpPr>
        <p:sp>
          <p:nvSpPr>
            <p:cNvPr id="147" name="Google Shape;147;p19"/>
            <p:cNvSpPr/>
            <p:nvPr/>
          </p:nvSpPr>
          <p:spPr>
            <a:xfrm>
              <a:off x="5486400" y="1491120"/>
              <a:ext cx="3010320" cy="14623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b45f06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8" name="Google Shape;148;p19" descr="{&quot;height&quot;:160,&quot;color&quot;:&quot;#134f5c&quot;,&quot;mathType&quot;:&quot;LaTEX&quot;,&quot;text&quot;:&quot;c^2\\dfrac{\\partial^2 u}{\\partial^2x} = \\dfrac{\\partial^2 u}{\\partial^2t}&quot;}"/>
            <p:cNvPicPr/>
            <p:nvPr/>
          </p:nvPicPr>
          <p:blipFill>
            <a:blip r:embed="rId1"/>
            <a:stretch/>
          </p:blipFill>
          <p:spPr>
            <a:xfrm>
              <a:off x="5563080" y="1714320"/>
              <a:ext cx="2857320" cy="1015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Google Shape;149;p19"/>
          <p:cNvSpPr/>
          <p:nvPr/>
        </p:nvSpPr>
        <p:spPr>
          <a:xfrm>
            <a:off x="533520" y="1614600"/>
            <a:ext cx="2999520" cy="792360"/>
          </a:xfrm>
          <a:prstGeom prst="rect">
            <a:avLst/>
          </a:prstGeom>
          <a:noFill/>
          <a:ln w="19050">
            <a:solidFill>
              <a:srgbClr val="b45f06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Varias Variables Independientes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465480" y="2554200"/>
            <a:ext cx="201564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b45f06"/>
                </a:solidFill>
                <a:latin typeface="Oswald Light"/>
                <a:ea typeface="Oswald Light"/>
              </a:rPr>
              <a:t>¡Derivadas Parciales!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 rot="5400000">
            <a:off x="1373400" y="2507040"/>
            <a:ext cx="326880" cy="126720"/>
          </a:xfrm>
          <a:prstGeom prst="curvedConnector3">
            <a:avLst>
              <a:gd name="adj1" fmla="val 49998"/>
            </a:avLst>
          </a:prstGeom>
          <a:noFill/>
          <a:ln w="9525">
            <a:solidFill>
              <a:srgbClr val="134f5c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Google Shape;152;p19" descr="{&quot;mathType&quot;:&quot;LaTEX&quot;,&quot;color&quot;:&quot;#134f5c&quot;,&quot;text&quot;:&quot;\\dfrac{\\partial}{\\partial x_i}&quot;,&quot;height&quot;:85}"/>
          <p:cNvPicPr/>
          <p:nvPr/>
        </p:nvPicPr>
        <p:blipFill>
          <a:blip r:embed="rId2"/>
          <a:stretch/>
        </p:blipFill>
        <p:spPr>
          <a:xfrm>
            <a:off x="1244880" y="3262680"/>
            <a:ext cx="456840" cy="539280"/>
          </a:xfrm>
          <a:prstGeom prst="rect">
            <a:avLst/>
          </a:prstGeom>
          <a:ln w="0">
            <a:noFill/>
          </a:ln>
        </p:spPr>
      </p:pic>
      <p:sp>
        <p:nvSpPr>
          <p:cNvPr id="153" name="Google Shape;153;p19"/>
          <p:cNvSpPr/>
          <p:nvPr/>
        </p:nvSpPr>
        <p:spPr>
          <a:xfrm flipH="1" rot="16200000">
            <a:off x="2304720" y="2944800"/>
            <a:ext cx="729720" cy="2392920"/>
          </a:xfrm>
          <a:prstGeom prst="curvedConnector2">
            <a:avLst/>
          </a:prstGeom>
          <a:noFill/>
          <a:ln w="9525">
            <a:solidFill>
              <a:srgbClr val="b45f06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oogle Shape;154;p19"/>
          <p:cNvSpPr/>
          <p:nvPr/>
        </p:nvSpPr>
        <p:spPr>
          <a:xfrm>
            <a:off x="3866760" y="4259880"/>
            <a:ext cx="489492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000" spc="-1" strike="noStrike">
                <a:solidFill>
                  <a:srgbClr val="134f5c"/>
                </a:solidFill>
                <a:latin typeface="Oswald Light"/>
                <a:ea typeface="Oswald Light"/>
              </a:rPr>
              <a:t>Gradientes   Laplacianos   Divergencias   Rotacionales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5" name="Google Shape;155;p19" descr="{&quot;text&quot;:&quot;\\nabla&quot;,&quot;height&quot;:50,&quot;mathType&quot;:&quot;LaTEX&quot;,&quot;color&quot;:&quot;#bb6d1b&quot;}"/>
          <p:cNvPicPr/>
          <p:nvPr/>
        </p:nvPicPr>
        <p:blipFill>
          <a:blip r:embed="rId3"/>
          <a:stretch/>
        </p:blipFill>
        <p:spPr>
          <a:xfrm>
            <a:off x="4387680" y="3999240"/>
            <a:ext cx="367920" cy="317160"/>
          </a:xfrm>
          <a:prstGeom prst="rect">
            <a:avLst/>
          </a:prstGeom>
          <a:ln w="0">
            <a:noFill/>
          </a:ln>
        </p:spPr>
      </p:pic>
      <p:pic>
        <p:nvPicPr>
          <p:cNvPr id="156" name="Google Shape;156;p19" descr="{&quot;mathType&quot;:&quot;LaTEX&quot;,&quot;height&quot;:50,&quot;text&quot;:&quot;\\nabla^2&quot;,&quot;color&quot;:&quot;#bb6d1b&quot;}"/>
          <p:cNvPicPr/>
          <p:nvPr/>
        </p:nvPicPr>
        <p:blipFill>
          <a:blip r:embed="rId4"/>
          <a:stretch/>
        </p:blipFill>
        <p:spPr>
          <a:xfrm>
            <a:off x="5360760" y="3928680"/>
            <a:ext cx="559800" cy="38340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157;p19" descr="{&quot;height&quot;:50,&quot;color&quot;:&quot;#bb6d1b&quot;,&quot;mathType&quot;:&quot;LaTEX&quot;,&quot;text&quot;:&quot;\\nabla \\cdot u&quot;}"/>
          <p:cNvPicPr/>
          <p:nvPr/>
        </p:nvPicPr>
        <p:blipFill>
          <a:blip r:embed="rId5"/>
          <a:stretch/>
        </p:blipFill>
        <p:spPr>
          <a:xfrm>
            <a:off x="6315120" y="3961800"/>
            <a:ext cx="939600" cy="3171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58;p19" descr="{&quot;height&quot;:50,&quot;text&quot;:&quot;\\nabla \\times u&quot;,&quot;mathType&quot;:&quot;LaTEX&quot;,&quot;color&quot;:&quot;#bb6d1b&quot;}"/>
          <p:cNvPicPr/>
          <p:nvPr/>
        </p:nvPicPr>
        <p:blipFill>
          <a:blip r:embed="rId6"/>
          <a:stretch/>
        </p:blipFill>
        <p:spPr>
          <a:xfrm>
            <a:off x="7498800" y="3961800"/>
            <a:ext cx="1161720" cy="31716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159;p19"/>
          <p:cNvSpPr/>
          <p:nvPr/>
        </p:nvSpPr>
        <p:spPr>
          <a:xfrm rot="10800000">
            <a:off x="3533760" y="1861560"/>
            <a:ext cx="1952640" cy="36072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134f5c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1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4;p20" descr="{&quot;mathType&quot;:&quot;LaTEX&quot;,&quot;height&quot;:100,&quot;color&quot;:&quot;#bb6d1b&quot;,&quot;text&quot;:&quot;\\vec{E} = E_x (x,y,z) \\hat{x} + E_y(x,y,z) \\hat{x} + E_z(x,y,z) \\hat{x}&quot;}"/>
          <p:cNvPicPr/>
          <p:nvPr/>
        </p:nvPicPr>
        <p:blipFill>
          <a:blip r:embed="rId1"/>
          <a:stretch/>
        </p:blipFill>
        <p:spPr>
          <a:xfrm>
            <a:off x="1702800" y="1075680"/>
            <a:ext cx="5738040" cy="398520"/>
          </a:xfrm>
          <a:prstGeom prst="rect">
            <a:avLst/>
          </a:prstGeom>
          <a:ln w="0">
            <a:noFill/>
          </a:ln>
        </p:spPr>
      </p:pic>
      <p:pic>
        <p:nvPicPr>
          <p:cNvPr id="161" name="Google Shape;165;p20" descr="{&quot;height&quot;:100,&quot;text&quot;:&quot;\\vec{E} = - \\vec{\\nabla \\phi} = -\\dfrac{\\partial \\phi}{\\partial x} \\hat{x} - \\dfrac{\\partial \\phi}{\\partial y} \\hat{y} - \\dfrac{\\partial \\phi}{\\partial z} \\hat{z}&quot;,&quot;color&quot;:&quot;#134f5c&quot;,&quot;mathType&quot;:&quot;LaTEX&quot;}"/>
          <p:cNvPicPr/>
          <p:nvPr/>
        </p:nvPicPr>
        <p:blipFill>
          <a:blip r:embed="rId2"/>
          <a:stretch/>
        </p:blipFill>
        <p:spPr>
          <a:xfrm>
            <a:off x="1702800" y="2030040"/>
            <a:ext cx="3856680" cy="56664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166;p20" descr="{&quot;text&quot;:&quot;\\begin{align}\n\\dfrac{\\partial \\phi}{\\partial x} = -E_x(x,y,z) \\\\\n\\dfrac{\\partial \\phi}{\\partial y} = -E_y(x,y,z) \\\\\n\\dfrac{\\partial \\phi}{\\partial z} = -E_z(x,y,z)\n\\end{align}&quot;,&quot;mathType&quot;:&quot;LaTEX&quot;,&quot;height&quot;:300,&quot;color&quot;:&quot;#bc6e1c&quot;}"/>
          <p:cNvPicPr/>
          <p:nvPr/>
        </p:nvPicPr>
        <p:blipFill>
          <a:blip r:embed="rId3"/>
          <a:stretch/>
        </p:blipFill>
        <p:spPr>
          <a:xfrm>
            <a:off x="5575320" y="2979360"/>
            <a:ext cx="2077920" cy="176400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167;p20"/>
          <p:cNvSpPr/>
          <p:nvPr/>
        </p:nvSpPr>
        <p:spPr>
          <a:xfrm>
            <a:off x="2558520" y="1506960"/>
            <a:ext cx="661680" cy="49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34f5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168;p20"/>
          <p:cNvSpPr/>
          <p:nvPr/>
        </p:nvSpPr>
        <p:spPr>
          <a:xfrm flipH="1">
            <a:off x="4330800" y="1506960"/>
            <a:ext cx="9000" cy="44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34f5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169;p20"/>
          <p:cNvSpPr/>
          <p:nvPr/>
        </p:nvSpPr>
        <p:spPr>
          <a:xfrm flipH="1">
            <a:off x="5570280" y="1496520"/>
            <a:ext cx="555120" cy="51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34f5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Google Shape;170;p20"/>
          <p:cNvSpPr/>
          <p:nvPr/>
        </p:nvSpPr>
        <p:spPr>
          <a:xfrm>
            <a:off x="541800" y="319320"/>
            <a:ext cx="227736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100" spc="-1" strike="noStrike">
                <a:solidFill>
                  <a:srgbClr val="134f5c"/>
                </a:solidFill>
                <a:latin typeface="Oswald"/>
                <a:ea typeface="Oswald"/>
              </a:rPr>
              <a:t>Potencial Eléctrico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7" name="Google Shape;171;p20"/>
          <p:cNvSpPr/>
          <p:nvPr/>
        </p:nvSpPr>
        <p:spPr>
          <a:xfrm>
            <a:off x="5396400" y="2906640"/>
            <a:ext cx="74880" cy="190908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134f5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172;p20"/>
          <p:cNvSpPr/>
          <p:nvPr/>
        </p:nvSpPr>
        <p:spPr>
          <a:xfrm>
            <a:off x="1490400" y="3565440"/>
            <a:ext cx="373896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100" spc="-1" strike="noStrike">
                <a:solidFill>
                  <a:srgbClr val="b45f06"/>
                </a:solidFill>
                <a:latin typeface="Oswald Light"/>
                <a:ea typeface="Oswald Light"/>
              </a:rPr>
              <a:t>Sistema de Ecuaciones Diferenciales Parciales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34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77;p21" descr=""/>
          <p:cNvPicPr/>
          <p:nvPr/>
        </p:nvPicPr>
        <p:blipFill>
          <a:blip r:embed="rId1"/>
          <a:stretch/>
        </p:blipFill>
        <p:spPr>
          <a:xfrm rot="607800">
            <a:off x="5420880" y="1762200"/>
            <a:ext cx="826560" cy="82656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178;p21" descr=""/>
          <p:cNvPicPr/>
          <p:nvPr/>
        </p:nvPicPr>
        <p:blipFill>
          <a:blip r:embed="rId2"/>
          <a:stretch/>
        </p:blipFill>
        <p:spPr>
          <a:xfrm>
            <a:off x="152280" y="4068720"/>
            <a:ext cx="922320" cy="92232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179;p21" descr=""/>
          <p:cNvPicPr/>
          <p:nvPr/>
        </p:nvPicPr>
        <p:blipFill>
          <a:blip r:embed="rId3"/>
          <a:stretch/>
        </p:blipFill>
        <p:spPr>
          <a:xfrm>
            <a:off x="7224840" y="2256840"/>
            <a:ext cx="1039680" cy="103968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80;p21" descr=""/>
          <p:cNvPicPr/>
          <p:nvPr/>
        </p:nvPicPr>
        <p:blipFill>
          <a:blip r:embed="rId4"/>
          <a:stretch/>
        </p:blipFill>
        <p:spPr>
          <a:xfrm>
            <a:off x="1227240" y="15228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81;p21" descr=""/>
          <p:cNvPicPr/>
          <p:nvPr/>
        </p:nvPicPr>
        <p:blipFill>
          <a:blip r:embed="rId5"/>
          <a:stretch/>
        </p:blipFill>
        <p:spPr>
          <a:xfrm>
            <a:off x="3741840" y="434340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182;p21" descr=""/>
          <p:cNvPicPr/>
          <p:nvPr/>
        </p:nvPicPr>
        <p:blipFill>
          <a:blip r:embed="rId6"/>
          <a:stretch/>
        </p:blipFill>
        <p:spPr>
          <a:xfrm>
            <a:off x="8355960" y="119448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183;p21" descr=""/>
          <p:cNvPicPr/>
          <p:nvPr/>
        </p:nvPicPr>
        <p:blipFill>
          <a:blip r:embed="rId7"/>
          <a:stretch/>
        </p:blipFill>
        <p:spPr>
          <a:xfrm>
            <a:off x="3894480" y="22860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184;p21" descr=""/>
          <p:cNvPicPr/>
          <p:nvPr/>
        </p:nvPicPr>
        <p:blipFill>
          <a:blip r:embed="rId8"/>
          <a:stretch/>
        </p:blipFill>
        <p:spPr>
          <a:xfrm>
            <a:off x="465480" y="2209680"/>
            <a:ext cx="571680" cy="57168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185;p21" descr=""/>
          <p:cNvPicPr/>
          <p:nvPr/>
        </p:nvPicPr>
        <p:blipFill>
          <a:blip r:embed="rId9"/>
          <a:stretch/>
        </p:blipFill>
        <p:spPr>
          <a:xfrm>
            <a:off x="2827440" y="1523880"/>
            <a:ext cx="571680" cy="571680"/>
          </a:xfrm>
          <a:prstGeom prst="rect">
            <a:avLst/>
          </a:prstGeom>
          <a:ln w="0">
            <a:noFill/>
          </a:ln>
        </p:spPr>
      </p:pic>
      <p:sp>
        <p:nvSpPr>
          <p:cNvPr id="178" name="Google Shape;186;p21"/>
          <p:cNvSpPr/>
          <p:nvPr/>
        </p:nvSpPr>
        <p:spPr>
          <a:xfrm flipH="1" rot="10800000">
            <a:off x="1077840" y="387432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187;p21"/>
          <p:cNvSpPr/>
          <p:nvPr/>
        </p:nvSpPr>
        <p:spPr>
          <a:xfrm flipH="1" rot="10800000">
            <a:off x="1839600" y="356940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Google Shape;188;p21"/>
          <p:cNvSpPr/>
          <p:nvPr/>
        </p:nvSpPr>
        <p:spPr>
          <a:xfrm flipH="1" rot="10800000">
            <a:off x="2601720" y="326448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189;p21"/>
          <p:cNvSpPr/>
          <p:nvPr/>
        </p:nvSpPr>
        <p:spPr>
          <a:xfrm flipH="1" rot="10800000">
            <a:off x="3340800" y="297720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Google Shape;190;p21"/>
          <p:cNvSpPr/>
          <p:nvPr/>
        </p:nvSpPr>
        <p:spPr>
          <a:xfrm flipH="1" rot="10800000">
            <a:off x="4136400" y="2679840"/>
            <a:ext cx="504000" cy="1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4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"/>
                            </p:stCondLst>
                            <p:childTnLst>
                              <p:par>
                                <p:cTn id="11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00"/>
                            </p:stCondLst>
                            <p:childTnLst>
                              <p:par>
                                <p:cTn id="12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4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"/>
                            </p:stCondLst>
                            <p:childTnLst>
                              <p:par>
                                <p:cTn id="12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4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00"/>
                            </p:stCondLst>
                            <p:childTnLst>
                              <p:par>
                                <p:cTn id="1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4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2022-08-22T17:55:58Z</dcterms:modified>
  <cp:revision>2</cp:revision>
  <dc:subject/>
  <dc:title/>
</cp:coreProperties>
</file>