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0" r:id="rId5"/>
    <p:sldId id="269" r:id="rId6"/>
    <p:sldId id="270" r:id="rId7"/>
    <p:sldId id="27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3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4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7182-34E2-F144-B1A4-6B4E3473A58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B6B16-7FD6-8345-B2A2-EF56092E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8609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/>
              <a:t>Is Sentiment of Corporate Announcements A Good Predictor Of A Share Price Change?</a:t>
            </a:r>
            <a:br>
              <a:rPr lang="en-US" sz="3200" b="1" dirty="0"/>
            </a:br>
            <a:br>
              <a:rPr lang="en-GB" sz="3200" dirty="0"/>
            </a:br>
            <a:r>
              <a:rPr lang="en-US" sz="2800" b="1" dirty="0"/>
              <a:t>The Case of Using </a:t>
            </a:r>
            <a:r>
              <a:rPr lang="en-US" sz="2800" b="1" dirty="0" err="1"/>
              <a:t>FinBERT</a:t>
            </a:r>
            <a:r>
              <a:rPr lang="en-US" sz="2800" b="1" dirty="0"/>
              <a:t> On A Dataset of Joint Venture Announcements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Prepared by: Svetlana </a:t>
            </a:r>
            <a:r>
              <a:rPr lang="en-US" dirty="0" err="1"/>
              <a:t>Ashchepkova</a:t>
            </a:r>
            <a:endParaRPr lang="en-US" dirty="0"/>
          </a:p>
          <a:p>
            <a:r>
              <a:rPr lang="en-US" dirty="0"/>
              <a:t>Supervised by: Anastasia </a:t>
            </a:r>
            <a:r>
              <a:rPr lang="en-US" dirty="0" err="1"/>
              <a:t>Uspenskaya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Netology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4131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finding the relation between the tonality of corporate announcements and the share price changes</a:t>
            </a:r>
          </a:p>
          <a:p>
            <a:endParaRPr lang="en-US" dirty="0"/>
          </a:p>
          <a:p>
            <a:r>
              <a:rPr lang="en-US" dirty="0"/>
              <a:t>Research question: can tonality of corporate announcements serve as a share price predictor? </a:t>
            </a:r>
          </a:p>
        </p:txBody>
      </p:sp>
    </p:spTree>
    <p:extLst>
      <p:ext uri="{BB962C8B-B14F-4D97-AF65-F5344CB8AC3E}">
        <p14:creationId xmlns:p14="http://schemas.microsoft.com/office/powerpoint/2010/main" val="26018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9895-2349-3F49-BE45-67A88A93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C9EF-31CF-E24F-A65A-214032DB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50 announcements about joint venture creation (US-based and US-listed companies, different transactions, different industries), manually pre-processed to remove titles and regulatory disclosures</a:t>
            </a:r>
          </a:p>
          <a:p>
            <a:endParaRPr lang="en-US" dirty="0"/>
          </a:p>
          <a:p>
            <a:r>
              <a:rPr lang="en-US" dirty="0"/>
              <a:t>Experiments: Comparison of several groups within a dataset (using non-parametric tests). 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1657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tonality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FinBERT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A finance domain specific BERT model trained on a large financial communication corpora of 4.9 billion tokens, including corporate reports, earnings conference call, transcripts and analyst reports</a:t>
            </a:r>
          </a:p>
          <a:p>
            <a:r>
              <a:rPr lang="en-GB" dirty="0"/>
              <a:t>Higher accuracy compared to generic BERT models</a:t>
            </a:r>
          </a:p>
          <a:p>
            <a:r>
              <a:rPr lang="en-GB" dirty="0"/>
              <a:t>Pre-trained and fine-tuned model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58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8C8D-87D3-3D4A-9F70-B0746B24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181D-ABEB-0546-8FB0-BB5B54CF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2003"/>
            <a:ext cx="10515600" cy="4351338"/>
          </a:xfrm>
        </p:spPr>
        <p:txBody>
          <a:bodyPr/>
          <a:lstStyle/>
          <a:p>
            <a:r>
              <a:rPr lang="en-US" dirty="0"/>
              <a:t>Creating a Dominant Topic feature using the LDA model (5 topics)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82681-CAB2-6640-830B-332ECC2D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" y="2649415"/>
            <a:ext cx="6739401" cy="3283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C2A60-97A4-194A-984F-50E1C5B5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205" y="3612764"/>
            <a:ext cx="3009410" cy="2320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B3F34-2829-C442-8FD1-20DA18D9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251" y="2649415"/>
            <a:ext cx="4892885" cy="8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EEB-B9A9-C941-A66B-291C114C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1. Difference Between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7702-6CD8-D64E-958B-E6A95DBD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tests: Mann-Whitney and Kruskal-Wallace</a:t>
            </a:r>
          </a:p>
          <a:p>
            <a:r>
              <a:rPr lang="en-US" dirty="0"/>
              <a:t>In both tests, p-value was significantly above 0.05 pointing to likely absence of statistically significant difference in share price change following the announcement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71FD9-67E1-0849-AA76-3A427D62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2" y="1825625"/>
            <a:ext cx="7656721" cy="22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9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EEB-B9A9-C941-A66B-291C114C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2. Classification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D6304E-3256-E24E-9E5F-6FECD5E0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490" y="3727329"/>
            <a:ext cx="6536592" cy="161325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35485-0CE7-744A-A890-745D6038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38" y="1517420"/>
            <a:ext cx="4970096" cy="20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8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96C0-A7A9-D342-AE7E-17C9FB77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</a:t>
            </a:r>
            <a:r>
              <a:rPr lang="en-US" dirty="0" err="1"/>
              <a:t>FinBERT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52F6-295C-BB43-A12D-0F11B3B15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Limitation of </a:t>
            </a:r>
            <a:r>
              <a:rPr lang="en-GB" b="1" dirty="0" err="1"/>
              <a:t>FinBERT</a:t>
            </a:r>
            <a:r>
              <a:rPr lang="en-GB" b="1" dirty="0"/>
              <a:t> Text Analytics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      1. It is a large model, so fine-tuning the whole model requires significant time and computing power.</a:t>
            </a:r>
          </a:p>
          <a:p>
            <a:pPr marL="0" indent="0">
              <a:buNone/>
            </a:pPr>
            <a:r>
              <a:rPr lang="en-GB" dirty="0"/>
              <a:t>      2. The model fails to do math in which the figure is higher where there are no indicative words like ‘higher’</a:t>
            </a:r>
          </a:p>
          <a:p>
            <a:pPr marL="0" indent="0">
              <a:buNone/>
            </a:pPr>
            <a:r>
              <a:rPr lang="en-GB" dirty="0"/>
              <a:t>      3. It fails to distinguish neutral statements about a given situation</a:t>
            </a:r>
          </a:p>
          <a:p>
            <a:pPr marL="0" indent="0">
              <a:buNone/>
            </a:pPr>
            <a:r>
              <a:rPr lang="en-GB" dirty="0"/>
              <a:t>      4. It fails to identify if the situation is a positive outlook or an objective observation</a:t>
            </a:r>
          </a:p>
          <a:p>
            <a:pPr marL="0" indent="0">
              <a:buNone/>
            </a:pPr>
            <a:r>
              <a:rPr lang="en-US" sz="1600" dirty="0"/>
              <a:t>Source: https://nu-</a:t>
            </a:r>
            <a:r>
              <a:rPr lang="en-US" sz="1600" dirty="0" err="1"/>
              <a:t>pie.com</a:t>
            </a:r>
            <a:r>
              <a:rPr lang="en-US" sz="1600" dirty="0"/>
              <a:t>/how-can-</a:t>
            </a:r>
            <a:r>
              <a:rPr lang="en-US" sz="1600" dirty="0" err="1"/>
              <a:t>finbert</a:t>
            </a:r>
            <a:r>
              <a:rPr lang="en-US" sz="1600" dirty="0"/>
              <a:t>-help-you-get-a-jump-on-your-competitors/</a:t>
            </a:r>
          </a:p>
        </p:txBody>
      </p:sp>
    </p:spTree>
    <p:extLst>
      <p:ext uri="{BB962C8B-B14F-4D97-AF65-F5344CB8AC3E}">
        <p14:creationId xmlns:p14="http://schemas.microsoft.com/office/powerpoint/2010/main" val="122843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14518</TotalTime>
  <Words>343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Is Sentiment of Corporate Announcements A Good Predictor Of A Share Price Change?  The Case of Using FinBERT On A Dataset of Joint Venture Announcements</vt:lpstr>
      <vt:lpstr>Problem statement and research question</vt:lpstr>
      <vt:lpstr>Dataset and experimental design</vt:lpstr>
      <vt:lpstr>Model for tonality assessment</vt:lpstr>
      <vt:lpstr>Feature creation</vt:lpstr>
      <vt:lpstr>Experiment 1. Difference Between Groups</vt:lpstr>
      <vt:lpstr>Experiment 2. Classification </vt:lpstr>
      <vt:lpstr>Limitations of FinBERT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saschepkova@gmail.com</dc:creator>
  <cp:lastModifiedBy>Светлана Ащепкова</cp:lastModifiedBy>
  <cp:revision>23</cp:revision>
  <dcterms:created xsi:type="dcterms:W3CDTF">2020-07-25T08:20:02Z</dcterms:created>
  <dcterms:modified xsi:type="dcterms:W3CDTF">2021-03-20T16:18:16Z</dcterms:modified>
</cp:coreProperties>
</file>