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15"/>
  </p:notesMasterIdLst>
  <p:sldIdLst>
    <p:sldId id="256" r:id="rId2"/>
    <p:sldId id="257" r:id="rId3"/>
    <p:sldId id="258" r:id="rId4"/>
    <p:sldId id="269" r:id="rId5"/>
    <p:sldId id="260" r:id="rId6"/>
    <p:sldId id="270" r:id="rId7"/>
    <p:sldId id="271" r:id="rId8"/>
    <p:sldId id="265" r:id="rId9"/>
    <p:sldId id="272" r:id="rId10"/>
    <p:sldId id="262"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456" autoAdjust="0"/>
    <p:restoredTop sz="94660"/>
  </p:normalViewPr>
  <p:slideViewPr>
    <p:cSldViewPr snapToGrid="0">
      <p:cViewPr varScale="1">
        <p:scale>
          <a:sx n="85" d="100"/>
          <a:sy n="85" d="100"/>
        </p:scale>
        <p:origin x="120" y="6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B89C686-A75F-4E47-97E1-C7954E3DAA2A}" type="datetimeFigureOut">
              <a:rPr lang="en-AU" smtClean="0"/>
              <a:t>12/07/2020</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E2F0E9B-05DB-4356-B6E6-A3285133AE06}" type="slidenum">
              <a:rPr lang="en-AU" smtClean="0"/>
              <a:t>‹#›</a:t>
            </a:fld>
            <a:endParaRPr lang="en-AU"/>
          </a:p>
        </p:txBody>
      </p:sp>
    </p:spTree>
    <p:extLst>
      <p:ext uri="{BB962C8B-B14F-4D97-AF65-F5344CB8AC3E}">
        <p14:creationId xmlns:p14="http://schemas.microsoft.com/office/powerpoint/2010/main" val="17581067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hasCustomPrompt="1"/>
          </p:nvPr>
        </p:nvSpPr>
        <p:spPr>
          <a:xfrm>
            <a:off x="810000" y="-3175"/>
            <a:ext cx="11381999" cy="4423373"/>
          </a:xfrm>
        </p:spPr>
        <p:txBody>
          <a:bodyPr/>
          <a:lstStyle>
            <a:lvl1pPr>
              <a:defRPr sz="5400"/>
            </a:lvl1pPr>
          </a:lstStyle>
          <a:p>
            <a:r>
              <a:rPr lang="en-AU" dirty="0"/>
              <a:t>Zomato Restaurant Reviews</a:t>
            </a:r>
            <a:br>
              <a:rPr lang="en-AU" dirty="0"/>
            </a:br>
            <a:br>
              <a:rPr lang="en-AU" dirty="0"/>
            </a:br>
            <a:r>
              <a:rPr lang="en-AU" dirty="0"/>
              <a:t>Teal Rabbits</a:t>
            </a:r>
            <a:endParaRPr lang="en-US" dirty="0"/>
          </a:p>
        </p:txBody>
      </p:sp>
      <p:sp>
        <p:nvSpPr>
          <p:cNvPr id="3" name="Subtitle 2"/>
          <p:cNvSpPr>
            <a:spLocks noGrp="1"/>
          </p:cNvSpPr>
          <p:nvPr>
            <p:ph type="subTitle" idx="1" hasCustomPrompt="1"/>
          </p:nvPr>
        </p:nvSpPr>
        <p:spPr>
          <a:xfrm>
            <a:off x="809999" y="5373389"/>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Ashley Drayton, Babette </a:t>
            </a:r>
            <a:r>
              <a:rPr lang="en-US" dirty="0" err="1"/>
              <a:t>Blanquet</a:t>
            </a:r>
            <a:r>
              <a:rPr lang="en-US" dirty="0"/>
              <a:t>, Benedict Nathaniel, Erica Wearne</a:t>
            </a:r>
          </a:p>
        </p:txBody>
      </p:sp>
      <p:pic>
        <p:nvPicPr>
          <p:cNvPr id="6" name="Picture 5" descr="A close up of a sign&#10;&#10;Description automatically generated">
            <a:extLst>
              <a:ext uri="{FF2B5EF4-FFF2-40B4-BE49-F238E27FC236}">
                <a16:creationId xmlns:a16="http://schemas.microsoft.com/office/drawing/2014/main" id="{CEE0AF93-B2F7-4449-880D-05380982F1C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942904" y="3073912"/>
            <a:ext cx="4439095" cy="1325563"/>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hasCustomPrompt="1"/>
          </p:nvPr>
        </p:nvSpPr>
        <p:spPr>
          <a:xfrm>
            <a:off x="810000" y="0"/>
            <a:ext cx="11382000" cy="1864826"/>
          </a:xfrm>
        </p:spPr>
        <p:txBody>
          <a:bodyPr/>
          <a:lstStyle>
            <a:lvl1pPr>
              <a:defRPr sz="2800"/>
            </a:lvl1pPr>
          </a:lstStyle>
          <a:p>
            <a:r>
              <a:rPr lang="en-AU" dirty="0"/>
              <a:t>Zomato Restaurant Reviews</a:t>
            </a:r>
            <a:br>
              <a:rPr lang="en-AU" sz="2800" dirty="0"/>
            </a:br>
            <a:r>
              <a:rPr lang="en-AU" sz="2000" dirty="0"/>
              <a:t>Teal Rabbits</a:t>
            </a:r>
            <a:br>
              <a:rPr lang="en-AU" sz="2000" dirty="0"/>
            </a:br>
            <a:br>
              <a:rPr lang="en-AU" sz="2000" dirty="0"/>
            </a:br>
            <a:br>
              <a:rPr lang="en-AU" sz="2800" dirty="0"/>
            </a:br>
            <a:r>
              <a:rPr lang="en-AU" sz="2800" dirty="0"/>
              <a:t>Slide Title</a:t>
            </a:r>
            <a:endParaRPr lang="en-US" dirty="0"/>
          </a:p>
        </p:txBody>
      </p:sp>
      <p:sp>
        <p:nvSpPr>
          <p:cNvPr id="3" name="Content Placeholder 2"/>
          <p:cNvSpPr>
            <a:spLocks noGrp="1"/>
          </p:cNvSpPr>
          <p:nvPr>
            <p:ph idx="1"/>
          </p:nvPr>
        </p:nvSpPr>
        <p:spPr>
          <a:xfrm>
            <a:off x="0" y="1864826"/>
            <a:ext cx="12192000" cy="4502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a:xfrm>
            <a:off x="11129845" y="6367401"/>
            <a:ext cx="1062155" cy="490599"/>
          </a:xfrm>
        </p:spPr>
        <p:txBody>
          <a:bodyPr/>
          <a:lstStyle/>
          <a:p>
            <a:fld id="{D57F1E4F-1CFF-5643-939E-217C01CDF565}" type="slidenum">
              <a:rPr lang="en-US" dirty="0"/>
              <a:pPr/>
              <a:t>‹#›</a:t>
            </a:fld>
            <a:endParaRPr lang="en-US" dirty="0"/>
          </a:p>
        </p:txBody>
      </p:sp>
      <p:pic>
        <p:nvPicPr>
          <p:cNvPr id="7" name="Picture 6" descr="A close up of a sign&#10;&#10;Description automatically generated">
            <a:extLst>
              <a:ext uri="{FF2B5EF4-FFF2-40B4-BE49-F238E27FC236}">
                <a16:creationId xmlns:a16="http://schemas.microsoft.com/office/drawing/2014/main" id="{4E1A1D17-B279-4FE3-A930-C1F5ED85B6A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752905" y="0"/>
            <a:ext cx="4439095" cy="1325563"/>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hasCustomPrompt="1"/>
          </p:nvPr>
        </p:nvSpPr>
        <p:spPr>
          <a:xfrm>
            <a:off x="810000" y="-1"/>
            <a:ext cx="11382000" cy="1902941"/>
          </a:xfrm>
        </p:spPr>
        <p:txBody>
          <a:bodyPr/>
          <a:lstStyle>
            <a:lvl1pPr>
              <a:defRPr sz="2800"/>
            </a:lvl1pPr>
          </a:lstStyle>
          <a:p>
            <a:r>
              <a:rPr lang="en-AU" dirty="0"/>
              <a:t>Zomato Restaurant Reviews</a:t>
            </a:r>
            <a:br>
              <a:rPr lang="en-AU" sz="2800" dirty="0"/>
            </a:br>
            <a:r>
              <a:rPr lang="en-AU" sz="2000" dirty="0"/>
              <a:t>Teal Rabbits</a:t>
            </a:r>
            <a:br>
              <a:rPr lang="en-AU" sz="2000" dirty="0"/>
            </a:br>
            <a:br>
              <a:rPr lang="en-AU" sz="2000" dirty="0"/>
            </a:br>
            <a:br>
              <a:rPr lang="en-AU" sz="2800" dirty="0"/>
            </a:br>
            <a:r>
              <a:rPr lang="en-AU" sz="2800" dirty="0"/>
              <a:t>Slide Title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6"/>
          <p:cNvSpPr>
            <a:spLocks noGrp="1"/>
          </p:cNvSpPr>
          <p:nvPr>
            <p:ph type="sldNum" sz="quarter" idx="12"/>
          </p:nvPr>
        </p:nvSpPr>
        <p:spPr>
          <a:xfrm>
            <a:off x="11129845" y="6365056"/>
            <a:ext cx="1062155" cy="490599"/>
          </a:xfrm>
        </p:spPr>
        <p:txBody>
          <a:bodyPr/>
          <a:lstStyle/>
          <a:p>
            <a:fld id="{D57F1E4F-1CFF-5643-939E-217C01CDF565}" type="slidenum">
              <a:rPr lang="en-US" dirty="0"/>
              <a:pPr/>
              <a:t>‹#›</a:t>
            </a:fld>
            <a:endParaRPr lang="en-US" dirty="0"/>
          </a:p>
        </p:txBody>
      </p:sp>
      <p:pic>
        <p:nvPicPr>
          <p:cNvPr id="9" name="Picture 8" descr="A close up of a sign&#10;&#10;Description automatically generated">
            <a:extLst>
              <a:ext uri="{FF2B5EF4-FFF2-40B4-BE49-F238E27FC236}">
                <a16:creationId xmlns:a16="http://schemas.microsoft.com/office/drawing/2014/main" id="{5044C873-9475-4D1D-8FD1-9D53BCBCEC9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752905" y="0"/>
            <a:ext cx="4439095" cy="1325563"/>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hasCustomPrompt="1"/>
          </p:nvPr>
        </p:nvSpPr>
        <p:spPr>
          <a:xfrm>
            <a:off x="810000" y="-1"/>
            <a:ext cx="11382000" cy="1902941"/>
          </a:xfrm>
        </p:spPr>
        <p:txBody>
          <a:bodyPr/>
          <a:lstStyle>
            <a:lvl1pPr>
              <a:defRPr sz="2800"/>
            </a:lvl1pPr>
          </a:lstStyle>
          <a:p>
            <a:r>
              <a:rPr lang="en-AU" dirty="0"/>
              <a:t>Zomato Restaurant Reviews</a:t>
            </a:r>
            <a:br>
              <a:rPr lang="en-AU" sz="2800" dirty="0"/>
            </a:br>
            <a:r>
              <a:rPr lang="en-AU" sz="2000" dirty="0"/>
              <a:t>Teal Rabbits</a:t>
            </a:r>
            <a:br>
              <a:rPr lang="en-AU" sz="2000" dirty="0"/>
            </a:br>
            <a:br>
              <a:rPr lang="en-AU" sz="2000" dirty="0"/>
            </a:br>
            <a:br>
              <a:rPr lang="en-AU" sz="2800" dirty="0"/>
            </a:br>
            <a:r>
              <a:rPr lang="en-AU" sz="2800" dirty="0"/>
              <a:t>Slide Title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a:xfrm>
            <a:off x="11129845" y="6367401"/>
            <a:ext cx="1062155" cy="490599"/>
          </a:xfrm>
        </p:spPr>
        <p:txBody>
          <a:bodyPr/>
          <a:lstStyle/>
          <a:p>
            <a:fld id="{D57F1E4F-1CFF-5643-939E-217C01CDF565}" type="slidenum">
              <a:rPr lang="en-US" dirty="0"/>
              <a:pPr/>
              <a:t>‹#›</a:t>
            </a:fld>
            <a:endParaRPr lang="en-US" dirty="0"/>
          </a:p>
        </p:txBody>
      </p:sp>
      <p:pic>
        <p:nvPicPr>
          <p:cNvPr id="11" name="Picture 10" descr="A close up of a sign&#10;&#10;Description automatically generated">
            <a:extLst>
              <a:ext uri="{FF2B5EF4-FFF2-40B4-BE49-F238E27FC236}">
                <a16:creationId xmlns:a16="http://schemas.microsoft.com/office/drawing/2014/main" id="{BAB9A2F5-2F99-4BFF-99B0-C7C042E64F2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752905" y="0"/>
            <a:ext cx="4439095" cy="1325563"/>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527223" y="446087"/>
            <a:ext cx="4093462"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hasCustomPrompt="1"/>
          </p:nvPr>
        </p:nvSpPr>
        <p:spPr>
          <a:xfrm>
            <a:off x="1073152" y="497269"/>
            <a:ext cx="3547533" cy="1618396"/>
          </a:xfrm>
        </p:spPr>
        <p:txBody>
          <a:bodyPr anchor="b"/>
          <a:lstStyle>
            <a:lvl1pPr algn="l">
              <a:defRPr sz="2800" b="1"/>
            </a:lvl1pPr>
          </a:lstStyle>
          <a:p>
            <a:r>
              <a:rPr lang="en-AU" dirty="0"/>
              <a:t>Zomato Restaurant Reviews</a:t>
            </a:r>
            <a:br>
              <a:rPr lang="en-AU" sz="1400" dirty="0"/>
            </a:br>
            <a:r>
              <a:rPr lang="en-AU" sz="1400" dirty="0"/>
              <a:t>Teal Rabbits</a:t>
            </a:r>
            <a:br>
              <a:rPr lang="en-AU" sz="1400" dirty="0"/>
            </a:br>
            <a:br>
              <a:rPr lang="en-AU" sz="1100" dirty="0"/>
            </a:br>
            <a:r>
              <a:rPr lang="en-AU" sz="2800" dirty="0"/>
              <a:t>Slide Title</a:t>
            </a:r>
            <a:endParaRPr lang="en-US" dirty="0"/>
          </a:p>
        </p:txBody>
      </p:sp>
      <p:sp>
        <p:nvSpPr>
          <p:cNvPr id="3" name="Content Placeholder 2"/>
          <p:cNvSpPr>
            <a:spLocks noGrp="1"/>
          </p:cNvSpPr>
          <p:nvPr>
            <p:ph idx="1"/>
          </p:nvPr>
        </p:nvSpPr>
        <p:spPr>
          <a:xfrm>
            <a:off x="4855633" y="446088"/>
            <a:ext cx="6809145" cy="591464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27223" y="2260738"/>
            <a:ext cx="4093462" cy="409999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7" name="Slide Number Placeholder 6"/>
          <p:cNvSpPr>
            <a:spLocks noGrp="1"/>
          </p:cNvSpPr>
          <p:nvPr>
            <p:ph type="sldNum" sz="quarter" idx="12"/>
          </p:nvPr>
        </p:nvSpPr>
        <p:spPr>
          <a:xfrm>
            <a:off x="11108266" y="6360731"/>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6" r:id="rId5"/>
  </p:sldLayoutIdLst>
  <p:hf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72CE0-A979-4882-A68F-BF6A7A7FEFA9}"/>
              </a:ext>
            </a:extLst>
          </p:cNvPr>
          <p:cNvSpPr>
            <a:spLocks noGrp="1"/>
          </p:cNvSpPr>
          <p:nvPr>
            <p:ph type="ctrTitle"/>
          </p:nvPr>
        </p:nvSpPr>
        <p:spPr/>
        <p:txBody>
          <a:bodyPr/>
          <a:lstStyle/>
          <a:p>
            <a:r>
              <a:rPr lang="en-AU" dirty="0"/>
              <a:t>Zomato Restaurant Reviews</a:t>
            </a:r>
            <a:br>
              <a:rPr lang="en-AU" dirty="0"/>
            </a:br>
            <a:br>
              <a:rPr lang="en-AU" dirty="0"/>
            </a:br>
            <a:r>
              <a:rPr lang="en-AU" dirty="0"/>
              <a:t>Teal Rabbits</a:t>
            </a:r>
          </a:p>
        </p:txBody>
      </p:sp>
      <p:sp>
        <p:nvSpPr>
          <p:cNvPr id="3" name="Subtitle 2">
            <a:extLst>
              <a:ext uri="{FF2B5EF4-FFF2-40B4-BE49-F238E27FC236}">
                <a16:creationId xmlns:a16="http://schemas.microsoft.com/office/drawing/2014/main" id="{D4D334BA-CFF0-4D14-AD50-17639CFBAC73}"/>
              </a:ext>
            </a:extLst>
          </p:cNvPr>
          <p:cNvSpPr>
            <a:spLocks noGrp="1"/>
          </p:cNvSpPr>
          <p:nvPr>
            <p:ph type="subTitle" idx="1"/>
          </p:nvPr>
        </p:nvSpPr>
        <p:spPr/>
        <p:txBody>
          <a:bodyPr/>
          <a:lstStyle/>
          <a:p>
            <a:r>
              <a:rPr lang="en-US" dirty="0"/>
              <a:t>Ashley Drayton, Babette </a:t>
            </a:r>
            <a:r>
              <a:rPr lang="en-US" dirty="0" err="1"/>
              <a:t>Blanquet</a:t>
            </a:r>
            <a:r>
              <a:rPr lang="en-US" dirty="0"/>
              <a:t>, Benedict Nathaniel, Erica Wearne</a:t>
            </a:r>
          </a:p>
        </p:txBody>
      </p:sp>
    </p:spTree>
    <p:extLst>
      <p:ext uri="{BB962C8B-B14F-4D97-AF65-F5344CB8AC3E}">
        <p14:creationId xmlns:p14="http://schemas.microsoft.com/office/powerpoint/2010/main" val="17197105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1AC77-E90F-4405-B3D1-1285D16EAD55}"/>
              </a:ext>
            </a:extLst>
          </p:cNvPr>
          <p:cNvSpPr>
            <a:spLocks noGrp="1"/>
          </p:cNvSpPr>
          <p:nvPr>
            <p:ph type="title"/>
          </p:nvPr>
        </p:nvSpPr>
        <p:spPr/>
        <p:txBody>
          <a:bodyPr/>
          <a:lstStyle/>
          <a:p>
            <a:r>
              <a:rPr lang="en-AU" dirty="0"/>
              <a:t>Zomato Restaurant Reviews</a:t>
            </a:r>
            <a:br>
              <a:rPr lang="en-AU" sz="2800" dirty="0"/>
            </a:br>
            <a:r>
              <a:rPr lang="en-AU" sz="2000" dirty="0"/>
              <a:t>Teal Rabbits</a:t>
            </a:r>
            <a:br>
              <a:rPr lang="en-AU" sz="2000" dirty="0"/>
            </a:br>
            <a:br>
              <a:rPr lang="en-AU" sz="2000" dirty="0"/>
            </a:br>
            <a:br>
              <a:rPr lang="en-AU" sz="2000" dirty="0"/>
            </a:br>
            <a:r>
              <a:rPr lang="en-AU" dirty="0"/>
              <a:t>Restaurants plotted by price, ratings and cities</a:t>
            </a:r>
          </a:p>
        </p:txBody>
      </p:sp>
      <p:sp>
        <p:nvSpPr>
          <p:cNvPr id="3" name="Content Placeholder 2">
            <a:extLst>
              <a:ext uri="{FF2B5EF4-FFF2-40B4-BE49-F238E27FC236}">
                <a16:creationId xmlns:a16="http://schemas.microsoft.com/office/drawing/2014/main" id="{F0E576D9-9785-4C86-B155-B1186F3C833E}"/>
              </a:ext>
            </a:extLst>
          </p:cNvPr>
          <p:cNvSpPr>
            <a:spLocks noGrp="1"/>
          </p:cNvSpPr>
          <p:nvPr>
            <p:ph sz="half" idx="1"/>
          </p:nvPr>
        </p:nvSpPr>
        <p:spPr>
          <a:xfrm>
            <a:off x="570357" y="2222287"/>
            <a:ext cx="3874907" cy="4289018"/>
          </a:xfrm>
        </p:spPr>
        <p:txBody>
          <a:bodyPr/>
          <a:lstStyle/>
          <a:p>
            <a:endParaRPr lang="en-AU" sz="1800" dirty="0"/>
          </a:p>
          <a:p>
            <a:pPr marL="0" indent="0">
              <a:buNone/>
            </a:pPr>
            <a:r>
              <a:rPr lang="en-GB" dirty="0"/>
              <a:t>Findings XXX</a:t>
            </a:r>
          </a:p>
          <a:p>
            <a:endParaRPr lang="en-AU" sz="1800" dirty="0"/>
          </a:p>
        </p:txBody>
      </p:sp>
      <p:sp>
        <p:nvSpPr>
          <p:cNvPr id="8" name="Slide Number Placeholder 7">
            <a:extLst>
              <a:ext uri="{FF2B5EF4-FFF2-40B4-BE49-F238E27FC236}">
                <a16:creationId xmlns:a16="http://schemas.microsoft.com/office/drawing/2014/main" id="{34387B49-B61E-4F8C-AED6-4C4C0F1C457F}"/>
              </a:ext>
            </a:extLst>
          </p:cNvPr>
          <p:cNvSpPr>
            <a:spLocks noGrp="1"/>
          </p:cNvSpPr>
          <p:nvPr>
            <p:ph type="sldNum" sz="quarter" idx="12"/>
          </p:nvPr>
        </p:nvSpPr>
        <p:spPr/>
        <p:txBody>
          <a:bodyPr/>
          <a:lstStyle/>
          <a:p>
            <a:fld id="{D57F1E4F-1CFF-5643-939E-217C01CDF565}" type="slidenum">
              <a:rPr lang="en-US" smtClean="0"/>
              <a:pPr/>
              <a:t>10</a:t>
            </a:fld>
            <a:endParaRPr lang="en-US" dirty="0"/>
          </a:p>
        </p:txBody>
      </p:sp>
      <p:pic>
        <p:nvPicPr>
          <p:cNvPr id="29" name="Content Placeholder 28">
            <a:extLst>
              <a:ext uri="{FF2B5EF4-FFF2-40B4-BE49-F238E27FC236}">
                <a16:creationId xmlns:a16="http://schemas.microsoft.com/office/drawing/2014/main" id="{0703AEB8-66CF-43C6-A854-2398F3445394}"/>
              </a:ext>
            </a:extLst>
          </p:cNvPr>
          <p:cNvPicPr>
            <a:picLocks noGrp="1" noChangeAspect="1"/>
          </p:cNvPicPr>
          <p:nvPr>
            <p:ph sz="half" idx="2"/>
          </p:nvPr>
        </p:nvPicPr>
        <p:blipFill rotWithShape="1">
          <a:blip r:embed="rId2"/>
          <a:srcRect t="8726" r="8356" b="24900"/>
          <a:stretch/>
        </p:blipFill>
        <p:spPr>
          <a:xfrm>
            <a:off x="4309798" y="2259199"/>
            <a:ext cx="7509668" cy="4351156"/>
          </a:xfrm>
        </p:spPr>
      </p:pic>
    </p:spTree>
    <p:extLst>
      <p:ext uri="{BB962C8B-B14F-4D97-AF65-F5344CB8AC3E}">
        <p14:creationId xmlns:p14="http://schemas.microsoft.com/office/powerpoint/2010/main" val="22228148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7898D-F493-4AE0-96F4-01F83A42061E}"/>
              </a:ext>
            </a:extLst>
          </p:cNvPr>
          <p:cNvSpPr>
            <a:spLocks noGrp="1"/>
          </p:cNvSpPr>
          <p:nvPr>
            <p:ph type="title"/>
          </p:nvPr>
        </p:nvSpPr>
        <p:spPr/>
        <p:txBody>
          <a:bodyPr/>
          <a:lstStyle/>
          <a:p>
            <a:r>
              <a:rPr lang="en-GB" dirty="0"/>
              <a:t>Cuisines and cities</a:t>
            </a:r>
            <a:endParaRPr lang="en-AU" dirty="0"/>
          </a:p>
        </p:txBody>
      </p:sp>
      <p:sp>
        <p:nvSpPr>
          <p:cNvPr id="4" name="Slide Number Placeholder 3">
            <a:extLst>
              <a:ext uri="{FF2B5EF4-FFF2-40B4-BE49-F238E27FC236}">
                <a16:creationId xmlns:a16="http://schemas.microsoft.com/office/drawing/2014/main" id="{6BC3C05E-184C-47F5-B27A-78869FD4D4A8}"/>
              </a:ext>
            </a:extLst>
          </p:cNvPr>
          <p:cNvSpPr>
            <a:spLocks noGrp="1"/>
          </p:cNvSpPr>
          <p:nvPr>
            <p:ph type="sldNum" sz="quarter" idx="12"/>
          </p:nvPr>
        </p:nvSpPr>
        <p:spPr/>
        <p:txBody>
          <a:bodyPr/>
          <a:lstStyle/>
          <a:p>
            <a:fld id="{D57F1E4F-1CFF-5643-939E-217C01CDF565}" type="slidenum">
              <a:rPr lang="en-US" smtClean="0"/>
              <a:pPr/>
              <a:t>11</a:t>
            </a:fld>
            <a:endParaRPr lang="en-US" dirty="0"/>
          </a:p>
        </p:txBody>
      </p:sp>
      <p:sp>
        <p:nvSpPr>
          <p:cNvPr id="11" name="Content Placeholder 13">
            <a:extLst>
              <a:ext uri="{FF2B5EF4-FFF2-40B4-BE49-F238E27FC236}">
                <a16:creationId xmlns:a16="http://schemas.microsoft.com/office/drawing/2014/main" id="{BF435014-02F7-438D-8C60-718C685A27E8}"/>
              </a:ext>
            </a:extLst>
          </p:cNvPr>
          <p:cNvSpPr txBox="1">
            <a:spLocks/>
          </p:cNvSpPr>
          <p:nvPr/>
        </p:nvSpPr>
        <p:spPr>
          <a:xfrm>
            <a:off x="304796" y="2143122"/>
            <a:ext cx="11887204" cy="726000"/>
          </a:xfrm>
          <a:prstGeom prst="rect">
            <a:avLst/>
          </a:prstGeom>
          <a:effectLst>
            <a:outerShdw blurRad="50800" dir="14400000">
              <a:srgbClr val="000000">
                <a:alpha val="40000"/>
              </a:srgbClr>
            </a:outerShdw>
          </a:effectLst>
        </p:spPr>
        <p:txBody>
          <a:bodyPr vert="horz" lIns="91440" tIns="45720" rIns="91440" bIns="45720" rtlCol="0" anchor="t">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en-AU" dirty="0"/>
              <a:t>The Japanese and Italian cuisines are the most represented among the top restaurants.</a:t>
            </a:r>
          </a:p>
        </p:txBody>
      </p:sp>
      <p:pic>
        <p:nvPicPr>
          <p:cNvPr id="7" name="Content Placeholder 6" descr="A screenshot of a cell phone&#10;&#10;Description automatically generated">
            <a:extLst>
              <a:ext uri="{FF2B5EF4-FFF2-40B4-BE49-F238E27FC236}">
                <a16:creationId xmlns:a16="http://schemas.microsoft.com/office/drawing/2014/main" id="{0D8D8ABD-D957-4D90-A7BA-ECE789B04BF9}"/>
              </a:ext>
            </a:extLst>
          </p:cNvPr>
          <p:cNvPicPr>
            <a:picLocks noGrp="1" noChangeAspect="1"/>
          </p:cNvPicPr>
          <p:nvPr>
            <p:ph idx="1"/>
          </p:nvPr>
        </p:nvPicPr>
        <p:blipFill>
          <a:blip r:embed="rId2"/>
          <a:stretch>
            <a:fillRect/>
          </a:stretch>
        </p:blipFill>
        <p:spPr>
          <a:xfrm>
            <a:off x="569843" y="2555979"/>
            <a:ext cx="8066289" cy="4302021"/>
          </a:xfrm>
        </p:spPr>
      </p:pic>
    </p:spTree>
    <p:extLst>
      <p:ext uri="{BB962C8B-B14F-4D97-AF65-F5344CB8AC3E}">
        <p14:creationId xmlns:p14="http://schemas.microsoft.com/office/powerpoint/2010/main" val="10780538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9C3ADB-85AF-45C2-B21F-FFEACDB998B4}"/>
              </a:ext>
            </a:extLst>
          </p:cNvPr>
          <p:cNvSpPr>
            <a:spLocks noGrp="1"/>
          </p:cNvSpPr>
          <p:nvPr>
            <p:ph type="title"/>
          </p:nvPr>
        </p:nvSpPr>
        <p:spPr/>
        <p:txBody>
          <a:bodyPr/>
          <a:lstStyle/>
          <a:p>
            <a:r>
              <a:rPr lang="en-AU" dirty="0"/>
              <a:t>Discussion / Post Mortem</a:t>
            </a:r>
          </a:p>
        </p:txBody>
      </p:sp>
      <p:sp>
        <p:nvSpPr>
          <p:cNvPr id="3" name="Content Placeholder 2">
            <a:extLst>
              <a:ext uri="{FF2B5EF4-FFF2-40B4-BE49-F238E27FC236}">
                <a16:creationId xmlns:a16="http://schemas.microsoft.com/office/drawing/2014/main" id="{8C7AF376-30E9-4456-BD68-995F3A9BC047}"/>
              </a:ext>
            </a:extLst>
          </p:cNvPr>
          <p:cNvSpPr>
            <a:spLocks noGrp="1"/>
          </p:cNvSpPr>
          <p:nvPr>
            <p:ph idx="1"/>
          </p:nvPr>
        </p:nvSpPr>
        <p:spPr>
          <a:xfrm>
            <a:off x="689112" y="1864826"/>
            <a:ext cx="11502887" cy="4502575"/>
          </a:xfrm>
        </p:spPr>
        <p:txBody>
          <a:bodyPr>
            <a:normAutofit lnSpcReduction="10000"/>
          </a:bodyPr>
          <a:lstStyle/>
          <a:p>
            <a:endParaRPr lang="en-GB" dirty="0"/>
          </a:p>
          <a:p>
            <a:endParaRPr lang="en-GB" dirty="0"/>
          </a:p>
          <a:p>
            <a:r>
              <a:rPr lang="en-GB" i="1" dirty="0"/>
              <a:t>Summary of findings</a:t>
            </a:r>
          </a:p>
          <a:p>
            <a:pPr>
              <a:buFont typeface="Arial" panose="020B0604020202020204" pitchFamily="34" charset="0"/>
              <a:buChar char="•"/>
            </a:pPr>
            <a:r>
              <a:rPr lang="en-GB" i="1" dirty="0"/>
              <a:t>Discuss your findings. </a:t>
            </a:r>
          </a:p>
          <a:p>
            <a:pPr>
              <a:buFont typeface="Arial" panose="020B0604020202020204" pitchFamily="34" charset="0"/>
              <a:buChar char="•"/>
            </a:pPr>
            <a:r>
              <a:rPr lang="en-GB" i="1" dirty="0"/>
              <a:t>Did you find what you expected to find? If not, why not? What inferences or general conclusions can you draw from your analysis?</a:t>
            </a:r>
          </a:p>
          <a:p>
            <a:pPr marL="0" indent="0">
              <a:buNone/>
            </a:pPr>
            <a:r>
              <a:rPr lang="en-GB" i="1" dirty="0"/>
              <a:t>We can confirm Melbourne has a more dynamic scene due to the number of top end restaurants.</a:t>
            </a:r>
          </a:p>
          <a:p>
            <a:pPr>
              <a:buFont typeface="Arial" panose="020B0604020202020204" pitchFamily="34" charset="0"/>
              <a:buChar char="•"/>
            </a:pPr>
            <a:endParaRPr lang="en-GB" i="1" dirty="0"/>
          </a:p>
          <a:p>
            <a:pPr>
              <a:buFont typeface="Arial" panose="020B0604020202020204" pitchFamily="34" charset="0"/>
              <a:buChar char="•"/>
            </a:pPr>
            <a:r>
              <a:rPr lang="en-GB" i="1" dirty="0"/>
              <a:t>Discuss any difficulties that arose, and how you dealt with them</a:t>
            </a:r>
          </a:p>
          <a:p>
            <a:pPr>
              <a:buFont typeface="Arial" panose="020B0604020202020204" pitchFamily="34" charset="0"/>
              <a:buChar char="•"/>
            </a:pPr>
            <a:r>
              <a:rPr lang="en-GB" i="1" dirty="0"/>
              <a:t>Discuss any additional questions that came up, but which you didn't have time to answer: What would you research next, if you had two more weeks?</a:t>
            </a:r>
          </a:p>
          <a:p>
            <a:pPr>
              <a:buFont typeface="Arial" panose="020B0604020202020204" pitchFamily="34" charset="0"/>
              <a:buChar char="•"/>
            </a:pPr>
            <a:r>
              <a:rPr lang="en-GB" dirty="0"/>
              <a:t>We would go deeper into analysing the cuisines. </a:t>
            </a:r>
          </a:p>
          <a:p>
            <a:pPr>
              <a:buFont typeface="Arial" panose="020B0604020202020204" pitchFamily="34" charset="0"/>
              <a:buChar char="•"/>
            </a:pPr>
            <a:endParaRPr lang="en-GB" dirty="0"/>
          </a:p>
          <a:p>
            <a:endParaRPr lang="en-AU" dirty="0"/>
          </a:p>
        </p:txBody>
      </p:sp>
      <p:sp>
        <p:nvSpPr>
          <p:cNvPr id="4" name="Slide Number Placeholder 3">
            <a:extLst>
              <a:ext uri="{FF2B5EF4-FFF2-40B4-BE49-F238E27FC236}">
                <a16:creationId xmlns:a16="http://schemas.microsoft.com/office/drawing/2014/main" id="{F062D446-808C-4E43-8FF6-ADA899BE2B8D}"/>
              </a:ext>
            </a:extLst>
          </p:cNvPr>
          <p:cNvSpPr>
            <a:spLocks noGrp="1"/>
          </p:cNvSpPr>
          <p:nvPr>
            <p:ph type="sldNum" sz="quarter" idx="12"/>
          </p:nvPr>
        </p:nvSpPr>
        <p:spPr/>
        <p:txBody>
          <a:bodyPr/>
          <a:lstStyle/>
          <a:p>
            <a:fld id="{D57F1E4F-1CFF-5643-939E-217C01CDF565}" type="slidenum">
              <a:rPr lang="en-US" smtClean="0"/>
              <a:pPr/>
              <a:t>12</a:t>
            </a:fld>
            <a:endParaRPr lang="en-US" dirty="0"/>
          </a:p>
        </p:txBody>
      </p:sp>
    </p:spTree>
    <p:extLst>
      <p:ext uri="{BB962C8B-B14F-4D97-AF65-F5344CB8AC3E}">
        <p14:creationId xmlns:p14="http://schemas.microsoft.com/office/powerpoint/2010/main" val="1568915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BE676-157D-4DF0-A5D1-B9C1F3D9CA95}"/>
              </a:ext>
            </a:extLst>
          </p:cNvPr>
          <p:cNvSpPr>
            <a:spLocks noGrp="1"/>
          </p:cNvSpPr>
          <p:nvPr>
            <p:ph type="title"/>
          </p:nvPr>
        </p:nvSpPr>
        <p:spPr/>
        <p:txBody>
          <a:bodyPr/>
          <a:lstStyle/>
          <a:p>
            <a:r>
              <a:rPr lang="en-GB" dirty="0"/>
              <a:t>Questions</a:t>
            </a:r>
            <a:endParaRPr lang="en-AU" dirty="0"/>
          </a:p>
        </p:txBody>
      </p:sp>
      <p:sp>
        <p:nvSpPr>
          <p:cNvPr id="3" name="Content Placeholder 2">
            <a:extLst>
              <a:ext uri="{FF2B5EF4-FFF2-40B4-BE49-F238E27FC236}">
                <a16:creationId xmlns:a16="http://schemas.microsoft.com/office/drawing/2014/main" id="{E39E0999-C6D9-42D0-A44C-944831231923}"/>
              </a:ext>
            </a:extLst>
          </p:cNvPr>
          <p:cNvSpPr>
            <a:spLocks noGrp="1"/>
          </p:cNvSpPr>
          <p:nvPr>
            <p:ph idx="1"/>
          </p:nvPr>
        </p:nvSpPr>
        <p:spPr>
          <a:xfrm>
            <a:off x="809999" y="1917834"/>
            <a:ext cx="10136298" cy="4502575"/>
          </a:xfrm>
        </p:spPr>
        <p:txBody>
          <a:bodyPr/>
          <a:lstStyle/>
          <a:p>
            <a:endParaRPr lang="en-AU"/>
          </a:p>
        </p:txBody>
      </p:sp>
      <p:sp>
        <p:nvSpPr>
          <p:cNvPr id="4" name="Slide Number Placeholder 3">
            <a:extLst>
              <a:ext uri="{FF2B5EF4-FFF2-40B4-BE49-F238E27FC236}">
                <a16:creationId xmlns:a16="http://schemas.microsoft.com/office/drawing/2014/main" id="{B3EE4D44-714C-4419-BBB0-42CB9A140FA9}"/>
              </a:ext>
            </a:extLst>
          </p:cNvPr>
          <p:cNvSpPr>
            <a:spLocks noGrp="1"/>
          </p:cNvSpPr>
          <p:nvPr>
            <p:ph type="sldNum" sz="quarter" idx="12"/>
          </p:nvPr>
        </p:nvSpPr>
        <p:spPr/>
        <p:txBody>
          <a:bodyPr/>
          <a:lstStyle/>
          <a:p>
            <a:fld id="{D57F1E4F-1CFF-5643-939E-217C01CDF565}" type="slidenum">
              <a:rPr lang="en-US" smtClean="0"/>
              <a:pPr/>
              <a:t>13</a:t>
            </a:fld>
            <a:endParaRPr lang="en-US" dirty="0"/>
          </a:p>
        </p:txBody>
      </p:sp>
    </p:spTree>
    <p:extLst>
      <p:ext uri="{BB962C8B-B14F-4D97-AF65-F5344CB8AC3E}">
        <p14:creationId xmlns:p14="http://schemas.microsoft.com/office/powerpoint/2010/main" val="6811757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7B5B9-3353-4983-93EC-8A0342C817F0}"/>
              </a:ext>
            </a:extLst>
          </p:cNvPr>
          <p:cNvSpPr>
            <a:spLocks noGrp="1"/>
          </p:cNvSpPr>
          <p:nvPr>
            <p:ph type="title"/>
          </p:nvPr>
        </p:nvSpPr>
        <p:spPr/>
        <p:txBody>
          <a:bodyPr/>
          <a:lstStyle/>
          <a:p>
            <a:r>
              <a:rPr lang="en-AU" dirty="0"/>
              <a:t>Zomato Restaurant Reviews</a:t>
            </a:r>
            <a:br>
              <a:rPr lang="en-AU" sz="2800" dirty="0"/>
            </a:br>
            <a:r>
              <a:rPr lang="en-AU" sz="2000" dirty="0"/>
              <a:t>Teal Rabbits</a:t>
            </a:r>
            <a:br>
              <a:rPr lang="en-AU" sz="2000" dirty="0"/>
            </a:br>
            <a:br>
              <a:rPr lang="en-AU" sz="2000" dirty="0"/>
            </a:br>
            <a:br>
              <a:rPr lang="en-AU" sz="2000" dirty="0"/>
            </a:br>
            <a:r>
              <a:rPr lang="en-AU" sz="2800" dirty="0"/>
              <a:t>Summary</a:t>
            </a:r>
          </a:p>
        </p:txBody>
      </p:sp>
      <p:sp>
        <p:nvSpPr>
          <p:cNvPr id="4" name="Content Placeholder 3">
            <a:extLst>
              <a:ext uri="{FF2B5EF4-FFF2-40B4-BE49-F238E27FC236}">
                <a16:creationId xmlns:a16="http://schemas.microsoft.com/office/drawing/2014/main" id="{E2054E76-C245-4F89-A009-FE1F3701FCA5}"/>
              </a:ext>
            </a:extLst>
          </p:cNvPr>
          <p:cNvSpPr>
            <a:spLocks noGrp="1"/>
          </p:cNvSpPr>
          <p:nvPr>
            <p:ph idx="1"/>
          </p:nvPr>
        </p:nvSpPr>
        <p:spPr>
          <a:xfrm>
            <a:off x="436098" y="1900852"/>
            <a:ext cx="11155680" cy="4739099"/>
          </a:xfrm>
        </p:spPr>
        <p:txBody>
          <a:bodyPr>
            <a:normAutofit/>
          </a:bodyPr>
          <a:lstStyle/>
          <a:p>
            <a:r>
              <a:rPr lang="en-AU" dirty="0"/>
              <a:t>Hypothesis: </a:t>
            </a:r>
          </a:p>
          <a:p>
            <a:pPr marL="457200" lvl="1" indent="0">
              <a:buNone/>
            </a:pPr>
            <a:r>
              <a:rPr lang="en-AU" dirty="0"/>
              <a:t>We always believe Melbourne is the cultural capital in Australia and is renowned for its fine dining.</a:t>
            </a:r>
          </a:p>
          <a:p>
            <a:pPr marL="457200" lvl="1" indent="0">
              <a:buNone/>
            </a:pPr>
            <a:r>
              <a:rPr lang="en-AU" dirty="0"/>
              <a:t>We are going to explore to top restaurants across the five largest cities to confirm whether Melbourne is really the best! </a:t>
            </a:r>
            <a:r>
              <a:rPr lang="en-AU" dirty="0">
                <a:sym typeface="Wingdings" panose="05000000000000000000" pitchFamily="2" charset="2"/>
              </a:rPr>
              <a:t></a:t>
            </a:r>
          </a:p>
          <a:p>
            <a:pPr marL="457200" lvl="1" indent="0">
              <a:buNone/>
            </a:pPr>
            <a:endParaRPr lang="en-AU" dirty="0"/>
          </a:p>
          <a:p>
            <a:r>
              <a:rPr lang="en-GB" dirty="0"/>
              <a:t>Findings:</a:t>
            </a:r>
          </a:p>
          <a:p>
            <a:pPr lvl="1"/>
            <a:r>
              <a:rPr lang="en-GB" dirty="0"/>
              <a:t>Almost 50% of the top 100 restaurants in Australia are in Melbourne.</a:t>
            </a:r>
          </a:p>
          <a:p>
            <a:pPr lvl="1"/>
            <a:r>
              <a:rPr lang="en-GB" dirty="0"/>
              <a:t>Melbourne Top 100 restaurants have on average a slightly higher rating than the other cities.</a:t>
            </a:r>
          </a:p>
          <a:p>
            <a:pPr lvl="1"/>
            <a:r>
              <a:rPr lang="en-GB" dirty="0"/>
              <a:t>However the average cost for two people in Melbourne’s Top restaurants is $20 more than the top restaurants in Sydney and $40 higher than the other cities. </a:t>
            </a:r>
          </a:p>
          <a:p>
            <a:pPr lvl="1"/>
            <a:r>
              <a:rPr lang="en-GB" dirty="0"/>
              <a:t>The variety of cuisines is similar in all cities.</a:t>
            </a:r>
          </a:p>
          <a:p>
            <a:pPr lvl="1"/>
            <a:r>
              <a:rPr lang="en-GB" dirty="0"/>
              <a:t>So Melbourne restaurants can be seen as the best based on user ratings, but you have to spend more. Either Melbournians love their restaurants and are ready to pay more. Or because Melbourne is renowned for its fine dining, top restaurants can charge more for it.</a:t>
            </a:r>
          </a:p>
        </p:txBody>
      </p:sp>
      <p:sp>
        <p:nvSpPr>
          <p:cNvPr id="6" name="Slide Number Placeholder 5">
            <a:extLst>
              <a:ext uri="{FF2B5EF4-FFF2-40B4-BE49-F238E27FC236}">
                <a16:creationId xmlns:a16="http://schemas.microsoft.com/office/drawing/2014/main" id="{A3844111-EEB2-480B-B416-01A9CB512074}"/>
              </a:ext>
            </a:extLst>
          </p:cNvPr>
          <p:cNvSpPr>
            <a:spLocks noGrp="1"/>
          </p:cNvSpPr>
          <p:nvPr>
            <p:ph type="sldNum" sz="quarter" idx="12"/>
          </p:nvPr>
        </p:nvSpPr>
        <p:spPr/>
        <p:txBody>
          <a:bodyPr/>
          <a:lstStyle/>
          <a:p>
            <a:fld id="{D57F1E4F-1CFF-5643-939E-217C01CDF565}" type="slidenum">
              <a:rPr lang="en-US" smtClean="0"/>
              <a:pPr/>
              <a:t>2</a:t>
            </a:fld>
            <a:endParaRPr lang="en-US" dirty="0"/>
          </a:p>
        </p:txBody>
      </p:sp>
    </p:spTree>
    <p:extLst>
      <p:ext uri="{BB962C8B-B14F-4D97-AF65-F5344CB8AC3E}">
        <p14:creationId xmlns:p14="http://schemas.microsoft.com/office/powerpoint/2010/main" val="7940234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7F8B74-5140-413F-8831-12D5B6D5C48F}"/>
              </a:ext>
            </a:extLst>
          </p:cNvPr>
          <p:cNvSpPr>
            <a:spLocks noGrp="1"/>
          </p:cNvSpPr>
          <p:nvPr>
            <p:ph type="title"/>
          </p:nvPr>
        </p:nvSpPr>
        <p:spPr/>
        <p:txBody>
          <a:bodyPr/>
          <a:lstStyle/>
          <a:p>
            <a:r>
              <a:rPr lang="en-AU" dirty="0"/>
              <a:t>Zomato Restaurant Reviews</a:t>
            </a:r>
            <a:br>
              <a:rPr lang="en-AU" sz="2800" dirty="0"/>
            </a:br>
            <a:r>
              <a:rPr lang="en-AU" sz="2000" dirty="0"/>
              <a:t>Teal Rabbits</a:t>
            </a:r>
            <a:br>
              <a:rPr lang="en-AU" sz="2000" dirty="0"/>
            </a:br>
            <a:br>
              <a:rPr lang="en-AU" sz="2000" dirty="0"/>
            </a:br>
            <a:br>
              <a:rPr lang="en-AU" sz="2000" dirty="0"/>
            </a:br>
            <a:r>
              <a:rPr lang="en-AU" dirty="0"/>
              <a:t>The Data</a:t>
            </a:r>
          </a:p>
        </p:txBody>
      </p:sp>
      <p:sp>
        <p:nvSpPr>
          <p:cNvPr id="3" name="Content Placeholder 2">
            <a:extLst>
              <a:ext uri="{FF2B5EF4-FFF2-40B4-BE49-F238E27FC236}">
                <a16:creationId xmlns:a16="http://schemas.microsoft.com/office/drawing/2014/main" id="{8FC3C3A5-C1CC-4795-9E0D-B0A08E404960}"/>
              </a:ext>
            </a:extLst>
          </p:cNvPr>
          <p:cNvSpPr>
            <a:spLocks noGrp="1"/>
          </p:cNvSpPr>
          <p:nvPr>
            <p:ph idx="1"/>
          </p:nvPr>
        </p:nvSpPr>
        <p:spPr>
          <a:xfrm>
            <a:off x="274320" y="2131797"/>
            <a:ext cx="11643360" cy="4390320"/>
          </a:xfrm>
        </p:spPr>
        <p:txBody>
          <a:bodyPr>
            <a:normAutofit fontScale="92500" lnSpcReduction="20000"/>
          </a:bodyPr>
          <a:lstStyle/>
          <a:p>
            <a:r>
              <a:rPr lang="en-AU" dirty="0"/>
              <a:t>We used Zomato API to gather the data.</a:t>
            </a:r>
          </a:p>
          <a:p>
            <a:r>
              <a:rPr lang="en-AU" dirty="0"/>
              <a:t>Challenges</a:t>
            </a:r>
          </a:p>
          <a:p>
            <a:pPr lvl="1"/>
            <a:r>
              <a:rPr lang="en-AU" dirty="0"/>
              <a:t>Search of 100 restaurants maximum per call.</a:t>
            </a:r>
          </a:p>
          <a:p>
            <a:pPr lvl="1"/>
            <a:r>
              <a:rPr lang="en-AU" dirty="0"/>
              <a:t>We actually wanted a 1000 per city instead.</a:t>
            </a:r>
          </a:p>
          <a:p>
            <a:r>
              <a:rPr lang="en-AU" dirty="0"/>
              <a:t>Our dataset = 500 restaurants</a:t>
            </a:r>
          </a:p>
          <a:p>
            <a:pPr lvl="1"/>
            <a:r>
              <a:rPr lang="en-AU" dirty="0"/>
              <a:t>Top 100 restaurants of Melbourne, Sydney, Brisbane, Adelaide, Perth</a:t>
            </a:r>
          </a:p>
          <a:p>
            <a:r>
              <a:rPr lang="en-AU" dirty="0"/>
              <a:t>Biases</a:t>
            </a:r>
          </a:p>
          <a:p>
            <a:pPr lvl="1"/>
            <a:r>
              <a:rPr lang="en-AU" dirty="0"/>
              <a:t>Risk of biases as some other excellent restaurants can be in country Australia.</a:t>
            </a:r>
          </a:p>
          <a:p>
            <a:pPr lvl="1"/>
            <a:r>
              <a:rPr lang="en-AU" dirty="0"/>
              <a:t>We were interested in best restaurants where most Australians live.</a:t>
            </a:r>
          </a:p>
          <a:p>
            <a:r>
              <a:rPr lang="en-AU" dirty="0"/>
              <a:t>Cleaning the data</a:t>
            </a:r>
          </a:p>
          <a:p>
            <a:pPr lvl="1"/>
            <a:r>
              <a:rPr lang="en-AU" dirty="0"/>
              <a:t>The data was really clean</a:t>
            </a:r>
          </a:p>
          <a:p>
            <a:pPr lvl="1"/>
            <a:r>
              <a:rPr lang="en-AU" dirty="0"/>
              <a:t>Removal of three rows due to ‘Average Cost for two’ not relevant</a:t>
            </a:r>
          </a:p>
          <a:p>
            <a:pPr lvl="1"/>
            <a:r>
              <a:rPr lang="en-AU" dirty="0"/>
              <a:t>22 missing Zip codes – didn’t remove the rows as we didn’t need them for our analysis</a:t>
            </a:r>
          </a:p>
        </p:txBody>
      </p:sp>
      <p:sp>
        <p:nvSpPr>
          <p:cNvPr id="4" name="Slide Number Placeholder 3">
            <a:extLst>
              <a:ext uri="{FF2B5EF4-FFF2-40B4-BE49-F238E27FC236}">
                <a16:creationId xmlns:a16="http://schemas.microsoft.com/office/drawing/2014/main" id="{B7BA667E-3EB5-49ED-B8D8-CC6F72EA1E64}"/>
              </a:ext>
            </a:extLst>
          </p:cNvPr>
          <p:cNvSpPr>
            <a:spLocks noGrp="1"/>
          </p:cNvSpPr>
          <p:nvPr>
            <p:ph type="sldNum" sz="quarter" idx="12"/>
          </p:nvPr>
        </p:nvSpPr>
        <p:spPr/>
        <p:txBody>
          <a:bodyPr/>
          <a:lstStyle/>
          <a:p>
            <a:fld id="{D57F1E4F-1CFF-5643-939E-217C01CDF565}" type="slidenum">
              <a:rPr lang="en-US" smtClean="0"/>
              <a:pPr/>
              <a:t>3</a:t>
            </a:fld>
            <a:endParaRPr lang="en-US" dirty="0"/>
          </a:p>
        </p:txBody>
      </p:sp>
    </p:spTree>
    <p:extLst>
      <p:ext uri="{BB962C8B-B14F-4D97-AF65-F5344CB8AC3E}">
        <p14:creationId xmlns:p14="http://schemas.microsoft.com/office/powerpoint/2010/main" val="4083417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E933F-4349-4E8C-96F9-6668B42C569D}"/>
              </a:ext>
            </a:extLst>
          </p:cNvPr>
          <p:cNvSpPr>
            <a:spLocks noGrp="1"/>
          </p:cNvSpPr>
          <p:nvPr>
            <p:ph type="title"/>
          </p:nvPr>
        </p:nvSpPr>
        <p:spPr/>
        <p:txBody>
          <a:bodyPr/>
          <a:lstStyle/>
          <a:p>
            <a:r>
              <a:rPr lang="en-AU" dirty="0"/>
              <a:t>Clean up </a:t>
            </a:r>
          </a:p>
        </p:txBody>
      </p:sp>
      <p:sp>
        <p:nvSpPr>
          <p:cNvPr id="3" name="Content Placeholder 2">
            <a:extLst>
              <a:ext uri="{FF2B5EF4-FFF2-40B4-BE49-F238E27FC236}">
                <a16:creationId xmlns:a16="http://schemas.microsoft.com/office/drawing/2014/main" id="{199D60B2-C3B1-4DB9-82D7-E42CF4965E33}"/>
              </a:ext>
            </a:extLst>
          </p:cNvPr>
          <p:cNvSpPr>
            <a:spLocks noGrp="1"/>
          </p:cNvSpPr>
          <p:nvPr>
            <p:ph idx="1"/>
          </p:nvPr>
        </p:nvSpPr>
        <p:spPr/>
        <p:txBody>
          <a:bodyPr/>
          <a:lstStyle/>
          <a:p>
            <a:endParaRPr lang="en-AU"/>
          </a:p>
        </p:txBody>
      </p:sp>
      <p:sp>
        <p:nvSpPr>
          <p:cNvPr id="4" name="Slide Number Placeholder 3">
            <a:extLst>
              <a:ext uri="{FF2B5EF4-FFF2-40B4-BE49-F238E27FC236}">
                <a16:creationId xmlns:a16="http://schemas.microsoft.com/office/drawing/2014/main" id="{7A504EA7-2BB0-44E0-BA62-140461EEA797}"/>
              </a:ext>
            </a:extLst>
          </p:cNvPr>
          <p:cNvSpPr>
            <a:spLocks noGrp="1"/>
          </p:cNvSpPr>
          <p:nvPr>
            <p:ph type="sldNum" sz="quarter" idx="12"/>
          </p:nvPr>
        </p:nvSpPr>
        <p:spPr/>
        <p:txBody>
          <a:bodyPr/>
          <a:lstStyle/>
          <a:p>
            <a:fld id="{D57F1E4F-1CFF-5643-939E-217C01CDF565}" type="slidenum">
              <a:rPr lang="en-US" smtClean="0"/>
              <a:pPr/>
              <a:t>4</a:t>
            </a:fld>
            <a:endParaRPr lang="en-US" dirty="0"/>
          </a:p>
        </p:txBody>
      </p:sp>
    </p:spTree>
    <p:extLst>
      <p:ext uri="{BB962C8B-B14F-4D97-AF65-F5344CB8AC3E}">
        <p14:creationId xmlns:p14="http://schemas.microsoft.com/office/powerpoint/2010/main" val="30839282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24837-6DE6-4254-AEEE-68A908474AC6}"/>
              </a:ext>
            </a:extLst>
          </p:cNvPr>
          <p:cNvSpPr>
            <a:spLocks noGrp="1"/>
          </p:cNvSpPr>
          <p:nvPr>
            <p:ph type="title"/>
          </p:nvPr>
        </p:nvSpPr>
        <p:spPr/>
        <p:txBody>
          <a:bodyPr/>
          <a:lstStyle/>
          <a:p>
            <a:r>
              <a:rPr lang="en-AU" dirty="0"/>
              <a:t>Zomato Restaurant Reviews</a:t>
            </a:r>
            <a:br>
              <a:rPr lang="en-AU" sz="2800" dirty="0"/>
            </a:br>
            <a:r>
              <a:rPr lang="en-AU" sz="2000" dirty="0"/>
              <a:t>Teal Rabbits</a:t>
            </a:r>
            <a:br>
              <a:rPr lang="en-AU" sz="2000" dirty="0"/>
            </a:br>
            <a:br>
              <a:rPr lang="en-AU" sz="2000" dirty="0"/>
            </a:br>
            <a:br>
              <a:rPr lang="en-AU" sz="2000" dirty="0"/>
            </a:br>
            <a:r>
              <a:rPr lang="en-AU" dirty="0"/>
              <a:t>Distribution of the Top 100 Restaurants in Australia</a:t>
            </a:r>
          </a:p>
        </p:txBody>
      </p:sp>
      <p:sp>
        <p:nvSpPr>
          <p:cNvPr id="3" name="Text Placeholder 2">
            <a:extLst>
              <a:ext uri="{FF2B5EF4-FFF2-40B4-BE49-F238E27FC236}">
                <a16:creationId xmlns:a16="http://schemas.microsoft.com/office/drawing/2014/main" id="{A899EE21-3662-480F-B8BB-9AFE81834CD5}"/>
              </a:ext>
            </a:extLst>
          </p:cNvPr>
          <p:cNvSpPr>
            <a:spLocks noGrp="1"/>
          </p:cNvSpPr>
          <p:nvPr>
            <p:ph sz="half" idx="2"/>
          </p:nvPr>
        </p:nvSpPr>
        <p:spPr>
          <a:xfrm>
            <a:off x="6187415" y="2222288"/>
            <a:ext cx="5554419" cy="4443535"/>
          </a:xfrm>
        </p:spPr>
        <p:txBody>
          <a:bodyPr>
            <a:normAutofit/>
          </a:bodyPr>
          <a:lstStyle/>
          <a:p>
            <a:r>
              <a:rPr lang="en-GB" sz="2000" dirty="0"/>
              <a:t>Almost 45% of the Top 100 Restaurants are in Melbourne. Other cities fall a long way behind.</a:t>
            </a:r>
          </a:p>
          <a:p>
            <a:pPr lvl="1"/>
            <a:r>
              <a:rPr lang="en-AU" sz="1800" dirty="0"/>
              <a:t>This may be reflective of a disproportionate number of restaurants in other cities however our data is unable to confirm this.</a:t>
            </a:r>
          </a:p>
        </p:txBody>
      </p:sp>
      <p:sp>
        <p:nvSpPr>
          <p:cNvPr id="9" name="Slide Number Placeholder 8">
            <a:extLst>
              <a:ext uri="{FF2B5EF4-FFF2-40B4-BE49-F238E27FC236}">
                <a16:creationId xmlns:a16="http://schemas.microsoft.com/office/drawing/2014/main" id="{40FB2C73-3B05-439D-9744-D47232D47006}"/>
              </a:ext>
            </a:extLst>
          </p:cNvPr>
          <p:cNvSpPr>
            <a:spLocks noGrp="1"/>
          </p:cNvSpPr>
          <p:nvPr>
            <p:ph type="sldNum" sz="quarter" idx="12"/>
          </p:nvPr>
        </p:nvSpPr>
        <p:spPr/>
        <p:txBody>
          <a:bodyPr/>
          <a:lstStyle/>
          <a:p>
            <a:fld id="{D57F1E4F-1CFF-5643-939E-217C01CDF565}" type="slidenum">
              <a:rPr lang="en-US" smtClean="0"/>
              <a:pPr/>
              <a:t>5</a:t>
            </a:fld>
            <a:endParaRPr lang="en-US" dirty="0"/>
          </a:p>
        </p:txBody>
      </p:sp>
      <p:pic>
        <p:nvPicPr>
          <p:cNvPr id="13" name="Content Placeholder 12">
            <a:extLst>
              <a:ext uri="{FF2B5EF4-FFF2-40B4-BE49-F238E27FC236}">
                <a16:creationId xmlns:a16="http://schemas.microsoft.com/office/drawing/2014/main" id="{C0040DCE-E399-41C4-A791-E1069EF2CD47}"/>
              </a:ext>
            </a:extLst>
          </p:cNvPr>
          <p:cNvPicPr>
            <a:picLocks noGrp="1" noChangeAspect="1"/>
          </p:cNvPicPr>
          <p:nvPr>
            <p:ph sz="half" idx="1"/>
          </p:nvPr>
        </p:nvPicPr>
        <p:blipFill>
          <a:blip r:embed="rId2"/>
          <a:stretch>
            <a:fillRect/>
          </a:stretch>
        </p:blipFill>
        <p:spPr>
          <a:xfrm>
            <a:off x="245621" y="2222287"/>
            <a:ext cx="5554419" cy="4443536"/>
          </a:xfrm>
        </p:spPr>
      </p:pic>
    </p:spTree>
    <p:extLst>
      <p:ext uri="{BB962C8B-B14F-4D97-AF65-F5344CB8AC3E}">
        <p14:creationId xmlns:p14="http://schemas.microsoft.com/office/powerpoint/2010/main" val="30167171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C51D8-AF41-479F-91AC-3B3CEC234E32}"/>
              </a:ext>
            </a:extLst>
          </p:cNvPr>
          <p:cNvSpPr>
            <a:spLocks noGrp="1"/>
          </p:cNvSpPr>
          <p:nvPr>
            <p:ph type="title"/>
          </p:nvPr>
        </p:nvSpPr>
        <p:spPr/>
        <p:txBody>
          <a:bodyPr/>
          <a:lstStyle/>
          <a:p>
            <a:r>
              <a:rPr lang="en-AU" dirty="0"/>
              <a:t>Zomato Restaurant Reviews</a:t>
            </a:r>
            <a:br>
              <a:rPr lang="en-AU" sz="2800" dirty="0"/>
            </a:br>
            <a:r>
              <a:rPr lang="en-AU" sz="2000" dirty="0"/>
              <a:t>Teal Rabbits</a:t>
            </a:r>
            <a:br>
              <a:rPr lang="en-AU" sz="2000" dirty="0"/>
            </a:br>
            <a:br>
              <a:rPr lang="en-AU" sz="2000" dirty="0"/>
            </a:br>
            <a:br>
              <a:rPr lang="en-AU" sz="2000" dirty="0"/>
            </a:br>
            <a:r>
              <a:rPr lang="en-AU" sz="2400" dirty="0"/>
              <a:t>Average vs Median User Rating by City Across the Top 100 Restaurants</a:t>
            </a:r>
          </a:p>
        </p:txBody>
      </p:sp>
      <p:sp>
        <p:nvSpPr>
          <p:cNvPr id="3" name="Text Placeholder 2">
            <a:extLst>
              <a:ext uri="{FF2B5EF4-FFF2-40B4-BE49-F238E27FC236}">
                <a16:creationId xmlns:a16="http://schemas.microsoft.com/office/drawing/2014/main" id="{7083E511-DC14-45D3-8B74-A8B6C1EFD590}"/>
              </a:ext>
            </a:extLst>
          </p:cNvPr>
          <p:cNvSpPr>
            <a:spLocks noGrp="1"/>
          </p:cNvSpPr>
          <p:nvPr>
            <p:ph type="body" idx="1"/>
          </p:nvPr>
        </p:nvSpPr>
        <p:spPr>
          <a:xfrm>
            <a:off x="318016" y="2174875"/>
            <a:ext cx="11647381" cy="576262"/>
          </a:xfrm>
        </p:spPr>
        <p:txBody>
          <a:bodyPr/>
          <a:lstStyle/>
          <a:p>
            <a:pPr algn="l"/>
            <a:r>
              <a:rPr lang="en-AU" sz="1800" dirty="0"/>
              <a:t>Melbourne already lags behind in average user ratings across the Top 100 restaurants in Australia however the difference is magnified when median user rating is considered.</a:t>
            </a:r>
          </a:p>
        </p:txBody>
      </p:sp>
      <p:sp>
        <p:nvSpPr>
          <p:cNvPr id="7" name="Slide Number Placeholder 6">
            <a:extLst>
              <a:ext uri="{FF2B5EF4-FFF2-40B4-BE49-F238E27FC236}">
                <a16:creationId xmlns:a16="http://schemas.microsoft.com/office/drawing/2014/main" id="{250C179C-C5D4-4B05-998B-DD6EFE0E9537}"/>
              </a:ext>
            </a:extLst>
          </p:cNvPr>
          <p:cNvSpPr>
            <a:spLocks noGrp="1"/>
          </p:cNvSpPr>
          <p:nvPr>
            <p:ph type="sldNum" sz="quarter" idx="12"/>
          </p:nvPr>
        </p:nvSpPr>
        <p:spPr/>
        <p:txBody>
          <a:bodyPr/>
          <a:lstStyle/>
          <a:p>
            <a:fld id="{D57F1E4F-1CFF-5643-939E-217C01CDF565}" type="slidenum">
              <a:rPr lang="en-US" smtClean="0"/>
              <a:pPr/>
              <a:t>6</a:t>
            </a:fld>
            <a:endParaRPr lang="en-US" dirty="0"/>
          </a:p>
        </p:txBody>
      </p:sp>
      <p:pic>
        <p:nvPicPr>
          <p:cNvPr id="33" name="Content Placeholder 32">
            <a:extLst>
              <a:ext uri="{FF2B5EF4-FFF2-40B4-BE49-F238E27FC236}">
                <a16:creationId xmlns:a16="http://schemas.microsoft.com/office/drawing/2014/main" id="{95D8DBBB-8087-414A-B75B-D5070E921305}"/>
              </a:ext>
            </a:extLst>
          </p:cNvPr>
          <p:cNvPicPr>
            <a:picLocks noGrp="1" noChangeAspect="1"/>
          </p:cNvPicPr>
          <p:nvPr>
            <p:ph sz="half" idx="2"/>
          </p:nvPr>
        </p:nvPicPr>
        <p:blipFill>
          <a:blip r:embed="rId2"/>
          <a:stretch>
            <a:fillRect/>
          </a:stretch>
        </p:blipFill>
        <p:spPr>
          <a:xfrm>
            <a:off x="318014" y="2751136"/>
            <a:ext cx="5777983" cy="3851989"/>
          </a:xfrm>
        </p:spPr>
      </p:pic>
      <p:pic>
        <p:nvPicPr>
          <p:cNvPr id="31" name="Content Placeholder 30">
            <a:extLst>
              <a:ext uri="{FF2B5EF4-FFF2-40B4-BE49-F238E27FC236}">
                <a16:creationId xmlns:a16="http://schemas.microsoft.com/office/drawing/2014/main" id="{2A05BC0C-0B97-433A-9A2C-5C2AD6A89E18}"/>
              </a:ext>
            </a:extLst>
          </p:cNvPr>
          <p:cNvPicPr>
            <a:picLocks noGrp="1" noChangeAspect="1"/>
          </p:cNvPicPr>
          <p:nvPr>
            <p:ph sz="quarter" idx="4"/>
          </p:nvPr>
        </p:nvPicPr>
        <p:blipFill>
          <a:blip r:embed="rId3"/>
          <a:stretch>
            <a:fillRect/>
          </a:stretch>
        </p:blipFill>
        <p:spPr>
          <a:xfrm>
            <a:off x="6187415" y="2751138"/>
            <a:ext cx="5777982" cy="3851988"/>
          </a:xfrm>
        </p:spPr>
      </p:pic>
    </p:spTree>
    <p:extLst>
      <p:ext uri="{BB962C8B-B14F-4D97-AF65-F5344CB8AC3E}">
        <p14:creationId xmlns:p14="http://schemas.microsoft.com/office/powerpoint/2010/main" val="18497698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C51D8-AF41-479F-91AC-3B3CEC234E32}"/>
              </a:ext>
            </a:extLst>
          </p:cNvPr>
          <p:cNvSpPr>
            <a:spLocks noGrp="1"/>
          </p:cNvSpPr>
          <p:nvPr>
            <p:ph type="title"/>
          </p:nvPr>
        </p:nvSpPr>
        <p:spPr/>
        <p:txBody>
          <a:bodyPr/>
          <a:lstStyle/>
          <a:p>
            <a:r>
              <a:rPr lang="en-AU" dirty="0"/>
              <a:t>Zomato Restaurant Reviews</a:t>
            </a:r>
            <a:br>
              <a:rPr lang="en-AU" sz="2800" dirty="0"/>
            </a:br>
            <a:r>
              <a:rPr lang="en-AU" sz="2000" dirty="0"/>
              <a:t>Teal Rabbits</a:t>
            </a:r>
            <a:br>
              <a:rPr lang="en-AU" sz="2000" dirty="0"/>
            </a:br>
            <a:br>
              <a:rPr lang="en-AU" sz="2000" dirty="0"/>
            </a:br>
            <a:br>
              <a:rPr lang="en-AU" sz="2000" dirty="0"/>
            </a:br>
            <a:r>
              <a:rPr lang="en-AU" sz="2400" dirty="0"/>
              <a:t>Average vs Median User Rating by City Across the Top 500 Restaurants</a:t>
            </a:r>
          </a:p>
        </p:txBody>
      </p:sp>
      <p:sp>
        <p:nvSpPr>
          <p:cNvPr id="3" name="Text Placeholder 2">
            <a:extLst>
              <a:ext uri="{FF2B5EF4-FFF2-40B4-BE49-F238E27FC236}">
                <a16:creationId xmlns:a16="http://schemas.microsoft.com/office/drawing/2014/main" id="{7083E511-DC14-45D3-8B74-A8B6C1EFD590}"/>
              </a:ext>
            </a:extLst>
          </p:cNvPr>
          <p:cNvSpPr>
            <a:spLocks noGrp="1"/>
          </p:cNvSpPr>
          <p:nvPr>
            <p:ph type="body" idx="1"/>
          </p:nvPr>
        </p:nvSpPr>
        <p:spPr>
          <a:xfrm>
            <a:off x="318016" y="2174875"/>
            <a:ext cx="11647381" cy="576262"/>
          </a:xfrm>
        </p:spPr>
        <p:txBody>
          <a:bodyPr/>
          <a:lstStyle/>
          <a:p>
            <a:pPr algn="l"/>
            <a:r>
              <a:rPr lang="en-AU" sz="1800" dirty="0"/>
              <a:t>When doing the comparison of the top 500 restaurants however, Melbourne is ahead on average user ratings and equal with Sydney on median user rating.</a:t>
            </a:r>
          </a:p>
        </p:txBody>
      </p:sp>
      <p:sp>
        <p:nvSpPr>
          <p:cNvPr id="7" name="Slide Number Placeholder 6">
            <a:extLst>
              <a:ext uri="{FF2B5EF4-FFF2-40B4-BE49-F238E27FC236}">
                <a16:creationId xmlns:a16="http://schemas.microsoft.com/office/drawing/2014/main" id="{250C179C-C5D4-4B05-998B-DD6EFE0E9537}"/>
              </a:ext>
            </a:extLst>
          </p:cNvPr>
          <p:cNvSpPr>
            <a:spLocks noGrp="1"/>
          </p:cNvSpPr>
          <p:nvPr>
            <p:ph type="sldNum" sz="quarter" idx="12"/>
          </p:nvPr>
        </p:nvSpPr>
        <p:spPr/>
        <p:txBody>
          <a:bodyPr/>
          <a:lstStyle/>
          <a:p>
            <a:fld id="{D57F1E4F-1CFF-5643-939E-217C01CDF565}" type="slidenum">
              <a:rPr lang="en-US" smtClean="0"/>
              <a:pPr/>
              <a:t>7</a:t>
            </a:fld>
            <a:endParaRPr lang="en-US" dirty="0"/>
          </a:p>
        </p:txBody>
      </p:sp>
      <p:pic>
        <p:nvPicPr>
          <p:cNvPr id="10" name="Content Placeholder 9">
            <a:extLst>
              <a:ext uri="{FF2B5EF4-FFF2-40B4-BE49-F238E27FC236}">
                <a16:creationId xmlns:a16="http://schemas.microsoft.com/office/drawing/2014/main" id="{B6820FE1-5340-4866-A9F1-97A836D9D9BC}"/>
              </a:ext>
            </a:extLst>
          </p:cNvPr>
          <p:cNvPicPr>
            <a:picLocks noGrp="1" noChangeAspect="1"/>
          </p:cNvPicPr>
          <p:nvPr>
            <p:ph sz="half" idx="2"/>
          </p:nvPr>
        </p:nvPicPr>
        <p:blipFill>
          <a:blip r:embed="rId2"/>
          <a:stretch>
            <a:fillRect/>
          </a:stretch>
        </p:blipFill>
        <p:spPr>
          <a:xfrm>
            <a:off x="425290" y="2996436"/>
            <a:ext cx="5424396" cy="3616264"/>
          </a:xfrm>
        </p:spPr>
      </p:pic>
      <p:pic>
        <p:nvPicPr>
          <p:cNvPr id="12" name="Content Placeholder 11">
            <a:extLst>
              <a:ext uri="{FF2B5EF4-FFF2-40B4-BE49-F238E27FC236}">
                <a16:creationId xmlns:a16="http://schemas.microsoft.com/office/drawing/2014/main" id="{BCAF9D18-4F99-4892-92B7-68915E27AF44}"/>
              </a:ext>
            </a:extLst>
          </p:cNvPr>
          <p:cNvPicPr>
            <a:picLocks noGrp="1" noChangeAspect="1"/>
          </p:cNvPicPr>
          <p:nvPr>
            <p:ph sz="quarter" idx="4"/>
          </p:nvPr>
        </p:nvPicPr>
        <p:blipFill>
          <a:blip r:embed="rId3"/>
          <a:stretch>
            <a:fillRect/>
          </a:stretch>
        </p:blipFill>
        <p:spPr>
          <a:xfrm>
            <a:off x="6342316" y="2996436"/>
            <a:ext cx="5424396" cy="3616264"/>
          </a:xfrm>
        </p:spPr>
      </p:pic>
    </p:spTree>
    <p:extLst>
      <p:ext uri="{BB962C8B-B14F-4D97-AF65-F5344CB8AC3E}">
        <p14:creationId xmlns:p14="http://schemas.microsoft.com/office/powerpoint/2010/main" val="4510857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6FF019-78D6-4828-9F06-05AA8073402C}"/>
              </a:ext>
            </a:extLst>
          </p:cNvPr>
          <p:cNvSpPr>
            <a:spLocks noGrp="1"/>
          </p:cNvSpPr>
          <p:nvPr>
            <p:ph type="title"/>
          </p:nvPr>
        </p:nvSpPr>
        <p:spPr/>
        <p:txBody>
          <a:bodyPr/>
          <a:lstStyle/>
          <a:p>
            <a:r>
              <a:rPr lang="en-AU" dirty="0"/>
              <a:t>Zomato Restaurant Reviews</a:t>
            </a:r>
            <a:br>
              <a:rPr lang="en-AU" sz="2800" dirty="0"/>
            </a:br>
            <a:r>
              <a:rPr lang="en-AU" sz="2000" dirty="0"/>
              <a:t>Teal Rabbits</a:t>
            </a:r>
            <a:br>
              <a:rPr lang="en-AU" sz="2000" dirty="0"/>
            </a:br>
            <a:br>
              <a:rPr lang="en-AU" sz="2000" dirty="0"/>
            </a:br>
            <a:br>
              <a:rPr lang="en-AU" sz="2000" dirty="0"/>
            </a:br>
            <a:r>
              <a:rPr lang="en-AU" dirty="0"/>
              <a:t>User ratings across top 500 restaurants in each city</a:t>
            </a:r>
          </a:p>
        </p:txBody>
      </p:sp>
      <p:sp>
        <p:nvSpPr>
          <p:cNvPr id="5" name="Slide Number Placeholder 4">
            <a:extLst>
              <a:ext uri="{FF2B5EF4-FFF2-40B4-BE49-F238E27FC236}">
                <a16:creationId xmlns:a16="http://schemas.microsoft.com/office/drawing/2014/main" id="{7232E612-A7BC-4446-980E-F3848D20276A}"/>
              </a:ext>
            </a:extLst>
          </p:cNvPr>
          <p:cNvSpPr>
            <a:spLocks noGrp="1"/>
          </p:cNvSpPr>
          <p:nvPr>
            <p:ph type="sldNum" sz="quarter" idx="12"/>
          </p:nvPr>
        </p:nvSpPr>
        <p:spPr/>
        <p:txBody>
          <a:bodyPr/>
          <a:lstStyle/>
          <a:p>
            <a:fld id="{D57F1E4F-1CFF-5643-939E-217C01CDF565}" type="slidenum">
              <a:rPr lang="en-US" smtClean="0"/>
              <a:pPr/>
              <a:t>8</a:t>
            </a:fld>
            <a:endParaRPr lang="en-US" dirty="0"/>
          </a:p>
        </p:txBody>
      </p:sp>
      <p:sp>
        <p:nvSpPr>
          <p:cNvPr id="4" name="Content Placeholder 3">
            <a:extLst>
              <a:ext uri="{FF2B5EF4-FFF2-40B4-BE49-F238E27FC236}">
                <a16:creationId xmlns:a16="http://schemas.microsoft.com/office/drawing/2014/main" id="{8C3E20E5-2E7F-4A22-953B-E81C70851D62}"/>
              </a:ext>
            </a:extLst>
          </p:cNvPr>
          <p:cNvSpPr>
            <a:spLocks noGrp="1"/>
          </p:cNvSpPr>
          <p:nvPr>
            <p:ph sz="half" idx="1"/>
          </p:nvPr>
        </p:nvSpPr>
        <p:spPr>
          <a:xfrm>
            <a:off x="334800" y="2251217"/>
            <a:ext cx="4677468" cy="4359138"/>
          </a:xfrm>
        </p:spPr>
        <p:txBody>
          <a:bodyPr/>
          <a:lstStyle/>
          <a:p>
            <a:r>
              <a:rPr lang="en-AU" dirty="0"/>
              <a:t>Melbourne and Sydney have a slightly higher ratings than other cities. </a:t>
            </a:r>
          </a:p>
          <a:p>
            <a:r>
              <a:rPr lang="en-AU" dirty="0"/>
              <a:t>The Top 500 restaurants in Melbourne have a rating &gt;= 4.6</a:t>
            </a:r>
          </a:p>
          <a:p>
            <a:endParaRPr lang="en-AU" dirty="0"/>
          </a:p>
        </p:txBody>
      </p:sp>
      <p:pic>
        <p:nvPicPr>
          <p:cNvPr id="12" name="Content Placeholder 11">
            <a:extLst>
              <a:ext uri="{FF2B5EF4-FFF2-40B4-BE49-F238E27FC236}">
                <a16:creationId xmlns:a16="http://schemas.microsoft.com/office/drawing/2014/main" id="{21D7F8CC-BFF0-4747-AF73-74D42C55750B}"/>
              </a:ext>
            </a:extLst>
          </p:cNvPr>
          <p:cNvPicPr>
            <a:picLocks noGrp="1" noChangeAspect="1"/>
          </p:cNvPicPr>
          <p:nvPr>
            <p:ph sz="half" idx="2"/>
          </p:nvPr>
        </p:nvPicPr>
        <p:blipFill>
          <a:blip r:embed="rId2"/>
          <a:stretch>
            <a:fillRect/>
          </a:stretch>
        </p:blipFill>
        <p:spPr>
          <a:xfrm>
            <a:off x="5384335" y="2251217"/>
            <a:ext cx="6538706" cy="4359138"/>
          </a:xfrm>
        </p:spPr>
      </p:pic>
    </p:spTree>
    <p:extLst>
      <p:ext uri="{BB962C8B-B14F-4D97-AF65-F5344CB8AC3E}">
        <p14:creationId xmlns:p14="http://schemas.microsoft.com/office/powerpoint/2010/main" val="40560474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7CB7B-2F10-40B9-AEC0-DCADDD8880A5}"/>
              </a:ext>
            </a:extLst>
          </p:cNvPr>
          <p:cNvSpPr>
            <a:spLocks noGrp="1"/>
          </p:cNvSpPr>
          <p:nvPr>
            <p:ph type="title"/>
          </p:nvPr>
        </p:nvSpPr>
        <p:spPr/>
        <p:txBody>
          <a:bodyPr/>
          <a:lstStyle/>
          <a:p>
            <a:r>
              <a:rPr lang="en-AU" dirty="0"/>
              <a:t>Zomato Restaurant Reviews</a:t>
            </a:r>
            <a:br>
              <a:rPr lang="en-AU" sz="2800" dirty="0"/>
            </a:br>
            <a:r>
              <a:rPr lang="en-AU" sz="2000" dirty="0"/>
              <a:t>Teal Rabbits</a:t>
            </a:r>
            <a:br>
              <a:rPr lang="en-AU" sz="2000" dirty="0"/>
            </a:br>
            <a:br>
              <a:rPr lang="en-AU" sz="2000" dirty="0"/>
            </a:br>
            <a:br>
              <a:rPr lang="en-AU" sz="2000" dirty="0"/>
            </a:br>
            <a:r>
              <a:rPr lang="en-AU" dirty="0"/>
              <a:t>Average vs Median Cost for Two Per City</a:t>
            </a:r>
          </a:p>
        </p:txBody>
      </p:sp>
      <p:sp>
        <p:nvSpPr>
          <p:cNvPr id="3" name="Text Placeholder 2">
            <a:extLst>
              <a:ext uri="{FF2B5EF4-FFF2-40B4-BE49-F238E27FC236}">
                <a16:creationId xmlns:a16="http://schemas.microsoft.com/office/drawing/2014/main" id="{7844D510-B4E7-424B-93B8-4C64AB7DA45A}"/>
              </a:ext>
            </a:extLst>
          </p:cNvPr>
          <p:cNvSpPr>
            <a:spLocks noGrp="1"/>
          </p:cNvSpPr>
          <p:nvPr>
            <p:ph type="body" idx="1"/>
          </p:nvPr>
        </p:nvSpPr>
        <p:spPr>
          <a:xfrm>
            <a:off x="198143" y="2174875"/>
            <a:ext cx="11795714" cy="576262"/>
          </a:xfrm>
        </p:spPr>
        <p:txBody>
          <a:bodyPr/>
          <a:lstStyle/>
          <a:p>
            <a:pPr algn="l">
              <a:spcBef>
                <a:spcPts val="0"/>
              </a:spcBef>
              <a:spcAft>
                <a:spcPts val="0"/>
              </a:spcAft>
            </a:pPr>
            <a:r>
              <a:rPr lang="en-AU" sz="1200" dirty="0"/>
              <a:t>Melbourne’s top 100 restaurants are by far more expensive than in any other city. The average cost for two is $120 compare to $90 for all Australian restaurants.</a:t>
            </a:r>
          </a:p>
          <a:p>
            <a:pPr algn="l">
              <a:spcBef>
                <a:spcPts val="0"/>
              </a:spcBef>
              <a:spcAft>
                <a:spcPts val="0"/>
              </a:spcAft>
            </a:pPr>
            <a:r>
              <a:rPr lang="en-AU" sz="1200" dirty="0"/>
              <a:t>The Melbourne’s box plot shows the top interquartile is really high - it’s not only outliers that push the average cost</a:t>
            </a:r>
          </a:p>
        </p:txBody>
      </p:sp>
      <p:sp>
        <p:nvSpPr>
          <p:cNvPr id="7" name="Slide Number Placeholder 6">
            <a:extLst>
              <a:ext uri="{FF2B5EF4-FFF2-40B4-BE49-F238E27FC236}">
                <a16:creationId xmlns:a16="http://schemas.microsoft.com/office/drawing/2014/main" id="{B66ADC37-F5AD-4DD0-965D-B55FF515EA06}"/>
              </a:ext>
            </a:extLst>
          </p:cNvPr>
          <p:cNvSpPr>
            <a:spLocks noGrp="1"/>
          </p:cNvSpPr>
          <p:nvPr>
            <p:ph type="sldNum" sz="quarter" idx="12"/>
          </p:nvPr>
        </p:nvSpPr>
        <p:spPr/>
        <p:txBody>
          <a:bodyPr/>
          <a:lstStyle/>
          <a:p>
            <a:fld id="{D57F1E4F-1CFF-5643-939E-217C01CDF565}" type="slidenum">
              <a:rPr lang="en-US" smtClean="0"/>
              <a:pPr/>
              <a:t>9</a:t>
            </a:fld>
            <a:endParaRPr lang="en-US" dirty="0"/>
          </a:p>
        </p:txBody>
      </p:sp>
      <p:pic>
        <p:nvPicPr>
          <p:cNvPr id="23" name="Content Placeholder 22">
            <a:extLst>
              <a:ext uri="{FF2B5EF4-FFF2-40B4-BE49-F238E27FC236}">
                <a16:creationId xmlns:a16="http://schemas.microsoft.com/office/drawing/2014/main" id="{EEC72A2E-053C-4768-87CB-8FB5F7F96D27}"/>
              </a:ext>
            </a:extLst>
          </p:cNvPr>
          <p:cNvPicPr>
            <a:picLocks noGrp="1" noChangeAspect="1"/>
          </p:cNvPicPr>
          <p:nvPr>
            <p:ph sz="quarter" idx="4"/>
          </p:nvPr>
        </p:nvPicPr>
        <p:blipFill>
          <a:blip r:embed="rId2"/>
          <a:stretch>
            <a:fillRect/>
          </a:stretch>
        </p:blipFill>
        <p:spPr>
          <a:xfrm>
            <a:off x="8094134" y="2751136"/>
            <a:ext cx="3899723" cy="3899723"/>
          </a:xfrm>
        </p:spPr>
      </p:pic>
      <p:pic>
        <p:nvPicPr>
          <p:cNvPr id="21" name="Content Placeholder 20">
            <a:extLst>
              <a:ext uri="{FF2B5EF4-FFF2-40B4-BE49-F238E27FC236}">
                <a16:creationId xmlns:a16="http://schemas.microsoft.com/office/drawing/2014/main" id="{0BD9F453-AA38-4031-8980-B158E4BF6249}"/>
              </a:ext>
            </a:extLst>
          </p:cNvPr>
          <p:cNvPicPr>
            <a:picLocks noGrp="1" noChangeAspect="1"/>
          </p:cNvPicPr>
          <p:nvPr>
            <p:ph sz="half" idx="2"/>
          </p:nvPr>
        </p:nvPicPr>
        <p:blipFill>
          <a:blip r:embed="rId3"/>
          <a:stretch>
            <a:fillRect/>
          </a:stretch>
        </p:blipFill>
        <p:spPr>
          <a:xfrm>
            <a:off x="198143" y="2751137"/>
            <a:ext cx="3899723" cy="3899723"/>
          </a:xfrm>
        </p:spPr>
      </p:pic>
      <p:pic>
        <p:nvPicPr>
          <p:cNvPr id="25" name="Content Placeholder 8" descr="A screenshot of a video game&#10;&#10;Description automatically generated">
            <a:extLst>
              <a:ext uri="{FF2B5EF4-FFF2-40B4-BE49-F238E27FC236}">
                <a16:creationId xmlns:a16="http://schemas.microsoft.com/office/drawing/2014/main" id="{06E7BAD7-DB90-4DBC-9634-53FE642F20E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97866" y="3418938"/>
            <a:ext cx="3996268" cy="2664179"/>
          </a:xfrm>
          <a:prstGeom prst="rect">
            <a:avLst/>
          </a:prstGeom>
          <a:effectLst>
            <a:outerShdw blurRad="50800" dir="14400000">
              <a:srgbClr val="000000">
                <a:alpha val="40000"/>
              </a:srgbClr>
            </a:outerShdw>
          </a:effectLst>
        </p:spPr>
      </p:pic>
    </p:spTree>
    <p:extLst>
      <p:ext uri="{BB962C8B-B14F-4D97-AF65-F5344CB8AC3E}">
        <p14:creationId xmlns:p14="http://schemas.microsoft.com/office/powerpoint/2010/main" val="267204712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Red Orange">
      <a:dk1>
        <a:sysClr val="windowText" lastClr="000000"/>
      </a:dk1>
      <a:lt1>
        <a:sysClr val="window" lastClr="FFFFFF"/>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762</TotalTime>
  <Words>739</Words>
  <Application>Microsoft Office PowerPoint</Application>
  <PresentationFormat>Widescreen</PresentationFormat>
  <Paragraphs>70</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Century Gothic</vt:lpstr>
      <vt:lpstr>Wingdings 2</vt:lpstr>
      <vt:lpstr>Quotable</vt:lpstr>
      <vt:lpstr>Zomato Restaurant Reviews  Teal Rabbits</vt:lpstr>
      <vt:lpstr>Zomato Restaurant Reviews Teal Rabbits   Summary</vt:lpstr>
      <vt:lpstr>Zomato Restaurant Reviews Teal Rabbits   The Data</vt:lpstr>
      <vt:lpstr>Clean up </vt:lpstr>
      <vt:lpstr>Zomato Restaurant Reviews Teal Rabbits   Distribution of the Top 100 Restaurants in Australia</vt:lpstr>
      <vt:lpstr>Zomato Restaurant Reviews Teal Rabbits   Average vs Median User Rating by City Across the Top 100 Restaurants</vt:lpstr>
      <vt:lpstr>Zomato Restaurant Reviews Teal Rabbits   Average vs Median User Rating by City Across the Top 500 Restaurants</vt:lpstr>
      <vt:lpstr>Zomato Restaurant Reviews Teal Rabbits   User ratings across top 500 restaurants in each city</vt:lpstr>
      <vt:lpstr>Zomato Restaurant Reviews Teal Rabbits   Average vs Median Cost for Two Per City</vt:lpstr>
      <vt:lpstr>Zomato Restaurant Reviews Teal Rabbits   Restaurants plotted by price, ratings and cities</vt:lpstr>
      <vt:lpstr>Cuisines and cities</vt:lpstr>
      <vt:lpstr>Discussion / Post Mortem</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  Teal Rabbits</dc:title>
  <dc:creator>Erica Wearne</dc:creator>
  <cp:lastModifiedBy>Erica Wearne</cp:lastModifiedBy>
  <cp:revision>61</cp:revision>
  <dcterms:created xsi:type="dcterms:W3CDTF">2020-07-09T08:07:41Z</dcterms:created>
  <dcterms:modified xsi:type="dcterms:W3CDTF">2020-07-12T11:48:42Z</dcterms:modified>
</cp:coreProperties>
</file>