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7E0A-A8DA-47EE-8DC3-2AA2A3D3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08A57-891F-4FCE-88F7-563D9C569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6004-25BB-4948-BFBC-31F9D014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F95F-D6CA-4418-A63B-38CE028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EAA-2E75-443C-AD0A-7A13F50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68D3-FC59-4323-B98F-E9EBCCDE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25AE-66E7-4EEE-9ED8-F0720F04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587E-8B8C-40BC-92A4-75C9237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5602-2560-4499-B867-849E5A68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447A-4ED7-412B-8459-07F8209D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0037C-2996-4004-AFB5-91CD09497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93F99-50E3-4C80-9270-221A0A82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7C09-D9D7-4917-A460-2FDB26A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9BA-AAC2-4ADA-A811-D3C239DE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A07D-3F0A-481C-83FC-FACDC7B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4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2CF6-4190-4D25-90B7-94CAF4C0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A07B-61E3-4540-B4A3-33566326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75E0-2BD3-4121-BFCF-2A6791B5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C054-972A-47E7-A185-1350F6AC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E140-FDC9-40D5-976E-5D7AA55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6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482D-7B08-433B-BF4A-987D5583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5928-35EC-4A98-BED4-FB0B92FB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60E3-6DE0-49BA-9FB9-A49713A4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6AB1-6B0E-4F9E-B4C7-E3401225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3532-FFEC-4B5B-8C92-6847A102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FD-B9E2-4CE9-BEED-9BEFF44B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B4DD-B005-4F97-8EA2-F70DF1241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C8465-E70D-497A-A408-5B59CFA6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FA0F-4BC3-45CE-97BA-433EFBDE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B478-BAEE-45F6-AD89-A9CE10D4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DCE1-B3B8-4963-87E9-587B5489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BACB-4ED4-45A2-9930-B4410B84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E275-28D6-4D57-BF6E-556FD956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123AD-FBFA-4175-8A93-F42BDAEC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6A8C8-384D-46EC-8BFB-CF4C8FAB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8EFC0-34BB-42CE-B1D4-1B2C4B930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A34A1-1004-4155-9E2D-76FA8709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D6BA-E435-4B1B-9118-F8C1EA12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C3855-68BD-46AC-B386-B1D516B6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4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666-A9A5-4A89-BF6D-F136DDAA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A61FE-8DF2-4FD6-A477-CE5A4997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343A9-4F10-4902-A3FD-014CB069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E4DF8-EDD7-4007-AFB3-5A5C896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2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86FF6-41AC-41C9-9924-7DE7FD6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A1AE-5F8D-45DB-970C-0791CD6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6570-E7E6-4E84-80CB-7C9A7D71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8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C78F-4B87-493A-93A5-C82AA142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F262-3AE3-42F2-8B33-E2ECE062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A7FB-3BBC-4452-9CED-803F1B5C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60BA-EA66-4C40-8592-DCA69928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C4677-4741-4EC9-AE75-5EFA0EDE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800F-B215-4B7E-882E-98EFF05E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2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7692-B1E8-4CC0-BFC9-BF0C1117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79EA6-E6AB-4824-839C-43FFCFE33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D482-5E04-482F-93FE-463F4C19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4663C-66A0-4B5C-983F-B38A041F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F63B-AC64-441F-ABE6-C39287D5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96ED-431D-44B6-B175-F43383A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6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A7F87-44E0-4623-B493-0F2B6BDB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7FB3-ECB7-4693-BCDF-34D0D8C6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413F-7332-422B-8623-2BD10217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5E72-61E0-408D-8A47-C4EE1E29B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1A1C-9D6B-4DD4-A4E1-B2A3DCA4C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85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A4A-EE8E-42F1-BB28-9331E0698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3BD81-8A88-415A-944C-1C3BDE2A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652"/>
            <a:ext cx="9144000" cy="2013985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Team: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Teal Rabbits</a:t>
            </a:r>
            <a:endParaRPr lang="en-GB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Ashley Drayton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Babette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Blanquet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Benedict Nathaniel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Erica Warne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6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9F0-72AA-4562-B0A3-1EB92665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C3F4-D05D-4933-A455-BBD076E0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404"/>
            <a:ext cx="10515600" cy="4853471"/>
          </a:xfrm>
        </p:spPr>
        <p:txBody>
          <a:bodyPr>
            <a:normAutofit/>
          </a:bodyPr>
          <a:lstStyle/>
          <a:p>
            <a:r>
              <a:rPr lang="en-AU" dirty="0"/>
              <a:t>Our question: </a:t>
            </a:r>
          </a:p>
          <a:p>
            <a:pPr lvl="1"/>
            <a:r>
              <a:rPr lang="en-AU" dirty="0"/>
              <a:t>We always believe Melbourne is the cultural capital in Australia and renowned for its fine dining.</a:t>
            </a:r>
          </a:p>
          <a:p>
            <a:pPr lvl="1"/>
            <a:r>
              <a:rPr lang="en-AU" dirty="0"/>
              <a:t>We are going to explore to top restaurants across the five largest cities to confirm whether Melbourne is the best!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Our findings:</a:t>
            </a:r>
          </a:p>
          <a:p>
            <a:pPr lvl="1"/>
            <a:r>
              <a:rPr lang="en-GB" dirty="0"/>
              <a:t>XXX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8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430F-B68B-4BC5-A255-0012A09E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233C-51FB-4F5E-A9E6-2290D3F7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47" y="1445868"/>
            <a:ext cx="9533283" cy="5246479"/>
          </a:xfrm>
        </p:spPr>
        <p:txBody>
          <a:bodyPr>
            <a:normAutofit/>
          </a:bodyPr>
          <a:lstStyle/>
          <a:p>
            <a:r>
              <a:rPr lang="en-AU" dirty="0"/>
              <a:t>We used Zomato API to gather the data.</a:t>
            </a:r>
          </a:p>
          <a:p>
            <a:endParaRPr lang="en-AU" dirty="0"/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Search of 100 restaurants maximum per call.</a:t>
            </a:r>
          </a:p>
          <a:p>
            <a:pPr lvl="1"/>
            <a:r>
              <a:rPr lang="en-AU" dirty="0"/>
              <a:t>We actually wanted a 1000 per city instead.</a:t>
            </a:r>
          </a:p>
          <a:p>
            <a:r>
              <a:rPr lang="en-AU" dirty="0"/>
              <a:t>Our dataset = 500 restaurants</a:t>
            </a:r>
          </a:p>
          <a:p>
            <a:pPr lvl="1"/>
            <a:r>
              <a:rPr lang="en-AU" dirty="0"/>
              <a:t>Top 100 restaurants of Melbourne, Sydney, Brisbane, Adelaide, Perth</a:t>
            </a:r>
          </a:p>
          <a:p>
            <a:r>
              <a:rPr lang="en-AU" dirty="0"/>
              <a:t>Biases</a:t>
            </a:r>
          </a:p>
          <a:p>
            <a:pPr lvl="1"/>
            <a:r>
              <a:rPr lang="en-AU" dirty="0"/>
              <a:t>Risk of biases as some other excellent restaurants can be in country Australia.</a:t>
            </a:r>
          </a:p>
          <a:p>
            <a:pPr lvl="1"/>
            <a:r>
              <a:rPr lang="en-AU" dirty="0"/>
              <a:t>We were interested in best restaurants where most Australians live.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37D30B6-2440-46C9-9145-8A34A6B1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10" y="1056042"/>
            <a:ext cx="443909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681-9EF5-4A40-A63A-0AFDE6A9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Cleaning data screen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8B12-45A9-4EA5-A609-F72BC99E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Cleaning the data</a:t>
            </a:r>
          </a:p>
          <a:p>
            <a:pPr lvl="1"/>
            <a:r>
              <a:rPr lang="en-AU" dirty="0"/>
              <a:t>The data was really clean</a:t>
            </a:r>
          </a:p>
          <a:p>
            <a:pPr lvl="1"/>
            <a:r>
              <a:rPr lang="en-AU" dirty="0"/>
              <a:t>Removal of three rows due to ‘Average Cost for two’ being not relevant</a:t>
            </a:r>
          </a:p>
          <a:p>
            <a:pPr lvl="1"/>
            <a:r>
              <a:rPr lang="en-AU" dirty="0"/>
              <a:t>22 missing Zip codes – didn’t remove the rows as we didn’t need them for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6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00EF4-69DE-4B40-8315-5684D5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20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dirty="0"/>
              <a:t>The top 100 restaurants per user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0455-37D7-47B7-A34A-65063A37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12" y="1587163"/>
            <a:ext cx="10990808" cy="4303464"/>
          </a:xfrm>
        </p:spPr>
        <p:txBody>
          <a:bodyPr>
            <a:normAutofit/>
          </a:bodyPr>
          <a:lstStyle/>
          <a:p>
            <a:r>
              <a:rPr lang="en-AU" sz="2000" dirty="0"/>
              <a:t>Almost 50% of restaurants are in Melbourne, however they are also the most expensive.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81865-54EB-4E80-B9FB-9CB29474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247486"/>
            <a:ext cx="5355648" cy="461051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ACCBCF-36B6-43DB-8CED-6186BEA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61" y="2288056"/>
            <a:ext cx="5355648" cy="46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5DBB-6ADB-411C-A2CA-254106F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 Melbourne restaurants really more expensive or is it only the top ones?</a:t>
            </a:r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66868D-DF08-40B5-809F-3AD14E286E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3" y="2709936"/>
            <a:ext cx="6056711" cy="40378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17E295-0A9C-4869-87A0-1C98F3DB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78" y="1791454"/>
            <a:ext cx="11243603" cy="4351338"/>
          </a:xfrm>
        </p:spPr>
        <p:txBody>
          <a:bodyPr/>
          <a:lstStyle/>
          <a:p>
            <a:r>
              <a:rPr lang="en-AU" sz="1800" dirty="0"/>
              <a:t>Melbourne’s top 100 restaurants are more expensive than in any other city  - median is $90 vs $70 for the Australian median</a:t>
            </a:r>
          </a:p>
          <a:p>
            <a:r>
              <a:rPr lang="en-AU" sz="1800" dirty="0"/>
              <a:t>Melbourne and Sydney have a slightly higher rating but are a lot more expensive for very little difference.</a:t>
            </a:r>
            <a:endParaRPr lang="en-AU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B8F49E-3A1C-4FCA-B3AA-08180EAF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91" y="2709936"/>
            <a:ext cx="5996816" cy="39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0C9B-36F6-4A3A-9496-2D7D493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AU" dirty="0"/>
              <a:t>Is there any correlation between price and ratings?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11D9-1DD2-495C-B12A-F3E187EF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46" y="1958215"/>
            <a:ext cx="4835000" cy="4351338"/>
          </a:xfrm>
        </p:spPr>
        <p:txBody>
          <a:bodyPr>
            <a:normAutofit/>
          </a:bodyPr>
          <a:lstStyle/>
          <a:p>
            <a:endParaRPr lang="en-AU" sz="1800" dirty="0"/>
          </a:p>
          <a:p>
            <a:r>
              <a:rPr lang="en-GB" sz="1800" dirty="0"/>
              <a:t>The correlation coefficient between User Rating and Average Cost for two is 0.29</a:t>
            </a:r>
          </a:p>
          <a:p>
            <a:r>
              <a:rPr lang="en-GB" sz="1800" dirty="0"/>
              <a:t>There isn’t any relationship between price and user rating.</a:t>
            </a:r>
          </a:p>
          <a:p>
            <a:r>
              <a:rPr lang="en-GB" sz="1800" dirty="0"/>
              <a:t>This means people already take in account the price when they rate the restaurant.</a:t>
            </a:r>
            <a:endParaRPr lang="en-AU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91511-167C-4A1D-AAD8-C30B827E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46" y="1958215"/>
            <a:ext cx="6801989" cy="4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A03-CCA9-4803-8249-ACACCA5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cuisines for the top 100 restaurants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21E51-5928-46CF-9B89-6FDC6E01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1703940"/>
            <a:ext cx="11302218" cy="5033669"/>
          </a:xfrm>
        </p:spPr>
      </p:pic>
    </p:spTree>
    <p:extLst>
      <p:ext uri="{BB962C8B-B14F-4D97-AF65-F5344CB8AC3E}">
        <p14:creationId xmlns:p14="http://schemas.microsoft.com/office/powerpoint/2010/main" val="273525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02F3-0C9F-4EC3-AA5D-862246B4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The 100 best value for money restaurants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6485-5719-4B47-8A26-855ED658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44" y="1432851"/>
            <a:ext cx="10329978" cy="1739210"/>
          </a:xfrm>
        </p:spPr>
        <p:txBody>
          <a:bodyPr/>
          <a:lstStyle/>
          <a:p>
            <a:r>
              <a:rPr lang="en-AU" sz="2000" dirty="0"/>
              <a:t>30% of restaurants are in Brisbane. The average cost for two is roughly $35 across all cities.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36622-1349-4159-9965-6ACF90E9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" y="2302456"/>
            <a:ext cx="5106550" cy="439607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2B843E-FAF6-423F-ADFE-53969113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06" y="2406305"/>
            <a:ext cx="5106550" cy="43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343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Zomato Restaurant Reviews</vt:lpstr>
      <vt:lpstr>Summary</vt:lpstr>
      <vt:lpstr>The data</vt:lpstr>
      <vt:lpstr>Cleaning data screen shot</vt:lpstr>
      <vt:lpstr>The top 100 restaurants per user ratings</vt:lpstr>
      <vt:lpstr>Are Melbourne restaurants really more expensive or is it only the top ones?</vt:lpstr>
      <vt:lpstr>Is there any correlation between price and ratings?</vt:lpstr>
      <vt:lpstr>Types of cuisines for the top 100 restaurants</vt:lpstr>
      <vt:lpstr>The 100 best value for money restaurants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Reviews</dc:title>
  <dc:creator>Babette</dc:creator>
  <cp:lastModifiedBy>Babette</cp:lastModifiedBy>
  <cp:revision>23</cp:revision>
  <dcterms:created xsi:type="dcterms:W3CDTF">2020-07-08T23:47:07Z</dcterms:created>
  <dcterms:modified xsi:type="dcterms:W3CDTF">2020-07-09T11:45:20Z</dcterms:modified>
</cp:coreProperties>
</file>