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6"/>
  </p:notesMasterIdLst>
  <p:sldIdLst>
    <p:sldId id="256" r:id="rId2"/>
    <p:sldId id="280" r:id="rId3"/>
    <p:sldId id="258" r:id="rId4"/>
    <p:sldId id="273" r:id="rId5"/>
    <p:sldId id="274" r:id="rId6"/>
    <p:sldId id="275" r:id="rId7"/>
    <p:sldId id="260" r:id="rId8"/>
    <p:sldId id="265" r:id="rId9"/>
    <p:sldId id="272" r:id="rId10"/>
    <p:sldId id="262" r:id="rId11"/>
    <p:sldId id="266" r:id="rId12"/>
    <p:sldId id="267" r:id="rId13"/>
    <p:sldId id="276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456" autoAdjust="0"/>
    <p:restoredTop sz="94660"/>
  </p:normalViewPr>
  <p:slideViewPr>
    <p:cSldViewPr snapToGrid="0">
      <p:cViewPr varScale="1">
        <p:scale>
          <a:sx n="72" d="100"/>
          <a:sy n="72" d="100"/>
        </p:scale>
        <p:origin x="92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89C686-A75F-4E47-97E1-C7954E3DAA2A}" type="datetimeFigureOut">
              <a:rPr lang="en-AU" smtClean="0"/>
              <a:t>14/07/2020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2F0E9B-05DB-4356-B6E6-A3285133AE0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581067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10000" y="-3175"/>
            <a:ext cx="11381999" cy="4423373"/>
          </a:xfrm>
        </p:spPr>
        <p:txBody>
          <a:bodyPr/>
          <a:lstStyle>
            <a:lvl1pPr>
              <a:defRPr sz="5400"/>
            </a:lvl1pPr>
          </a:lstStyle>
          <a:p>
            <a:r>
              <a:rPr lang="en-AU" dirty="0"/>
              <a:t>Zomato Restaurant Reviews</a:t>
            </a:r>
            <a:br>
              <a:rPr lang="en-AU" dirty="0"/>
            </a:br>
            <a:br>
              <a:rPr lang="en-AU" dirty="0"/>
            </a:br>
            <a:r>
              <a:rPr lang="en-AU" dirty="0"/>
              <a:t>Teal Rabbits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09999" y="5373389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Ashley Drayton, Babette </a:t>
            </a:r>
            <a:r>
              <a:rPr lang="en-US" dirty="0" err="1"/>
              <a:t>Blanquet</a:t>
            </a:r>
            <a:r>
              <a:rPr lang="en-US" dirty="0"/>
              <a:t>, Benedict Nathaniel, Erica Wearne</a:t>
            </a:r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CEE0AF93-B2F7-4449-880D-05380982F1C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2904" y="3073912"/>
            <a:ext cx="4439095" cy="132556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0000" y="0"/>
            <a:ext cx="11382000" cy="1864826"/>
          </a:xfrm>
        </p:spPr>
        <p:txBody>
          <a:bodyPr/>
          <a:lstStyle>
            <a:lvl1pPr>
              <a:defRPr sz="2800"/>
            </a:lvl1pPr>
          </a:lstStyle>
          <a:p>
            <a:r>
              <a:rPr lang="en-AU" dirty="0"/>
              <a:t>Zomato Restaurant Reviews</a:t>
            </a:r>
            <a:br>
              <a:rPr lang="en-AU" sz="2800" dirty="0"/>
            </a:br>
            <a:r>
              <a:rPr lang="en-AU" sz="2000" dirty="0"/>
              <a:t>Teal Rabbits</a:t>
            </a:r>
            <a:br>
              <a:rPr lang="en-AU" sz="2000" dirty="0"/>
            </a:br>
            <a:br>
              <a:rPr lang="en-AU" sz="2000" dirty="0"/>
            </a:br>
            <a:br>
              <a:rPr lang="en-AU" sz="2800" dirty="0"/>
            </a:br>
            <a:r>
              <a:rPr lang="en-AU" sz="2800" dirty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64826"/>
            <a:ext cx="12192000" cy="450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129845" y="6367401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4E1A1D17-B279-4FE3-A930-C1F5ED85B6A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2905" y="0"/>
            <a:ext cx="4439095" cy="132556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0000" y="-1"/>
            <a:ext cx="11382000" cy="1902941"/>
          </a:xfrm>
        </p:spPr>
        <p:txBody>
          <a:bodyPr/>
          <a:lstStyle>
            <a:lvl1pPr>
              <a:defRPr sz="2800"/>
            </a:lvl1pPr>
          </a:lstStyle>
          <a:p>
            <a:r>
              <a:rPr lang="en-AU" dirty="0"/>
              <a:t>Zomato Restaurant Reviews</a:t>
            </a:r>
            <a:br>
              <a:rPr lang="en-AU" sz="2800" dirty="0"/>
            </a:br>
            <a:r>
              <a:rPr lang="en-AU" sz="2000" dirty="0"/>
              <a:t>Teal Rabbits</a:t>
            </a:r>
            <a:br>
              <a:rPr lang="en-AU" sz="2000" dirty="0"/>
            </a:br>
            <a:br>
              <a:rPr lang="en-AU" sz="2000" dirty="0"/>
            </a:br>
            <a:br>
              <a:rPr lang="en-AU" sz="2800" dirty="0"/>
            </a:br>
            <a:r>
              <a:rPr lang="en-AU" sz="2800" dirty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129845" y="6365056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5044C873-9475-4D1D-8FD1-9D53BCBCEC9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2905" y="0"/>
            <a:ext cx="4439095" cy="132556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0000" y="-1"/>
            <a:ext cx="11382000" cy="1902941"/>
          </a:xfrm>
        </p:spPr>
        <p:txBody>
          <a:bodyPr/>
          <a:lstStyle>
            <a:lvl1pPr>
              <a:defRPr sz="2800"/>
            </a:lvl1pPr>
          </a:lstStyle>
          <a:p>
            <a:r>
              <a:rPr lang="en-AU" dirty="0"/>
              <a:t>Zomato Restaurant Reviews</a:t>
            </a:r>
            <a:br>
              <a:rPr lang="en-AU" sz="2800" dirty="0"/>
            </a:br>
            <a:r>
              <a:rPr lang="en-AU" sz="2000" dirty="0"/>
              <a:t>Teal Rabbits</a:t>
            </a:r>
            <a:br>
              <a:rPr lang="en-AU" sz="2000" dirty="0"/>
            </a:br>
            <a:br>
              <a:rPr lang="en-AU" sz="2000" dirty="0"/>
            </a:br>
            <a:br>
              <a:rPr lang="en-AU" sz="2800" dirty="0"/>
            </a:br>
            <a:r>
              <a:rPr lang="en-AU" sz="2800" dirty="0"/>
              <a:t>Slide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129845" y="6367401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1" name="Picture 10" descr="A close up of a sign&#10;&#10;Description automatically generated">
            <a:extLst>
              <a:ext uri="{FF2B5EF4-FFF2-40B4-BE49-F238E27FC236}">
                <a16:creationId xmlns:a16="http://schemas.microsoft.com/office/drawing/2014/main" id="{BAB9A2F5-2F99-4BFF-99B0-C7C042E64F2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2905" y="0"/>
            <a:ext cx="4439095" cy="132556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527223" y="446087"/>
            <a:ext cx="4093462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73152" y="497269"/>
            <a:ext cx="3547533" cy="1618396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AU" dirty="0"/>
              <a:t>Zomato Restaurant Reviews</a:t>
            </a:r>
            <a:br>
              <a:rPr lang="en-AU" sz="1400" dirty="0"/>
            </a:br>
            <a:r>
              <a:rPr lang="en-AU" sz="1400" dirty="0"/>
              <a:t>Teal Rabbits</a:t>
            </a:r>
            <a:br>
              <a:rPr lang="en-AU" sz="1400" dirty="0"/>
            </a:br>
            <a:br>
              <a:rPr lang="en-AU" sz="1100" dirty="0"/>
            </a:br>
            <a:r>
              <a:rPr lang="en-AU" sz="2800" dirty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809145" cy="591464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7223" y="2260738"/>
            <a:ext cx="4093462" cy="409999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108266" y="6360731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6" r:id="rId5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72CE0-A979-4882-A68F-BF6A7A7FEF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Zomato Restaurant Reviews</a:t>
            </a:r>
            <a:br>
              <a:rPr lang="en-AU" dirty="0"/>
            </a:br>
            <a:br>
              <a:rPr lang="en-AU" dirty="0"/>
            </a:br>
            <a:r>
              <a:rPr lang="en-AU" dirty="0"/>
              <a:t>Teal Rabbits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D334BA-CFF0-4D14-AD50-17639CFBAC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Ashley Drayton, Babette </a:t>
            </a:r>
            <a:r>
              <a:rPr lang="en-US" dirty="0" err="1"/>
              <a:t>Blanquet</a:t>
            </a:r>
            <a:r>
              <a:rPr lang="en-US" dirty="0"/>
              <a:t>, Benedict Nathaniel, Erica Wearne</a:t>
            </a:r>
          </a:p>
        </p:txBody>
      </p:sp>
    </p:spTree>
    <p:extLst>
      <p:ext uri="{BB962C8B-B14F-4D97-AF65-F5344CB8AC3E}">
        <p14:creationId xmlns:p14="http://schemas.microsoft.com/office/powerpoint/2010/main" val="17197105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1AC77-E90F-4405-B3D1-1285D16EA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Zomato Restaurant Reviews</a:t>
            </a:r>
            <a:br>
              <a:rPr lang="en-AU" sz="2800" dirty="0"/>
            </a:br>
            <a:r>
              <a:rPr lang="en-AU" sz="2000" dirty="0"/>
              <a:t>Teal Rabbits</a:t>
            </a:r>
            <a:br>
              <a:rPr lang="en-AU" sz="2000" dirty="0"/>
            </a:br>
            <a:br>
              <a:rPr lang="en-AU" sz="2000" dirty="0"/>
            </a:br>
            <a:br>
              <a:rPr lang="en-AU" sz="2000" dirty="0"/>
            </a:br>
            <a:r>
              <a:rPr lang="en-AU" dirty="0"/>
              <a:t>Affordability vs Quality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576D9-9785-4C86-B155-B1186F3C83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4891" y="3751626"/>
            <a:ext cx="3874907" cy="1366302"/>
          </a:xfrm>
        </p:spPr>
        <p:txBody>
          <a:bodyPr>
            <a:normAutofit lnSpcReduction="10000"/>
          </a:bodyPr>
          <a:lstStyle/>
          <a:p>
            <a:endParaRPr lang="en-AU" sz="1800" dirty="0"/>
          </a:p>
          <a:p>
            <a:r>
              <a:rPr lang="en-GB" dirty="0"/>
              <a:t>There is no correlation between user rating and cost for two people.</a:t>
            </a:r>
          </a:p>
          <a:p>
            <a:endParaRPr lang="en-AU" sz="180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4387B49-B61E-4F8C-AED6-4C4C0F1C4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29" name="Content Placeholder 28">
            <a:extLst>
              <a:ext uri="{FF2B5EF4-FFF2-40B4-BE49-F238E27FC236}">
                <a16:creationId xmlns:a16="http://schemas.microsoft.com/office/drawing/2014/main" id="{0703AEB8-66CF-43C6-A854-2398F344539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t="8726" r="8356" b="24900"/>
          <a:stretch/>
        </p:blipFill>
        <p:spPr>
          <a:xfrm>
            <a:off x="4309798" y="2259199"/>
            <a:ext cx="7509668" cy="4351156"/>
          </a:xfrm>
        </p:spPr>
      </p:pic>
    </p:spTree>
    <p:extLst>
      <p:ext uri="{BB962C8B-B14F-4D97-AF65-F5344CB8AC3E}">
        <p14:creationId xmlns:p14="http://schemas.microsoft.com/office/powerpoint/2010/main" val="22228148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7898D-F493-4AE0-96F4-01F83A420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Zomato Restaurant Reviews</a:t>
            </a:r>
            <a:br>
              <a:rPr lang="en-AU" sz="2800" dirty="0"/>
            </a:br>
            <a:r>
              <a:rPr lang="en-AU" sz="2000" dirty="0"/>
              <a:t>Teal Rabbits</a:t>
            </a:r>
            <a:br>
              <a:rPr lang="en-AU" sz="2000" dirty="0"/>
            </a:br>
            <a:br>
              <a:rPr lang="en-AU" sz="2000" dirty="0"/>
            </a:br>
            <a:br>
              <a:rPr lang="en-AU" sz="2000" dirty="0"/>
            </a:br>
            <a:r>
              <a:rPr lang="en-GB" dirty="0"/>
              <a:t>Cuisines and cities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C3C05E-184C-47F5-B27A-78869FD4D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1" name="Content Placeholder 13">
            <a:extLst>
              <a:ext uri="{FF2B5EF4-FFF2-40B4-BE49-F238E27FC236}">
                <a16:creationId xmlns:a16="http://schemas.microsoft.com/office/drawing/2014/main" id="{BF435014-02F7-438D-8C60-718C685A27E8}"/>
              </a:ext>
            </a:extLst>
          </p:cNvPr>
          <p:cNvSpPr txBox="1">
            <a:spLocks/>
          </p:cNvSpPr>
          <p:nvPr/>
        </p:nvSpPr>
        <p:spPr>
          <a:xfrm>
            <a:off x="373811" y="2918355"/>
            <a:ext cx="4524388" cy="2074820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/>
              <a:t>The Japanese and Italian cuisines are the most represented among the top restaurants.</a:t>
            </a:r>
          </a:p>
          <a:p>
            <a:endParaRPr lang="en-AU" dirty="0"/>
          </a:p>
          <a:p>
            <a:r>
              <a:rPr lang="en-AU" dirty="0"/>
              <a:t>The variety of cuisines is roughly the same across all cities. </a:t>
            </a:r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64CFF04D-2147-4636-BDB8-377628B80F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6694" r="7864" b="5448"/>
          <a:stretch/>
        </p:blipFill>
        <p:spPr>
          <a:xfrm>
            <a:off x="4907698" y="2067339"/>
            <a:ext cx="7150011" cy="4545361"/>
          </a:xfrm>
        </p:spPr>
      </p:pic>
    </p:spTree>
    <p:extLst>
      <p:ext uri="{BB962C8B-B14F-4D97-AF65-F5344CB8AC3E}">
        <p14:creationId xmlns:p14="http://schemas.microsoft.com/office/powerpoint/2010/main" val="10780538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C3ADB-85AF-45C2-B21F-FFEACDB99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000" y="0"/>
            <a:ext cx="11382000" cy="1864826"/>
          </a:xfrm>
        </p:spPr>
        <p:txBody>
          <a:bodyPr/>
          <a:lstStyle/>
          <a:p>
            <a:r>
              <a:rPr lang="en-AU" dirty="0"/>
              <a:t>Zomato Restaurant Reviews</a:t>
            </a:r>
            <a:br>
              <a:rPr lang="en-AU" sz="2800" dirty="0"/>
            </a:br>
            <a:r>
              <a:rPr lang="en-AU" sz="2000" dirty="0"/>
              <a:t>Teal Rabbits</a:t>
            </a:r>
            <a:br>
              <a:rPr lang="en-AU" sz="2000" dirty="0"/>
            </a:br>
            <a:br>
              <a:rPr lang="en-AU" sz="2000" dirty="0"/>
            </a:br>
            <a:br>
              <a:rPr lang="en-AU" sz="2000" dirty="0"/>
            </a:br>
            <a:r>
              <a:rPr lang="en-GB" dirty="0"/>
              <a:t>Summary and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7AF376-30E9-4456-BD68-995F3A9BC0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000" y="2235200"/>
            <a:ext cx="11382000" cy="4312356"/>
          </a:xfrm>
        </p:spPr>
        <p:txBody>
          <a:bodyPr>
            <a:normAutofit/>
          </a:bodyPr>
          <a:lstStyle/>
          <a:p>
            <a:pPr lvl="1"/>
            <a:r>
              <a:rPr lang="en-GB" sz="1800" i="0" dirty="0">
                <a:solidFill>
                  <a:srgbClr val="D1D2D3"/>
                </a:solidFill>
                <a:effectLst/>
              </a:rPr>
              <a:t>Summary</a:t>
            </a:r>
          </a:p>
          <a:p>
            <a:pPr lvl="2"/>
            <a:r>
              <a:rPr lang="en-GB" sz="1600" i="0" dirty="0">
                <a:solidFill>
                  <a:srgbClr val="D1D2D3"/>
                </a:solidFill>
                <a:effectLst/>
              </a:rPr>
              <a:t>44% of the Top 100 restaurants are located in Melbourne</a:t>
            </a:r>
          </a:p>
          <a:p>
            <a:pPr lvl="2"/>
            <a:r>
              <a:rPr lang="en-GB" sz="1600" i="0" dirty="0">
                <a:solidFill>
                  <a:srgbClr val="D1D2D3"/>
                </a:solidFill>
                <a:effectLst/>
              </a:rPr>
              <a:t>Melbourne’s average cost for two people is significantly higher than other city in Australia, topping Sydney by $20 and other cities by $40.</a:t>
            </a:r>
          </a:p>
          <a:p>
            <a:pPr lvl="2"/>
            <a:r>
              <a:rPr lang="en-GB" sz="1600" i="0" dirty="0">
                <a:solidFill>
                  <a:srgbClr val="D1D2D3"/>
                </a:solidFill>
                <a:effectLst/>
              </a:rPr>
              <a:t>The top 500 restaurant list paints a better picture in the aspects we’re observing, affordability also increases as we expand our list to top 500 restaurants.</a:t>
            </a:r>
          </a:p>
          <a:p>
            <a:pPr lvl="2"/>
            <a:r>
              <a:rPr lang="en-GB" sz="1600" i="0" dirty="0">
                <a:solidFill>
                  <a:srgbClr val="D1D2D3"/>
                </a:solidFill>
                <a:effectLst/>
              </a:rPr>
              <a:t>Generally, cuisines are evenly diverse across the 5 cities.</a:t>
            </a:r>
          </a:p>
          <a:p>
            <a:pPr lvl="1"/>
            <a:r>
              <a:rPr lang="en-GB" sz="1800" dirty="0">
                <a:solidFill>
                  <a:srgbClr val="D1D2D3"/>
                </a:solidFill>
              </a:rPr>
              <a:t>Conclusion</a:t>
            </a:r>
          </a:p>
          <a:p>
            <a:pPr lvl="2"/>
            <a:r>
              <a:rPr lang="en-GB" sz="1600" dirty="0"/>
              <a:t>Melbourne has the highest rated restaurants however it comes at a higher price.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62D446-808C-4E43-8FF6-ADA899BE2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915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AF9DE-5A66-44A2-A398-963F6325B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Zomato Restaurant Reviews</a:t>
            </a:r>
            <a:br>
              <a:rPr lang="en-AU" sz="2800" dirty="0"/>
            </a:br>
            <a:r>
              <a:rPr lang="en-AU" sz="2000" dirty="0"/>
              <a:t>Teal Rabbits</a:t>
            </a:r>
            <a:br>
              <a:rPr lang="en-AU" sz="2000" dirty="0"/>
            </a:br>
            <a:br>
              <a:rPr lang="en-AU" sz="2000" dirty="0"/>
            </a:br>
            <a:br>
              <a:rPr lang="en-AU" sz="2000" dirty="0"/>
            </a:br>
            <a:r>
              <a:rPr lang="en-GB" dirty="0"/>
              <a:t>Challenges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0698B-0D1F-4A8B-9E9C-FF72E7DDFA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689" y="2235200"/>
            <a:ext cx="11382001" cy="4267668"/>
          </a:xfrm>
        </p:spPr>
        <p:txBody>
          <a:bodyPr>
            <a:normAutofit lnSpcReduction="10000"/>
          </a:bodyPr>
          <a:lstStyle/>
          <a:p>
            <a:pPr algn="l">
              <a:buFont typeface="Wingdings 2" panose="05020102010507070707" pitchFamily="18" charset="2"/>
              <a:buChar char=""/>
            </a:pPr>
            <a:r>
              <a:rPr lang="en-GB" b="0" i="0" dirty="0">
                <a:solidFill>
                  <a:srgbClr val="D1D2D3"/>
                </a:solidFill>
                <a:effectLst/>
              </a:rPr>
              <a:t>Challenges</a:t>
            </a:r>
          </a:p>
          <a:p>
            <a:pPr lvl="1">
              <a:buFont typeface="Wingdings 2" panose="05020102010507070707" pitchFamily="18" charset="2"/>
              <a:buChar char=""/>
            </a:pPr>
            <a:r>
              <a:rPr lang="en-GB" b="0" i="0" dirty="0">
                <a:solidFill>
                  <a:srgbClr val="D1D2D3"/>
                </a:solidFill>
                <a:effectLst/>
              </a:rPr>
              <a:t>Higher average cost in Melbourne’s top restaurants can be potentially skewed by factors such as the dining scene, target demographics, paid marketing, etc. Zomato IS after all for-profit.</a:t>
            </a:r>
          </a:p>
          <a:p>
            <a:pPr lvl="1">
              <a:buFont typeface="Wingdings 2" panose="05020102010507070707" pitchFamily="18" charset="2"/>
              <a:buChar char=""/>
            </a:pPr>
            <a:r>
              <a:rPr lang="en-GB" b="0" i="0" dirty="0">
                <a:solidFill>
                  <a:srgbClr val="D1D2D3"/>
                </a:solidFill>
                <a:effectLst/>
              </a:rPr>
              <a:t>Top 100 doesn’t adequately represent the dining scene in Australia – heavily favoured by Melbourne.</a:t>
            </a:r>
          </a:p>
          <a:p>
            <a:pPr lvl="1">
              <a:buFont typeface="Wingdings 2" panose="05020102010507070707" pitchFamily="18" charset="2"/>
              <a:buChar char=""/>
            </a:pPr>
            <a:r>
              <a:rPr lang="en-GB" b="0" i="0" dirty="0">
                <a:solidFill>
                  <a:srgbClr val="D1D2D3"/>
                </a:solidFill>
                <a:effectLst/>
              </a:rPr>
              <a:t>Zomato categorisation includes multiple terms that may convolute the data exploration process, may cause categorical disparity.</a:t>
            </a:r>
          </a:p>
          <a:p>
            <a:pPr lvl="1">
              <a:buFont typeface="Wingdings 2" panose="05020102010507070707" pitchFamily="18" charset="2"/>
              <a:buChar char=""/>
            </a:pPr>
            <a:r>
              <a:rPr lang="en-GB" b="0" i="0" dirty="0">
                <a:solidFill>
                  <a:srgbClr val="D1D2D3"/>
                </a:solidFill>
                <a:effectLst/>
              </a:rPr>
              <a:t>Broad vs specific categorisation.</a:t>
            </a:r>
          </a:p>
          <a:p>
            <a:pPr lvl="1">
              <a:buFont typeface="Wingdings 2" panose="05020102010507070707" pitchFamily="18" charset="2"/>
              <a:buChar char=""/>
            </a:pPr>
            <a:r>
              <a:rPr lang="en-GB" b="0" i="0" dirty="0">
                <a:solidFill>
                  <a:srgbClr val="D1D2D3"/>
                </a:solidFill>
                <a:effectLst/>
              </a:rPr>
              <a:t>What we took is a “snapshot”, not accurately representing the thousands of other restaurants in those cities.</a:t>
            </a:r>
          </a:p>
          <a:p>
            <a:pPr algn="l">
              <a:buFont typeface="Wingdings 2" panose="05020102010507070707" pitchFamily="18" charset="2"/>
              <a:buChar char=""/>
            </a:pPr>
            <a:r>
              <a:rPr lang="en-GB" b="0" i="0" dirty="0">
                <a:solidFill>
                  <a:srgbClr val="D1D2D3"/>
                </a:solidFill>
                <a:effectLst/>
              </a:rPr>
              <a:t>If we had 2 more weeks..</a:t>
            </a:r>
          </a:p>
          <a:p>
            <a:pPr lvl="1">
              <a:buFont typeface="Wingdings 2" panose="05020102010507070707" pitchFamily="18" charset="2"/>
              <a:buChar char=""/>
            </a:pPr>
            <a:r>
              <a:rPr lang="en-GB" b="0" i="0" dirty="0">
                <a:solidFill>
                  <a:srgbClr val="D1D2D3"/>
                </a:solidFill>
                <a:effectLst/>
              </a:rPr>
              <a:t>We would look at a larger number of restaurants and assess grouping more thoroughly.</a:t>
            </a:r>
          </a:p>
          <a:p>
            <a:pPr lvl="1">
              <a:buFont typeface="Wingdings 2" panose="05020102010507070707" pitchFamily="18" charset="2"/>
              <a:buChar char=""/>
            </a:pPr>
            <a:r>
              <a:rPr lang="en-GB" b="0" i="0" dirty="0">
                <a:solidFill>
                  <a:srgbClr val="D1D2D3"/>
                </a:solidFill>
                <a:effectLst/>
              </a:rPr>
              <a:t>Look at other APIs and do further validation - perhaps more public ones such as Google Maps and Foursquare APIs.</a:t>
            </a:r>
          </a:p>
          <a:p>
            <a:pPr algn="l">
              <a:buFont typeface="Wingdings 2" panose="05020102010507070707" pitchFamily="18" charset="2"/>
              <a:buChar char=""/>
            </a:pPr>
            <a:endParaRPr lang="en-GB" b="0" i="0" dirty="0">
              <a:solidFill>
                <a:srgbClr val="D1D2D3"/>
              </a:solidFill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BBCF40-B603-4029-9D06-76268D6D9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0197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BE676-157D-4DF0-A5D1-B9C1F3D9C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EE4D44-714C-4419-BBB0-42CB9A140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1026" name="Picture 2" descr="Image result for image of question mark">
            <a:extLst>
              <a:ext uri="{FF2B5EF4-FFF2-40B4-BE49-F238E27FC236}">
                <a16:creationId xmlns:a16="http://schemas.microsoft.com/office/drawing/2014/main" id="{488F4611-FD4D-467B-92EA-623C430353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9956" y="2563916"/>
            <a:ext cx="4306139" cy="3439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1175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7B5B9-3353-4983-93EC-8A0342C81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Zomato Restaurant Reviews</a:t>
            </a:r>
            <a:br>
              <a:rPr lang="en-AU" sz="2800" dirty="0"/>
            </a:br>
            <a:r>
              <a:rPr lang="en-AU" sz="2000" dirty="0"/>
              <a:t>Teal Rabbits</a:t>
            </a:r>
            <a:br>
              <a:rPr lang="en-AU" sz="2000" dirty="0"/>
            </a:br>
            <a:br>
              <a:rPr lang="en-AU" sz="2000" dirty="0"/>
            </a:br>
            <a:br>
              <a:rPr lang="en-AU" sz="2000" dirty="0"/>
            </a:br>
            <a:r>
              <a:rPr lang="en-AU" sz="2800" dirty="0"/>
              <a:t>Hypothesis, Questions and Overall Findings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054E76-C245-4F89-A009-FE1F3701FC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098" y="1900852"/>
            <a:ext cx="11155680" cy="4739099"/>
          </a:xfrm>
        </p:spPr>
        <p:txBody>
          <a:bodyPr>
            <a:normAutofit/>
          </a:bodyPr>
          <a:lstStyle/>
          <a:p>
            <a:r>
              <a:rPr lang="en-AU" dirty="0"/>
              <a:t>Hypothesis: </a:t>
            </a:r>
          </a:p>
          <a:p>
            <a:pPr lvl="1">
              <a:buSzPct val="150000"/>
              <a:buFont typeface="Arial" panose="020B0604020202020204" pitchFamily="34" charset="0"/>
              <a:buChar char="•"/>
            </a:pPr>
            <a:r>
              <a:rPr lang="en-AU" dirty="0"/>
              <a:t>Melbourne is the cultural epicentre of Australia and renowned for quality and diversity of its food.</a:t>
            </a:r>
          </a:p>
          <a:p>
            <a:pPr lvl="1">
              <a:buSzPct val="150000"/>
              <a:buFont typeface="Arial" panose="020B0604020202020204" pitchFamily="34" charset="0"/>
              <a:buChar char="•"/>
            </a:pPr>
            <a:r>
              <a:rPr lang="en-AU" dirty="0"/>
              <a:t>Melbourne has the best restaurants of the five largest cities in Australia.</a:t>
            </a:r>
          </a:p>
          <a:p>
            <a:endParaRPr lang="en-GB" dirty="0"/>
          </a:p>
          <a:p>
            <a:r>
              <a:rPr lang="en-GB" dirty="0"/>
              <a:t>Questions:</a:t>
            </a:r>
          </a:p>
          <a:p>
            <a:pPr lvl="1"/>
            <a:r>
              <a:rPr lang="en-GB" dirty="0"/>
              <a:t>Does Melbourne really have the best restaurants in Australia based on price, ratings and diversity of cuisines?</a:t>
            </a:r>
          </a:p>
          <a:p>
            <a:endParaRPr lang="en-GB" dirty="0"/>
          </a:p>
          <a:p>
            <a:r>
              <a:rPr lang="en-GB" dirty="0"/>
              <a:t>Findings:</a:t>
            </a:r>
          </a:p>
          <a:p>
            <a:pPr lvl="1">
              <a:buSzPct val="150000"/>
              <a:buFont typeface="Arial" panose="020B0604020202020204" pitchFamily="34" charset="0"/>
              <a:buChar char="•"/>
            </a:pPr>
            <a:r>
              <a:rPr lang="en-GB" dirty="0"/>
              <a:t>Melbourne has the highest rated restaurants however it comes at a higher price.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844111-EEB2-480B-B416-01A9CB512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841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F8B74-5140-413F-8831-12D5B6D5C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Zomato Restaurant Reviews</a:t>
            </a:r>
            <a:br>
              <a:rPr lang="en-AU" sz="2800" dirty="0"/>
            </a:br>
            <a:r>
              <a:rPr lang="en-AU" sz="2000" dirty="0"/>
              <a:t>Teal Rabbits</a:t>
            </a:r>
            <a:br>
              <a:rPr lang="en-AU" sz="2000" dirty="0"/>
            </a:br>
            <a:br>
              <a:rPr lang="en-AU" sz="2000" dirty="0"/>
            </a:br>
            <a:br>
              <a:rPr lang="en-AU" sz="2000" dirty="0"/>
            </a:br>
            <a:r>
              <a:rPr lang="en-AU" dirty="0"/>
              <a:t>The Data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3C3A5-C1CC-4795-9E0D-B0A08E4049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320" y="2131797"/>
            <a:ext cx="11643360" cy="4390320"/>
          </a:xfrm>
        </p:spPr>
        <p:txBody>
          <a:bodyPr>
            <a:normAutofit/>
          </a:bodyPr>
          <a:lstStyle/>
          <a:p>
            <a:r>
              <a:rPr lang="en-AU" dirty="0"/>
              <a:t>We used Zomato API to gather the data.</a:t>
            </a:r>
          </a:p>
          <a:p>
            <a:r>
              <a:rPr lang="en-AU" dirty="0"/>
              <a:t>Our dataset = 500 restaurants</a:t>
            </a:r>
          </a:p>
          <a:p>
            <a:pPr lvl="1">
              <a:buSzPct val="150000"/>
              <a:buFont typeface="Arial" panose="020B0604020202020204" pitchFamily="34" charset="0"/>
              <a:buChar char="•"/>
            </a:pPr>
            <a:r>
              <a:rPr lang="en-AU" dirty="0"/>
              <a:t>Top 100 restaurants of Melbourne, Sydney, Brisbane, Adelaide, Perth</a:t>
            </a:r>
          </a:p>
          <a:p>
            <a:r>
              <a:rPr lang="en-AU" dirty="0"/>
              <a:t>Challenges</a:t>
            </a:r>
          </a:p>
          <a:p>
            <a:pPr lvl="1">
              <a:buSzPct val="150000"/>
              <a:buFont typeface="Arial" panose="020B0604020202020204" pitchFamily="34" charset="0"/>
              <a:buChar char="•"/>
            </a:pPr>
            <a:r>
              <a:rPr lang="en-AU" dirty="0"/>
              <a:t>Finalising the API enquiry</a:t>
            </a:r>
          </a:p>
          <a:p>
            <a:pPr lvl="1">
              <a:buSzPct val="150000"/>
              <a:buFont typeface="Arial" panose="020B0604020202020204" pitchFamily="34" charset="0"/>
              <a:buChar char="•"/>
            </a:pPr>
            <a:r>
              <a:rPr lang="en-AU" dirty="0"/>
              <a:t>The limitation of 100 restaurants maximum per call.</a:t>
            </a:r>
          </a:p>
          <a:p>
            <a:pPr lvl="1">
              <a:buSzPct val="150000"/>
              <a:buFont typeface="Arial" panose="020B0604020202020204" pitchFamily="34" charset="0"/>
              <a:buChar char="•"/>
            </a:pPr>
            <a:r>
              <a:rPr lang="en-AU" dirty="0"/>
              <a:t>We actually wanted a 1000 per city instead.</a:t>
            </a:r>
          </a:p>
          <a:p>
            <a:r>
              <a:rPr lang="en-AU" dirty="0"/>
              <a:t>Biases</a:t>
            </a:r>
          </a:p>
          <a:p>
            <a:pPr lvl="1">
              <a:buSzPct val="150000"/>
              <a:buFont typeface="Arial" panose="020B0604020202020204" pitchFamily="34" charset="0"/>
              <a:buChar char="•"/>
            </a:pPr>
            <a:r>
              <a:rPr lang="en-AU" dirty="0"/>
              <a:t>By choosing the five cities, some other excellent restaurants can be in country Australia.</a:t>
            </a:r>
          </a:p>
          <a:p>
            <a:pPr lvl="1">
              <a:buSzPct val="150000"/>
              <a:buFont typeface="Arial" panose="020B0604020202020204" pitchFamily="34" charset="0"/>
              <a:buChar char="•"/>
            </a:pPr>
            <a:r>
              <a:rPr lang="en-AU" dirty="0"/>
              <a:t>We were interested in the best restaurants where most Australians live.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BA667E-3EB5-49ED-B8D8-CC6F72EA1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41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518C5-9F89-4A38-BF77-34D0188CC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Zomato Restaurant Reviews</a:t>
            </a:r>
            <a:br>
              <a:rPr lang="en-AU" sz="2800" dirty="0"/>
            </a:br>
            <a:r>
              <a:rPr lang="en-AU" sz="2000" dirty="0"/>
              <a:t>Teal Rabbits</a:t>
            </a:r>
            <a:br>
              <a:rPr lang="en-AU" sz="2000" dirty="0"/>
            </a:br>
            <a:br>
              <a:rPr lang="en-AU" sz="2000" dirty="0"/>
            </a:br>
            <a:br>
              <a:rPr lang="en-AU" sz="2000" dirty="0"/>
            </a:br>
            <a:r>
              <a:rPr lang="en-AU" dirty="0"/>
              <a:t>Data Clean-Up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4D30D1-E5B7-45C2-BCD7-E494B6D0E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8" name="Content Placeholder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6607C2AF-C3EF-423D-8141-722CCACCBFD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95" b="10051"/>
          <a:stretch/>
        </p:blipFill>
        <p:spPr>
          <a:xfrm>
            <a:off x="2980053" y="2287501"/>
            <a:ext cx="8953702" cy="4132201"/>
          </a:xfrm>
        </p:spPr>
      </p:pic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9DBC1EC9-08AA-49B3-B3F0-E9EE40E9ABE9}"/>
              </a:ext>
            </a:extLst>
          </p:cNvPr>
          <p:cNvSpPr txBox="1">
            <a:spLocks/>
          </p:cNvSpPr>
          <p:nvPr/>
        </p:nvSpPr>
        <p:spPr>
          <a:xfrm>
            <a:off x="258245" y="2308282"/>
            <a:ext cx="2563977" cy="412553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SzPct val="100000"/>
              <a:buFont typeface="Wingdings 2" panose="05020102010507070707" pitchFamily="18" charset="2"/>
              <a:buChar char=""/>
            </a:pPr>
            <a:endParaRPr lang="en-AU" dirty="0"/>
          </a:p>
          <a:p>
            <a:pPr marL="285750" indent="-285750">
              <a:buSzPct val="100000"/>
              <a:buFont typeface="Wingdings 2" panose="05020102010507070707" pitchFamily="18" charset="2"/>
              <a:buChar char=""/>
            </a:pPr>
            <a:endParaRPr lang="en-AU" dirty="0"/>
          </a:p>
          <a:p>
            <a:pPr marL="285750" indent="-285750">
              <a:buSzPct val="100000"/>
              <a:buFont typeface="Wingdings 2" panose="05020102010507070707" pitchFamily="18" charset="2"/>
              <a:buChar char=""/>
            </a:pPr>
            <a:endParaRPr lang="en-AU" dirty="0"/>
          </a:p>
          <a:p>
            <a:pPr marL="285750" indent="-285750">
              <a:buSzPct val="100000"/>
              <a:buFont typeface="Wingdings 2" panose="05020102010507070707" pitchFamily="18" charset="2"/>
              <a:buChar char=""/>
            </a:pPr>
            <a:r>
              <a:rPr lang="en-AU" dirty="0"/>
              <a:t>Initial clean</a:t>
            </a:r>
          </a:p>
          <a:p>
            <a:pPr lvl="1">
              <a:buSzPct val="100000"/>
              <a:buFont typeface="Courier New" panose="02070309020205020404" pitchFamily="49" charset="0"/>
              <a:buChar char="o"/>
            </a:pPr>
            <a:r>
              <a:rPr lang="en-AU" dirty="0"/>
              <a:t>Cleaning of top 500 restaurants</a:t>
            </a:r>
          </a:p>
          <a:p>
            <a:pPr lvl="1">
              <a:buSzPct val="100000"/>
              <a:buFont typeface="Courier New" panose="02070309020205020404" pitchFamily="49" charset="0"/>
              <a:buChar char="o"/>
            </a:pPr>
            <a:r>
              <a:rPr lang="en-AU" dirty="0"/>
              <a:t>Creation of CSV of the top 500 restaurants</a:t>
            </a:r>
          </a:p>
        </p:txBody>
      </p:sp>
    </p:spTree>
    <p:extLst>
      <p:ext uri="{BB962C8B-B14F-4D97-AF65-F5344CB8AC3E}">
        <p14:creationId xmlns:p14="http://schemas.microsoft.com/office/powerpoint/2010/main" val="278778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9517A-43E3-4074-B5D6-5EAF9EF84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Zomato Restaurant Reviews</a:t>
            </a:r>
            <a:br>
              <a:rPr lang="en-AU" sz="2800" dirty="0"/>
            </a:br>
            <a:r>
              <a:rPr lang="en-AU" sz="2000" dirty="0"/>
              <a:t>Teal Rabbits</a:t>
            </a:r>
            <a:br>
              <a:rPr lang="en-AU" sz="2000" dirty="0"/>
            </a:br>
            <a:br>
              <a:rPr lang="en-AU" sz="2000" dirty="0"/>
            </a:br>
            <a:br>
              <a:rPr lang="en-AU" sz="2000" dirty="0"/>
            </a:br>
            <a:r>
              <a:rPr lang="en-AU" dirty="0"/>
              <a:t>Data Clean-Up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6DF679-AA84-42EF-A1AA-7520C8A9DD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5440" y="2174875"/>
            <a:ext cx="11603049" cy="324000"/>
          </a:xfrm>
        </p:spPr>
        <p:txBody>
          <a:bodyPr/>
          <a:lstStyle/>
          <a:p>
            <a:pPr marL="285750" indent="-285750" algn="l">
              <a:buFont typeface="Wingdings 2" panose="05020102010507070707" pitchFamily="18" charset="2"/>
              <a:buChar char=""/>
            </a:pPr>
            <a:r>
              <a:rPr lang="en-AU" sz="1800" dirty="0"/>
              <a:t>Clean of incorrect cells (Average cost for 2) </a:t>
            </a:r>
            <a:r>
              <a:rPr lang="en-AU" sz="2800" b="1" dirty="0">
                <a:solidFill>
                  <a:schemeClr val="accent1"/>
                </a:solidFill>
              </a:rPr>
              <a:t>→</a:t>
            </a:r>
            <a:r>
              <a:rPr lang="en-AU" sz="1800" dirty="0"/>
              <a:t> </a:t>
            </a:r>
            <a:r>
              <a:rPr lang="en-AU" sz="1600" b="0" dirty="0">
                <a:sym typeface="Wingdings" panose="05000000000000000000" pitchFamily="2" charset="2"/>
              </a:rPr>
              <a:t>Creation of CSV containing the top 497 restaurants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745FB5-B50A-4120-A752-147BC08E3E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5440" y="5666534"/>
            <a:ext cx="11603049" cy="373644"/>
          </a:xfrm>
        </p:spPr>
        <p:txBody>
          <a:bodyPr/>
          <a:lstStyle/>
          <a:p>
            <a:pPr marL="285750" indent="-285750" algn="l">
              <a:buFont typeface="Wingdings 2" panose="05020102010507070707" pitchFamily="18" charset="2"/>
              <a:buChar char=""/>
            </a:pPr>
            <a:r>
              <a:rPr lang="en-AU" sz="1800" dirty="0"/>
              <a:t>Calculation of the removed rows during the cleaning process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B67D65-C622-4D92-BD91-2377478C9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8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4FB660E7-8EC0-4E6F-9632-D734BDFB788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074" y="2523697"/>
            <a:ext cx="10383849" cy="3118015"/>
          </a:xfrm>
        </p:spPr>
      </p:pic>
      <p:pic>
        <p:nvPicPr>
          <p:cNvPr id="9" name="Picture 8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8E1D9843-6CD1-4C3D-8645-C4C16144981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602" b="5726"/>
          <a:stretch/>
        </p:blipFill>
        <p:spPr>
          <a:xfrm>
            <a:off x="1318545" y="6040178"/>
            <a:ext cx="9554908" cy="464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94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45685-6F2D-4964-81E7-4DBAF74A4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Zomato Restaurant Reviews</a:t>
            </a:r>
            <a:br>
              <a:rPr lang="en-AU" sz="2800" dirty="0"/>
            </a:br>
            <a:r>
              <a:rPr lang="en-AU" sz="2000" dirty="0"/>
              <a:t>Teal Rabbits</a:t>
            </a:r>
            <a:br>
              <a:rPr lang="en-AU" sz="2000" dirty="0"/>
            </a:br>
            <a:br>
              <a:rPr lang="en-AU" sz="2000" dirty="0"/>
            </a:br>
            <a:br>
              <a:rPr lang="en-AU" sz="2000" dirty="0"/>
            </a:br>
            <a:r>
              <a:rPr lang="en-AU" dirty="0"/>
              <a:t>Data Clean-Up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6E1902-1679-4B57-A49C-70EE4DF1AB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7377" y="2120956"/>
            <a:ext cx="11537243" cy="591256"/>
          </a:xfrm>
        </p:spPr>
        <p:txBody>
          <a:bodyPr/>
          <a:lstStyle/>
          <a:p>
            <a:pPr marL="342900" indent="-342900" algn="l">
              <a:spcBef>
                <a:spcPts val="0"/>
              </a:spcBef>
              <a:spcAft>
                <a:spcPts val="0"/>
              </a:spcAft>
              <a:buFont typeface="Wingdings 2" panose="05020102010507070707" pitchFamily="18" charset="2"/>
              <a:buChar char=""/>
            </a:pPr>
            <a:r>
              <a:rPr lang="en-AU" sz="1800" dirty="0"/>
              <a:t>Obtained top 100 restaurants based on user ratings</a:t>
            </a:r>
          </a:p>
          <a:p>
            <a:pPr marL="800100" lvl="1" indent="-342900">
              <a:spcBef>
                <a:spcPts val="0"/>
              </a:spcBef>
              <a:spcAft>
                <a:spcPts val="0"/>
              </a:spcAft>
              <a:buSzPct val="150000"/>
              <a:buFont typeface="Arial" panose="020B0604020202020204" pitchFamily="34" charset="0"/>
              <a:buChar char="•"/>
            </a:pPr>
            <a:r>
              <a:rPr lang="en-AU" sz="1600" b="0" dirty="0"/>
              <a:t> Where user ratings were tied, total votes were considered</a:t>
            </a:r>
            <a:endParaRPr lang="en-AU" sz="1600" b="0" dirty="0">
              <a:sym typeface="Wingdings" panose="05000000000000000000" pitchFamily="2" charset="2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BA9872-F925-4881-B92E-BD7D550E8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8" name="Content Placeholder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01EEB49A-A078-443F-B298-E6F6573B86C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57"/>
          <a:stretch/>
        </p:blipFill>
        <p:spPr>
          <a:xfrm>
            <a:off x="1352082" y="2712212"/>
            <a:ext cx="9487834" cy="3900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953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24837-6DE6-4254-AEEE-68A908474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Zomato Restaurant Reviews</a:t>
            </a:r>
            <a:br>
              <a:rPr lang="en-AU" sz="2800" dirty="0"/>
            </a:br>
            <a:r>
              <a:rPr lang="en-AU" sz="2000" dirty="0"/>
              <a:t>Teal Rabbits</a:t>
            </a:r>
            <a:br>
              <a:rPr lang="en-AU" sz="2000" dirty="0"/>
            </a:br>
            <a:br>
              <a:rPr lang="en-AU" sz="2000" dirty="0"/>
            </a:br>
            <a:br>
              <a:rPr lang="en-AU" sz="2000" dirty="0"/>
            </a:br>
            <a:r>
              <a:rPr lang="en-AU" dirty="0"/>
              <a:t>Restaurant Distribution and Average User Rating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99EE21-3662-480F-B8BB-9AFE81834C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10000" y="2154940"/>
            <a:ext cx="4750879" cy="839151"/>
          </a:xfrm>
        </p:spPr>
        <p:txBody>
          <a:bodyPr>
            <a:normAutofit/>
          </a:bodyPr>
          <a:lstStyle/>
          <a:p>
            <a:r>
              <a:rPr lang="en-GB" sz="1600" dirty="0"/>
              <a:t>Almost 45% of the Top 100 Restaurants are in Melbourne.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FB2C73-3B05-439D-9744-D47232D47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C0040DCE-E399-41C4-A791-E1069EF2CD4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28921" y="2999926"/>
            <a:ext cx="4513035" cy="3610429"/>
          </a:xfrm>
        </p:spPr>
      </p:pic>
      <p:pic>
        <p:nvPicPr>
          <p:cNvPr id="6" name="Content Placeholder 9">
            <a:extLst>
              <a:ext uri="{FF2B5EF4-FFF2-40B4-BE49-F238E27FC236}">
                <a16:creationId xmlns:a16="http://schemas.microsoft.com/office/drawing/2014/main" id="{4934AE3E-FC76-46AB-85CF-2CFEC217D0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5174" y="2997008"/>
            <a:ext cx="5424396" cy="361626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</p:pic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DBAF63D1-173A-4053-B641-4FBFCFFE65FA}"/>
              </a:ext>
            </a:extLst>
          </p:cNvPr>
          <p:cNvSpPr txBox="1">
            <a:spLocks/>
          </p:cNvSpPr>
          <p:nvPr/>
        </p:nvSpPr>
        <p:spPr>
          <a:xfrm>
            <a:off x="6165174" y="1997302"/>
            <a:ext cx="5424396" cy="99678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AU" sz="1600" dirty="0"/>
              <a:t>When doing the comparison of the top 500 restaurants however, Melbourne is ahead on average user ratings and equal with Sydney on median user rating.</a:t>
            </a:r>
          </a:p>
        </p:txBody>
      </p:sp>
    </p:spTree>
    <p:extLst>
      <p:ext uri="{BB962C8B-B14F-4D97-AF65-F5344CB8AC3E}">
        <p14:creationId xmlns:p14="http://schemas.microsoft.com/office/powerpoint/2010/main" val="3016717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FF019-78D6-4828-9F06-05AA80734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Zomato Restaurant Reviews</a:t>
            </a:r>
            <a:br>
              <a:rPr lang="en-AU" sz="2800" dirty="0"/>
            </a:br>
            <a:r>
              <a:rPr lang="en-AU" sz="2000" dirty="0"/>
              <a:t>Teal Rabbits</a:t>
            </a:r>
            <a:br>
              <a:rPr lang="en-AU" sz="2000" dirty="0"/>
            </a:br>
            <a:br>
              <a:rPr lang="en-AU" sz="2000" dirty="0"/>
            </a:br>
            <a:br>
              <a:rPr lang="en-AU" sz="2000" dirty="0"/>
            </a:br>
            <a:r>
              <a:rPr lang="en-AU" dirty="0"/>
              <a:t>User ratings across top 500 restaurants in each city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32E612-A7BC-4446-980E-F3848D202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3E20E5-2E7F-4A22-953B-E81C70851D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4800" y="2251217"/>
            <a:ext cx="4677468" cy="4359138"/>
          </a:xfrm>
        </p:spPr>
        <p:txBody>
          <a:bodyPr/>
          <a:lstStyle/>
          <a:p>
            <a:r>
              <a:rPr lang="en-AU" dirty="0"/>
              <a:t>Melbourne and Sydney have a slightly higher ratings than other cities. </a:t>
            </a:r>
          </a:p>
          <a:p>
            <a:r>
              <a:rPr lang="en-AU" dirty="0"/>
              <a:t>The Top 100 restaurants in Melbourne have a rating &gt;= 4.6</a:t>
            </a:r>
          </a:p>
          <a:p>
            <a:endParaRPr lang="en-AU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21D7F8CC-BFF0-4747-AF73-74D42C55750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384335" y="2251217"/>
            <a:ext cx="6538706" cy="4359138"/>
          </a:xfrm>
        </p:spPr>
      </p:pic>
    </p:spTree>
    <p:extLst>
      <p:ext uri="{BB962C8B-B14F-4D97-AF65-F5344CB8AC3E}">
        <p14:creationId xmlns:p14="http://schemas.microsoft.com/office/powerpoint/2010/main" val="40560474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7CB7B-2F10-40B9-AEC0-DCADDD888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Zomato Restaurant Reviews</a:t>
            </a:r>
            <a:br>
              <a:rPr lang="en-AU" sz="2800" dirty="0"/>
            </a:br>
            <a:r>
              <a:rPr lang="en-AU" sz="2000" dirty="0"/>
              <a:t>Teal Rabbits</a:t>
            </a:r>
            <a:br>
              <a:rPr lang="en-AU" sz="2000" dirty="0"/>
            </a:br>
            <a:br>
              <a:rPr lang="en-AU" sz="2000" dirty="0"/>
            </a:br>
            <a:br>
              <a:rPr lang="en-AU" sz="2000" dirty="0"/>
            </a:br>
            <a:r>
              <a:rPr lang="en-AU" dirty="0"/>
              <a:t>Cost Comparison Across the Cities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4D510-B4E7-424B-93B8-4C64AB7DA4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8143" y="1902940"/>
            <a:ext cx="11795714" cy="848197"/>
          </a:xfrm>
        </p:spPr>
        <p:txBody>
          <a:bodyPr/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AU" sz="1200" dirty="0"/>
              <a:t>Melbourne is significantly more expensive than in any other city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AU" sz="1200" dirty="0"/>
              <a:t>Melbourne outlying restaurants don’t explain the high average cost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6ADC37-F5AD-4DD0-965D-B55FF515E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25" name="Content Placeholder 8" descr="A screenshot of a video game&#10;&#10;Description automatically generated">
            <a:extLst>
              <a:ext uri="{FF2B5EF4-FFF2-40B4-BE49-F238E27FC236}">
                <a16:creationId xmlns:a16="http://schemas.microsoft.com/office/drawing/2014/main" id="{06E7BAD7-DB90-4DBC-9634-53FE642F20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4666" y="2826211"/>
            <a:ext cx="5535600" cy="369040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D41E110-07B0-46C1-8362-15610F4156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734" y="2826211"/>
            <a:ext cx="5535602" cy="3690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0471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1406</TotalTime>
  <Words>744</Words>
  <Application>Microsoft Office PowerPoint</Application>
  <PresentationFormat>Widescreen</PresentationFormat>
  <Paragraphs>84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Century Gothic</vt:lpstr>
      <vt:lpstr>Courier New</vt:lpstr>
      <vt:lpstr>Wingdings 2</vt:lpstr>
      <vt:lpstr>Quotable</vt:lpstr>
      <vt:lpstr>Zomato Restaurant Reviews  Teal Rabbits</vt:lpstr>
      <vt:lpstr>Zomato Restaurant Reviews Teal Rabbits   Hypothesis, Questions and Overall Findings</vt:lpstr>
      <vt:lpstr>Zomato Restaurant Reviews Teal Rabbits   The Data Exploration</vt:lpstr>
      <vt:lpstr>Zomato Restaurant Reviews Teal Rabbits   Data Clean-Up</vt:lpstr>
      <vt:lpstr>Zomato Restaurant Reviews Teal Rabbits   Data Clean-Up</vt:lpstr>
      <vt:lpstr>Zomato Restaurant Reviews Teal Rabbits   Data Clean-Up</vt:lpstr>
      <vt:lpstr>Zomato Restaurant Reviews Teal Rabbits   Restaurant Distribution and Average User Rating</vt:lpstr>
      <vt:lpstr>Zomato Restaurant Reviews Teal Rabbits   User ratings across top 500 restaurants in each city</vt:lpstr>
      <vt:lpstr>Zomato Restaurant Reviews Teal Rabbits   Cost Comparison Across the Cities</vt:lpstr>
      <vt:lpstr>Zomato Restaurant Reviews Teal Rabbits   Affordability vs Quality</vt:lpstr>
      <vt:lpstr>Zomato Restaurant Reviews Teal Rabbits   Cuisines and cities</vt:lpstr>
      <vt:lpstr>Zomato Restaurant Reviews Teal Rabbits   Summary and Conclusion</vt:lpstr>
      <vt:lpstr>Zomato Restaurant Reviews Teal Rabbits   Challenges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  Teal Rabbits</dc:title>
  <dc:creator>Erica Wearne</dc:creator>
  <cp:lastModifiedBy>Babette</cp:lastModifiedBy>
  <cp:revision>89</cp:revision>
  <dcterms:created xsi:type="dcterms:W3CDTF">2020-07-09T08:07:41Z</dcterms:created>
  <dcterms:modified xsi:type="dcterms:W3CDTF">2020-07-14T04:11:00Z</dcterms:modified>
</cp:coreProperties>
</file>