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9"/>
  </p:notesMasterIdLst>
  <p:sldIdLst>
    <p:sldId id="256" r:id="rId2"/>
    <p:sldId id="259" r:id="rId3"/>
    <p:sldId id="336" r:id="rId4"/>
    <p:sldId id="257" r:id="rId5"/>
    <p:sldId id="337" r:id="rId6"/>
    <p:sldId id="339" r:id="rId7"/>
    <p:sldId id="338" r:id="rId8"/>
  </p:sldIdLst>
  <p:sldSz cx="9144000" cy="5143500" type="screen16x9"/>
  <p:notesSz cx="6858000" cy="9144000"/>
  <p:embeddedFontLst>
    <p:embeddedFont>
      <p:font typeface="Coming Soon" panose="020B0604020202020204" charset="0"/>
      <p:regular r:id="rId10"/>
    </p:embeddedFont>
    <p:embeddedFont>
      <p:font typeface="Concert One" pitchFamily="2" charset="0"/>
      <p:regular r:id="rId11"/>
    </p:embeddedFont>
    <p:embeddedFont>
      <p:font typeface="Roboto Mono Medium" panose="00000009000000000000" pitchFamily="49"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856504-1DA3-46BB-8537-ADD469B6866E}">
  <a:tblStyle styleId="{DF856504-1DA3-46BB-8537-ADD469B686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508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Font typeface="Concert One"/>
              <a:buAutoNum type="arabicPeriod"/>
              <a:defRPr sz="950">
                <a:solidFill>
                  <a:schemeClr val="dk2"/>
                </a:solidFill>
              </a:defRPr>
            </a:lvl1pPr>
            <a:lvl2pPr marL="914400" lvl="1" indent="-292100">
              <a:spcBef>
                <a:spcPts val="1600"/>
              </a:spcBef>
              <a:spcAft>
                <a:spcPts val="0"/>
              </a:spcAft>
              <a:buClr>
                <a:srgbClr val="4D719D"/>
              </a:buClr>
              <a:buSzPts val="1000"/>
              <a:buFont typeface="Muli"/>
              <a:buAutoNum type="alphaLcPeriod"/>
              <a:defRPr sz="950">
                <a:solidFill>
                  <a:schemeClr val="dk2"/>
                </a:solidFill>
              </a:defRPr>
            </a:lvl2pPr>
            <a:lvl3pPr marL="1371600" lvl="2" indent="-292100">
              <a:spcBef>
                <a:spcPts val="1600"/>
              </a:spcBef>
              <a:spcAft>
                <a:spcPts val="0"/>
              </a:spcAft>
              <a:buClr>
                <a:srgbClr val="4D719D"/>
              </a:buClr>
              <a:buSzPts val="1000"/>
              <a:buFont typeface="Muli"/>
              <a:buAutoNum type="romanLcPeriod"/>
              <a:defRPr sz="950">
                <a:solidFill>
                  <a:schemeClr val="dk2"/>
                </a:solidFill>
              </a:defRPr>
            </a:lvl3pPr>
            <a:lvl4pPr marL="1828800" lvl="3" indent="-292100">
              <a:spcBef>
                <a:spcPts val="1600"/>
              </a:spcBef>
              <a:spcAft>
                <a:spcPts val="0"/>
              </a:spcAft>
              <a:buClr>
                <a:srgbClr val="4D719D"/>
              </a:buClr>
              <a:buSzPts val="1000"/>
              <a:buFont typeface="Muli"/>
              <a:buAutoNum type="arabicPeriod"/>
              <a:defRPr sz="950">
                <a:solidFill>
                  <a:schemeClr val="dk2"/>
                </a:solidFill>
              </a:defRPr>
            </a:lvl4pPr>
            <a:lvl5pPr marL="2286000" lvl="4" indent="-292100">
              <a:spcBef>
                <a:spcPts val="1600"/>
              </a:spcBef>
              <a:spcAft>
                <a:spcPts val="0"/>
              </a:spcAft>
              <a:buClr>
                <a:srgbClr val="4D719D"/>
              </a:buClr>
              <a:buSzPts val="1000"/>
              <a:buFont typeface="Muli"/>
              <a:buAutoNum type="alphaLcPeriod"/>
              <a:defRPr sz="950">
                <a:solidFill>
                  <a:schemeClr val="dk2"/>
                </a:solidFill>
              </a:defRPr>
            </a:lvl5pPr>
            <a:lvl6pPr marL="2743200" lvl="5" indent="-292100">
              <a:spcBef>
                <a:spcPts val="1600"/>
              </a:spcBef>
              <a:spcAft>
                <a:spcPts val="0"/>
              </a:spcAft>
              <a:buClr>
                <a:srgbClr val="4D719D"/>
              </a:buClr>
              <a:buSzPts val="1000"/>
              <a:buFont typeface="Muli"/>
              <a:buAutoNum type="romanLcPeriod"/>
              <a:defRPr sz="950">
                <a:solidFill>
                  <a:schemeClr val="dk2"/>
                </a:solidFill>
              </a:defRPr>
            </a:lvl6pPr>
            <a:lvl7pPr marL="3200400" lvl="6" indent="-292100">
              <a:spcBef>
                <a:spcPts val="1600"/>
              </a:spcBef>
              <a:spcAft>
                <a:spcPts val="0"/>
              </a:spcAft>
              <a:buClr>
                <a:srgbClr val="4D719D"/>
              </a:buClr>
              <a:buSzPts val="1000"/>
              <a:buFont typeface="Muli"/>
              <a:buAutoNum type="arabicPeriod"/>
              <a:defRPr sz="950">
                <a:solidFill>
                  <a:schemeClr val="dk2"/>
                </a:solidFill>
              </a:defRPr>
            </a:lvl7pPr>
            <a:lvl8pPr marL="3657600" lvl="7" indent="-292100">
              <a:spcBef>
                <a:spcPts val="1600"/>
              </a:spcBef>
              <a:spcAft>
                <a:spcPts val="0"/>
              </a:spcAft>
              <a:buClr>
                <a:srgbClr val="4D719D"/>
              </a:buClr>
              <a:buSzPts val="1000"/>
              <a:buFont typeface="Muli"/>
              <a:buAutoNum type="alphaLcPeriod"/>
              <a:defRPr sz="950">
                <a:solidFill>
                  <a:schemeClr val="dk2"/>
                </a:solidFill>
              </a:defRPr>
            </a:lvl8pPr>
            <a:lvl9pPr marL="4114800" lvl="8" indent="-292100">
              <a:spcBef>
                <a:spcPts val="1600"/>
              </a:spcBef>
              <a:spcAft>
                <a:spcPts val="1600"/>
              </a:spcAft>
              <a:buClr>
                <a:srgbClr val="4D719D"/>
              </a:buClr>
              <a:buSzPts val="1000"/>
              <a:buFont typeface="Muli"/>
              <a:buAutoNum type="romanLcPeriod"/>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87" r:id="rId5"/>
    <p:sldLayoutId id="2147483688" r:id="rId6"/>
    <p:sldLayoutId id="2147483689" r:id="rId7"/>
    <p:sldLayoutId id="2147483690" r:id="rId8"/>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ctrTitle"/>
          </p:nvPr>
        </p:nvSpPr>
        <p:spPr>
          <a:xfrm>
            <a:off x="1593819" y="1744200"/>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accent2"/>
                </a:solidFill>
              </a:rPr>
              <a:t>Reconocimiento de Patrones</a:t>
            </a:r>
            <a:endParaRPr dirty="0">
              <a:solidFill>
                <a:schemeClr val="accent2"/>
              </a:solidFill>
            </a:endParaRPr>
          </a:p>
        </p:txBody>
      </p:sp>
      <p:sp>
        <p:nvSpPr>
          <p:cNvPr id="315" name="Google Shape;315;p50"/>
          <p:cNvSpPr txBox="1">
            <a:spLocks noGrp="1"/>
          </p:cNvSpPr>
          <p:nvPr>
            <p:ph type="subTitle" idx="1"/>
          </p:nvPr>
        </p:nvSpPr>
        <p:spPr>
          <a:xfrm>
            <a:off x="1593819" y="3672204"/>
            <a:ext cx="1585012"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b="0" dirty="0"/>
              <a:t>Ashley</a:t>
            </a:r>
          </a:p>
          <a:p>
            <a:pPr marL="0" lvl="0" indent="0" algn="ctr" rtl="0">
              <a:spcBef>
                <a:spcPts val="0"/>
              </a:spcBef>
              <a:spcAft>
                <a:spcPts val="0"/>
              </a:spcAft>
              <a:buNone/>
            </a:pPr>
            <a:r>
              <a:rPr lang="es-MX" b="0" dirty="0"/>
              <a:t> Echevarria Ruiz </a:t>
            </a:r>
            <a:endParaRPr b="0" dirty="0"/>
          </a:p>
        </p:txBody>
      </p:sp>
      <p:sp>
        <p:nvSpPr>
          <p:cNvPr id="318" name="Google Shape;318;p50"/>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txBody>
          <a:bodyPr/>
          <a:lstStyle/>
          <a:p>
            <a:endParaRPr lang="es-MX"/>
          </a:p>
        </p:txBody>
      </p:sp>
      <p:pic>
        <p:nvPicPr>
          <p:cNvPr id="319" name="Google Shape;319;p5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320" name="Google Shape;320;p50"/>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10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182053"/>
            <a:ext cx="1496149" cy="1160650"/>
          </a:xfrm>
          <a:prstGeom prst="rect">
            <a:avLst/>
          </a:prstGeom>
          <a:noFill/>
          <a:ln>
            <a:noFill/>
          </a:ln>
        </p:spPr>
      </p:pic>
      <p:sp>
        <p:nvSpPr>
          <p:cNvPr id="349" name="Google Shape;349;p53"/>
          <p:cNvSpPr txBox="1">
            <a:spLocks noGrp="1"/>
          </p:cNvSpPr>
          <p:nvPr>
            <p:ph type="title" idx="2"/>
          </p:nvPr>
        </p:nvSpPr>
        <p:spPr>
          <a:xfrm>
            <a:off x="3778199" y="1261378"/>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2999" y="2546117"/>
            <a:ext cx="3798000" cy="15094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Modelo de Clasificacion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A4A13FD-9967-FB41-8FBB-F882B4538123}"/>
              </a:ext>
            </a:extLst>
          </p:cNvPr>
          <p:cNvSpPr>
            <a:spLocks noGrp="1"/>
          </p:cNvSpPr>
          <p:nvPr>
            <p:ph type="body" idx="1"/>
          </p:nvPr>
        </p:nvSpPr>
        <p:spPr>
          <a:xfrm>
            <a:off x="1353120" y="1838973"/>
            <a:ext cx="6963300" cy="1465553"/>
          </a:xfrm>
        </p:spPr>
        <p:txBody>
          <a:bodyPr/>
          <a:lstStyle/>
          <a:p>
            <a:pPr marL="149225" indent="0" algn="just">
              <a:buNone/>
            </a:pPr>
            <a:r>
              <a:rPr lang="es-MX" sz="1400" dirty="0"/>
              <a:t>Un modelo de clasificación es un modelo de aprendizaje supervisado de Machine </a:t>
            </a:r>
            <a:r>
              <a:rPr lang="es-MX" sz="1400" dirty="0" err="1"/>
              <a:t>Learning</a:t>
            </a:r>
            <a:r>
              <a:rPr lang="es-MX" sz="1400" dirty="0"/>
              <a:t>. Esto significa que tanto las variables como las respuestas están presentes en el conjunto de datos. El objetivo de la clasificación es identificar patrones comunes en las variables para predecir a qué categoría o clase pertenecen.</a:t>
            </a:r>
          </a:p>
          <a:p>
            <a:pPr marL="149225" indent="0">
              <a:buNone/>
            </a:pPr>
            <a:endParaRPr lang="es-MX" dirty="0"/>
          </a:p>
        </p:txBody>
      </p:sp>
    </p:spTree>
    <p:extLst>
      <p:ext uri="{BB962C8B-B14F-4D97-AF65-F5344CB8AC3E}">
        <p14:creationId xmlns:p14="http://schemas.microsoft.com/office/powerpoint/2010/main" val="128864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1307964" y="1072592"/>
            <a:ext cx="6963300" cy="299831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400" dirty="0"/>
              <a:t>El análisis de datos es fundamental en este tipo de proyectos, ya que se necesitan datos correctos y precisos para que los resultados de la clasificación sean exactos. Los clasificadores de Machine </a:t>
            </a:r>
            <a:r>
              <a:rPr lang="es-MX" sz="1400" dirty="0" err="1"/>
              <a:t>Learning</a:t>
            </a:r>
            <a:r>
              <a:rPr lang="es-MX" sz="1400" dirty="0"/>
              <a:t> funcionan mejor con números que con letras, por lo que primero convertí los datos. Identifiqué las variables categóricas y las variables continuas para realizar las agrupaciones respectivas.</a:t>
            </a:r>
          </a:p>
          <a:p>
            <a:pPr marL="0" lvl="0" indent="0" algn="just" rtl="0">
              <a:spcBef>
                <a:spcPts val="0"/>
              </a:spcBef>
              <a:spcAft>
                <a:spcPts val="1600"/>
              </a:spcAft>
              <a:buNone/>
            </a:pPr>
            <a:r>
              <a:rPr lang="es-MX" sz="1400" dirty="0"/>
              <a:t>Para convertir las variables en números, utilicé dos métodos: el método manual con la función de diccionario, donde especificaba qué datos transformar y en qué valores transformarlos, y el método de `</a:t>
            </a:r>
            <a:r>
              <a:rPr lang="es-MX" sz="1400" dirty="0" err="1"/>
              <a:t>get_dummies</a:t>
            </a:r>
            <a:r>
              <a:rPr lang="es-MX" sz="1400" dirty="0"/>
              <a:t>`, que divide las columnas en varias columnas nuevas, agrupando los datos.</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3C5199E-D214-1DDB-3CA7-B6FB7C529250}"/>
              </a:ext>
            </a:extLst>
          </p:cNvPr>
          <p:cNvSpPr>
            <a:spLocks noGrp="1"/>
          </p:cNvSpPr>
          <p:nvPr>
            <p:ph type="body" idx="1"/>
          </p:nvPr>
        </p:nvSpPr>
        <p:spPr>
          <a:xfrm>
            <a:off x="1195075" y="1522884"/>
            <a:ext cx="6989370" cy="2097731"/>
          </a:xfrm>
        </p:spPr>
        <p:txBody>
          <a:bodyPr/>
          <a:lstStyle/>
          <a:p>
            <a:pPr marL="149225" indent="0" algn="just">
              <a:buNone/>
            </a:pPr>
            <a:r>
              <a:rPr lang="es-MX" sz="1400" dirty="0"/>
              <a:t>El balanceo de los datos es una parte crucial del tratamiento de datos. Si los datos no están balanceados, el modelo tiene dificultades para identificar patrones que generen ciertas respuestas. Para lograr un balance, es necesario añadir más datos, lo cual se realiza utilizando la función `</a:t>
            </a:r>
            <a:r>
              <a:rPr lang="es-MX" sz="1400" dirty="0" err="1"/>
              <a:t>over_sampling</a:t>
            </a:r>
            <a:r>
              <a:rPr lang="es-MX" sz="1400" dirty="0"/>
              <a:t>`, que crea valores ficticios hasta alcanzar un balance adecuado. La función SMOTE también ayuda en este proceso al crear registros adicionales basados en los existentes, evitando duplicaciones.</a:t>
            </a:r>
          </a:p>
        </p:txBody>
      </p:sp>
    </p:spTree>
    <p:extLst>
      <p:ext uri="{BB962C8B-B14F-4D97-AF65-F5344CB8AC3E}">
        <p14:creationId xmlns:p14="http://schemas.microsoft.com/office/powerpoint/2010/main" val="420803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4" y="1368618"/>
            <a:ext cx="1496149" cy="1160650"/>
          </a:xfrm>
          <a:prstGeom prst="rect">
            <a:avLst/>
          </a:prstGeom>
          <a:noFill/>
          <a:ln>
            <a:noFill/>
          </a:ln>
        </p:spPr>
      </p:pic>
      <p:sp>
        <p:nvSpPr>
          <p:cNvPr id="349" name="Google Shape;349;p53"/>
          <p:cNvSpPr txBox="1">
            <a:spLocks noGrp="1"/>
          </p:cNvSpPr>
          <p:nvPr>
            <p:ph type="title" idx="2"/>
          </p:nvPr>
        </p:nvSpPr>
        <p:spPr>
          <a:xfrm>
            <a:off x="3778198" y="1401221"/>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2998" y="2702485"/>
            <a:ext cx="3798000" cy="8102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Modelo Predictivo </a:t>
            </a:r>
            <a:r>
              <a:rPr lang="en" dirty="0"/>
              <a:t>KNN</a:t>
            </a:r>
            <a:br>
              <a:rPr lang="en" dirty="0"/>
            </a:br>
            <a:endParaRPr dirty="0"/>
          </a:p>
        </p:txBody>
      </p:sp>
    </p:spTree>
    <p:extLst>
      <p:ext uri="{BB962C8B-B14F-4D97-AF65-F5344CB8AC3E}">
        <p14:creationId xmlns:p14="http://schemas.microsoft.com/office/powerpoint/2010/main" val="150384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3C5199E-D214-1DDB-3CA7-B6FB7C529250}"/>
              </a:ext>
            </a:extLst>
          </p:cNvPr>
          <p:cNvSpPr>
            <a:spLocks noGrp="1"/>
          </p:cNvSpPr>
          <p:nvPr>
            <p:ph type="body" idx="1"/>
          </p:nvPr>
        </p:nvSpPr>
        <p:spPr>
          <a:xfrm>
            <a:off x="1206364" y="1651147"/>
            <a:ext cx="6989370" cy="1841205"/>
          </a:xfrm>
        </p:spPr>
        <p:txBody>
          <a:bodyPr/>
          <a:lstStyle/>
          <a:p>
            <a:pPr marL="149225" indent="0" algn="just">
              <a:buNone/>
            </a:pPr>
            <a:r>
              <a:rPr lang="es-MX" sz="1400" dirty="0"/>
              <a:t>El modelo predictivo KNN nos ayuda a realizar predicciones utilizando como base los resultados más cercanos. El método funciona de la siguiente manera: recibe las variables independientes de cada observación, calcula la distancia entre ellas, ordena las distancias de menor a mayor, clasifica a partir del número de vecinos que elijamos, realiza un conteo de tipos de datos para cada clase y, finalmente, predice el resultado.</a:t>
            </a:r>
          </a:p>
        </p:txBody>
      </p:sp>
    </p:spTree>
    <p:extLst>
      <p:ext uri="{BB962C8B-B14F-4D97-AF65-F5344CB8AC3E}">
        <p14:creationId xmlns:p14="http://schemas.microsoft.com/office/powerpoint/2010/main" val="818837866"/>
      </p:ext>
    </p:extLst>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Words>
  <Application>Microsoft Office PowerPoint</Application>
  <PresentationFormat>Presentación en pantalla (16:9)</PresentationFormat>
  <Paragraphs>12</Paragraphs>
  <Slides>7</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Muli</vt:lpstr>
      <vt:lpstr>Roboto Mono Medium</vt:lpstr>
      <vt:lpstr>Arial</vt:lpstr>
      <vt:lpstr>Coming Soon</vt:lpstr>
      <vt:lpstr>Concert One</vt:lpstr>
      <vt:lpstr>Notebook Lesson by Slidesgo</vt:lpstr>
      <vt:lpstr>Reconocimiento de Patrones</vt:lpstr>
      <vt:lpstr>Modelo de Clasificacion </vt:lpstr>
      <vt:lpstr>Presentación de PowerPoint</vt:lpstr>
      <vt:lpstr>Presentación de PowerPoint</vt:lpstr>
      <vt:lpstr>Presentación de PowerPoint</vt:lpstr>
      <vt:lpstr>02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Ashley Echevarria Ruiz</dc:creator>
  <cp:lastModifiedBy>Ashley Echevarria Ruiz</cp:lastModifiedBy>
  <cp:revision>1</cp:revision>
  <dcterms:modified xsi:type="dcterms:W3CDTF">2024-07-17T20:02:36Z</dcterms:modified>
</cp:coreProperties>
</file>