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56"/>
  </p:notesMasterIdLst>
  <p:sldIdLst>
    <p:sldId id="256" r:id="rId2"/>
    <p:sldId id="333" r:id="rId3"/>
    <p:sldId id="289" r:id="rId4"/>
    <p:sldId id="279" r:id="rId5"/>
    <p:sldId id="290" r:id="rId6"/>
    <p:sldId id="280" r:id="rId7"/>
    <p:sldId id="291" r:id="rId8"/>
    <p:sldId id="281" r:id="rId9"/>
    <p:sldId id="293" r:id="rId10"/>
    <p:sldId id="284" r:id="rId11"/>
    <p:sldId id="283" r:id="rId12"/>
    <p:sldId id="285" r:id="rId13"/>
    <p:sldId id="294" r:id="rId14"/>
    <p:sldId id="295" r:id="rId15"/>
    <p:sldId id="297" r:id="rId16"/>
    <p:sldId id="296" r:id="rId17"/>
    <p:sldId id="298" r:id="rId18"/>
    <p:sldId id="299" r:id="rId19"/>
    <p:sldId id="300" r:id="rId20"/>
    <p:sldId id="282" r:id="rId21"/>
    <p:sldId id="278" r:id="rId22"/>
    <p:sldId id="259" r:id="rId23"/>
    <p:sldId id="307" r:id="rId24"/>
    <p:sldId id="303" r:id="rId25"/>
    <p:sldId id="310" r:id="rId26"/>
    <p:sldId id="309" r:id="rId27"/>
    <p:sldId id="305" r:id="rId28"/>
    <p:sldId id="312" r:id="rId29"/>
    <p:sldId id="313" r:id="rId30"/>
    <p:sldId id="314" r:id="rId31"/>
    <p:sldId id="315" r:id="rId32"/>
    <p:sldId id="311" r:id="rId33"/>
    <p:sldId id="304" r:id="rId34"/>
    <p:sldId id="316" r:id="rId35"/>
    <p:sldId id="306" r:id="rId36"/>
    <p:sldId id="308" r:id="rId37"/>
    <p:sldId id="288" r:id="rId38"/>
    <p:sldId id="264" r:id="rId39"/>
    <p:sldId id="320" r:id="rId40"/>
    <p:sldId id="321" r:id="rId41"/>
    <p:sldId id="322" r:id="rId42"/>
    <p:sldId id="262" r:id="rId43"/>
    <p:sldId id="318" r:id="rId44"/>
    <p:sldId id="319" r:id="rId45"/>
    <p:sldId id="263" r:id="rId46"/>
    <p:sldId id="327" r:id="rId47"/>
    <p:sldId id="326" r:id="rId48"/>
    <p:sldId id="323" r:id="rId49"/>
    <p:sldId id="324" r:id="rId50"/>
    <p:sldId id="328" r:id="rId51"/>
    <p:sldId id="329" r:id="rId52"/>
    <p:sldId id="330" r:id="rId53"/>
    <p:sldId id="331" r:id="rId54"/>
    <p:sldId id="33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C94436-5ED6-4EDD-B4D2-CD0FADC26C41}">
          <p14:sldIdLst>
            <p14:sldId id="256"/>
            <p14:sldId id="333"/>
          </p14:sldIdLst>
        </p14:section>
        <p14:section name="Ada Lovelace" id="{DD305AA4-9834-444E-BBA8-83AD5733E3F1}">
          <p14:sldIdLst>
            <p14:sldId id="289"/>
            <p14:sldId id="279"/>
            <p14:sldId id="290"/>
            <p14:sldId id="280"/>
            <p14:sldId id="291"/>
            <p14:sldId id="281"/>
            <p14:sldId id="293"/>
          </p14:sldIdLst>
        </p14:section>
        <p14:section name="ENIAC" id="{A76BE789-44C1-4FA2-9E62-3084E1E68B1A}">
          <p14:sldIdLst>
            <p14:sldId id="284"/>
            <p14:sldId id="283"/>
            <p14:sldId id="285"/>
            <p14:sldId id="294"/>
            <p14:sldId id="295"/>
            <p14:sldId id="297"/>
            <p14:sldId id="296"/>
            <p14:sldId id="298"/>
            <p14:sldId id="299"/>
            <p14:sldId id="300"/>
            <p14:sldId id="282"/>
            <p14:sldId id="278"/>
          </p14:sldIdLst>
        </p14:section>
        <p14:section name="Grace Murray Hopper" id="{34DF6905-5DEE-4CC4-90FA-3AD78A07BF17}">
          <p14:sldIdLst>
            <p14:sldId id="259"/>
            <p14:sldId id="307"/>
            <p14:sldId id="303"/>
            <p14:sldId id="310"/>
            <p14:sldId id="309"/>
            <p14:sldId id="305"/>
            <p14:sldId id="312"/>
            <p14:sldId id="313"/>
            <p14:sldId id="314"/>
            <p14:sldId id="315"/>
            <p14:sldId id="311"/>
            <p14:sldId id="304"/>
            <p14:sldId id="316"/>
            <p14:sldId id="306"/>
            <p14:sldId id="308"/>
          </p14:sldIdLst>
        </p14:section>
        <p14:section name="Barbara Liskov" id="{97F98044-FA01-4853-8BE6-2E0FF78F504D}">
          <p14:sldIdLst>
            <p14:sldId id="288"/>
            <p14:sldId id="264"/>
            <p14:sldId id="320"/>
            <p14:sldId id="321"/>
            <p14:sldId id="322"/>
          </p14:sldIdLst>
        </p14:section>
        <p14:section name="Frances Allen" id="{DDBDCE47-6063-4E01-8C97-97C26C0A1C9E}">
          <p14:sldIdLst>
            <p14:sldId id="262"/>
            <p14:sldId id="318"/>
            <p14:sldId id="319"/>
          </p14:sldIdLst>
        </p14:section>
        <p14:section name="Mary Lou Jepsen" id="{7A010A3A-EA62-4909-922B-E7754B6069B9}">
          <p14:sldIdLst>
            <p14:sldId id="263"/>
            <p14:sldId id="327"/>
            <p14:sldId id="326"/>
          </p14:sldIdLst>
        </p14:section>
        <p14:section name="Others!" id="{04BBD23B-05DA-4C64-A9A5-A1559B151ECD}">
          <p14:sldIdLst>
            <p14:sldId id="323"/>
            <p14:sldId id="324"/>
          </p14:sldIdLst>
        </p14:section>
        <p14:section name="Recap" id="{4CA983BB-A22F-441D-B6AA-DEBD3AC01339}">
          <p14:sldIdLst>
            <p14:sldId id="328"/>
            <p14:sldId id="329"/>
            <p14:sldId id="330"/>
            <p14:sldId id="331"/>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6" autoAdjust="0"/>
    <p:restoredTop sz="94620" autoAdjust="0"/>
  </p:normalViewPr>
  <p:slideViewPr>
    <p:cSldViewPr snapToGrid="0">
      <p:cViewPr varScale="1">
        <p:scale>
          <a:sx n="58" d="100"/>
          <a:sy n="58" d="100"/>
        </p:scale>
        <p:origin x="8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41018-18AD-4106-9BC7-89EEA61D4F9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DAC8C87-E3B7-4491-AB39-0DCFF638F06A}">
      <dgm:prSet phldrT="[Text]"/>
      <dgm:spPr/>
      <dgm:t>
        <a:bodyPr/>
        <a:lstStyle/>
        <a:p>
          <a:r>
            <a:rPr lang="en-US" dirty="0" smtClean="0"/>
            <a:t>Reduced errors</a:t>
          </a:r>
          <a:endParaRPr lang="en-US" dirty="0"/>
        </a:p>
      </dgm:t>
    </dgm:pt>
    <dgm:pt modelId="{95953FB4-9FA5-45D2-9F9F-52F804278A3A}" type="parTrans" cxnId="{9993C751-D9C5-4EDD-AD7D-CE5E561DDF45}">
      <dgm:prSet/>
      <dgm:spPr/>
      <dgm:t>
        <a:bodyPr/>
        <a:lstStyle/>
        <a:p>
          <a:endParaRPr lang="en-US"/>
        </a:p>
      </dgm:t>
    </dgm:pt>
    <dgm:pt modelId="{19206D00-2992-42AD-9697-CF18CCA3647A}" type="sibTrans" cxnId="{9993C751-D9C5-4EDD-AD7D-CE5E561DDF45}">
      <dgm:prSet/>
      <dgm:spPr/>
      <dgm:t>
        <a:bodyPr/>
        <a:lstStyle/>
        <a:p>
          <a:endParaRPr lang="en-US"/>
        </a:p>
      </dgm:t>
    </dgm:pt>
    <dgm:pt modelId="{8EFE5456-08E5-402C-B335-CBE77EEFC985}">
      <dgm:prSet/>
      <dgm:spPr/>
      <dgm:t>
        <a:bodyPr/>
        <a:lstStyle/>
        <a:p>
          <a:r>
            <a:rPr lang="en-US" dirty="0" smtClean="0"/>
            <a:t>Less tedium</a:t>
          </a:r>
        </a:p>
      </dgm:t>
    </dgm:pt>
    <dgm:pt modelId="{F83318DF-4A6E-4947-98F2-CA907F6156B1}" type="parTrans" cxnId="{EB4437EB-15C3-4BFF-8F3B-E650B62AD6BF}">
      <dgm:prSet/>
      <dgm:spPr/>
      <dgm:t>
        <a:bodyPr/>
        <a:lstStyle/>
        <a:p>
          <a:endParaRPr lang="en-US"/>
        </a:p>
      </dgm:t>
    </dgm:pt>
    <dgm:pt modelId="{76EF2CF1-939C-413A-B8CB-8AC0B3D10367}" type="sibTrans" cxnId="{EB4437EB-15C3-4BFF-8F3B-E650B62AD6BF}">
      <dgm:prSet/>
      <dgm:spPr/>
      <dgm:t>
        <a:bodyPr/>
        <a:lstStyle/>
        <a:p>
          <a:endParaRPr lang="en-US"/>
        </a:p>
      </dgm:t>
    </dgm:pt>
    <dgm:pt modelId="{CD20B31C-2849-43ED-9CFD-BBADEFBDDA5D}">
      <dgm:prSet/>
      <dgm:spPr/>
      <dgm:t>
        <a:bodyPr/>
        <a:lstStyle/>
        <a:p>
          <a:r>
            <a:rPr lang="en-US" dirty="0" smtClean="0"/>
            <a:t>Less duplication of effort</a:t>
          </a:r>
          <a:endParaRPr lang="en-US" dirty="0"/>
        </a:p>
      </dgm:t>
    </dgm:pt>
    <dgm:pt modelId="{3E902595-E47A-4345-B0B5-27EBBDF23E8C}" type="parTrans" cxnId="{5AD481AD-2D9E-4C92-B187-49DBB3C9B95E}">
      <dgm:prSet/>
      <dgm:spPr/>
      <dgm:t>
        <a:bodyPr/>
        <a:lstStyle/>
        <a:p>
          <a:endParaRPr lang="en-US"/>
        </a:p>
      </dgm:t>
    </dgm:pt>
    <dgm:pt modelId="{E3A2D42C-CF4C-453B-AC8C-9DC010F12AEA}" type="sibTrans" cxnId="{5AD481AD-2D9E-4C92-B187-49DBB3C9B95E}">
      <dgm:prSet/>
      <dgm:spPr/>
      <dgm:t>
        <a:bodyPr/>
        <a:lstStyle/>
        <a:p>
          <a:endParaRPr lang="en-US"/>
        </a:p>
      </dgm:t>
    </dgm:pt>
    <dgm:pt modelId="{7D45FB25-D421-482A-B32F-13338C52444E}" type="pres">
      <dgm:prSet presAssocID="{41841018-18AD-4106-9BC7-89EEA61D4F9F}" presName="diagram" presStyleCnt="0">
        <dgm:presLayoutVars>
          <dgm:dir/>
          <dgm:resizeHandles val="exact"/>
        </dgm:presLayoutVars>
      </dgm:prSet>
      <dgm:spPr/>
      <dgm:t>
        <a:bodyPr/>
        <a:lstStyle/>
        <a:p>
          <a:endParaRPr lang="en-US"/>
        </a:p>
      </dgm:t>
    </dgm:pt>
    <dgm:pt modelId="{A19B2624-FC06-46A4-8493-9E6A12CE623F}" type="pres">
      <dgm:prSet presAssocID="{CDAC8C87-E3B7-4491-AB39-0DCFF638F06A}" presName="node" presStyleLbl="node1" presStyleIdx="0" presStyleCnt="3">
        <dgm:presLayoutVars>
          <dgm:bulletEnabled val="1"/>
        </dgm:presLayoutVars>
      </dgm:prSet>
      <dgm:spPr/>
      <dgm:t>
        <a:bodyPr/>
        <a:lstStyle/>
        <a:p>
          <a:endParaRPr lang="en-US"/>
        </a:p>
      </dgm:t>
    </dgm:pt>
    <dgm:pt modelId="{25112F0D-D47E-4736-9E27-976C9A97A7FC}" type="pres">
      <dgm:prSet presAssocID="{19206D00-2992-42AD-9697-CF18CCA3647A}" presName="sibTrans" presStyleCnt="0"/>
      <dgm:spPr/>
    </dgm:pt>
    <dgm:pt modelId="{A94FA1E8-5549-4DC5-9572-E03E4B38B94F}" type="pres">
      <dgm:prSet presAssocID="{8EFE5456-08E5-402C-B335-CBE77EEFC985}" presName="node" presStyleLbl="node1" presStyleIdx="1" presStyleCnt="3">
        <dgm:presLayoutVars>
          <dgm:bulletEnabled val="1"/>
        </dgm:presLayoutVars>
      </dgm:prSet>
      <dgm:spPr/>
      <dgm:t>
        <a:bodyPr/>
        <a:lstStyle/>
        <a:p>
          <a:endParaRPr lang="en-US"/>
        </a:p>
      </dgm:t>
    </dgm:pt>
    <dgm:pt modelId="{C36D3BC2-CE6B-48B1-BB81-91B9D292454F}" type="pres">
      <dgm:prSet presAssocID="{76EF2CF1-939C-413A-B8CB-8AC0B3D10367}" presName="sibTrans" presStyleCnt="0"/>
      <dgm:spPr/>
    </dgm:pt>
    <dgm:pt modelId="{8C4159AC-4726-4537-8527-CFC7BE5D89C2}" type="pres">
      <dgm:prSet presAssocID="{CD20B31C-2849-43ED-9CFD-BBADEFBDDA5D}" presName="node" presStyleLbl="node1" presStyleIdx="2" presStyleCnt="3">
        <dgm:presLayoutVars>
          <dgm:bulletEnabled val="1"/>
        </dgm:presLayoutVars>
      </dgm:prSet>
      <dgm:spPr/>
      <dgm:t>
        <a:bodyPr/>
        <a:lstStyle/>
        <a:p>
          <a:endParaRPr lang="en-US"/>
        </a:p>
      </dgm:t>
    </dgm:pt>
  </dgm:ptLst>
  <dgm:cxnLst>
    <dgm:cxn modelId="{EB4437EB-15C3-4BFF-8F3B-E650B62AD6BF}" srcId="{41841018-18AD-4106-9BC7-89EEA61D4F9F}" destId="{8EFE5456-08E5-402C-B335-CBE77EEFC985}" srcOrd="1" destOrd="0" parTransId="{F83318DF-4A6E-4947-98F2-CA907F6156B1}" sibTransId="{76EF2CF1-939C-413A-B8CB-8AC0B3D10367}"/>
    <dgm:cxn modelId="{3B7144CD-5DE4-449C-A324-30291248EC58}" type="presOf" srcId="{CDAC8C87-E3B7-4491-AB39-0DCFF638F06A}" destId="{A19B2624-FC06-46A4-8493-9E6A12CE623F}" srcOrd="0" destOrd="0" presId="urn:microsoft.com/office/officeart/2005/8/layout/default"/>
    <dgm:cxn modelId="{7E80CCBA-4840-4AB6-AEC1-E2E32CF5F8E4}" type="presOf" srcId="{CD20B31C-2849-43ED-9CFD-BBADEFBDDA5D}" destId="{8C4159AC-4726-4537-8527-CFC7BE5D89C2}" srcOrd="0" destOrd="0" presId="urn:microsoft.com/office/officeart/2005/8/layout/default"/>
    <dgm:cxn modelId="{5AD481AD-2D9E-4C92-B187-49DBB3C9B95E}" srcId="{41841018-18AD-4106-9BC7-89EEA61D4F9F}" destId="{CD20B31C-2849-43ED-9CFD-BBADEFBDDA5D}" srcOrd="2" destOrd="0" parTransId="{3E902595-E47A-4345-B0B5-27EBBDF23E8C}" sibTransId="{E3A2D42C-CF4C-453B-AC8C-9DC010F12AEA}"/>
    <dgm:cxn modelId="{D4898288-41AA-4D09-A18F-573F9AC9B560}" type="presOf" srcId="{41841018-18AD-4106-9BC7-89EEA61D4F9F}" destId="{7D45FB25-D421-482A-B32F-13338C52444E}" srcOrd="0" destOrd="0" presId="urn:microsoft.com/office/officeart/2005/8/layout/default"/>
    <dgm:cxn modelId="{5329ABA0-6E22-4099-AA03-8236F5E4894C}" type="presOf" srcId="{8EFE5456-08E5-402C-B335-CBE77EEFC985}" destId="{A94FA1E8-5549-4DC5-9572-E03E4B38B94F}" srcOrd="0" destOrd="0" presId="urn:microsoft.com/office/officeart/2005/8/layout/default"/>
    <dgm:cxn modelId="{9993C751-D9C5-4EDD-AD7D-CE5E561DDF45}" srcId="{41841018-18AD-4106-9BC7-89EEA61D4F9F}" destId="{CDAC8C87-E3B7-4491-AB39-0DCFF638F06A}" srcOrd="0" destOrd="0" parTransId="{95953FB4-9FA5-45D2-9F9F-52F804278A3A}" sibTransId="{19206D00-2992-42AD-9697-CF18CCA3647A}"/>
    <dgm:cxn modelId="{41D6B2C6-8712-4140-8AF7-53F054792CD6}" type="presParOf" srcId="{7D45FB25-D421-482A-B32F-13338C52444E}" destId="{A19B2624-FC06-46A4-8493-9E6A12CE623F}" srcOrd="0" destOrd="0" presId="urn:microsoft.com/office/officeart/2005/8/layout/default"/>
    <dgm:cxn modelId="{C0C7D70B-E74E-4AB2-BA6F-99FAC9EA0B73}" type="presParOf" srcId="{7D45FB25-D421-482A-B32F-13338C52444E}" destId="{25112F0D-D47E-4736-9E27-976C9A97A7FC}" srcOrd="1" destOrd="0" presId="urn:microsoft.com/office/officeart/2005/8/layout/default"/>
    <dgm:cxn modelId="{628B0435-174E-4EEB-B483-255125B8E9BB}" type="presParOf" srcId="{7D45FB25-D421-482A-B32F-13338C52444E}" destId="{A94FA1E8-5549-4DC5-9572-E03E4B38B94F}" srcOrd="2" destOrd="0" presId="urn:microsoft.com/office/officeart/2005/8/layout/default"/>
    <dgm:cxn modelId="{0CDBCA9D-761B-4A70-B4E3-4FD8527D828C}" type="presParOf" srcId="{7D45FB25-D421-482A-B32F-13338C52444E}" destId="{C36D3BC2-CE6B-48B1-BB81-91B9D292454F}" srcOrd="3" destOrd="0" presId="urn:microsoft.com/office/officeart/2005/8/layout/default"/>
    <dgm:cxn modelId="{B0279DF3-CDC2-4F40-9FC5-9E69AEC996A7}" type="presParOf" srcId="{7D45FB25-D421-482A-B32F-13338C52444E}" destId="{8C4159AC-4726-4537-8527-CFC7BE5D89C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EDA8D6-303C-42FE-8ECB-15545BE2813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E879C7E-EF30-42BE-BEFB-6E33D328BFD4}">
      <dgm:prSet phldrT="[Text]"/>
      <dgm:spPr/>
      <dgm:t>
        <a:bodyPr/>
        <a:lstStyle/>
        <a:p>
          <a:r>
            <a:rPr lang="en-US" b="1" dirty="0" smtClean="0"/>
            <a:t>S</a:t>
          </a:r>
          <a:r>
            <a:rPr lang="en-US" dirty="0" smtClean="0"/>
            <a:t>ingle Responsibility</a:t>
          </a:r>
          <a:endParaRPr lang="en-US" dirty="0"/>
        </a:p>
      </dgm:t>
    </dgm:pt>
    <dgm:pt modelId="{DB42CD34-329E-4D80-BC76-DF73BB4F8E0E}" type="parTrans" cxnId="{062DC8D5-0D9C-4F5F-B243-A1B61BF0FEB3}">
      <dgm:prSet/>
      <dgm:spPr/>
      <dgm:t>
        <a:bodyPr/>
        <a:lstStyle/>
        <a:p>
          <a:endParaRPr lang="en-US"/>
        </a:p>
      </dgm:t>
    </dgm:pt>
    <dgm:pt modelId="{1CA87312-712A-4B73-A366-FBA613EA044C}" type="sibTrans" cxnId="{062DC8D5-0D9C-4F5F-B243-A1B61BF0FEB3}">
      <dgm:prSet/>
      <dgm:spPr/>
      <dgm:t>
        <a:bodyPr/>
        <a:lstStyle/>
        <a:p>
          <a:endParaRPr lang="en-US"/>
        </a:p>
      </dgm:t>
    </dgm:pt>
    <dgm:pt modelId="{406DB386-85F6-4261-88A9-24C5491CA0D8}">
      <dgm:prSet phldrT="[Text]"/>
      <dgm:spPr/>
      <dgm:t>
        <a:bodyPr/>
        <a:lstStyle/>
        <a:p>
          <a:r>
            <a:rPr lang="en-US" b="1" dirty="0" smtClean="0"/>
            <a:t>O</a:t>
          </a:r>
          <a:r>
            <a:rPr lang="en-US" dirty="0" smtClean="0"/>
            <a:t>pen/Closed</a:t>
          </a:r>
          <a:endParaRPr lang="en-US" dirty="0"/>
        </a:p>
      </dgm:t>
    </dgm:pt>
    <dgm:pt modelId="{C762CF52-E3EC-4350-AC67-723F5B90CA0F}" type="parTrans" cxnId="{FF6D0F6C-4E9B-4784-91AB-1F1FE25A1548}">
      <dgm:prSet/>
      <dgm:spPr/>
      <dgm:t>
        <a:bodyPr/>
        <a:lstStyle/>
        <a:p>
          <a:endParaRPr lang="en-US"/>
        </a:p>
      </dgm:t>
    </dgm:pt>
    <dgm:pt modelId="{26FBF48E-C152-4B3F-98FC-93E24AC209B5}" type="sibTrans" cxnId="{FF6D0F6C-4E9B-4784-91AB-1F1FE25A1548}">
      <dgm:prSet/>
      <dgm:spPr/>
      <dgm:t>
        <a:bodyPr/>
        <a:lstStyle/>
        <a:p>
          <a:endParaRPr lang="en-US"/>
        </a:p>
      </dgm:t>
    </dgm:pt>
    <dgm:pt modelId="{CED1D8B9-6863-4CB3-937B-9F885BBF135A}">
      <dgm:prSet phldrT="[Text]"/>
      <dgm:spPr>
        <a:solidFill>
          <a:schemeClr val="accent4"/>
        </a:solidFill>
      </dgm:spPr>
      <dgm:t>
        <a:bodyPr/>
        <a:lstStyle/>
        <a:p>
          <a:r>
            <a:rPr lang="en-US" b="1" dirty="0" err="1" smtClean="0"/>
            <a:t>L</a:t>
          </a:r>
          <a:r>
            <a:rPr lang="en-US" dirty="0" err="1" smtClean="0"/>
            <a:t>iskov</a:t>
          </a:r>
          <a:r>
            <a:rPr lang="en-US" dirty="0" smtClean="0"/>
            <a:t> Substitution</a:t>
          </a:r>
        </a:p>
      </dgm:t>
    </dgm:pt>
    <dgm:pt modelId="{E44630A5-0E84-47CF-A8A5-64D1299B9C8A}" type="parTrans" cxnId="{2BBE14FC-33E1-4355-95E9-91718065BE6F}">
      <dgm:prSet/>
      <dgm:spPr/>
      <dgm:t>
        <a:bodyPr/>
        <a:lstStyle/>
        <a:p>
          <a:endParaRPr lang="en-US"/>
        </a:p>
      </dgm:t>
    </dgm:pt>
    <dgm:pt modelId="{13A77D4B-8821-4B93-87CD-A7A6142DCF8E}" type="sibTrans" cxnId="{2BBE14FC-33E1-4355-95E9-91718065BE6F}">
      <dgm:prSet/>
      <dgm:spPr/>
      <dgm:t>
        <a:bodyPr/>
        <a:lstStyle/>
        <a:p>
          <a:endParaRPr lang="en-US"/>
        </a:p>
      </dgm:t>
    </dgm:pt>
    <dgm:pt modelId="{35839707-5BC4-46FA-B571-EBE68EC6AB26}">
      <dgm:prSet phldrT="[Text]"/>
      <dgm:spPr/>
      <dgm:t>
        <a:bodyPr/>
        <a:lstStyle/>
        <a:p>
          <a:r>
            <a:rPr lang="en-US" b="1" dirty="0" smtClean="0"/>
            <a:t>I</a:t>
          </a:r>
          <a:r>
            <a:rPr lang="en-US" dirty="0" smtClean="0"/>
            <a:t>nterface Segregation</a:t>
          </a:r>
        </a:p>
      </dgm:t>
    </dgm:pt>
    <dgm:pt modelId="{0F6324EE-60D7-4BBF-83C0-A65890A3BBCB}" type="parTrans" cxnId="{118F7818-16F7-4BE3-8689-03187B9B60A3}">
      <dgm:prSet/>
      <dgm:spPr/>
      <dgm:t>
        <a:bodyPr/>
        <a:lstStyle/>
        <a:p>
          <a:endParaRPr lang="en-US"/>
        </a:p>
      </dgm:t>
    </dgm:pt>
    <dgm:pt modelId="{D32EFC55-EF54-4214-8520-0CCFD99075AA}" type="sibTrans" cxnId="{118F7818-16F7-4BE3-8689-03187B9B60A3}">
      <dgm:prSet/>
      <dgm:spPr/>
      <dgm:t>
        <a:bodyPr/>
        <a:lstStyle/>
        <a:p>
          <a:endParaRPr lang="en-US"/>
        </a:p>
      </dgm:t>
    </dgm:pt>
    <dgm:pt modelId="{01CC6A75-DA3C-4C9E-A76A-BCE143FD1420}">
      <dgm:prSet phldrT="[Text]"/>
      <dgm:spPr/>
      <dgm:t>
        <a:bodyPr/>
        <a:lstStyle/>
        <a:p>
          <a:r>
            <a:rPr lang="en-US" b="1" dirty="0" smtClean="0"/>
            <a:t>D</a:t>
          </a:r>
          <a:r>
            <a:rPr lang="en-US" dirty="0" smtClean="0"/>
            <a:t>ependency Inversion</a:t>
          </a:r>
        </a:p>
      </dgm:t>
    </dgm:pt>
    <dgm:pt modelId="{16A6EE49-2AA3-4DCD-AF0C-3B52AD605CE6}" type="parTrans" cxnId="{ECF5D7D9-C416-4D79-B488-0CE5AA665B03}">
      <dgm:prSet/>
      <dgm:spPr/>
      <dgm:t>
        <a:bodyPr/>
        <a:lstStyle/>
        <a:p>
          <a:endParaRPr lang="en-US"/>
        </a:p>
      </dgm:t>
    </dgm:pt>
    <dgm:pt modelId="{604FCBBB-BA7D-4643-BF47-DF7398183353}" type="sibTrans" cxnId="{ECF5D7D9-C416-4D79-B488-0CE5AA665B03}">
      <dgm:prSet/>
      <dgm:spPr/>
      <dgm:t>
        <a:bodyPr/>
        <a:lstStyle/>
        <a:p>
          <a:endParaRPr lang="en-US"/>
        </a:p>
      </dgm:t>
    </dgm:pt>
    <dgm:pt modelId="{264BBAD1-0C6E-4BAF-8117-440D2649AB3B}" type="pres">
      <dgm:prSet presAssocID="{A6EDA8D6-303C-42FE-8ECB-15545BE2813B}" presName="diagram" presStyleCnt="0">
        <dgm:presLayoutVars>
          <dgm:dir/>
          <dgm:resizeHandles val="exact"/>
        </dgm:presLayoutVars>
      </dgm:prSet>
      <dgm:spPr/>
      <dgm:t>
        <a:bodyPr/>
        <a:lstStyle/>
        <a:p>
          <a:endParaRPr lang="en-US"/>
        </a:p>
      </dgm:t>
    </dgm:pt>
    <dgm:pt modelId="{6FF11D2A-57A2-448A-BEF6-0E737C8B843A}" type="pres">
      <dgm:prSet presAssocID="{EE879C7E-EF30-42BE-BEFB-6E33D328BFD4}" presName="node" presStyleLbl="node1" presStyleIdx="0" presStyleCnt="5">
        <dgm:presLayoutVars>
          <dgm:bulletEnabled val="1"/>
        </dgm:presLayoutVars>
      </dgm:prSet>
      <dgm:spPr/>
      <dgm:t>
        <a:bodyPr/>
        <a:lstStyle/>
        <a:p>
          <a:endParaRPr lang="en-US"/>
        </a:p>
      </dgm:t>
    </dgm:pt>
    <dgm:pt modelId="{77E54E38-436B-4804-BD7D-62B1C21D6698}" type="pres">
      <dgm:prSet presAssocID="{1CA87312-712A-4B73-A366-FBA613EA044C}" presName="sibTrans" presStyleCnt="0"/>
      <dgm:spPr/>
    </dgm:pt>
    <dgm:pt modelId="{1DA895BB-81E8-45F8-A58D-2CCD89832A89}" type="pres">
      <dgm:prSet presAssocID="{406DB386-85F6-4261-88A9-24C5491CA0D8}" presName="node" presStyleLbl="node1" presStyleIdx="1" presStyleCnt="5">
        <dgm:presLayoutVars>
          <dgm:bulletEnabled val="1"/>
        </dgm:presLayoutVars>
      </dgm:prSet>
      <dgm:spPr/>
      <dgm:t>
        <a:bodyPr/>
        <a:lstStyle/>
        <a:p>
          <a:endParaRPr lang="en-US"/>
        </a:p>
      </dgm:t>
    </dgm:pt>
    <dgm:pt modelId="{3F535A50-85C5-4736-A23B-F4A8F942098B}" type="pres">
      <dgm:prSet presAssocID="{26FBF48E-C152-4B3F-98FC-93E24AC209B5}" presName="sibTrans" presStyleCnt="0"/>
      <dgm:spPr/>
    </dgm:pt>
    <dgm:pt modelId="{2D943361-3512-46C5-9FC4-B40B4C944E64}" type="pres">
      <dgm:prSet presAssocID="{CED1D8B9-6863-4CB3-937B-9F885BBF135A}" presName="node" presStyleLbl="node1" presStyleIdx="2" presStyleCnt="5">
        <dgm:presLayoutVars>
          <dgm:bulletEnabled val="1"/>
        </dgm:presLayoutVars>
      </dgm:prSet>
      <dgm:spPr/>
      <dgm:t>
        <a:bodyPr/>
        <a:lstStyle/>
        <a:p>
          <a:endParaRPr lang="en-US"/>
        </a:p>
      </dgm:t>
    </dgm:pt>
    <dgm:pt modelId="{8F84C2B5-3343-49C6-A1C8-66AE1C1D1DC7}" type="pres">
      <dgm:prSet presAssocID="{13A77D4B-8821-4B93-87CD-A7A6142DCF8E}" presName="sibTrans" presStyleCnt="0"/>
      <dgm:spPr/>
    </dgm:pt>
    <dgm:pt modelId="{02077EEF-67E5-4FEA-B216-384B9D9830CC}" type="pres">
      <dgm:prSet presAssocID="{35839707-5BC4-46FA-B571-EBE68EC6AB26}" presName="node" presStyleLbl="node1" presStyleIdx="3" presStyleCnt="5">
        <dgm:presLayoutVars>
          <dgm:bulletEnabled val="1"/>
        </dgm:presLayoutVars>
      </dgm:prSet>
      <dgm:spPr/>
      <dgm:t>
        <a:bodyPr/>
        <a:lstStyle/>
        <a:p>
          <a:endParaRPr lang="en-US"/>
        </a:p>
      </dgm:t>
    </dgm:pt>
    <dgm:pt modelId="{3A74C226-A0C5-4C74-85E4-B23893AA05D0}" type="pres">
      <dgm:prSet presAssocID="{D32EFC55-EF54-4214-8520-0CCFD99075AA}" presName="sibTrans" presStyleCnt="0"/>
      <dgm:spPr/>
    </dgm:pt>
    <dgm:pt modelId="{FA56CDEA-7F37-4E2F-AA09-DE771073DFD5}" type="pres">
      <dgm:prSet presAssocID="{01CC6A75-DA3C-4C9E-A76A-BCE143FD1420}" presName="node" presStyleLbl="node1" presStyleIdx="4" presStyleCnt="5">
        <dgm:presLayoutVars>
          <dgm:bulletEnabled val="1"/>
        </dgm:presLayoutVars>
      </dgm:prSet>
      <dgm:spPr/>
      <dgm:t>
        <a:bodyPr/>
        <a:lstStyle/>
        <a:p>
          <a:endParaRPr lang="en-US"/>
        </a:p>
      </dgm:t>
    </dgm:pt>
  </dgm:ptLst>
  <dgm:cxnLst>
    <dgm:cxn modelId="{118F7818-16F7-4BE3-8689-03187B9B60A3}" srcId="{A6EDA8D6-303C-42FE-8ECB-15545BE2813B}" destId="{35839707-5BC4-46FA-B571-EBE68EC6AB26}" srcOrd="3" destOrd="0" parTransId="{0F6324EE-60D7-4BBF-83C0-A65890A3BBCB}" sibTransId="{D32EFC55-EF54-4214-8520-0CCFD99075AA}"/>
    <dgm:cxn modelId="{73673065-8D4D-4B42-9AD7-91BD30CAA60F}" type="presOf" srcId="{01CC6A75-DA3C-4C9E-A76A-BCE143FD1420}" destId="{FA56CDEA-7F37-4E2F-AA09-DE771073DFD5}" srcOrd="0" destOrd="0" presId="urn:microsoft.com/office/officeart/2005/8/layout/default"/>
    <dgm:cxn modelId="{5792206A-8EC0-42E7-BA0B-F255541C46BC}" type="presOf" srcId="{CED1D8B9-6863-4CB3-937B-9F885BBF135A}" destId="{2D943361-3512-46C5-9FC4-B40B4C944E64}" srcOrd="0" destOrd="0" presId="urn:microsoft.com/office/officeart/2005/8/layout/default"/>
    <dgm:cxn modelId="{B8440DA9-B562-4A97-A553-1D34FF6AD264}" type="presOf" srcId="{35839707-5BC4-46FA-B571-EBE68EC6AB26}" destId="{02077EEF-67E5-4FEA-B216-384B9D9830CC}" srcOrd="0" destOrd="0" presId="urn:microsoft.com/office/officeart/2005/8/layout/default"/>
    <dgm:cxn modelId="{4331CC50-07F0-4D30-A1AF-3ABA25BB88F1}" type="presOf" srcId="{A6EDA8D6-303C-42FE-8ECB-15545BE2813B}" destId="{264BBAD1-0C6E-4BAF-8117-440D2649AB3B}" srcOrd="0" destOrd="0" presId="urn:microsoft.com/office/officeart/2005/8/layout/default"/>
    <dgm:cxn modelId="{FF6D0F6C-4E9B-4784-91AB-1F1FE25A1548}" srcId="{A6EDA8D6-303C-42FE-8ECB-15545BE2813B}" destId="{406DB386-85F6-4261-88A9-24C5491CA0D8}" srcOrd="1" destOrd="0" parTransId="{C762CF52-E3EC-4350-AC67-723F5B90CA0F}" sibTransId="{26FBF48E-C152-4B3F-98FC-93E24AC209B5}"/>
    <dgm:cxn modelId="{3C5A9793-5475-4BE9-BAF4-F3348ADD95DE}" type="presOf" srcId="{406DB386-85F6-4261-88A9-24C5491CA0D8}" destId="{1DA895BB-81E8-45F8-A58D-2CCD89832A89}" srcOrd="0" destOrd="0" presId="urn:microsoft.com/office/officeart/2005/8/layout/default"/>
    <dgm:cxn modelId="{2BBE14FC-33E1-4355-95E9-91718065BE6F}" srcId="{A6EDA8D6-303C-42FE-8ECB-15545BE2813B}" destId="{CED1D8B9-6863-4CB3-937B-9F885BBF135A}" srcOrd="2" destOrd="0" parTransId="{E44630A5-0E84-47CF-A8A5-64D1299B9C8A}" sibTransId="{13A77D4B-8821-4B93-87CD-A7A6142DCF8E}"/>
    <dgm:cxn modelId="{062DC8D5-0D9C-4F5F-B243-A1B61BF0FEB3}" srcId="{A6EDA8D6-303C-42FE-8ECB-15545BE2813B}" destId="{EE879C7E-EF30-42BE-BEFB-6E33D328BFD4}" srcOrd="0" destOrd="0" parTransId="{DB42CD34-329E-4D80-BC76-DF73BB4F8E0E}" sibTransId="{1CA87312-712A-4B73-A366-FBA613EA044C}"/>
    <dgm:cxn modelId="{ECF5D7D9-C416-4D79-B488-0CE5AA665B03}" srcId="{A6EDA8D6-303C-42FE-8ECB-15545BE2813B}" destId="{01CC6A75-DA3C-4C9E-A76A-BCE143FD1420}" srcOrd="4" destOrd="0" parTransId="{16A6EE49-2AA3-4DCD-AF0C-3B52AD605CE6}" sibTransId="{604FCBBB-BA7D-4643-BF47-DF7398183353}"/>
    <dgm:cxn modelId="{37E6D243-0191-4B24-B8FC-CBD5891A0069}" type="presOf" srcId="{EE879C7E-EF30-42BE-BEFB-6E33D328BFD4}" destId="{6FF11D2A-57A2-448A-BEF6-0E737C8B843A}" srcOrd="0" destOrd="0" presId="urn:microsoft.com/office/officeart/2005/8/layout/default"/>
    <dgm:cxn modelId="{3E651EB1-9347-4BD6-80F1-689C4CC04395}" type="presParOf" srcId="{264BBAD1-0C6E-4BAF-8117-440D2649AB3B}" destId="{6FF11D2A-57A2-448A-BEF6-0E737C8B843A}" srcOrd="0" destOrd="0" presId="urn:microsoft.com/office/officeart/2005/8/layout/default"/>
    <dgm:cxn modelId="{8E510A77-9B97-4B4E-964D-3C8A0074CD7B}" type="presParOf" srcId="{264BBAD1-0C6E-4BAF-8117-440D2649AB3B}" destId="{77E54E38-436B-4804-BD7D-62B1C21D6698}" srcOrd="1" destOrd="0" presId="urn:microsoft.com/office/officeart/2005/8/layout/default"/>
    <dgm:cxn modelId="{9906DB59-BB21-47AE-A3C3-BBE62A8A029C}" type="presParOf" srcId="{264BBAD1-0C6E-4BAF-8117-440D2649AB3B}" destId="{1DA895BB-81E8-45F8-A58D-2CCD89832A89}" srcOrd="2" destOrd="0" presId="urn:microsoft.com/office/officeart/2005/8/layout/default"/>
    <dgm:cxn modelId="{60EDDCED-439A-4FA7-9E75-315B70A5EEEC}" type="presParOf" srcId="{264BBAD1-0C6E-4BAF-8117-440D2649AB3B}" destId="{3F535A50-85C5-4736-A23B-F4A8F942098B}" srcOrd="3" destOrd="0" presId="urn:microsoft.com/office/officeart/2005/8/layout/default"/>
    <dgm:cxn modelId="{555DCD13-FBA1-49E5-946D-D042F0B012D0}" type="presParOf" srcId="{264BBAD1-0C6E-4BAF-8117-440D2649AB3B}" destId="{2D943361-3512-46C5-9FC4-B40B4C944E64}" srcOrd="4" destOrd="0" presId="urn:microsoft.com/office/officeart/2005/8/layout/default"/>
    <dgm:cxn modelId="{9E139ABE-F71E-49DB-9792-72703FFC3568}" type="presParOf" srcId="{264BBAD1-0C6E-4BAF-8117-440D2649AB3B}" destId="{8F84C2B5-3343-49C6-A1C8-66AE1C1D1DC7}" srcOrd="5" destOrd="0" presId="urn:microsoft.com/office/officeart/2005/8/layout/default"/>
    <dgm:cxn modelId="{9F56679A-C329-4E26-A846-5F166DA36D7F}" type="presParOf" srcId="{264BBAD1-0C6E-4BAF-8117-440D2649AB3B}" destId="{02077EEF-67E5-4FEA-B216-384B9D9830CC}" srcOrd="6" destOrd="0" presId="urn:microsoft.com/office/officeart/2005/8/layout/default"/>
    <dgm:cxn modelId="{68D1A93B-ECEA-4AB5-8D33-E0136514FEFB}" type="presParOf" srcId="{264BBAD1-0C6E-4BAF-8117-440D2649AB3B}" destId="{3A74C226-A0C5-4C74-85E4-B23893AA05D0}" srcOrd="7" destOrd="0" presId="urn:microsoft.com/office/officeart/2005/8/layout/default"/>
    <dgm:cxn modelId="{299A88E8-E8E4-4F02-B443-ED7403D8D2C1}" type="presParOf" srcId="{264BBAD1-0C6E-4BAF-8117-440D2649AB3B}" destId="{FA56CDEA-7F37-4E2F-AA09-DE771073DFD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225FA-7A21-47EB-9EB4-1F4A5AA50AAA}" type="datetimeFigureOut">
              <a:rPr lang="en-US" smtClean="0"/>
              <a:t>9/20/2013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2E764-E758-4FBB-B479-549821E3ECF8}" type="slidenum">
              <a:rPr lang="en-US" smtClean="0"/>
              <a:t>‹#›</a:t>
            </a:fld>
            <a:endParaRPr lang="en-US"/>
          </a:p>
        </p:txBody>
      </p:sp>
    </p:spTree>
    <p:extLst>
      <p:ext uri="{BB962C8B-B14F-4D97-AF65-F5344CB8AC3E}">
        <p14:creationId xmlns:p14="http://schemas.microsoft.com/office/powerpoint/2010/main" val="1358415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at </a:t>
            </a:r>
            <a:r>
              <a:rPr lang="en-US" dirty="0" err="1" smtClean="0"/>
              <a:t>Strangeloop</a:t>
            </a:r>
            <a:r>
              <a:rPr lang="en-US" dirty="0" smtClean="0"/>
              <a:t> – September 19, 2013</a:t>
            </a:r>
          </a:p>
          <a:p>
            <a:endParaRPr lang="en-US" dirty="0" smtClean="0"/>
          </a:p>
          <a:p>
            <a:r>
              <a:rPr lang="en-US" dirty="0" smtClean="0"/>
              <a:t>Over 15 years ago, only woman in some of my engineering courses and only female</a:t>
            </a:r>
            <a:r>
              <a:rPr lang="en-US" baseline="0" dirty="0" smtClean="0"/>
              <a:t> and computer engineering in my diff </a:t>
            </a:r>
            <a:r>
              <a:rPr lang="en-US" baseline="0" dirty="0" err="1" smtClean="0"/>
              <a:t>eq</a:t>
            </a:r>
            <a:r>
              <a:rPr lang="en-US" baseline="0" dirty="0" smtClean="0"/>
              <a:t> class.  Where were the women?</a:t>
            </a:r>
            <a:endParaRPr lang="en-US" dirty="0" smtClean="0"/>
          </a:p>
          <a:p>
            <a:endParaRPr lang="en-US" dirty="0" smtClean="0"/>
          </a:p>
          <a:p>
            <a:r>
              <a:rPr lang="en-US" dirty="0" smtClean="0"/>
              <a:t> While sitting in a Solaris lab on campus, wondering if there were many women in tech and what their contributions were.</a:t>
            </a:r>
          </a:p>
          <a:p>
            <a:endParaRPr lang="en-US" dirty="0" smtClean="0"/>
          </a:p>
          <a:p>
            <a:r>
              <a:rPr lang="en-US" dirty="0" smtClean="0"/>
              <a:t>These</a:t>
            </a:r>
            <a:r>
              <a:rPr lang="en-US" baseline="0" dirty="0" smtClean="0"/>
              <a:t> are just some of the many inspirational women in tech that we all can learn from.</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1</a:t>
            </a:fld>
            <a:endParaRPr lang="en-US"/>
          </a:p>
        </p:txBody>
      </p:sp>
    </p:spTree>
    <p:extLst>
      <p:ext uri="{BB962C8B-B14F-4D97-AF65-F5344CB8AC3E}">
        <p14:creationId xmlns:p14="http://schemas.microsoft.com/office/powerpoint/2010/main" val="1327105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Encouraged collecting and sharing portions of programs</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26</a:t>
            </a:fld>
            <a:endParaRPr lang="en-US"/>
          </a:p>
        </p:txBody>
      </p:sp>
    </p:spTree>
    <p:extLst>
      <p:ext uri="{BB962C8B-B14F-4D97-AF65-F5344CB8AC3E}">
        <p14:creationId xmlns:p14="http://schemas.microsoft.com/office/powerpoint/2010/main" val="4022913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Image taken</a:t>
            </a:r>
            <a:r>
              <a:rPr lang="en-US" baseline="0" dirty="0" smtClean="0"/>
              <a:t> from http://www.cbi.umn.edu/iterations/norberg.html</a:t>
            </a:r>
            <a:endParaRPr lang="en-US" dirty="0" smtClean="0"/>
          </a:p>
          <a:p>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27</a:t>
            </a:fld>
            <a:endParaRPr lang="en-US"/>
          </a:p>
        </p:txBody>
      </p:sp>
    </p:spTree>
    <p:extLst>
      <p:ext uri="{BB962C8B-B14F-4D97-AF65-F5344CB8AC3E}">
        <p14:creationId xmlns:p14="http://schemas.microsoft.com/office/powerpoint/2010/main" val="2003262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taken</a:t>
            </a:r>
            <a:r>
              <a:rPr lang="en-US" baseline="0" dirty="0" smtClean="0"/>
              <a:t> from http://www.cbi.umn.edu/iterations/norberg.html</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29</a:t>
            </a:fld>
            <a:endParaRPr lang="en-US"/>
          </a:p>
        </p:txBody>
      </p:sp>
    </p:spTree>
    <p:extLst>
      <p:ext uri="{BB962C8B-B14F-4D97-AF65-F5344CB8AC3E}">
        <p14:creationId xmlns:p14="http://schemas.microsoft.com/office/powerpoint/2010/main" val="790658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taken from http://realestatewebtrainer.files.wordpress.com/2012/03/admiralgracehopperwithunivaccomputer.jpg</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32</a:t>
            </a:fld>
            <a:endParaRPr lang="en-US"/>
          </a:p>
        </p:txBody>
      </p:sp>
    </p:spTree>
    <p:extLst>
      <p:ext uri="{BB962C8B-B14F-4D97-AF65-F5344CB8AC3E}">
        <p14:creationId xmlns:p14="http://schemas.microsoft.com/office/powerpoint/2010/main" val="284863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Distributed programming in Argus, March 1988</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39</a:t>
            </a:fld>
            <a:endParaRPr lang="en-US"/>
          </a:p>
        </p:txBody>
      </p:sp>
    </p:spTree>
    <p:extLst>
      <p:ext uri="{BB962C8B-B14F-4D97-AF65-F5344CB8AC3E}">
        <p14:creationId xmlns:p14="http://schemas.microsoft.com/office/powerpoint/2010/main" val="199412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http://cs-www.cs.yale.edu/homes/tap/Files/ada-bio.html</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4</a:t>
            </a:fld>
            <a:endParaRPr lang="en-US"/>
          </a:p>
        </p:txBody>
      </p:sp>
    </p:spTree>
    <p:extLst>
      <p:ext uri="{BB962C8B-B14F-4D97-AF65-F5344CB8AC3E}">
        <p14:creationId xmlns:p14="http://schemas.microsoft.com/office/powerpoint/2010/main" val="389571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and notes from http://www.historyandwomen.com/2012/09/augusta-ada-byron-countess-of-lovelace.html</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6</a:t>
            </a:fld>
            <a:endParaRPr lang="en-US"/>
          </a:p>
        </p:txBody>
      </p:sp>
    </p:spTree>
    <p:extLst>
      <p:ext uri="{BB962C8B-B14F-4D97-AF65-F5344CB8AC3E}">
        <p14:creationId xmlns:p14="http://schemas.microsoft.com/office/powerpoint/2010/main" val="3634763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Analytical engine image taken from: http://www.computerhistory.org/babbage/engines/</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8</a:t>
            </a:fld>
            <a:endParaRPr lang="en-US"/>
          </a:p>
        </p:txBody>
      </p:sp>
    </p:spTree>
    <p:extLst>
      <p:ext uri="{BB962C8B-B14F-4D97-AF65-F5344CB8AC3E}">
        <p14:creationId xmlns:p14="http://schemas.microsoft.com/office/powerpoint/2010/main" val="28858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Fran </a:t>
            </a:r>
            <a:r>
              <a:rPr lang="en-US" dirty="0" err="1" smtClean="0"/>
              <a:t>Bilas</a:t>
            </a:r>
            <a:r>
              <a:rPr lang="en-US" dirty="0" smtClean="0"/>
              <a:t>: http://en.wikipedia.org/wiki/Fran_Bilas</a:t>
            </a:r>
          </a:p>
          <a:p>
            <a:r>
              <a:rPr lang="en-US" dirty="0" smtClean="0"/>
              <a:t>Ruth </a:t>
            </a:r>
            <a:r>
              <a:rPr lang="en-US" dirty="0" err="1" smtClean="0"/>
              <a:t>Teitelbaum</a:t>
            </a:r>
            <a:r>
              <a:rPr lang="en-US" dirty="0" smtClean="0"/>
              <a:t>: http://en.wikipedia.org/wiki/Ruth_Teitelbaum</a:t>
            </a:r>
          </a:p>
          <a:p>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10</a:t>
            </a:fld>
            <a:endParaRPr lang="en-US"/>
          </a:p>
        </p:txBody>
      </p:sp>
    </p:spTree>
    <p:extLst>
      <p:ext uri="{BB962C8B-B14F-4D97-AF65-F5344CB8AC3E}">
        <p14:creationId xmlns:p14="http://schemas.microsoft.com/office/powerpoint/2010/main" val="311462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ENIAC First Four from</a:t>
            </a:r>
            <a:r>
              <a:rPr lang="en-US" baseline="0" dirty="0" smtClean="0"/>
              <a:t> the US Army: http://ftp.arl.army.mil/ftp/historic-computers/jpeg/first_four.jpg</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11</a:t>
            </a:fld>
            <a:endParaRPr lang="en-US"/>
          </a:p>
        </p:txBody>
      </p:sp>
    </p:spTree>
    <p:extLst>
      <p:ext uri="{BB962C8B-B14F-4D97-AF65-F5344CB8AC3E}">
        <p14:creationId xmlns:p14="http://schemas.microsoft.com/office/powerpoint/2010/main" val="85887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Images available</a:t>
            </a:r>
            <a:r>
              <a:rPr lang="en-US" baseline="0" dirty="0" smtClean="0"/>
              <a:t> from http://ftp.arl.army.mil/~mike/comphist/</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12</a:t>
            </a:fld>
            <a:endParaRPr lang="en-US"/>
          </a:p>
        </p:txBody>
      </p:sp>
    </p:spTree>
    <p:extLst>
      <p:ext uri="{BB962C8B-B14F-4D97-AF65-F5344CB8AC3E}">
        <p14:creationId xmlns:p14="http://schemas.microsoft.com/office/powerpoint/2010/main" val="299972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Gloria Ruth Gordon </a:t>
            </a:r>
            <a:r>
              <a:rPr lang="en-US" dirty="0" err="1" smtClean="0"/>
              <a:t>Bolotsky</a:t>
            </a:r>
            <a:r>
              <a:rPr lang="en-US" dirty="0" smtClean="0"/>
              <a:t> and Ester </a:t>
            </a:r>
            <a:r>
              <a:rPr lang="en-US" dirty="0" err="1" smtClean="0"/>
              <a:t>Gerston</a:t>
            </a:r>
            <a:r>
              <a:rPr lang="en-US" dirty="0" smtClean="0"/>
              <a:t> at work, taken from http://www.columbia.edu/cu/computinghistory/eniac.html</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20</a:t>
            </a:fld>
            <a:endParaRPr lang="en-US"/>
          </a:p>
        </p:txBody>
      </p:sp>
    </p:spTree>
    <p:extLst>
      <p:ext uri="{BB962C8B-B14F-4D97-AF65-F5344CB8AC3E}">
        <p14:creationId xmlns:p14="http://schemas.microsoft.com/office/powerpoint/2010/main" val="173567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Harvard to </a:t>
            </a:r>
            <a:r>
              <a:rPr lang="en-US" dirty="0" err="1" smtClean="0"/>
              <a:t>Eckert-Mauchl;y</a:t>
            </a:r>
            <a:r>
              <a:rPr lang="en-US" dirty="0" smtClean="0"/>
              <a:t>, Remington-Rand, Sperry-Rand, and Univac</a:t>
            </a:r>
            <a:endParaRPr lang="en-US" dirty="0"/>
          </a:p>
        </p:txBody>
      </p:sp>
      <p:sp>
        <p:nvSpPr>
          <p:cNvPr id="4" name="Slide Number Placeholder 3"/>
          <p:cNvSpPr>
            <a:spLocks noGrp="1"/>
          </p:cNvSpPr>
          <p:nvPr>
            <p:ph type="sldNum" sz="quarter" idx="10"/>
          </p:nvPr>
        </p:nvSpPr>
        <p:spPr/>
        <p:txBody>
          <a:bodyPr/>
          <a:lstStyle/>
          <a:p>
            <a:fld id="{BBA2E764-E758-4FBB-B479-549821E3ECF8}" type="slidenum">
              <a:rPr lang="en-US" smtClean="0"/>
              <a:t>25</a:t>
            </a:fld>
            <a:endParaRPr lang="en-US"/>
          </a:p>
        </p:txBody>
      </p:sp>
    </p:spTree>
    <p:extLst>
      <p:ext uri="{BB962C8B-B14F-4D97-AF65-F5344CB8AC3E}">
        <p14:creationId xmlns:p14="http://schemas.microsoft.com/office/powerpoint/2010/main" val="120017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9088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7938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3677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96DFF08F-DC6B-4601-B491-B0F83F6DD2DA}" type="datetimeFigureOut">
              <a:rPr lang="en-US" smtClean="0"/>
              <a:pPr/>
              <a:t>9/20/2013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9886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7228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9390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smtClean="0"/>
              <a:t>9/20/2013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t>‹#›</a:t>
            </a:fld>
            <a:endParaRPr lang="en-US" dirty="0"/>
          </a:p>
        </p:txBody>
      </p:sp>
    </p:spTree>
    <p:extLst>
      <p:ext uri="{BB962C8B-B14F-4D97-AF65-F5344CB8AC3E}">
        <p14:creationId xmlns:p14="http://schemas.microsoft.com/office/powerpoint/2010/main" val="30499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1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613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454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9179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9/20/2013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68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9/20/2013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1386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6DFF08F-DC6B-4601-B491-B0F83F6DD2DA}" type="datetimeFigureOut">
              <a:rPr lang="en-US" smtClean="0"/>
              <a:t>9/20/2013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180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6DFF08F-DC6B-4601-B491-B0F83F6DD2DA}" type="datetimeFigureOut">
              <a:rPr lang="en-US" smtClean="0"/>
              <a:pPr/>
              <a:t>9/20/2013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5133446"/>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rah@cletechconsulti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9600" dirty="0" smtClean="0"/>
              <a:t>The History of </a:t>
            </a:r>
            <a:br>
              <a:rPr lang="en-US" sz="9600" dirty="0" smtClean="0"/>
            </a:br>
            <a:r>
              <a:rPr lang="en-US" sz="9600" dirty="0" smtClean="0"/>
              <a:t>Women in Tech</a:t>
            </a:r>
            <a:endParaRPr lang="en-US" sz="9600" dirty="0"/>
          </a:p>
        </p:txBody>
      </p:sp>
      <p:sp>
        <p:nvSpPr>
          <p:cNvPr id="3" name="Subtitle 2"/>
          <p:cNvSpPr>
            <a:spLocks noGrp="1"/>
          </p:cNvSpPr>
          <p:nvPr>
            <p:ph type="subTitle" idx="1"/>
          </p:nvPr>
        </p:nvSpPr>
        <p:spPr>
          <a:xfrm>
            <a:off x="810001" y="5280847"/>
            <a:ext cx="10572000" cy="1065524"/>
          </a:xfrm>
        </p:spPr>
        <p:txBody>
          <a:bodyPr>
            <a:normAutofit/>
          </a:bodyPr>
          <a:lstStyle/>
          <a:p>
            <a:pPr algn="r"/>
            <a:r>
              <a:rPr lang="en-US" dirty="0" smtClean="0"/>
              <a:t>Sarah Dutkiewicz</a:t>
            </a:r>
          </a:p>
          <a:p>
            <a:pPr algn="r"/>
            <a:r>
              <a:rPr lang="en-US" dirty="0" smtClean="0">
                <a:hlinkClick r:id="rId3"/>
              </a:rPr>
              <a:t>sarah@cletechconsulting.com</a:t>
            </a:r>
            <a:endParaRPr lang="en-US" dirty="0" smtClean="0"/>
          </a:p>
        </p:txBody>
      </p:sp>
    </p:spTree>
    <p:extLst>
      <p:ext uri="{BB962C8B-B14F-4D97-AF65-F5344CB8AC3E}">
        <p14:creationId xmlns:p14="http://schemas.microsoft.com/office/powerpoint/2010/main" val="2286282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Original Ladies of the ENIAC</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9197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of the Women of the ENIAC</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51" y="3000319"/>
            <a:ext cx="4199239" cy="2860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997" y="207698"/>
            <a:ext cx="3786016" cy="262749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5997" y="3000319"/>
            <a:ext cx="4361391" cy="3454567"/>
          </a:xfrm>
          <a:prstGeom prst="rect">
            <a:avLst/>
          </a:prstGeom>
        </p:spPr>
      </p:pic>
    </p:spTree>
    <p:extLst>
      <p:ext uri="{BB962C8B-B14F-4D97-AF65-F5344CB8AC3E}">
        <p14:creationId xmlns:p14="http://schemas.microsoft.com/office/powerpoint/2010/main" val="664504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176" y="306421"/>
            <a:ext cx="7827016" cy="5972922"/>
          </a:xfrm>
          <a:prstGeom prst="rect">
            <a:avLst/>
          </a:prstGeom>
        </p:spPr>
      </p:pic>
    </p:spTree>
    <p:extLst>
      <p:ext uri="{BB962C8B-B14F-4D97-AF65-F5344CB8AC3E}">
        <p14:creationId xmlns:p14="http://schemas.microsoft.com/office/powerpoint/2010/main" val="185530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Kathleen “Kay” McNulty </a:t>
            </a:r>
            <a:r>
              <a:rPr lang="en-US" dirty="0" err="1" smtClean="0"/>
              <a:t>Mauchly</a:t>
            </a:r>
            <a:r>
              <a:rPr lang="en-US" dirty="0" smtClean="0"/>
              <a:t> </a:t>
            </a:r>
            <a:r>
              <a:rPr lang="en-US" dirty="0" err="1" smtClean="0"/>
              <a:t>Antonelli</a:t>
            </a:r>
            <a:endParaRPr lang="en-US" dirty="0"/>
          </a:p>
        </p:txBody>
      </p:sp>
      <p:sp>
        <p:nvSpPr>
          <p:cNvPr id="6" name="Text Placeholder 5"/>
          <p:cNvSpPr>
            <a:spLocks noGrp="1"/>
          </p:cNvSpPr>
          <p:nvPr>
            <p:ph type="body" sz="half" idx="2"/>
          </p:nvPr>
        </p:nvSpPr>
        <p:spPr/>
        <p:txBody>
          <a:bodyPr>
            <a:normAutofit/>
          </a:bodyPr>
          <a:lstStyle/>
          <a:p>
            <a:pPr marL="285750" indent="-285750">
              <a:buFont typeface="Arial" panose="020B0604020202020204" pitchFamily="34" charset="0"/>
              <a:buChar char="•"/>
            </a:pPr>
            <a:r>
              <a:rPr lang="en-US" dirty="0" smtClean="0"/>
              <a:t>one </a:t>
            </a:r>
            <a:r>
              <a:rPr lang="en-US" dirty="0"/>
              <a:t>the six original programmers of the </a:t>
            </a:r>
            <a:r>
              <a:rPr lang="en-US" dirty="0" smtClean="0"/>
              <a:t>ENIAC</a:t>
            </a:r>
          </a:p>
          <a:p>
            <a:pPr marL="285750" indent="-285750">
              <a:buFont typeface="Arial" panose="020B0604020202020204" pitchFamily="34" charset="0"/>
              <a:buChar char="•"/>
            </a:pPr>
            <a:r>
              <a:rPr lang="en-US" dirty="0" smtClean="0"/>
              <a:t>degree </a:t>
            </a:r>
            <a:r>
              <a:rPr lang="en-US" dirty="0"/>
              <a:t>in </a:t>
            </a:r>
            <a:r>
              <a:rPr lang="en-US" dirty="0" smtClean="0"/>
              <a:t>mathematics</a:t>
            </a:r>
          </a:p>
          <a:p>
            <a:pPr marL="285750" indent="-285750">
              <a:buFont typeface="Arial" panose="020B0604020202020204" pitchFamily="34" charset="0"/>
              <a:buChar char="•"/>
            </a:pPr>
            <a:r>
              <a:rPr lang="en-US" dirty="0" smtClean="0"/>
              <a:t>started </a:t>
            </a:r>
            <a:r>
              <a:rPr lang="en-US" dirty="0"/>
              <a:t>with ballistics trajectories and happened into the </a:t>
            </a:r>
            <a:r>
              <a:rPr lang="en-US" dirty="0" smtClean="0"/>
              <a:t>ENIAC</a:t>
            </a:r>
          </a:p>
          <a:p>
            <a:pPr marL="285750" indent="-285750">
              <a:buFont typeface="Arial" panose="020B0604020202020204" pitchFamily="34" charset="0"/>
              <a:buChar char="•"/>
            </a:pPr>
            <a:r>
              <a:rPr lang="en-US" dirty="0" smtClean="0"/>
              <a:t>worked </a:t>
            </a:r>
            <a:r>
              <a:rPr lang="en-US" dirty="0"/>
              <a:t>on BINAC and UNIVAC I software </a:t>
            </a:r>
            <a:r>
              <a:rPr lang="en-US" dirty="0" smtClean="0"/>
              <a:t>design</a:t>
            </a:r>
          </a:p>
          <a:p>
            <a:pPr marL="285750" indent="-285750">
              <a:buFont typeface="Arial" panose="020B0604020202020204" pitchFamily="34" charset="0"/>
              <a:buChar char="•"/>
            </a:pPr>
            <a:r>
              <a:rPr lang="en-US" dirty="0" smtClean="0"/>
              <a:t>eventually </a:t>
            </a:r>
            <a:r>
              <a:rPr lang="en-US" dirty="0"/>
              <a:t>would marry one of the ENIAC co-inventors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7612" y="801990"/>
            <a:ext cx="6450330" cy="4472229"/>
          </a:xfrm>
          <a:prstGeom prst="rect">
            <a:avLst/>
          </a:prstGeom>
        </p:spPr>
      </p:pic>
    </p:spTree>
    <p:extLst>
      <p:ext uri="{BB962C8B-B14F-4D97-AF65-F5344CB8AC3E}">
        <p14:creationId xmlns:p14="http://schemas.microsoft.com/office/powerpoint/2010/main" val="86249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(Betty) Jean Jennings </a:t>
            </a:r>
            <a:r>
              <a:rPr lang="en-US" dirty="0" err="1" smtClean="0"/>
              <a:t>Bartik</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950" y="1143794"/>
            <a:ext cx="6096000" cy="4019550"/>
          </a:xfrm>
        </p:spPr>
      </p:pic>
      <p:sp>
        <p:nvSpPr>
          <p:cNvPr id="3" name="Tex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dirty="0" smtClean="0"/>
              <a:t>responsible </a:t>
            </a:r>
            <a:r>
              <a:rPr lang="en-US" dirty="0"/>
              <a:t>for administering the Master Programmer, central program of the </a:t>
            </a:r>
            <a:r>
              <a:rPr lang="en-US" dirty="0" smtClean="0"/>
              <a:t>ENIAC</a:t>
            </a:r>
          </a:p>
          <a:p>
            <a:pPr marL="285750" indent="-285750">
              <a:buFont typeface="Arial" panose="020B0604020202020204" pitchFamily="34" charset="0"/>
              <a:buChar char="•"/>
            </a:pPr>
            <a:r>
              <a:rPr lang="en-US" dirty="0" smtClean="0"/>
              <a:t>helped </a:t>
            </a:r>
            <a:r>
              <a:rPr lang="en-US" dirty="0"/>
              <a:t>transform ENIAC into something easier to work with and able to handle more sophisticated </a:t>
            </a:r>
            <a:r>
              <a:rPr lang="en-US" dirty="0" smtClean="0"/>
              <a:t>problems</a:t>
            </a:r>
          </a:p>
          <a:p>
            <a:pPr marL="285750" indent="-285750">
              <a:buFont typeface="Arial" panose="020B0604020202020204" pitchFamily="34" charset="0"/>
              <a:buChar char="•"/>
            </a:pPr>
            <a:r>
              <a:rPr lang="en-US" dirty="0" smtClean="0"/>
              <a:t>moved </a:t>
            </a:r>
            <a:r>
              <a:rPr lang="en-US" dirty="0"/>
              <a:t>on to BINAC and UNIVAC I</a:t>
            </a:r>
          </a:p>
          <a:p>
            <a:endParaRPr lang="en-US" dirty="0"/>
          </a:p>
        </p:txBody>
      </p:sp>
    </p:spTree>
    <p:extLst>
      <p:ext uri="{BB962C8B-B14F-4D97-AF65-F5344CB8AC3E}">
        <p14:creationId xmlns:p14="http://schemas.microsoft.com/office/powerpoint/2010/main" val="327941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Marlyn</a:t>
            </a:r>
            <a:r>
              <a:rPr lang="en-US" dirty="0" smtClean="0"/>
              <a:t> </a:t>
            </a:r>
            <a:r>
              <a:rPr lang="en-US" dirty="0" err="1" smtClean="0"/>
              <a:t>Wescoff</a:t>
            </a:r>
            <a:r>
              <a:rPr lang="en-US" dirty="0" smtClean="0"/>
              <a:t> Meltzer</a:t>
            </a:r>
            <a:endParaRPr lang="en-US" dirty="0"/>
          </a:p>
        </p:txBody>
      </p:sp>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567" r="5567"/>
          <a:stretch>
            <a:fillRect/>
          </a:stretch>
        </p:blipFill>
        <p:spPr>
          <a:xfrm>
            <a:off x="6636961" y="1289957"/>
            <a:ext cx="3206543" cy="3608614"/>
          </a:xfrm>
        </p:spPr>
      </p:pic>
      <p:sp>
        <p:nvSpPr>
          <p:cNvPr id="3" name="Tex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smtClean="0"/>
              <a:t>one </a:t>
            </a:r>
            <a:r>
              <a:rPr lang="en-US" sz="1800" dirty="0"/>
              <a:t>of the first group of ENIAC </a:t>
            </a:r>
            <a:r>
              <a:rPr lang="en-US" sz="1800" dirty="0" smtClean="0"/>
              <a:t>programmers</a:t>
            </a:r>
          </a:p>
          <a:p>
            <a:pPr marL="285750" indent="-285750">
              <a:buFont typeface="Arial" panose="020B0604020202020204" pitchFamily="34" charset="0"/>
              <a:buChar char="•"/>
            </a:pPr>
            <a:r>
              <a:rPr lang="en-US" sz="1800" dirty="0" smtClean="0"/>
              <a:t>originally hired by Moore School of Engineering for weather calculations</a:t>
            </a:r>
          </a:p>
          <a:p>
            <a:pPr marL="285750" indent="-285750">
              <a:buFont typeface="Arial" panose="020B0604020202020204" pitchFamily="34" charset="0"/>
              <a:buChar char="•"/>
            </a:pPr>
            <a:r>
              <a:rPr lang="en-US" sz="1800" dirty="0"/>
              <a:t>e</a:t>
            </a:r>
            <a:r>
              <a:rPr lang="en-US" sz="1800" dirty="0" smtClean="0"/>
              <a:t>ventually moved on to ballistic trajectories</a:t>
            </a:r>
            <a:endParaRPr lang="en-US" sz="1800" dirty="0"/>
          </a:p>
          <a:p>
            <a:endParaRPr lang="en-US" sz="1800" dirty="0"/>
          </a:p>
        </p:txBody>
      </p:sp>
    </p:spTree>
    <p:extLst>
      <p:ext uri="{BB962C8B-B14F-4D97-AF65-F5344CB8AC3E}">
        <p14:creationId xmlns:p14="http://schemas.microsoft.com/office/powerpoint/2010/main" val="94079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Frances Elizabeth (Betty) Snyder </a:t>
            </a:r>
            <a:r>
              <a:rPr lang="en-US" dirty="0" err="1" smtClean="0"/>
              <a:t>Holberton</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6163" y="764432"/>
            <a:ext cx="6251575" cy="4778273"/>
          </a:xfrm>
        </p:spPr>
      </p:pic>
      <p:sp>
        <p:nvSpPr>
          <p:cNvPr id="3" name="Tex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dirty="0" smtClean="0"/>
              <a:t>responsible </a:t>
            </a:r>
            <a:r>
              <a:rPr lang="en-US" dirty="0"/>
              <a:t>for administering the Master Programmer, central program of the </a:t>
            </a:r>
            <a:r>
              <a:rPr lang="en-US" dirty="0" smtClean="0"/>
              <a:t>ENIAC</a:t>
            </a:r>
          </a:p>
          <a:p>
            <a:pPr marL="285750" indent="-285750">
              <a:buFont typeface="Arial" panose="020B0604020202020204" pitchFamily="34" charset="0"/>
              <a:buChar char="•"/>
            </a:pPr>
            <a:r>
              <a:rPr lang="en-US" dirty="0" smtClean="0"/>
              <a:t>part </a:t>
            </a:r>
            <a:r>
              <a:rPr lang="en-US" dirty="0"/>
              <a:t>of the UNIVAC I </a:t>
            </a:r>
            <a:r>
              <a:rPr lang="en-US" dirty="0" smtClean="0"/>
              <a:t>code team</a:t>
            </a:r>
          </a:p>
          <a:p>
            <a:pPr marL="285750" indent="-285750">
              <a:buFont typeface="Arial" panose="020B0604020202020204" pitchFamily="34" charset="0"/>
              <a:buChar char="•"/>
            </a:pPr>
            <a:r>
              <a:rPr lang="en-US" dirty="0" smtClean="0"/>
              <a:t>part </a:t>
            </a:r>
            <a:r>
              <a:rPr lang="en-US" dirty="0"/>
              <a:t>of the COBOL </a:t>
            </a:r>
            <a:r>
              <a:rPr lang="en-US" dirty="0" smtClean="0"/>
              <a:t>Committee</a:t>
            </a:r>
          </a:p>
          <a:p>
            <a:pPr marL="285750" indent="-285750">
              <a:buFont typeface="Arial" panose="020B0604020202020204" pitchFamily="34" charset="0"/>
              <a:buChar char="•"/>
            </a:pPr>
            <a:r>
              <a:rPr lang="en-US" dirty="0" smtClean="0"/>
              <a:t>worked </a:t>
            </a:r>
            <a:r>
              <a:rPr lang="en-US" dirty="0"/>
              <a:t>on developing standards for FORTRAN</a:t>
            </a:r>
          </a:p>
          <a:p>
            <a:endParaRPr lang="en-US" dirty="0"/>
          </a:p>
        </p:txBody>
      </p:sp>
    </p:spTree>
    <p:extLst>
      <p:ext uri="{BB962C8B-B14F-4D97-AF65-F5344CB8AC3E}">
        <p14:creationId xmlns:p14="http://schemas.microsoft.com/office/powerpoint/2010/main" val="9093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Frances </a:t>
            </a:r>
            <a:r>
              <a:rPr lang="en-US" dirty="0" err="1" smtClean="0"/>
              <a:t>Bilas</a:t>
            </a:r>
            <a:r>
              <a:rPr lang="en-US" dirty="0" smtClean="0"/>
              <a:t> Spence</a:t>
            </a:r>
            <a:endParaRPr lang="en-US" dirty="0"/>
          </a:p>
        </p:txBody>
      </p:sp>
      <p:sp>
        <p:nvSpPr>
          <p:cNvPr id="3" name="Text Placeholder 2"/>
          <p:cNvSpPr>
            <a:spLocks noGrp="1"/>
          </p:cNvSpPr>
          <p:nvPr>
            <p:ph type="body" sz="quarter" idx="16"/>
          </p:nvPr>
        </p:nvSpPr>
        <p:spPr>
          <a:xfrm>
            <a:off x="6156000" y="2269671"/>
            <a:ext cx="4880300" cy="2295525"/>
          </a:xfrm>
        </p:spPr>
        <p:txBody>
          <a:bodyPr/>
          <a:lstStyle/>
          <a:p>
            <a:pPr marL="285750" indent="-285750">
              <a:buFont typeface="Arial" panose="020B0604020202020204" pitchFamily="34" charset="0"/>
              <a:buChar char="•"/>
            </a:pPr>
            <a:r>
              <a:rPr lang="en-US" dirty="0" smtClean="0"/>
              <a:t>majored </a:t>
            </a:r>
            <a:r>
              <a:rPr lang="en-US" dirty="0"/>
              <a:t>in math, minored in </a:t>
            </a:r>
            <a:r>
              <a:rPr lang="en-US" dirty="0" smtClean="0"/>
              <a:t>physics</a:t>
            </a:r>
          </a:p>
          <a:p>
            <a:pPr marL="285750" indent="-285750">
              <a:buFont typeface="Arial" panose="020B0604020202020204" pitchFamily="34" charset="0"/>
              <a:buChar char="•"/>
            </a:pPr>
            <a:r>
              <a:rPr lang="en-US" dirty="0" smtClean="0"/>
              <a:t>originally worked on ballistics trajectories</a:t>
            </a:r>
          </a:p>
          <a:p>
            <a:pPr marL="285750" indent="-285750">
              <a:buFont typeface="Arial" panose="020B0604020202020204" pitchFamily="34" charset="0"/>
              <a:buChar char="•"/>
            </a:pPr>
            <a:r>
              <a:rPr lang="en-US" dirty="0" smtClean="0"/>
              <a:t> </a:t>
            </a:r>
            <a:r>
              <a:rPr lang="en-US" dirty="0"/>
              <a:t>one of the first ENIAC computer programmers</a:t>
            </a:r>
          </a:p>
          <a:p>
            <a:endParaRPr lang="en-US" dirty="0"/>
          </a:p>
        </p:txBody>
      </p:sp>
    </p:spTree>
    <p:extLst>
      <p:ext uri="{BB962C8B-B14F-4D97-AF65-F5344CB8AC3E}">
        <p14:creationId xmlns:p14="http://schemas.microsoft.com/office/powerpoint/2010/main" val="47798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Ruth </a:t>
            </a:r>
            <a:r>
              <a:rPr lang="en-US" dirty="0" err="1" smtClean="0"/>
              <a:t>Lichterman</a:t>
            </a:r>
            <a:r>
              <a:rPr lang="en-US" dirty="0" smtClean="0"/>
              <a:t> </a:t>
            </a:r>
            <a:r>
              <a:rPr lang="en-US" dirty="0" err="1" smtClean="0"/>
              <a:t>Teitelbaum</a:t>
            </a:r>
            <a:endParaRPr lang="en-US" dirty="0"/>
          </a:p>
        </p:txBody>
      </p:sp>
      <p:sp>
        <p:nvSpPr>
          <p:cNvPr id="3" name="Text Placeholder 2"/>
          <p:cNvSpPr>
            <a:spLocks noGrp="1"/>
          </p:cNvSpPr>
          <p:nvPr>
            <p:ph type="body" sz="quarter" idx="16"/>
          </p:nvPr>
        </p:nvSpPr>
        <p:spPr/>
        <p:txBody>
          <a:bodyPr/>
          <a:lstStyle/>
          <a:p>
            <a:pPr marL="285750" indent="-285750">
              <a:buFont typeface="Arial" panose="020B0604020202020204" pitchFamily="34" charset="0"/>
              <a:buChar char="•"/>
            </a:pPr>
            <a:r>
              <a:rPr lang="en-US" dirty="0" smtClean="0"/>
              <a:t>B </a:t>
            </a:r>
            <a:r>
              <a:rPr lang="en-US" dirty="0" err="1"/>
              <a:t>Sc</a:t>
            </a:r>
            <a:r>
              <a:rPr lang="en-US" dirty="0"/>
              <a:t> in </a:t>
            </a:r>
            <a:r>
              <a:rPr lang="en-US" dirty="0" smtClean="0"/>
              <a:t>Math</a:t>
            </a:r>
          </a:p>
          <a:p>
            <a:pPr marL="285750" indent="-285750">
              <a:buFont typeface="Arial" panose="020B0604020202020204" pitchFamily="34" charset="0"/>
              <a:buChar char="•"/>
            </a:pPr>
            <a:r>
              <a:rPr lang="en-US" dirty="0" smtClean="0"/>
              <a:t>one </a:t>
            </a:r>
            <a:r>
              <a:rPr lang="en-US" dirty="0"/>
              <a:t>of the first ENIAC computer </a:t>
            </a:r>
            <a:r>
              <a:rPr lang="en-US" dirty="0" smtClean="0"/>
              <a:t>programmers</a:t>
            </a:r>
          </a:p>
          <a:p>
            <a:pPr marL="285750" indent="-285750">
              <a:buFont typeface="Arial" panose="020B0604020202020204" pitchFamily="34" charset="0"/>
              <a:buChar char="•"/>
            </a:pPr>
            <a:r>
              <a:rPr lang="en-US" dirty="0" smtClean="0"/>
              <a:t>followed </a:t>
            </a:r>
            <a:r>
              <a:rPr lang="en-US" dirty="0"/>
              <a:t>the ENIAC and taught the next generation how to program it</a:t>
            </a:r>
          </a:p>
          <a:p>
            <a:endParaRPr lang="en-US" dirty="0"/>
          </a:p>
        </p:txBody>
      </p:sp>
    </p:spTree>
    <p:extLst>
      <p:ext uri="{BB962C8B-B14F-4D97-AF65-F5344CB8AC3E}">
        <p14:creationId xmlns:p14="http://schemas.microsoft.com/office/powerpoint/2010/main" val="371995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Adele Goldstein</a:t>
            </a:r>
            <a:endParaRPr lang="en-US" dirty="0"/>
          </a:p>
        </p:txBody>
      </p:sp>
      <p:sp>
        <p:nvSpPr>
          <p:cNvPr id="3" name="Text Placeholder 2"/>
          <p:cNvSpPr>
            <a:spLocks noGrp="1"/>
          </p:cNvSpPr>
          <p:nvPr>
            <p:ph type="body" sz="half" idx="2"/>
          </p:nvPr>
        </p:nvSpPr>
        <p:spPr/>
        <p:txBody>
          <a:bodyPr>
            <a:normAutofit/>
          </a:bodyPr>
          <a:lstStyle/>
          <a:p>
            <a:pPr marL="285750" indent="-285750">
              <a:buFont typeface="Arial" panose="020B0604020202020204" pitchFamily="34" charset="0"/>
              <a:buChar char="•"/>
            </a:pPr>
            <a:r>
              <a:rPr lang="en-US" sz="1800" dirty="0"/>
              <a:t>initially trained some of the original programmers in calculating firing table trajectories</a:t>
            </a:r>
          </a:p>
          <a:p>
            <a:pPr marL="285750" indent="-285750">
              <a:buFont typeface="Arial" panose="020B0604020202020204" pitchFamily="34" charset="0"/>
              <a:buChar char="•"/>
            </a:pPr>
            <a:r>
              <a:rPr lang="en-US" sz="1800" dirty="0" smtClean="0"/>
              <a:t>wrote </a:t>
            </a:r>
            <a:r>
              <a:rPr lang="en-US" sz="1800" dirty="0"/>
              <a:t>the documentation for the </a:t>
            </a:r>
            <a:r>
              <a:rPr lang="en-US" sz="1800" dirty="0" smtClean="0"/>
              <a:t>ENIAC</a:t>
            </a:r>
          </a:p>
          <a:p>
            <a:pPr marL="285750" indent="-285750">
              <a:buFont typeface="Arial" panose="020B0604020202020204" pitchFamily="34" charset="0"/>
              <a:buChar char="•"/>
            </a:pPr>
            <a:r>
              <a:rPr lang="en-US" sz="1800" dirty="0"/>
              <a:t>c</a:t>
            </a:r>
            <a:r>
              <a:rPr lang="en-US" sz="1800" dirty="0" smtClean="0"/>
              <a:t>reated the Report on the ENIAC</a:t>
            </a:r>
            <a:endParaRPr lang="en-US" sz="1800" dirty="0"/>
          </a:p>
          <a:p>
            <a:endParaRPr lang="en-US" sz="1800" dirty="0"/>
          </a:p>
        </p:txBody>
      </p:sp>
      <p:pic>
        <p:nvPicPr>
          <p:cNvPr id="1028" name="Picture 4" descr="http://divulgamat2.ehu.es/divulgamat15/images/stories/Exposiciones/Historia/mit/mujeresinformatica2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11950" y="1229519"/>
            <a:ext cx="25400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3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949" y="385591"/>
            <a:ext cx="10922964" cy="1054081"/>
          </a:xfrm>
        </p:spPr>
        <p:txBody>
          <a:bodyPr/>
          <a:lstStyle/>
          <a:p>
            <a:r>
              <a:rPr lang="en-US" dirty="0" smtClean="0"/>
              <a:t>Learning More About These Women in Tech</a:t>
            </a:r>
            <a:endParaRPr lang="en-US" dirty="0"/>
          </a:p>
        </p:txBody>
      </p:sp>
      <p:sp>
        <p:nvSpPr>
          <p:cNvPr id="3" name="Content Placeholder 2"/>
          <p:cNvSpPr>
            <a:spLocks noGrp="1"/>
          </p:cNvSpPr>
          <p:nvPr>
            <p:ph idx="1"/>
          </p:nvPr>
        </p:nvSpPr>
        <p:spPr/>
        <p:txBody>
          <a:bodyPr/>
          <a:lstStyle/>
          <a:p>
            <a:r>
              <a:rPr lang="en-US" dirty="0" smtClean="0"/>
              <a:t>Ada Lovelace</a:t>
            </a:r>
          </a:p>
          <a:p>
            <a:r>
              <a:rPr lang="en-US" dirty="0" smtClean="0"/>
              <a:t>The Ladies of the ENIAC</a:t>
            </a:r>
          </a:p>
          <a:p>
            <a:r>
              <a:rPr lang="en-US" dirty="0" smtClean="0"/>
              <a:t>Grace Murray Hopper</a:t>
            </a:r>
          </a:p>
          <a:p>
            <a:r>
              <a:rPr lang="en-US" dirty="0" smtClean="0"/>
              <a:t>Barbara </a:t>
            </a:r>
            <a:r>
              <a:rPr lang="en-US" dirty="0" err="1" smtClean="0"/>
              <a:t>Liskov</a:t>
            </a:r>
            <a:endParaRPr lang="en-US" dirty="0" smtClean="0"/>
          </a:p>
          <a:p>
            <a:r>
              <a:rPr lang="en-US" dirty="0" smtClean="0"/>
              <a:t>Frances Allen</a:t>
            </a:r>
          </a:p>
          <a:p>
            <a:r>
              <a:rPr lang="en-US" dirty="0" smtClean="0"/>
              <a:t>Mary Lou </a:t>
            </a:r>
            <a:r>
              <a:rPr lang="en-US" dirty="0" err="1" smtClean="0"/>
              <a:t>Jepsen</a:t>
            </a:r>
            <a:endParaRPr lang="en-US" dirty="0"/>
          </a:p>
        </p:txBody>
      </p:sp>
    </p:spTree>
    <p:extLst>
      <p:ext uri="{BB962C8B-B14F-4D97-AF65-F5344CB8AC3E}">
        <p14:creationId xmlns:p14="http://schemas.microsoft.com/office/powerpoint/2010/main" val="218577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6832"/>
            <a:ext cx="12192000" cy="5144336"/>
          </a:xfrm>
          <a:prstGeom prst="rect">
            <a:avLst/>
          </a:prstGeom>
        </p:spPr>
      </p:pic>
    </p:spTree>
    <p:extLst>
      <p:ext uri="{BB962C8B-B14F-4D97-AF65-F5344CB8AC3E}">
        <p14:creationId xmlns:p14="http://schemas.microsoft.com/office/powerpoint/2010/main" val="1090930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10001" y="486383"/>
            <a:ext cx="10572000" cy="3933815"/>
          </a:xfrm>
        </p:spPr>
        <p:txBody>
          <a:bodyPr/>
          <a:lstStyle/>
          <a:p>
            <a:r>
              <a:rPr lang="en-US" sz="4400" dirty="0"/>
              <a:t>Where a calculator on the ENIAC is </a:t>
            </a:r>
            <a:r>
              <a:rPr lang="en-US" sz="4400" dirty="0" smtClean="0"/>
              <a:t>equipped </a:t>
            </a:r>
            <a:r>
              <a:rPr lang="en-US" sz="4400" dirty="0"/>
              <a:t>with 18,000 vacuum tubes and weighs 30 tons, computers in the future may have only 1,000 </a:t>
            </a:r>
            <a:r>
              <a:rPr lang="en-US" sz="4400" dirty="0" smtClean="0"/>
              <a:t>vacuum </a:t>
            </a:r>
            <a:r>
              <a:rPr lang="en-US" sz="4400" dirty="0"/>
              <a:t>tubes and perhaps weigh 1.5 tons. </a:t>
            </a:r>
          </a:p>
        </p:txBody>
      </p:sp>
      <p:sp>
        <p:nvSpPr>
          <p:cNvPr id="3" name="Content Placeholder 2"/>
          <p:cNvSpPr>
            <a:spLocks noGrp="1"/>
          </p:cNvSpPr>
          <p:nvPr>
            <p:ph type="subTitle" idx="1"/>
          </p:nvPr>
        </p:nvSpPr>
        <p:spPr/>
        <p:txBody>
          <a:bodyPr/>
          <a:lstStyle/>
          <a:p>
            <a:r>
              <a:rPr lang="en-US" dirty="0"/>
              <a:t>Popular Mechanics, March </a:t>
            </a:r>
            <a:r>
              <a:rPr lang="en-US" dirty="0" smtClean="0"/>
              <a:t>1949</a:t>
            </a:r>
            <a:endParaRPr lang="en-US" dirty="0"/>
          </a:p>
        </p:txBody>
      </p:sp>
    </p:spTree>
    <p:extLst>
      <p:ext uri="{BB962C8B-B14F-4D97-AF65-F5344CB8AC3E}">
        <p14:creationId xmlns:p14="http://schemas.microsoft.com/office/powerpoint/2010/main" val="3321839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1240486" cy="970450"/>
          </a:xfrm>
        </p:spPr>
        <p:txBody>
          <a:bodyPr/>
          <a:lstStyle/>
          <a:p>
            <a:r>
              <a:rPr lang="en-US" dirty="0" smtClean="0"/>
              <a:t>Admiral Grace Murray Hopper (1906 – 1992)</a:t>
            </a:r>
            <a:endParaRPr lang="en-US" dirty="0"/>
          </a:p>
        </p:txBody>
      </p:sp>
      <p:sp>
        <p:nvSpPr>
          <p:cNvPr id="3" name="Content Placeholder 2"/>
          <p:cNvSpPr>
            <a:spLocks noGrp="1"/>
          </p:cNvSpPr>
          <p:nvPr>
            <p:ph idx="1"/>
          </p:nvPr>
        </p:nvSpPr>
        <p:spPr>
          <a:xfrm>
            <a:off x="827424" y="2254944"/>
            <a:ext cx="6847005" cy="3636511"/>
          </a:xfrm>
        </p:spPr>
        <p:txBody>
          <a:bodyPr/>
          <a:lstStyle/>
          <a:p>
            <a:r>
              <a:rPr lang="en-US" dirty="0" smtClean="0"/>
              <a:t>Enjoyed tearing things apart to learn how they worked</a:t>
            </a:r>
          </a:p>
          <a:p>
            <a:r>
              <a:rPr lang="en-US" dirty="0" smtClean="0"/>
              <a:t>B.A. in Math &amp; Physics, M.A. &amp; Ph. D. in Mathematics</a:t>
            </a:r>
          </a:p>
          <a:p>
            <a:r>
              <a:rPr lang="en-US" dirty="0" smtClean="0"/>
              <a:t>Began teaching </a:t>
            </a:r>
            <a:r>
              <a:rPr lang="en-US" dirty="0" err="1" smtClean="0"/>
              <a:t>maths</a:t>
            </a:r>
            <a:r>
              <a:rPr lang="en-US" dirty="0" smtClean="0"/>
              <a:t> in 1931</a:t>
            </a:r>
          </a:p>
          <a:p>
            <a:r>
              <a:rPr lang="en-US" dirty="0" smtClean="0"/>
              <a:t>Family of military traditions, led her to Navy WAVES (Women Accepted for Voluntary Emergency Service) in 1943</a:t>
            </a:r>
          </a:p>
          <a:p>
            <a:r>
              <a:rPr lang="en-US" dirty="0" smtClean="0"/>
              <a:t>Commissioned as lieutenant 6 months later</a:t>
            </a:r>
          </a:p>
          <a:p>
            <a:pPr marL="0" indent="0">
              <a:buNone/>
            </a:pPr>
            <a:endParaRPr lang="en-US" dirty="0"/>
          </a:p>
        </p:txBody>
      </p:sp>
      <p:pic>
        <p:nvPicPr>
          <p:cNvPr id="1026" name="Picture 2" descr="Admiral Grace Murray Ho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024" y="1985769"/>
            <a:ext cx="3305683" cy="487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7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trike="dblStrike" dirty="0" smtClean="0"/>
              <a:t>We’ve always done it that way.</a:t>
            </a:r>
            <a:endParaRPr lang="en-US" strike="dblStrike"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5737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Trail of Success</a:t>
            </a:r>
            <a:endParaRPr lang="en-US" dirty="0"/>
          </a:p>
        </p:txBody>
      </p:sp>
      <p:sp>
        <p:nvSpPr>
          <p:cNvPr id="3" name="Content Placeholder 2"/>
          <p:cNvSpPr>
            <a:spLocks noGrp="1"/>
          </p:cNvSpPr>
          <p:nvPr>
            <p:ph idx="1"/>
          </p:nvPr>
        </p:nvSpPr>
        <p:spPr>
          <a:xfrm>
            <a:off x="7040940" y="1971191"/>
            <a:ext cx="4479041" cy="4338536"/>
          </a:xfrm>
        </p:spPr>
        <p:txBody>
          <a:bodyPr>
            <a:normAutofit/>
          </a:bodyPr>
          <a:lstStyle/>
          <a:p>
            <a:r>
              <a:rPr lang="en-US" dirty="0"/>
              <a:t>Starting computing coefficients of arc tangents with an electromechanical Mark I </a:t>
            </a:r>
            <a:endParaRPr lang="en-US" dirty="0" smtClean="0"/>
          </a:p>
          <a:p>
            <a:r>
              <a:rPr lang="en-US" dirty="0" smtClean="0"/>
              <a:t>500-page Manual of Operations for the Automatic Sequence-Controlled Calculator</a:t>
            </a:r>
          </a:p>
          <a:p>
            <a:r>
              <a:rPr lang="en-US" dirty="0" smtClean="0"/>
              <a:t>Eventually moved on to Mark II &amp; Mark III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87" y="1971191"/>
            <a:ext cx="6410413" cy="4301988"/>
          </a:xfrm>
          <a:prstGeom prst="rect">
            <a:avLst/>
          </a:prstGeom>
        </p:spPr>
      </p:pic>
    </p:spTree>
    <p:extLst>
      <p:ext uri="{BB962C8B-B14F-4D97-AF65-F5344CB8AC3E}">
        <p14:creationId xmlns:p14="http://schemas.microsoft.com/office/powerpoint/2010/main" val="358024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Quest for Programmer-Friendly &amp; Application-Friendly Tools</a:t>
            </a:r>
            <a:endParaRPr lang="en-US" dirty="0"/>
          </a:p>
        </p:txBody>
      </p:sp>
      <p:sp>
        <p:nvSpPr>
          <p:cNvPr id="5" name="Text Placeholder 4"/>
          <p:cNvSpPr>
            <a:spLocks noGrp="1"/>
          </p:cNvSpPr>
          <p:nvPr>
            <p:ph type="body" idx="1"/>
          </p:nvPr>
        </p:nvSpPr>
        <p:spPr/>
        <p:txBody>
          <a:bodyPr/>
          <a:lstStyle/>
          <a:p>
            <a:r>
              <a:rPr lang="en-US" dirty="0" smtClean="0"/>
              <a:t>Bringing the computer to a much wider audience</a:t>
            </a:r>
            <a:endParaRPr lang="en-US" dirty="0"/>
          </a:p>
        </p:txBody>
      </p:sp>
    </p:spTree>
    <p:extLst>
      <p:ext uri="{BB962C8B-B14F-4D97-AF65-F5344CB8AC3E}">
        <p14:creationId xmlns:p14="http://schemas.microsoft.com/office/powerpoint/2010/main" val="2260823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Power of Collaboration</a:t>
            </a:r>
            <a:endParaRPr lang="en-US" dirty="0"/>
          </a:p>
        </p:txBody>
      </p:sp>
      <p:graphicFrame>
        <p:nvGraphicFramePr>
          <p:cNvPr id="8" name="Diagram 7"/>
          <p:cNvGraphicFramePr/>
          <p:nvPr>
            <p:extLst>
              <p:ext uri="{D42A27DB-BD31-4B8C-83A1-F6EECF244321}">
                <p14:modId xmlns:p14="http://schemas.microsoft.com/office/powerpoint/2010/main" val="4290869604"/>
              </p:ext>
            </p:extLst>
          </p:nvPr>
        </p:nvGraphicFramePr>
        <p:xfrm>
          <a:off x="2737080" y="2489812"/>
          <a:ext cx="6506072" cy="3163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288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Compiler</a:t>
            </a:r>
            <a:endParaRPr lang="en-US" dirty="0"/>
          </a:p>
        </p:txBody>
      </p:sp>
      <p:sp>
        <p:nvSpPr>
          <p:cNvPr id="3" name="Content Placeholder 2"/>
          <p:cNvSpPr>
            <a:spLocks noGrp="1"/>
          </p:cNvSpPr>
          <p:nvPr>
            <p:ph idx="1"/>
          </p:nvPr>
        </p:nvSpPr>
        <p:spPr>
          <a:xfrm>
            <a:off x="818712" y="2222287"/>
            <a:ext cx="4193963" cy="3636511"/>
          </a:xfrm>
        </p:spPr>
        <p:txBody>
          <a:bodyPr/>
          <a:lstStyle/>
          <a:p>
            <a:r>
              <a:rPr lang="en-US" dirty="0" smtClean="0"/>
              <a:t>Mnemonics transformed into binary code instructions</a:t>
            </a:r>
          </a:p>
          <a:p>
            <a:r>
              <a:rPr lang="en-US" dirty="0" smtClean="0"/>
              <a:t>A-O series was first – allowing specification of call numbers to programming routines stored on magnetic tape.  One could then call those numbers to access the routine. </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283494"/>
            <a:ext cx="4572000" cy="3575304"/>
          </a:xfrm>
          <a:prstGeom prst="rect">
            <a:avLst/>
          </a:prstGeom>
        </p:spPr>
      </p:pic>
    </p:spTree>
    <p:extLst>
      <p:ext uri="{BB962C8B-B14F-4D97-AF65-F5344CB8AC3E}">
        <p14:creationId xmlns:p14="http://schemas.microsoft.com/office/powerpoint/2010/main" val="235206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Reaching Out to Non-Scientific Reaches</a:t>
            </a:r>
            <a:endParaRPr lang="en-US" dirty="0"/>
          </a:p>
        </p:txBody>
      </p:sp>
      <p:sp>
        <p:nvSpPr>
          <p:cNvPr id="5" name="Text Placeholder 4"/>
          <p:cNvSpPr>
            <a:spLocks noGrp="1"/>
          </p:cNvSpPr>
          <p:nvPr>
            <p:ph type="body" idx="1"/>
          </p:nvPr>
        </p:nvSpPr>
        <p:spPr/>
        <p:txBody>
          <a:bodyPr/>
          <a:lstStyle/>
          <a:p>
            <a:r>
              <a:rPr lang="en-US" dirty="0" smtClean="0"/>
              <a:t>Opening the world through development of programming languages</a:t>
            </a:r>
            <a:endParaRPr lang="en-US" dirty="0"/>
          </a:p>
        </p:txBody>
      </p:sp>
    </p:spTree>
    <p:extLst>
      <p:ext uri="{BB962C8B-B14F-4D97-AF65-F5344CB8AC3E}">
        <p14:creationId xmlns:p14="http://schemas.microsoft.com/office/powerpoint/2010/main" val="1635877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FLOW-MATIC</a:t>
            </a:r>
            <a:endParaRPr lang="en-US" dirty="0"/>
          </a:p>
        </p:txBody>
      </p:sp>
      <p:sp>
        <p:nvSpPr>
          <p:cNvPr id="5" name="Content Placeholder 4"/>
          <p:cNvSpPr>
            <a:spLocks noGrp="1"/>
          </p:cNvSpPr>
          <p:nvPr>
            <p:ph idx="1"/>
          </p:nvPr>
        </p:nvSpPr>
        <p:spPr>
          <a:xfrm>
            <a:off x="818712" y="2222287"/>
            <a:ext cx="3610069" cy="4156479"/>
          </a:xfrm>
        </p:spPr>
        <p:txBody>
          <a:bodyPr/>
          <a:lstStyle/>
          <a:p>
            <a:r>
              <a:rPr lang="en-US" dirty="0" smtClean="0"/>
              <a:t>Translate language used for automatic billing and payroll calculation</a:t>
            </a:r>
          </a:p>
          <a:p>
            <a:r>
              <a:rPr lang="en-US" dirty="0" smtClean="0"/>
              <a:t>UNIVAC I &amp; II understood 20 English statements</a:t>
            </a:r>
          </a:p>
          <a:p>
            <a:r>
              <a:rPr lang="en-US" dirty="0" smtClean="0"/>
              <a:t>1952 – published her first compiler paper</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215" y="1815049"/>
            <a:ext cx="7571998" cy="5042951"/>
          </a:xfrm>
          <a:prstGeom prst="rect">
            <a:avLst/>
          </a:prstGeom>
        </p:spPr>
      </p:pic>
    </p:spTree>
    <p:extLst>
      <p:ext uri="{BB962C8B-B14F-4D97-AF65-F5344CB8AC3E}">
        <p14:creationId xmlns:p14="http://schemas.microsoft.com/office/powerpoint/2010/main" val="21191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Augusta Ada Byron, Lady Lovelace (1815-1852)</a:t>
            </a:r>
            <a:endParaRPr lang="en-US" dirty="0"/>
          </a:p>
        </p:txBody>
      </p:sp>
      <p:sp>
        <p:nvSpPr>
          <p:cNvPr id="6" name="Content Placeholder 5"/>
          <p:cNvSpPr>
            <a:spLocks noGrp="1"/>
          </p:cNvSpPr>
          <p:nvPr>
            <p:ph idx="1"/>
          </p:nvPr>
        </p:nvSpPr>
        <p:spPr>
          <a:xfrm>
            <a:off x="818712" y="2222287"/>
            <a:ext cx="6365859" cy="3636511"/>
          </a:xfrm>
        </p:spPr>
        <p:txBody>
          <a:bodyPr/>
          <a:lstStyle/>
          <a:p>
            <a:r>
              <a:rPr lang="en-US" dirty="0" smtClean="0"/>
              <a:t>Daughter of Lord Byron, raised by Lady Byron</a:t>
            </a:r>
          </a:p>
          <a:p>
            <a:r>
              <a:rPr lang="en-US" dirty="0" smtClean="0"/>
              <a:t>Raised in hopes of not becoming a poet</a:t>
            </a:r>
          </a:p>
          <a:p>
            <a:r>
              <a:rPr lang="en-US" dirty="0" smtClean="0"/>
              <a:t>Focused studies in </a:t>
            </a:r>
            <a:r>
              <a:rPr lang="en-US" dirty="0" err="1" smtClean="0"/>
              <a:t>maths</a:t>
            </a:r>
            <a:r>
              <a:rPr lang="en-US" dirty="0" smtClean="0"/>
              <a:t> and science</a:t>
            </a:r>
          </a:p>
          <a:p>
            <a:r>
              <a:rPr lang="en-US" dirty="0" smtClean="0"/>
              <a:t>1828 – Flying Machine</a:t>
            </a:r>
            <a:endParaRPr lang="en-US" dirty="0"/>
          </a:p>
        </p:txBody>
      </p:sp>
      <p:pic>
        <p:nvPicPr>
          <p:cNvPr id="7" name="Picture 6"/>
          <p:cNvPicPr>
            <a:picLocks noChangeAspect="1"/>
          </p:cNvPicPr>
          <p:nvPr/>
        </p:nvPicPr>
        <p:blipFill>
          <a:blip r:embed="rId2"/>
          <a:stretch>
            <a:fillRect/>
          </a:stretch>
        </p:blipFill>
        <p:spPr>
          <a:xfrm>
            <a:off x="7544039" y="2494091"/>
            <a:ext cx="3829247" cy="3829247"/>
          </a:xfrm>
          <a:prstGeom prst="rect">
            <a:avLst/>
          </a:prstGeom>
        </p:spPr>
      </p:pic>
    </p:spTree>
    <p:extLst>
      <p:ext uri="{BB962C8B-B14F-4D97-AF65-F5344CB8AC3E}">
        <p14:creationId xmlns:p14="http://schemas.microsoft.com/office/powerpoint/2010/main" val="344756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COBOL Language Design</a:t>
            </a:r>
            <a:endParaRPr lang="en-US" dirty="0"/>
          </a:p>
        </p:txBody>
      </p:sp>
      <p:sp>
        <p:nvSpPr>
          <p:cNvPr id="3" name="Content Placeholder 2"/>
          <p:cNvSpPr>
            <a:spLocks noGrp="1"/>
          </p:cNvSpPr>
          <p:nvPr>
            <p:ph idx="1"/>
          </p:nvPr>
        </p:nvSpPr>
        <p:spPr>
          <a:xfrm>
            <a:off x="8009262" y="2440237"/>
            <a:ext cx="3933021" cy="3925338"/>
          </a:xfrm>
        </p:spPr>
        <p:txBody>
          <a:bodyPr/>
          <a:lstStyle/>
          <a:p>
            <a:r>
              <a:rPr lang="en-US" dirty="0" smtClean="0"/>
              <a:t>Greatly influenced by FLOW-MATIC</a:t>
            </a:r>
          </a:p>
          <a:p>
            <a:r>
              <a:rPr lang="en-US" dirty="0" smtClean="0"/>
              <a:t>Defined by the CODASYL (Conference on Data Systems Languages) Executive Committee and CODASYL Short Range Committee</a:t>
            </a:r>
          </a:p>
          <a:p>
            <a:r>
              <a:rPr lang="en-US" dirty="0" smtClean="0"/>
              <a:t>First specs in 1959</a:t>
            </a:r>
          </a:p>
          <a:p>
            <a:r>
              <a:rPr lang="en-US" dirty="0" smtClean="0"/>
              <a:t>Push for standardizing COBOL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50" y="2440236"/>
            <a:ext cx="7436386" cy="3718193"/>
          </a:xfrm>
          <a:prstGeom prst="rect">
            <a:avLst/>
          </a:prstGeom>
        </p:spPr>
      </p:pic>
    </p:spTree>
    <p:extLst>
      <p:ext uri="{BB962C8B-B14F-4D97-AF65-F5344CB8AC3E}">
        <p14:creationId xmlns:p14="http://schemas.microsoft.com/office/powerpoint/2010/main" val="156001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Validation</a:t>
            </a:r>
            <a:endParaRPr lang="en-US" dirty="0"/>
          </a:p>
        </p:txBody>
      </p:sp>
      <p:sp>
        <p:nvSpPr>
          <p:cNvPr id="3" name="Content Placeholder 2"/>
          <p:cNvSpPr>
            <a:spLocks noGrp="1"/>
          </p:cNvSpPr>
          <p:nvPr>
            <p:ph idx="1"/>
          </p:nvPr>
        </p:nvSpPr>
        <p:spPr/>
        <p:txBody>
          <a:bodyPr/>
          <a:lstStyle/>
          <a:p>
            <a:r>
              <a:rPr lang="en-US" dirty="0" smtClean="0"/>
              <a:t>Started with COBOL</a:t>
            </a:r>
          </a:p>
          <a:p>
            <a:r>
              <a:rPr lang="en-US" dirty="0" smtClean="0"/>
              <a:t>Moved on to other programming languages</a:t>
            </a:r>
          </a:p>
          <a:p>
            <a:r>
              <a:rPr lang="en-US" dirty="0" smtClean="0"/>
              <a:t>Led to national and international standards</a:t>
            </a:r>
            <a:endParaRPr lang="en-US" dirty="0"/>
          </a:p>
        </p:txBody>
      </p:sp>
    </p:spTree>
    <p:extLst>
      <p:ext uri="{BB962C8B-B14F-4D97-AF65-F5344CB8AC3E}">
        <p14:creationId xmlns:p14="http://schemas.microsoft.com/office/powerpoint/2010/main" val="106414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Admiral Hopper</a:t>
            </a:r>
            <a:endParaRPr lang="en-US" dirty="0"/>
          </a:p>
        </p:txBody>
      </p:sp>
      <p:sp>
        <p:nvSpPr>
          <p:cNvPr id="3" name="Content Placeholder 2"/>
          <p:cNvSpPr>
            <a:spLocks noGrp="1"/>
          </p:cNvSpPr>
          <p:nvPr>
            <p:ph idx="1"/>
          </p:nvPr>
        </p:nvSpPr>
        <p:spPr>
          <a:xfrm>
            <a:off x="818712" y="2222287"/>
            <a:ext cx="6353269" cy="3636511"/>
          </a:xfrm>
        </p:spPr>
        <p:txBody>
          <a:bodyPr/>
          <a:lstStyle/>
          <a:p>
            <a:r>
              <a:rPr lang="en-US" dirty="0"/>
              <a:t>While working for companies, also taught for the United States Naval Reserve</a:t>
            </a:r>
          </a:p>
          <a:p>
            <a:r>
              <a:rPr lang="en-US" dirty="0"/>
              <a:t>Adventures in military, business, academia, and private industry</a:t>
            </a:r>
          </a:p>
          <a:p>
            <a:r>
              <a:rPr lang="en-US" dirty="0"/>
              <a:t>“Retired” from the business world in 1971</a:t>
            </a:r>
          </a:p>
          <a:p>
            <a:r>
              <a:rPr lang="en-US" dirty="0"/>
              <a:t>Would go on to work into her 80s</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447" y="2702279"/>
            <a:ext cx="4286250" cy="2676525"/>
          </a:xfrm>
          <a:prstGeom prst="rect">
            <a:avLst/>
          </a:prstGeom>
        </p:spPr>
      </p:pic>
    </p:spTree>
    <p:extLst>
      <p:ext uri="{BB962C8B-B14F-4D97-AF65-F5344CB8AC3E}">
        <p14:creationId xmlns:p14="http://schemas.microsoft.com/office/powerpoint/2010/main" val="29539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Military Pride</a:t>
            </a:r>
            <a:endParaRPr lang="en-US" dirty="0"/>
          </a:p>
        </p:txBody>
      </p:sp>
      <p:sp>
        <p:nvSpPr>
          <p:cNvPr id="3" name="Content Placeholder 2"/>
          <p:cNvSpPr>
            <a:spLocks noGrp="1"/>
          </p:cNvSpPr>
          <p:nvPr>
            <p:ph idx="1"/>
          </p:nvPr>
        </p:nvSpPr>
        <p:spPr>
          <a:xfrm>
            <a:off x="5733809" y="2436414"/>
            <a:ext cx="5648189" cy="3636511"/>
          </a:xfrm>
        </p:spPr>
        <p:txBody>
          <a:bodyPr/>
          <a:lstStyle/>
          <a:p>
            <a:r>
              <a:rPr lang="en-US" dirty="0" smtClean="0"/>
              <a:t>Promoted to commodore in 1983</a:t>
            </a:r>
          </a:p>
          <a:p>
            <a:r>
              <a:rPr lang="en-US" dirty="0" smtClean="0"/>
              <a:t>2 years later, when titles merged, she became an Admiral</a:t>
            </a:r>
          </a:p>
          <a:p>
            <a:r>
              <a:rPr lang="en-US" dirty="0" smtClean="0"/>
              <a:t>Retired from the Navy in 1986</a:t>
            </a:r>
          </a:p>
          <a:p>
            <a:r>
              <a:rPr lang="en-US" dirty="0" smtClean="0"/>
              <a:t>Buried with full Naval honors in 1992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06" y="2222286"/>
            <a:ext cx="3251813" cy="4064766"/>
          </a:xfrm>
          <a:prstGeom prst="rect">
            <a:avLst/>
          </a:prstGeom>
        </p:spPr>
      </p:pic>
    </p:spTree>
    <p:extLst>
      <p:ext uri="{BB962C8B-B14F-4D97-AF65-F5344CB8AC3E}">
        <p14:creationId xmlns:p14="http://schemas.microsoft.com/office/powerpoint/2010/main" val="37112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Her Awards</a:t>
            </a:r>
            <a:endParaRPr lang="en-US" dirty="0"/>
          </a:p>
        </p:txBody>
      </p:sp>
      <p:sp>
        <p:nvSpPr>
          <p:cNvPr id="3" name="Content Placeholder 2"/>
          <p:cNvSpPr>
            <a:spLocks noGrp="1"/>
          </p:cNvSpPr>
          <p:nvPr>
            <p:ph idx="1"/>
          </p:nvPr>
        </p:nvSpPr>
        <p:spPr/>
        <p:txBody>
          <a:bodyPr/>
          <a:lstStyle/>
          <a:p>
            <a:r>
              <a:rPr lang="en-US" dirty="0" smtClean="0"/>
              <a:t>1969 – Computer Science Man-of-the-Year Award, Data Processing Management Association</a:t>
            </a:r>
          </a:p>
          <a:p>
            <a:r>
              <a:rPr lang="en-US" dirty="0" smtClean="0"/>
              <a:t>1971 – Sperry created an award in her name</a:t>
            </a:r>
          </a:p>
          <a:p>
            <a:r>
              <a:rPr lang="en-US" dirty="0" smtClean="0"/>
              <a:t>1973 – first American and first woman Distinguished Fellow of the British Computer Society</a:t>
            </a:r>
            <a:endParaRPr lang="en-US" dirty="0"/>
          </a:p>
        </p:txBody>
      </p:sp>
    </p:spTree>
    <p:extLst>
      <p:ext uri="{BB962C8B-B14F-4D97-AF65-F5344CB8AC3E}">
        <p14:creationId xmlns:p14="http://schemas.microsoft.com/office/powerpoint/2010/main" val="113590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329" y="447188"/>
            <a:ext cx="10571998" cy="970450"/>
          </a:xfrm>
        </p:spPr>
        <p:txBody>
          <a:bodyPr/>
          <a:lstStyle/>
          <a:p>
            <a:r>
              <a:rPr lang="en-US" dirty="0" smtClean="0"/>
              <a:t>Her Influences</a:t>
            </a:r>
            <a:endParaRPr lang="en-US" dirty="0"/>
          </a:p>
        </p:txBody>
      </p:sp>
      <p:sp>
        <p:nvSpPr>
          <p:cNvPr id="3" name="Content Placeholder 2"/>
          <p:cNvSpPr>
            <a:spLocks noGrp="1"/>
          </p:cNvSpPr>
          <p:nvPr>
            <p:ph idx="1"/>
          </p:nvPr>
        </p:nvSpPr>
        <p:spPr>
          <a:xfrm>
            <a:off x="466175" y="4671152"/>
            <a:ext cx="11167640" cy="2080012"/>
          </a:xfrm>
        </p:spPr>
        <p:txBody>
          <a:bodyPr numCol="2">
            <a:normAutofit/>
          </a:bodyPr>
          <a:lstStyle/>
          <a:p>
            <a:r>
              <a:rPr lang="en-US" sz="2400" dirty="0" smtClean="0"/>
              <a:t>Subroutines</a:t>
            </a:r>
          </a:p>
          <a:p>
            <a:r>
              <a:rPr lang="en-US" sz="2400" dirty="0" smtClean="0"/>
              <a:t>Formula translation</a:t>
            </a:r>
          </a:p>
          <a:p>
            <a:r>
              <a:rPr lang="en-US" sz="2400" dirty="0" smtClean="0"/>
              <a:t>Relative addressing</a:t>
            </a:r>
          </a:p>
          <a:p>
            <a:r>
              <a:rPr lang="en-US" sz="2400" dirty="0" smtClean="0"/>
              <a:t>Linking loader</a:t>
            </a:r>
          </a:p>
          <a:p>
            <a:r>
              <a:rPr lang="en-US" sz="2400" dirty="0" smtClean="0"/>
              <a:t>Code optimization</a:t>
            </a:r>
          </a:p>
          <a:p>
            <a:r>
              <a:rPr lang="en-US" sz="2400" dirty="0" smtClean="0"/>
              <a:t>Symbolic manipulation – as seen in Maple &amp; </a:t>
            </a:r>
            <a:r>
              <a:rPr lang="en-US" sz="2400" dirty="0" err="1" smtClean="0"/>
              <a:t>Mathematica</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002" y="2111279"/>
            <a:ext cx="2819400" cy="2657475"/>
          </a:xfrm>
          <a:prstGeom prst="rect">
            <a:avLst/>
          </a:prstGeom>
        </p:spPr>
      </p:pic>
    </p:spTree>
    <p:extLst>
      <p:ext uri="{BB962C8B-B14F-4D97-AF65-F5344CB8AC3E}">
        <p14:creationId xmlns:p14="http://schemas.microsoft.com/office/powerpoint/2010/main" val="737582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from Admiral Hopper</a:t>
            </a:r>
            <a:endParaRPr lang="en-US" dirty="0"/>
          </a:p>
        </p:txBody>
      </p:sp>
      <p:sp>
        <p:nvSpPr>
          <p:cNvPr id="3" name="Content Placeholder 2"/>
          <p:cNvSpPr>
            <a:spLocks noGrp="1"/>
          </p:cNvSpPr>
          <p:nvPr>
            <p:ph idx="1"/>
          </p:nvPr>
        </p:nvSpPr>
        <p:spPr/>
        <p:txBody>
          <a:bodyPr/>
          <a:lstStyle/>
          <a:p>
            <a:r>
              <a:rPr lang="en-US" dirty="0" smtClean="0"/>
              <a:t>Just because “we’ve always done it that way” doesn’t mean it’s right. Don’t be afraid to challenge those words.</a:t>
            </a:r>
          </a:p>
          <a:p>
            <a:r>
              <a:rPr lang="en-US" dirty="0" smtClean="0"/>
              <a:t>Programming works well as a team task, especially when collaboration happens.</a:t>
            </a:r>
          </a:p>
          <a:p>
            <a:r>
              <a:rPr lang="en-US" dirty="0" smtClean="0"/>
              <a:t>By bringing it down to plain English, computing is no longer just for programmers and mathematicians.  It’s more approachable by non-technical people.</a:t>
            </a:r>
            <a:endParaRPr lang="en-US" dirty="0"/>
          </a:p>
        </p:txBody>
      </p:sp>
    </p:spTree>
    <p:extLst>
      <p:ext uri="{BB962C8B-B14F-4D97-AF65-F5344CB8AC3E}">
        <p14:creationId xmlns:p14="http://schemas.microsoft.com/office/powerpoint/2010/main" val="397980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2221" y="136390"/>
            <a:ext cx="10572750" cy="969963"/>
          </a:xfrm>
        </p:spPr>
        <p:txBody>
          <a:bodyPr/>
          <a:lstStyle/>
          <a:p>
            <a:r>
              <a:rPr lang="en-US" dirty="0" smtClean="0"/>
              <a:t>SOLID Principle</a:t>
            </a:r>
            <a:endParaRPr lang="en-US" dirty="0"/>
          </a:p>
        </p:txBody>
      </p:sp>
      <p:graphicFrame>
        <p:nvGraphicFramePr>
          <p:cNvPr id="4" name="Diagram 3"/>
          <p:cNvGraphicFramePr/>
          <p:nvPr>
            <p:extLst>
              <p:ext uri="{D42A27DB-BD31-4B8C-83A1-F6EECF244321}">
                <p14:modId xmlns:p14="http://schemas.microsoft.com/office/powerpoint/2010/main" val="1797647053"/>
              </p:ext>
            </p:extLst>
          </p:nvPr>
        </p:nvGraphicFramePr>
        <p:xfrm>
          <a:off x="2129276" y="1322962"/>
          <a:ext cx="7929124" cy="5009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74651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Barbara </a:t>
            </a:r>
            <a:r>
              <a:rPr lang="en-US" dirty="0" err="1" smtClean="0"/>
              <a:t>Liskov</a:t>
            </a:r>
            <a:r>
              <a:rPr lang="en-US" dirty="0" smtClean="0"/>
              <a:t> (1939-)</a:t>
            </a:r>
            <a:endParaRPr lang="en-US" dirty="0"/>
          </a:p>
        </p:txBody>
      </p:sp>
      <p:sp>
        <p:nvSpPr>
          <p:cNvPr id="3" name="Content Placeholder 2"/>
          <p:cNvSpPr>
            <a:spLocks noGrp="1"/>
          </p:cNvSpPr>
          <p:nvPr>
            <p:ph idx="1"/>
          </p:nvPr>
        </p:nvSpPr>
        <p:spPr>
          <a:xfrm>
            <a:off x="818712" y="2222287"/>
            <a:ext cx="6672758" cy="3636511"/>
          </a:xfrm>
        </p:spPr>
        <p:txBody>
          <a:bodyPr/>
          <a:lstStyle/>
          <a:p>
            <a:r>
              <a:rPr lang="en-US" dirty="0" smtClean="0"/>
              <a:t>First woman to get a PhD from the computer science department at Stanford in 1968</a:t>
            </a:r>
          </a:p>
          <a:p>
            <a:r>
              <a:rPr lang="en-US" dirty="0" smtClean="0"/>
              <a:t>Worked in computer design and operating systems</a:t>
            </a:r>
          </a:p>
          <a:p>
            <a:r>
              <a:rPr lang="en-US" dirty="0" smtClean="0"/>
              <a:t>ACM A.M. Turing Award winner for her work in languages</a:t>
            </a:r>
          </a:p>
          <a:p>
            <a:r>
              <a:rPr lang="en-US" dirty="0" smtClean="0"/>
              <a:t>Created Venus Computer – supported construction of complex software</a:t>
            </a:r>
          </a:p>
          <a:p>
            <a:pPr lvl="1"/>
            <a:r>
              <a:rPr lang="en-US" dirty="0" smtClean="0"/>
              <a:t>Up to 16 teletypes</a:t>
            </a:r>
          </a:p>
          <a:p>
            <a:pPr lvl="1"/>
            <a:r>
              <a:rPr lang="en-US" dirty="0" smtClean="0"/>
              <a:t>Users connected to virtual machines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568" y="2302958"/>
            <a:ext cx="2438095" cy="2031746"/>
          </a:xfrm>
          <a:prstGeom prst="rect">
            <a:avLst/>
          </a:prstGeom>
        </p:spPr>
      </p:pic>
    </p:spTree>
    <p:extLst>
      <p:ext uri="{BB962C8B-B14F-4D97-AF65-F5344CB8AC3E}">
        <p14:creationId xmlns:p14="http://schemas.microsoft.com/office/powerpoint/2010/main" val="150692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 &amp; Argus Languages</a:t>
            </a:r>
            <a:endParaRPr lang="en-US" dirty="0"/>
          </a:p>
        </p:txBody>
      </p:sp>
      <p:sp>
        <p:nvSpPr>
          <p:cNvPr id="3" name="Content Placeholder 2"/>
          <p:cNvSpPr>
            <a:spLocks noGrp="1"/>
          </p:cNvSpPr>
          <p:nvPr>
            <p:ph idx="1"/>
          </p:nvPr>
        </p:nvSpPr>
        <p:spPr>
          <a:xfrm>
            <a:off x="818712" y="2222287"/>
            <a:ext cx="5163447" cy="3636511"/>
          </a:xfrm>
        </p:spPr>
        <p:txBody>
          <a:bodyPr/>
          <a:lstStyle/>
          <a:p>
            <a:r>
              <a:rPr lang="en-US" dirty="0" smtClean="0"/>
              <a:t>Created by </a:t>
            </a:r>
            <a:r>
              <a:rPr lang="en-US" dirty="0" err="1" smtClean="0"/>
              <a:t>Liskov’s</a:t>
            </a:r>
            <a:r>
              <a:rPr lang="en-US" dirty="0" smtClean="0"/>
              <a:t> MIT group</a:t>
            </a:r>
          </a:p>
          <a:p>
            <a:r>
              <a:rPr lang="en-US" dirty="0" smtClean="0"/>
              <a:t>CLU</a:t>
            </a:r>
          </a:p>
          <a:p>
            <a:pPr lvl="1"/>
            <a:r>
              <a:rPr lang="en-US" dirty="0" smtClean="0"/>
              <a:t>Modular programming</a:t>
            </a:r>
          </a:p>
          <a:p>
            <a:pPr lvl="1"/>
            <a:r>
              <a:rPr lang="en-US" dirty="0" smtClean="0"/>
              <a:t>Data abstraction</a:t>
            </a:r>
          </a:p>
          <a:p>
            <a:pPr lvl="1"/>
            <a:r>
              <a:rPr lang="en-US" dirty="0" smtClean="0"/>
              <a:t>Polymorphism</a:t>
            </a:r>
          </a:p>
          <a:p>
            <a:r>
              <a:rPr lang="en-US" dirty="0" smtClean="0"/>
              <a:t>Argus</a:t>
            </a:r>
          </a:p>
          <a:p>
            <a:pPr lvl="1"/>
            <a:r>
              <a:rPr lang="en-US" dirty="0" smtClean="0"/>
              <a:t>Distributed applications</a:t>
            </a:r>
          </a:p>
          <a:p>
            <a:pPr lvl="1"/>
            <a:r>
              <a:rPr lang="en-US" dirty="0" smtClean="0"/>
              <a:t>Nested transactions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798" y="2299587"/>
            <a:ext cx="2874943" cy="3909922"/>
          </a:xfrm>
          <a:prstGeom prst="rect">
            <a:avLst/>
          </a:prstGeom>
        </p:spPr>
      </p:pic>
    </p:spTree>
    <p:extLst>
      <p:ext uri="{BB962C8B-B14F-4D97-AF65-F5344CB8AC3E}">
        <p14:creationId xmlns:p14="http://schemas.microsoft.com/office/powerpoint/2010/main" val="27114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If you can’t give me poetry, can’t you give me “poetical science”?</a:t>
            </a:r>
            <a:endParaRPr lang="en-US" dirty="0"/>
          </a:p>
        </p:txBody>
      </p:sp>
      <p:sp>
        <p:nvSpPr>
          <p:cNvPr id="5" name="Text Placeholder 4"/>
          <p:cNvSpPr>
            <a:spLocks noGrp="1"/>
          </p:cNvSpPr>
          <p:nvPr>
            <p:ph type="body" idx="1"/>
          </p:nvPr>
        </p:nvSpPr>
        <p:spPr/>
        <p:txBody>
          <a:bodyPr/>
          <a:lstStyle/>
          <a:p>
            <a:r>
              <a:rPr lang="en-US" dirty="0" smtClean="0"/>
              <a:t>Ada Byron, Lady Lovelace – to her mom</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019" y="400455"/>
            <a:ext cx="3838575" cy="6096000"/>
          </a:xfrm>
          <a:prstGeom prst="rect">
            <a:avLst/>
          </a:prstGeom>
        </p:spPr>
      </p:pic>
    </p:spTree>
    <p:extLst>
      <p:ext uri="{BB962C8B-B14F-4D97-AF65-F5344CB8AC3E}">
        <p14:creationId xmlns:p14="http://schemas.microsoft.com/office/powerpoint/2010/main" val="10542031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Focuses of </a:t>
            </a:r>
            <a:r>
              <a:rPr lang="en-US" dirty="0" err="1" smtClean="0"/>
              <a:t>Liskov’s</a:t>
            </a:r>
            <a:r>
              <a:rPr lang="en-US" dirty="0" smtClean="0"/>
              <a:t> Work</a:t>
            </a:r>
            <a:endParaRPr lang="en-US" dirty="0"/>
          </a:p>
        </p:txBody>
      </p:sp>
      <p:sp>
        <p:nvSpPr>
          <p:cNvPr id="3" name="Content Placeholder 2"/>
          <p:cNvSpPr>
            <a:spLocks noGrp="1"/>
          </p:cNvSpPr>
          <p:nvPr>
            <p:ph idx="1"/>
          </p:nvPr>
        </p:nvSpPr>
        <p:spPr>
          <a:xfrm>
            <a:off x="818712" y="2222287"/>
            <a:ext cx="5350734" cy="3636511"/>
          </a:xfrm>
        </p:spPr>
        <p:txBody>
          <a:bodyPr/>
          <a:lstStyle/>
          <a:p>
            <a:r>
              <a:rPr lang="en-US" dirty="0" smtClean="0"/>
              <a:t>Object-oriented database systems</a:t>
            </a:r>
          </a:p>
          <a:p>
            <a:r>
              <a:rPr lang="en-US" dirty="0" smtClean="0"/>
              <a:t>Garbage collection</a:t>
            </a:r>
          </a:p>
          <a:p>
            <a:r>
              <a:rPr lang="en-US" dirty="0" smtClean="0"/>
              <a:t>Caching</a:t>
            </a:r>
          </a:p>
          <a:p>
            <a:r>
              <a:rPr lang="en-US" dirty="0" smtClean="0"/>
              <a:t>Persistence</a:t>
            </a:r>
          </a:p>
          <a:p>
            <a:r>
              <a:rPr lang="en-US" dirty="0" smtClean="0"/>
              <a:t>Recovery</a:t>
            </a:r>
          </a:p>
          <a:p>
            <a:r>
              <a:rPr lang="en-US" dirty="0" smtClean="0"/>
              <a:t>Fault tolerance</a:t>
            </a:r>
          </a:p>
          <a:p>
            <a:r>
              <a:rPr lang="en-US" dirty="0" smtClean="0"/>
              <a:t>Security</a:t>
            </a:r>
          </a:p>
          <a:p>
            <a:r>
              <a:rPr lang="en-US" dirty="0" smtClean="0"/>
              <a:t>Geographic routing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812" y="2222287"/>
            <a:ext cx="3810000" cy="3810000"/>
          </a:xfrm>
          <a:prstGeom prst="rect">
            <a:avLst/>
          </a:prstGeom>
        </p:spPr>
      </p:pic>
    </p:spTree>
    <p:extLst>
      <p:ext uri="{BB962C8B-B14F-4D97-AF65-F5344CB8AC3E}">
        <p14:creationId xmlns:p14="http://schemas.microsoft.com/office/powerpoint/2010/main" val="35559516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10001" y="228601"/>
            <a:ext cx="10572000" cy="4191598"/>
          </a:xfrm>
        </p:spPr>
        <p:txBody>
          <a:bodyPr/>
          <a:lstStyle/>
          <a:p>
            <a:r>
              <a:rPr lang="en-US" sz="4400" dirty="0" smtClean="0"/>
              <a:t>… revered in the MIT community for her role as scholar, mentor, and leader. Her pioneering research has made her one of the world’s leading authorities on computer language and system design.</a:t>
            </a:r>
            <a:endParaRPr lang="en-US" sz="4400" dirty="0"/>
          </a:p>
        </p:txBody>
      </p:sp>
      <p:sp>
        <p:nvSpPr>
          <p:cNvPr id="5" name="Subtitle 4"/>
          <p:cNvSpPr>
            <a:spLocks noGrp="1"/>
          </p:cNvSpPr>
          <p:nvPr>
            <p:ph type="subTitle" idx="1"/>
          </p:nvPr>
        </p:nvSpPr>
        <p:spPr/>
        <p:txBody>
          <a:bodyPr/>
          <a:lstStyle/>
          <a:p>
            <a:pPr algn="r"/>
            <a:r>
              <a:rPr lang="en-US" dirty="0" smtClean="0"/>
              <a:t>- Susan </a:t>
            </a:r>
            <a:r>
              <a:rPr lang="en-US" dirty="0" err="1" smtClean="0"/>
              <a:t>Hockfield</a:t>
            </a:r>
            <a:r>
              <a:rPr lang="en-US" dirty="0" smtClean="0"/>
              <a:t>, MIT President</a:t>
            </a:r>
            <a:endParaRPr lang="en-US" dirty="0"/>
          </a:p>
        </p:txBody>
      </p:sp>
    </p:spTree>
    <p:extLst>
      <p:ext uri="{BB962C8B-B14F-4D97-AF65-F5344CB8AC3E}">
        <p14:creationId xmlns:p14="http://schemas.microsoft.com/office/powerpoint/2010/main" val="313031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Frances Allen (1932-)</a:t>
            </a:r>
            <a:endParaRPr lang="en-US" dirty="0"/>
          </a:p>
        </p:txBody>
      </p:sp>
      <p:sp>
        <p:nvSpPr>
          <p:cNvPr id="3" name="Content Placeholder 2"/>
          <p:cNvSpPr>
            <a:spLocks noGrp="1"/>
          </p:cNvSpPr>
          <p:nvPr>
            <p:ph idx="1"/>
          </p:nvPr>
        </p:nvSpPr>
        <p:spPr>
          <a:xfrm>
            <a:off x="596073" y="2253176"/>
            <a:ext cx="6126323" cy="3946014"/>
          </a:xfrm>
        </p:spPr>
        <p:txBody>
          <a:bodyPr/>
          <a:lstStyle/>
          <a:p>
            <a:pPr marL="457200" indent="-457200">
              <a:buFont typeface="Arial" panose="020B0604020202020204" pitchFamily="34" charset="0"/>
              <a:buChar char="•"/>
            </a:pPr>
            <a:r>
              <a:rPr lang="en-US" dirty="0" smtClean="0"/>
              <a:t>Optimized compilers and worked in parallelization</a:t>
            </a:r>
          </a:p>
          <a:p>
            <a:pPr marL="457200" indent="-457200">
              <a:buFont typeface="Arial" panose="020B0604020202020204" pitchFamily="34" charset="0"/>
              <a:buChar char="•"/>
            </a:pPr>
            <a:r>
              <a:rPr lang="en-US" dirty="0" smtClean="0"/>
              <a:t>Worked with the NSA on programming languages and security codes intelligence</a:t>
            </a:r>
          </a:p>
          <a:p>
            <a:pPr marL="457200" indent="-457200">
              <a:buFont typeface="Arial" panose="020B0604020202020204" pitchFamily="34" charset="0"/>
              <a:buChar char="•"/>
            </a:pPr>
            <a:r>
              <a:rPr lang="en-US" dirty="0" smtClean="0"/>
              <a:t>In 1989, became the first female IBM fellow</a:t>
            </a:r>
          </a:p>
          <a:p>
            <a:pPr marL="457200" indent="-457200">
              <a:buFont typeface="Arial" panose="020B0604020202020204" pitchFamily="34" charset="0"/>
              <a:buChar char="•"/>
            </a:pPr>
            <a:r>
              <a:rPr lang="en-US" dirty="0" smtClean="0"/>
              <a:t>Also in 1989, became the first female IBM Academy president</a:t>
            </a:r>
          </a:p>
          <a:p>
            <a:pPr marL="457200" indent="-457200">
              <a:buFont typeface="Arial" panose="020B0604020202020204" pitchFamily="34" charset="0"/>
              <a:buChar char="•"/>
            </a:pPr>
            <a:r>
              <a:rPr lang="en-US" dirty="0" smtClean="0"/>
              <a:t>In 2006, received the A. M. Turing Award for fundamentally improving the performance of programs in solving problems and accelerating the use of high performance computing</a:t>
            </a:r>
            <a:endParaRPr lang="en-US" dirty="0"/>
          </a:p>
        </p:txBody>
      </p:sp>
      <p:pic>
        <p:nvPicPr>
          <p:cNvPr id="1026" name="Picture 2" descr="Fran All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485" y="2009334"/>
            <a:ext cx="3029081" cy="187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98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Published works</a:t>
            </a:r>
            <a:endParaRPr lang="en-US" dirty="0"/>
          </a:p>
        </p:txBody>
      </p:sp>
      <p:sp>
        <p:nvSpPr>
          <p:cNvPr id="3" name="Content Placeholder 2"/>
          <p:cNvSpPr>
            <a:spLocks noGrp="1"/>
          </p:cNvSpPr>
          <p:nvPr>
            <p:ph idx="1"/>
          </p:nvPr>
        </p:nvSpPr>
        <p:spPr/>
        <p:txBody>
          <a:bodyPr/>
          <a:lstStyle/>
          <a:p>
            <a:r>
              <a:rPr lang="en-US" dirty="0" smtClean="0"/>
              <a:t>1966 – “Program Optimization”</a:t>
            </a:r>
          </a:p>
          <a:p>
            <a:r>
              <a:rPr lang="en-US" dirty="0" smtClean="0"/>
              <a:t>1970 – “Control Flow Analysis” and “A Basis for Program Optimization”</a:t>
            </a:r>
          </a:p>
          <a:p>
            <a:r>
              <a:rPr lang="en-US" dirty="0" smtClean="0"/>
              <a:t>1971 – (with John </a:t>
            </a:r>
            <a:r>
              <a:rPr lang="en-US" dirty="0" err="1" smtClean="0"/>
              <a:t>Cocke</a:t>
            </a:r>
            <a:r>
              <a:rPr lang="en-US" dirty="0" smtClean="0"/>
              <a:t>)- “A Catalog of Optimizing Transformations”</a:t>
            </a:r>
          </a:p>
          <a:p>
            <a:r>
              <a:rPr lang="en-US" dirty="0" smtClean="0"/>
              <a:t>1973 &amp; 1974 – </a:t>
            </a:r>
            <a:r>
              <a:rPr lang="en-US" dirty="0" err="1" smtClean="0"/>
              <a:t>interprocedural</a:t>
            </a:r>
            <a:r>
              <a:rPr lang="en-US" dirty="0" smtClean="0"/>
              <a:t> data flow analysis</a:t>
            </a:r>
          </a:p>
          <a:p>
            <a:r>
              <a:rPr lang="en-US" dirty="0" smtClean="0"/>
              <a:t>1976 – (with John </a:t>
            </a:r>
            <a:r>
              <a:rPr lang="en-US" dirty="0" err="1" smtClean="0"/>
              <a:t>Cocke</a:t>
            </a:r>
            <a:r>
              <a:rPr lang="en-US" dirty="0" smtClean="0"/>
              <a:t>) – analysis strategy for optimizing compilers</a:t>
            </a:r>
            <a:endParaRPr lang="en-US" dirty="0"/>
          </a:p>
        </p:txBody>
      </p:sp>
    </p:spTree>
    <p:extLst>
      <p:ext uri="{BB962C8B-B14F-4D97-AF65-F5344CB8AC3E}">
        <p14:creationId xmlns:p14="http://schemas.microsoft.com/office/powerpoint/2010/main" val="13382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FORTRAN in Parallel</a:t>
            </a:r>
            <a:endParaRPr lang="en-US" dirty="0"/>
          </a:p>
        </p:txBody>
      </p:sp>
      <p:sp>
        <p:nvSpPr>
          <p:cNvPr id="3" name="Content Placeholder 2"/>
          <p:cNvSpPr>
            <a:spLocks noGrp="1"/>
          </p:cNvSpPr>
          <p:nvPr>
            <p:ph idx="1"/>
          </p:nvPr>
        </p:nvSpPr>
        <p:spPr/>
        <p:txBody>
          <a:bodyPr/>
          <a:lstStyle/>
          <a:p>
            <a:r>
              <a:rPr lang="en-US" dirty="0" smtClean="0"/>
              <a:t>PTRAN – execute FORTRAN in parallel</a:t>
            </a:r>
          </a:p>
          <a:p>
            <a:r>
              <a:rPr lang="en-US" dirty="0" smtClean="0"/>
              <a:t>New parallelism detection schemes</a:t>
            </a:r>
            <a:endParaRPr lang="en-US" dirty="0"/>
          </a:p>
        </p:txBody>
      </p:sp>
    </p:spTree>
    <p:extLst>
      <p:ext uri="{BB962C8B-B14F-4D97-AF65-F5344CB8AC3E}">
        <p14:creationId xmlns:p14="http://schemas.microsoft.com/office/powerpoint/2010/main" val="21256188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Mary Lou </a:t>
            </a:r>
            <a:r>
              <a:rPr lang="en-US" dirty="0" err="1" smtClean="0"/>
              <a:t>Jepsen</a:t>
            </a:r>
            <a:r>
              <a:rPr lang="en-US" dirty="0" smtClean="0"/>
              <a:t> (1965-)</a:t>
            </a:r>
            <a:endParaRPr lang="en-US" dirty="0"/>
          </a:p>
        </p:txBody>
      </p:sp>
      <p:sp>
        <p:nvSpPr>
          <p:cNvPr id="3" name="Content Placeholder 2"/>
          <p:cNvSpPr>
            <a:spLocks noGrp="1"/>
          </p:cNvSpPr>
          <p:nvPr>
            <p:ph idx="1"/>
          </p:nvPr>
        </p:nvSpPr>
        <p:spPr>
          <a:xfrm>
            <a:off x="818712" y="2222287"/>
            <a:ext cx="6044796" cy="3636511"/>
          </a:xfrm>
        </p:spPr>
        <p:txBody>
          <a:bodyPr/>
          <a:lstStyle/>
          <a:p>
            <a:r>
              <a:rPr lang="en-US" dirty="0" smtClean="0"/>
              <a:t>Bachelors in Studio Art &amp; Electrical Engineering</a:t>
            </a:r>
          </a:p>
          <a:p>
            <a:r>
              <a:rPr lang="en-US" dirty="0" smtClean="0"/>
              <a:t>Masters in Holography</a:t>
            </a:r>
          </a:p>
          <a:p>
            <a:r>
              <a:rPr lang="en-US" dirty="0" err="1" smtClean="0"/>
              <a:t>Ph</a:t>
            </a:r>
            <a:r>
              <a:rPr lang="en-US" dirty="0" smtClean="0"/>
              <a:t> D in Optical Sciences</a:t>
            </a:r>
          </a:p>
          <a:p>
            <a:r>
              <a:rPr lang="en-US" dirty="0" smtClean="0"/>
              <a:t>Head of the Display Division, Google X Lab</a:t>
            </a:r>
          </a:p>
          <a:p>
            <a:r>
              <a:rPr lang="en-US" dirty="0" smtClean="0"/>
              <a:t>Founder of Pixel Qi – low-cost, low-power LCD screens</a:t>
            </a:r>
          </a:p>
          <a:p>
            <a:r>
              <a:rPr lang="en-US" dirty="0" smtClean="0"/>
              <a:t>Co-founder of One Laptop per Child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648" y="4217586"/>
            <a:ext cx="4192147" cy="24788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614" y="1922570"/>
            <a:ext cx="4303808" cy="2383648"/>
          </a:xfrm>
          <a:prstGeom prst="rect">
            <a:avLst/>
          </a:prstGeom>
        </p:spPr>
      </p:pic>
    </p:spTree>
    <p:extLst>
      <p:ext uri="{BB962C8B-B14F-4D97-AF65-F5344CB8AC3E}">
        <p14:creationId xmlns:p14="http://schemas.microsoft.com/office/powerpoint/2010/main" val="408834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Laptop Per Child</a:t>
            </a:r>
            <a:endParaRPr lang="en-US" dirty="0"/>
          </a:p>
        </p:txBody>
      </p:sp>
      <p:sp>
        <p:nvSpPr>
          <p:cNvPr id="3" name="Content Placeholder 2"/>
          <p:cNvSpPr>
            <a:spLocks noGrp="1"/>
          </p:cNvSpPr>
          <p:nvPr>
            <p:ph idx="1"/>
          </p:nvPr>
        </p:nvSpPr>
        <p:spPr>
          <a:xfrm>
            <a:off x="818712" y="2222287"/>
            <a:ext cx="6915129" cy="4635713"/>
          </a:xfrm>
        </p:spPr>
        <p:txBody>
          <a:bodyPr/>
          <a:lstStyle/>
          <a:p>
            <a:r>
              <a:rPr lang="en-US" dirty="0" smtClean="0"/>
              <a:t>Deployments in over 50 other countries</a:t>
            </a:r>
          </a:p>
          <a:p>
            <a:r>
              <a:rPr lang="en-US" dirty="0" smtClean="0"/>
              <a:t>More than 25 languages</a:t>
            </a:r>
          </a:p>
          <a:p>
            <a:r>
              <a:rPr lang="en-US" dirty="0" smtClean="0"/>
              <a:t>Every child in Uruguay</a:t>
            </a:r>
          </a:p>
          <a:p>
            <a:endParaRPr lang="en-US" dirty="0"/>
          </a:p>
          <a:p>
            <a:r>
              <a:rPr lang="en-US" dirty="0" smtClean="0"/>
              <a:t>Laptop with sunlight-readable display</a:t>
            </a:r>
          </a:p>
          <a:p>
            <a:r>
              <a:rPr lang="en-US" dirty="0" smtClean="0"/>
              <a:t>Ultra-low power management system</a:t>
            </a:r>
          </a:p>
          <a:p>
            <a:endParaRPr lang="en-US" dirty="0"/>
          </a:p>
          <a:p>
            <a:r>
              <a:rPr lang="en-US" dirty="0" smtClean="0"/>
              <a:t>XO Laptop – lowest-power and most environmentally friendly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750" y="2024865"/>
            <a:ext cx="3857281" cy="4570878"/>
          </a:xfrm>
          <a:prstGeom prst="rect">
            <a:avLst/>
          </a:prstGeom>
        </p:spPr>
      </p:pic>
    </p:spTree>
    <p:extLst>
      <p:ext uri="{BB962C8B-B14F-4D97-AF65-F5344CB8AC3E}">
        <p14:creationId xmlns:p14="http://schemas.microsoft.com/office/powerpoint/2010/main" val="98994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Jepsen’s</a:t>
            </a:r>
            <a:r>
              <a:rPr lang="en-US" dirty="0" smtClean="0"/>
              <a:t> Contributions Can Be Seen In…</a:t>
            </a:r>
            <a:endParaRPr lang="en-US" dirty="0"/>
          </a:p>
        </p:txBody>
      </p:sp>
      <p:sp>
        <p:nvSpPr>
          <p:cNvPr id="3" name="Content Placeholder 2"/>
          <p:cNvSpPr>
            <a:spLocks noGrp="1"/>
          </p:cNvSpPr>
          <p:nvPr>
            <p:ph idx="1"/>
          </p:nvPr>
        </p:nvSpPr>
        <p:spPr>
          <a:xfrm>
            <a:off x="818712" y="2222287"/>
            <a:ext cx="4480401" cy="3636511"/>
          </a:xfrm>
        </p:spPr>
        <p:txBody>
          <a:bodyPr/>
          <a:lstStyle/>
          <a:p>
            <a:r>
              <a:rPr lang="en-US" dirty="0" smtClean="0"/>
              <a:t>Head-mounted display</a:t>
            </a:r>
          </a:p>
          <a:p>
            <a:r>
              <a:rPr lang="en-US" dirty="0" smtClean="0"/>
              <a:t>HDTV</a:t>
            </a:r>
          </a:p>
          <a:p>
            <a:r>
              <a:rPr lang="en-US" dirty="0" smtClean="0"/>
              <a:t>Projector</a:t>
            </a:r>
          </a:p>
          <a:p>
            <a:r>
              <a:rPr lang="en-US" dirty="0" smtClean="0"/>
              <a:t>Holographic video systems</a:t>
            </a:r>
            <a:endParaRPr lang="en-US" dirty="0"/>
          </a:p>
        </p:txBody>
      </p:sp>
      <p:pic>
        <p:nvPicPr>
          <p:cNvPr id="5" name="Picture 4"/>
          <p:cNvPicPr>
            <a:picLocks noChangeAspect="1"/>
          </p:cNvPicPr>
          <p:nvPr/>
        </p:nvPicPr>
        <p:blipFill>
          <a:blip r:embed="rId2"/>
          <a:stretch>
            <a:fillRect/>
          </a:stretch>
        </p:blipFill>
        <p:spPr>
          <a:xfrm>
            <a:off x="6182299" y="2222287"/>
            <a:ext cx="4482029" cy="4384594"/>
          </a:xfrm>
          <a:prstGeom prst="rect">
            <a:avLst/>
          </a:prstGeom>
        </p:spPr>
      </p:pic>
    </p:spTree>
    <p:extLst>
      <p:ext uri="{BB962C8B-B14F-4D97-AF65-F5344CB8AC3E}">
        <p14:creationId xmlns:p14="http://schemas.microsoft.com/office/powerpoint/2010/main" val="7206261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Other Women in Tech</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67730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Women in Tech</a:t>
            </a:r>
            <a:endParaRPr lang="en-US" dirty="0"/>
          </a:p>
        </p:txBody>
      </p:sp>
      <p:sp>
        <p:nvSpPr>
          <p:cNvPr id="3" name="Content Placeholder 2"/>
          <p:cNvSpPr>
            <a:spLocks noGrp="1"/>
          </p:cNvSpPr>
          <p:nvPr>
            <p:ph idx="1"/>
          </p:nvPr>
        </p:nvSpPr>
        <p:spPr/>
        <p:txBody>
          <a:bodyPr/>
          <a:lstStyle/>
          <a:p>
            <a:r>
              <a:rPr lang="en-US" dirty="0" smtClean="0"/>
              <a:t>Meg Whitman – chief officer at some well-known tech companies (DreamWorks, P&amp;G, Hasbro, eBay, and now HP)</a:t>
            </a:r>
          </a:p>
          <a:p>
            <a:r>
              <a:rPr lang="en-US" dirty="0" err="1" smtClean="0"/>
              <a:t>Padmasree</a:t>
            </a:r>
            <a:r>
              <a:rPr lang="en-US" dirty="0" smtClean="0"/>
              <a:t> Warrior – CTO of Cisco, former CTO of Motorola</a:t>
            </a:r>
          </a:p>
          <a:p>
            <a:r>
              <a:rPr lang="en-US" dirty="0" smtClean="0"/>
              <a:t>Anita Borg – bringing more non-technical women in design, more women scientists, and promote this growth</a:t>
            </a:r>
          </a:p>
          <a:p>
            <a:r>
              <a:rPr lang="en-US" dirty="0" smtClean="0"/>
              <a:t>Erna Schneider – invented computerized switching system for telephones</a:t>
            </a:r>
          </a:p>
          <a:p>
            <a:r>
              <a:rPr lang="en-US" dirty="0" smtClean="0"/>
              <a:t>Jean E. </a:t>
            </a:r>
            <a:r>
              <a:rPr lang="en-US" dirty="0" err="1" smtClean="0"/>
              <a:t>Sammet</a:t>
            </a:r>
            <a:r>
              <a:rPr lang="en-US" dirty="0" smtClean="0"/>
              <a:t>  - FORMAC programming language for symbolic manipulation of math formulas</a:t>
            </a:r>
            <a:endParaRPr lang="en-US" dirty="0"/>
          </a:p>
        </p:txBody>
      </p:sp>
    </p:spTree>
    <p:extLst>
      <p:ext uri="{BB962C8B-B14F-4D97-AF65-F5344CB8AC3E}">
        <p14:creationId xmlns:p14="http://schemas.microsoft.com/office/powerpoint/2010/main" val="383517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4671155" y="1421595"/>
            <a:ext cx="2181225" cy="682625"/>
          </a:xfrm>
        </p:spPr>
        <p:txBody>
          <a:bodyPr>
            <a:normAutofit fontScale="92500" lnSpcReduction="10000"/>
          </a:bodyPr>
          <a:lstStyle/>
          <a:p>
            <a:pPr marL="0" indent="0">
              <a:buNone/>
            </a:pPr>
            <a:r>
              <a:rPr lang="en-US" sz="4400" b="1" dirty="0" smtClean="0"/>
              <a:t>Math</a:t>
            </a:r>
            <a:endParaRPr lang="en-US" sz="4400" b="1" dirty="0"/>
          </a:p>
        </p:txBody>
      </p:sp>
      <p:sp>
        <p:nvSpPr>
          <p:cNvPr id="4" name="Subtitle 4"/>
          <p:cNvSpPr txBox="1">
            <a:spLocks/>
          </p:cNvSpPr>
          <p:nvPr/>
        </p:nvSpPr>
        <p:spPr>
          <a:xfrm>
            <a:off x="4186932" y="2038118"/>
            <a:ext cx="3976569" cy="683046"/>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4400" b="1" dirty="0" smtClean="0"/>
              <a:t>+ Imagination</a:t>
            </a:r>
            <a:endParaRPr lang="en-US" sz="4400" b="1" dirty="0"/>
          </a:p>
        </p:txBody>
      </p:sp>
      <p:sp>
        <p:nvSpPr>
          <p:cNvPr id="6" name="Subtitle 4"/>
          <p:cNvSpPr txBox="1">
            <a:spLocks/>
          </p:cNvSpPr>
          <p:nvPr/>
        </p:nvSpPr>
        <p:spPr>
          <a:xfrm>
            <a:off x="4197949" y="2787266"/>
            <a:ext cx="3976569" cy="683046"/>
          </a:xfrm>
          <a:prstGeom prst="rect">
            <a:avLst/>
          </a:prstGeom>
          <a:effectLst>
            <a:outerShdw blurRad="50800" dir="14400000">
              <a:srgbClr val="000000">
                <a:alpha val="40000"/>
              </a:srgbClr>
            </a:outerShdw>
          </a:effectLst>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4400" b="1" u="sng" dirty="0" smtClean="0"/>
              <a:t>+ Metaphors</a:t>
            </a:r>
            <a:endParaRPr lang="en-US" sz="4400" b="1" u="sng" dirty="0"/>
          </a:p>
        </p:txBody>
      </p:sp>
      <p:sp>
        <p:nvSpPr>
          <p:cNvPr id="7" name="Subtitle 4"/>
          <p:cNvSpPr txBox="1">
            <a:spLocks/>
          </p:cNvSpPr>
          <p:nvPr/>
        </p:nvSpPr>
        <p:spPr>
          <a:xfrm>
            <a:off x="4561507" y="3624548"/>
            <a:ext cx="3976569" cy="1255923"/>
          </a:xfrm>
          <a:prstGeom prst="rect">
            <a:avLst/>
          </a:prstGeom>
          <a:effectLst>
            <a:outerShdw blurRad="50800" dir="14400000">
              <a:srgbClr val="000000">
                <a:alpha val="40000"/>
              </a:srgbClr>
            </a:outerShdw>
          </a:effectLst>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sz="6000" b="1" dirty="0" smtClean="0"/>
              <a:t>Magic</a:t>
            </a:r>
            <a:endParaRPr lang="en-US" sz="6000" b="1" dirty="0"/>
          </a:p>
        </p:txBody>
      </p:sp>
    </p:spTree>
    <p:extLst>
      <p:ext uri="{BB962C8B-B14F-4D97-AF65-F5344CB8AC3E}">
        <p14:creationId xmlns:p14="http://schemas.microsoft.com/office/powerpoint/2010/main" val="315527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Lessons to Carry Forward</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00092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Choose a mentor who you’re interested in learning from and feed off of and into their energy.</a:t>
            </a:r>
            <a:endParaRPr lang="en-US" dirty="0"/>
          </a:p>
        </p:txBody>
      </p:sp>
      <p:sp>
        <p:nvSpPr>
          <p:cNvPr id="5" name="Text Placeholder 4"/>
          <p:cNvSpPr>
            <a:spLocks noGrp="1"/>
          </p:cNvSpPr>
          <p:nvPr>
            <p:ph type="body" idx="1"/>
          </p:nvPr>
        </p:nvSpPr>
        <p:spPr/>
        <p:txBody>
          <a:bodyPr/>
          <a:lstStyle/>
          <a:p>
            <a:r>
              <a:rPr lang="en-US" dirty="0" smtClean="0"/>
              <a:t>Based on Ada’s experiences with Charles Babbage and his Analytical Engine</a:t>
            </a:r>
            <a:endParaRPr lang="en-US" dirty="0"/>
          </a:p>
        </p:txBody>
      </p:sp>
    </p:spTree>
    <p:extLst>
      <p:ext uri="{BB962C8B-B14F-4D97-AF65-F5344CB8AC3E}">
        <p14:creationId xmlns:p14="http://schemas.microsoft.com/office/powerpoint/2010/main" val="918055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open-minded with your career. You never know where your adventures will take you.</a:t>
            </a:r>
          </a:p>
        </p:txBody>
      </p:sp>
      <p:sp>
        <p:nvSpPr>
          <p:cNvPr id="3" name="Text Placeholder 2"/>
          <p:cNvSpPr>
            <a:spLocks noGrp="1"/>
          </p:cNvSpPr>
          <p:nvPr>
            <p:ph type="body" idx="1"/>
          </p:nvPr>
        </p:nvSpPr>
        <p:spPr/>
        <p:txBody>
          <a:bodyPr/>
          <a:lstStyle/>
          <a:p>
            <a:r>
              <a:rPr lang="en-US" dirty="0" smtClean="0"/>
              <a:t>Based on the adventures of the women of the ENIAC</a:t>
            </a:r>
            <a:endParaRPr lang="en-US" dirty="0"/>
          </a:p>
        </p:txBody>
      </p:sp>
    </p:spTree>
    <p:extLst>
      <p:ext uri="{BB962C8B-B14F-4D97-AF65-F5344CB8AC3E}">
        <p14:creationId xmlns:p14="http://schemas.microsoft.com/office/powerpoint/2010/main" val="39624692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tech more approachable by translating it into plain English.</a:t>
            </a:r>
            <a:endParaRPr lang="en-US" dirty="0"/>
          </a:p>
        </p:txBody>
      </p:sp>
      <p:sp>
        <p:nvSpPr>
          <p:cNvPr id="3" name="Text Placeholder 2"/>
          <p:cNvSpPr>
            <a:spLocks noGrp="1"/>
          </p:cNvSpPr>
          <p:nvPr>
            <p:ph type="body" idx="1"/>
          </p:nvPr>
        </p:nvSpPr>
        <p:spPr/>
        <p:txBody>
          <a:bodyPr/>
          <a:lstStyle/>
          <a:p>
            <a:r>
              <a:rPr lang="en-US" dirty="0" smtClean="0"/>
              <a:t>Based on Grace Hopper’s strive to reach the non-technical and business realms</a:t>
            </a:r>
            <a:endParaRPr lang="en-US" dirty="0"/>
          </a:p>
        </p:txBody>
      </p:sp>
    </p:spTree>
    <p:extLst>
      <p:ext uri="{BB962C8B-B14F-4D97-AF65-F5344CB8AC3E}">
        <p14:creationId xmlns:p14="http://schemas.microsoft.com/office/powerpoint/2010/main" val="22702789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“We’ve always done it that way”</a:t>
            </a:r>
            <a:endParaRPr lang="en-US" dirty="0"/>
          </a:p>
        </p:txBody>
      </p:sp>
      <p:sp>
        <p:nvSpPr>
          <p:cNvPr id="3" name="Text Placeholder 2"/>
          <p:cNvSpPr>
            <a:spLocks noGrp="1"/>
          </p:cNvSpPr>
          <p:nvPr>
            <p:ph type="body" idx="1"/>
          </p:nvPr>
        </p:nvSpPr>
        <p:spPr/>
        <p:txBody>
          <a:bodyPr/>
          <a:lstStyle/>
          <a:p>
            <a:r>
              <a:rPr lang="en-US" dirty="0" smtClean="0"/>
              <a:t>Based on Grace Hopper’s experiences</a:t>
            </a:r>
            <a:endParaRPr lang="en-US" dirty="0"/>
          </a:p>
        </p:txBody>
      </p:sp>
    </p:spTree>
    <p:extLst>
      <p:ext uri="{BB962C8B-B14F-4D97-AF65-F5344CB8AC3E}">
        <p14:creationId xmlns:p14="http://schemas.microsoft.com/office/powerpoint/2010/main" val="3395773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Early Mentoring</a:t>
            </a:r>
            <a:endParaRPr lang="en-US" dirty="0"/>
          </a:p>
        </p:txBody>
      </p:sp>
      <p:sp>
        <p:nvSpPr>
          <p:cNvPr id="7" name="Text Placeholder 6"/>
          <p:cNvSpPr>
            <a:spLocks noGrp="1"/>
          </p:cNvSpPr>
          <p:nvPr>
            <p:ph type="body" sz="half" idx="2"/>
          </p:nvPr>
        </p:nvSpPr>
        <p:spPr>
          <a:xfrm>
            <a:off x="1073151" y="2260738"/>
            <a:ext cx="3547533" cy="3600311"/>
          </a:xfrm>
        </p:spPr>
        <p:txBody>
          <a:bodyPr/>
          <a:lstStyle/>
          <a:p>
            <a:pPr marL="285750" indent="-285750">
              <a:buFont typeface="Arial" panose="020B0604020202020204" pitchFamily="34" charset="0"/>
              <a:buChar char="•"/>
            </a:pPr>
            <a:r>
              <a:rPr lang="en-US" dirty="0" smtClean="0"/>
              <a:t>Met her mentor – Charles Babbage - through Mary Somerville (s Scottish mathematician &amp; astronomer( at the age of 17</a:t>
            </a:r>
          </a:p>
          <a:p>
            <a:pPr marL="285750" indent="-285750">
              <a:buFont typeface="Arial" panose="020B0604020202020204" pitchFamily="34" charset="0"/>
              <a:buChar char="•"/>
            </a:pPr>
            <a:r>
              <a:rPr lang="en-US" dirty="0" smtClean="0"/>
              <a:t>Mentor was mathematician, philosopher, inventor, and mechanical engineer</a:t>
            </a:r>
          </a:p>
          <a:p>
            <a:pPr marL="285750" indent="-285750">
              <a:buFont typeface="Arial" panose="020B0604020202020204" pitchFamily="34" charset="0"/>
              <a:buChar char="•"/>
            </a:pPr>
            <a:r>
              <a:rPr lang="en-US" dirty="0" smtClean="0"/>
              <a:t>Ada had a life outside of this</a:t>
            </a:r>
          </a:p>
          <a:p>
            <a:pPr marL="742950" lvl="1" indent="-285750">
              <a:buFont typeface="Arial" panose="020B0604020202020204" pitchFamily="34" charset="0"/>
              <a:buChar char="•"/>
            </a:pPr>
            <a:r>
              <a:rPr lang="en-US" dirty="0" smtClean="0"/>
              <a:t>Wife to Earl of Lovelace</a:t>
            </a:r>
          </a:p>
          <a:p>
            <a:pPr marL="742950" lvl="1" indent="-285750">
              <a:buFont typeface="Arial" panose="020B0604020202020204" pitchFamily="34" charset="0"/>
              <a:buChar char="•"/>
            </a:pPr>
            <a:r>
              <a:rPr lang="en-US" dirty="0" smtClean="0"/>
              <a:t>Mom to 3 kids under 8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156" y="1076528"/>
            <a:ext cx="2905125" cy="3810000"/>
          </a:xfrm>
          <a:prstGeom prst="rect">
            <a:avLst/>
          </a:prstGeom>
        </p:spPr>
      </p:pic>
    </p:spTree>
    <p:extLst>
      <p:ext uri="{BB962C8B-B14F-4D97-AF65-F5344CB8AC3E}">
        <p14:creationId xmlns:p14="http://schemas.microsoft.com/office/powerpoint/2010/main" val="14254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1843 – Predictions for the Analytical Engine</a:t>
            </a:r>
            <a:endParaRPr lang="en-US"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smtClean="0"/>
              <a:t>Compose complex music</a:t>
            </a:r>
          </a:p>
          <a:p>
            <a:pPr marL="285750" indent="-285750">
              <a:buFont typeface="Arial" panose="020B0604020202020204" pitchFamily="34" charset="0"/>
              <a:buChar char="•"/>
            </a:pPr>
            <a:r>
              <a:rPr lang="en-US" dirty="0" smtClean="0"/>
              <a:t>Produce graphics</a:t>
            </a:r>
          </a:p>
          <a:p>
            <a:pPr marL="285750" indent="-285750">
              <a:buFont typeface="Arial" panose="020B0604020202020204" pitchFamily="34" charset="0"/>
              <a:buChar char="•"/>
            </a:pPr>
            <a:r>
              <a:rPr lang="en-US" dirty="0" smtClean="0"/>
              <a:t>Practical &amp; scientific use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549" y="1255286"/>
            <a:ext cx="3810000" cy="3810000"/>
          </a:xfrm>
          <a:prstGeom prst="rect">
            <a:avLst/>
          </a:prstGeom>
        </p:spPr>
      </p:pic>
    </p:spTree>
    <p:extLst>
      <p:ext uri="{BB962C8B-B14F-4D97-AF65-F5344CB8AC3E}">
        <p14:creationId xmlns:p14="http://schemas.microsoft.com/office/powerpoint/2010/main" val="984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 &amp; The Analytical Engine</a:t>
            </a:r>
            <a:endParaRPr lang="en-US" dirty="0"/>
          </a:p>
        </p:txBody>
      </p:sp>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She documented her mentor’s Analytical Engine and included the first program – how to calculate a sequence of Bernoulli numbers with the Engine.</a:t>
            </a:r>
          </a:p>
          <a:p>
            <a:pPr marL="285750" indent="-285750">
              <a:buFont typeface="Arial" panose="020B0604020202020204" pitchFamily="34" charset="0"/>
              <a:buChar char="•"/>
            </a:pPr>
            <a:r>
              <a:rPr lang="en-US" dirty="0"/>
              <a:t>First individual  to conjure a computer </a:t>
            </a:r>
            <a:r>
              <a:rPr lang="en-US" dirty="0" smtClean="0"/>
              <a:t>algorithm</a:t>
            </a:r>
          </a:p>
          <a:p>
            <a:pPr marL="285750" indent="-285750">
              <a:buFont typeface="Arial" panose="020B0604020202020204" pitchFamily="34" charset="0"/>
              <a:buChar char="•"/>
            </a:pPr>
            <a:r>
              <a:rPr lang="en-US" dirty="0" smtClean="0"/>
              <a:t>1843 – Published in English science journal as A.A. L. on how codes can be created to handle letters, numbers, and symbols.</a:t>
            </a:r>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334" y="1255286"/>
            <a:ext cx="4824153" cy="3618115"/>
          </a:xfrm>
          <a:prstGeom prst="rect">
            <a:avLst/>
          </a:prstGeom>
        </p:spPr>
      </p:pic>
    </p:spTree>
    <p:extLst>
      <p:ext uri="{BB962C8B-B14F-4D97-AF65-F5344CB8AC3E}">
        <p14:creationId xmlns:p14="http://schemas.microsoft.com/office/powerpoint/2010/main" val="242513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Lessons from Ada</a:t>
            </a:r>
            <a:endParaRPr lang="en-US" dirty="0"/>
          </a:p>
        </p:txBody>
      </p:sp>
      <p:sp>
        <p:nvSpPr>
          <p:cNvPr id="6" name="Content Placeholder 5"/>
          <p:cNvSpPr>
            <a:spLocks noGrp="1"/>
          </p:cNvSpPr>
          <p:nvPr>
            <p:ph idx="1"/>
          </p:nvPr>
        </p:nvSpPr>
        <p:spPr/>
        <p:txBody>
          <a:bodyPr/>
          <a:lstStyle/>
          <a:p>
            <a:r>
              <a:rPr lang="en-US" dirty="0" smtClean="0"/>
              <a:t>Follow your passion.  Her poetical science eventually led her to success.</a:t>
            </a:r>
          </a:p>
          <a:p>
            <a:r>
              <a:rPr lang="en-US" dirty="0" smtClean="0"/>
              <a:t>Moms can work while maintaining a social life and a career.</a:t>
            </a:r>
          </a:p>
          <a:p>
            <a:r>
              <a:rPr lang="en-US" dirty="0" smtClean="0"/>
              <a:t>Choose a mentor who you’re interested in learning from and feed off of and into their energy.</a:t>
            </a:r>
            <a:endParaRPr lang="en-US" dirty="0"/>
          </a:p>
        </p:txBody>
      </p:sp>
    </p:spTree>
    <p:extLst>
      <p:ext uri="{BB962C8B-B14F-4D97-AF65-F5344CB8AC3E}">
        <p14:creationId xmlns:p14="http://schemas.microsoft.com/office/powerpoint/2010/main" val="247097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TC103457503[[fn=Quotable]]</Template>
  <TotalTime>788</TotalTime>
  <Words>1773</Words>
  <Application>Microsoft Office PowerPoint</Application>
  <PresentationFormat>Widescreen</PresentationFormat>
  <Paragraphs>254</Paragraphs>
  <Slides>54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Century Gothic</vt:lpstr>
      <vt:lpstr>Wingdings 2</vt:lpstr>
      <vt:lpstr>Quotable</vt:lpstr>
      <vt:lpstr>The History of  Women in Tech</vt:lpstr>
      <vt:lpstr>Learning More About These Women in Tech</vt:lpstr>
      <vt:lpstr>Augusta Ada Byron, Lady Lovelace (1815-1852)</vt:lpstr>
      <vt:lpstr>If you can’t give me poetry, can’t you give me “poetical science”?</vt:lpstr>
      <vt:lpstr>PowerPoint Presentation</vt:lpstr>
      <vt:lpstr>Early Mentoring</vt:lpstr>
      <vt:lpstr>1843 – Predictions for the Analytical Engine</vt:lpstr>
      <vt:lpstr>Ada &amp; The Analytical Engine</vt:lpstr>
      <vt:lpstr>Lessons from Ada</vt:lpstr>
      <vt:lpstr>The Original Ladies of the ENIAC</vt:lpstr>
      <vt:lpstr>Some of the Women of the ENIAC</vt:lpstr>
      <vt:lpstr>PowerPoint Presentation</vt:lpstr>
      <vt:lpstr>Kathleen “Kay” McNulty Mauchly Antonelli</vt:lpstr>
      <vt:lpstr>(Betty) Jean Jennings Bartik</vt:lpstr>
      <vt:lpstr>Marlyn Wescoff Meltzer</vt:lpstr>
      <vt:lpstr>Frances Elizabeth (Betty) Snyder Holberton</vt:lpstr>
      <vt:lpstr>Frances Bilas Spence</vt:lpstr>
      <vt:lpstr>Ruth Lichterman Teitelbaum</vt:lpstr>
      <vt:lpstr>Adele Goldstein</vt:lpstr>
      <vt:lpstr>PowerPoint Presentation</vt:lpstr>
      <vt:lpstr>Where a calculator on the ENIAC is equipped with 18,000 vacuum tubes and weighs 30 tons, computers in the future may have only 1,000 vacuum tubes and perhaps weigh 1.5 tons. </vt:lpstr>
      <vt:lpstr>Admiral Grace Murray Hopper (1906 – 1992)</vt:lpstr>
      <vt:lpstr>We’ve always done it that way.</vt:lpstr>
      <vt:lpstr>The Trail of Success</vt:lpstr>
      <vt:lpstr>The Quest for Programmer-Friendly &amp; Application-Friendly Tools</vt:lpstr>
      <vt:lpstr>The Power of Collaboration</vt:lpstr>
      <vt:lpstr>The Compiler</vt:lpstr>
      <vt:lpstr>Reaching Out to Non-Scientific Reaches</vt:lpstr>
      <vt:lpstr>FLOW-MATIC</vt:lpstr>
      <vt:lpstr>COBOL Language Design</vt:lpstr>
      <vt:lpstr>Language Validation</vt:lpstr>
      <vt:lpstr>More on Admiral Hopper</vt:lpstr>
      <vt:lpstr>Military Pride</vt:lpstr>
      <vt:lpstr>Some of Her Awards</vt:lpstr>
      <vt:lpstr>Her Influences</vt:lpstr>
      <vt:lpstr>Lessons from Admiral Hopper</vt:lpstr>
      <vt:lpstr>SOLID Principle</vt:lpstr>
      <vt:lpstr>Barbara Liskov (1939-)</vt:lpstr>
      <vt:lpstr>CLU &amp; Argus Languages</vt:lpstr>
      <vt:lpstr>Other Focuses of Liskov’s Work</vt:lpstr>
      <vt:lpstr>… revered in the MIT community for her role as scholar, mentor, and leader. Her pioneering research has made her one of the world’s leading authorities on computer language and system design.</vt:lpstr>
      <vt:lpstr>Frances Allen (1932-)</vt:lpstr>
      <vt:lpstr>Published works</vt:lpstr>
      <vt:lpstr>FORTRAN in Parallel</vt:lpstr>
      <vt:lpstr>Mary Lou Jepsen (1965-)</vt:lpstr>
      <vt:lpstr>One Laptop Per Child</vt:lpstr>
      <vt:lpstr>Jepsen’s Contributions Can Be Seen In…</vt:lpstr>
      <vt:lpstr>Other Women in Tech</vt:lpstr>
      <vt:lpstr>More Women in Tech</vt:lpstr>
      <vt:lpstr>Lessons to Carry Forward</vt:lpstr>
      <vt:lpstr>Choose a mentor who you’re interested in learning from and feed off of and into their energy.</vt:lpstr>
      <vt:lpstr>Be open-minded with your career. You never know where your adventures will take you.</vt:lpstr>
      <vt:lpstr>Make tech more approachable by translating it into plain English.</vt:lpstr>
      <vt:lpstr>Challenge “We’ve always done it that way”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Women in Tech</dc:title>
  <dc:creator>Sarah Dutkiewicz</dc:creator>
  <cp:lastModifiedBy>Sarah Dutkiewicz</cp:lastModifiedBy>
  <cp:revision>103</cp:revision>
  <dcterms:created xsi:type="dcterms:W3CDTF">2013-08-26T19:48:39Z</dcterms:created>
  <dcterms:modified xsi:type="dcterms:W3CDTF">2013-09-20T17:08:51Z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