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1"/>
  </p:notesMasterIdLst>
  <p:sldIdLst>
    <p:sldId id="256" r:id="rId2"/>
    <p:sldId id="257" r:id="rId3"/>
    <p:sldId id="289" r:id="rId4"/>
    <p:sldId id="290" r:id="rId5"/>
    <p:sldId id="259" r:id="rId6"/>
    <p:sldId id="308" r:id="rId7"/>
    <p:sldId id="309" r:id="rId8"/>
    <p:sldId id="260" r:id="rId9"/>
    <p:sldId id="318" r:id="rId10"/>
    <p:sldId id="321" r:id="rId11"/>
    <p:sldId id="291" r:id="rId12"/>
    <p:sldId id="261" r:id="rId13"/>
    <p:sldId id="262" r:id="rId14"/>
    <p:sldId id="265" r:id="rId15"/>
    <p:sldId id="267" r:id="rId16"/>
    <p:sldId id="266" r:id="rId17"/>
    <p:sldId id="295" r:id="rId18"/>
    <p:sldId id="298" r:id="rId19"/>
    <p:sldId id="299" r:id="rId20"/>
    <p:sldId id="300" r:id="rId21"/>
    <p:sldId id="301" r:id="rId22"/>
    <p:sldId id="302" r:id="rId23"/>
    <p:sldId id="310" r:id="rId24"/>
    <p:sldId id="311" r:id="rId25"/>
    <p:sldId id="268" r:id="rId26"/>
    <p:sldId id="296" r:id="rId27"/>
    <p:sldId id="313" r:id="rId28"/>
    <p:sldId id="281" r:id="rId29"/>
    <p:sldId id="278" r:id="rId30"/>
    <p:sldId id="279" r:id="rId31"/>
    <p:sldId id="282" r:id="rId32"/>
    <p:sldId id="280" r:id="rId33"/>
    <p:sldId id="283" r:id="rId34"/>
    <p:sldId id="303" r:id="rId35"/>
    <p:sldId id="304" r:id="rId36"/>
    <p:sldId id="305" r:id="rId37"/>
    <p:sldId id="306" r:id="rId38"/>
    <p:sldId id="275" r:id="rId39"/>
    <p:sldId id="276" r:id="rId40"/>
    <p:sldId id="277" r:id="rId41"/>
    <p:sldId id="285" r:id="rId42"/>
    <p:sldId id="320" r:id="rId43"/>
    <p:sldId id="319" r:id="rId44"/>
    <p:sldId id="314" r:id="rId45"/>
    <p:sldId id="286" r:id="rId46"/>
    <p:sldId id="288" r:id="rId47"/>
    <p:sldId id="317" r:id="rId48"/>
    <p:sldId id="315" r:id="rId49"/>
    <p:sldId id="316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-384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BA4BF-90B8-0242-8E2D-475826CE0679}" type="datetimeFigureOut">
              <a:rPr lang="en-US" smtClean="0"/>
              <a:t>9/19/13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CA50D-2258-B74C-9C24-36264E683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4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tooling: completion, hyperlinking, find references, </a:t>
            </a:r>
            <a:r>
              <a:rPr lang="en-US" sz="2800" dirty="0" err="1" smtClean="0"/>
              <a:t>refactorings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A50D-2258-B74C-9C24-36264E683D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0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Guy Steele: </a:t>
            </a:r>
            <a:r>
              <a:rPr lang="en-US" dirty="0" err="1" smtClean="0"/>
              <a:t>Schene</a:t>
            </a:r>
            <a:r>
              <a:rPr lang="en-US" dirty="0" smtClean="0"/>
              <a:t> was discovered.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A50D-2258-B74C-9C24-36264E683D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78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Types are hard let’s go shopping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A50D-2258-B74C-9C24-36264E683D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83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F065-7726-CF49-956A-4309EF1FE2F1}" type="datetimeFigureOut">
              <a:rPr lang="en-US" smtClean="0"/>
              <a:t>9/16/13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C370-DDBA-2B4A-875B-6F0A240B04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F065-7726-CF49-956A-4309EF1FE2F1}" type="datetimeFigureOut">
              <a:rPr lang="en-US" smtClean="0"/>
              <a:t>9/16/13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C370-DDBA-2B4A-875B-6F0A240B04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F065-7726-CF49-956A-4309EF1FE2F1}" type="datetimeFigureOut">
              <a:rPr lang="en-US" smtClean="0"/>
              <a:t>9/16/13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C370-DDBA-2B4A-875B-6F0A240B04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F065-7726-CF49-956A-4309EF1FE2F1}" type="datetimeFigureOut">
              <a:rPr lang="en-US" smtClean="0"/>
              <a:t>9/16/13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C370-DDBA-2B4A-875B-6F0A240B04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F065-7726-CF49-956A-4309EF1FE2F1}" type="datetimeFigureOut">
              <a:rPr lang="en-US" smtClean="0"/>
              <a:t>9/16/13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C370-DDBA-2B4A-875B-6F0A240B04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F065-7726-CF49-956A-4309EF1FE2F1}" type="datetimeFigureOut">
              <a:rPr lang="en-US" smtClean="0"/>
              <a:t>9/16/13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C370-DDBA-2B4A-875B-6F0A240B04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F065-7726-CF49-956A-4309EF1FE2F1}" type="datetimeFigureOut">
              <a:rPr lang="en-US" smtClean="0"/>
              <a:t>9/16/13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C370-DDBA-2B4A-875B-6F0A240B04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F065-7726-CF49-956A-4309EF1FE2F1}" type="datetimeFigureOut">
              <a:rPr lang="en-US" smtClean="0"/>
              <a:t>9/16/13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C370-DDBA-2B4A-875B-6F0A240B04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F065-7726-CF49-956A-4309EF1FE2F1}" type="datetimeFigureOut">
              <a:rPr lang="en-US" smtClean="0"/>
              <a:t>9/16/13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C370-DDBA-2B4A-875B-6F0A240B04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F065-7726-CF49-956A-4309EF1FE2F1}" type="datetimeFigureOut">
              <a:rPr lang="en-US" smtClean="0"/>
              <a:t>9/16/13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C370-DDBA-2B4A-875B-6F0A240B04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F065-7726-CF49-956A-4309EF1FE2F1}" type="datetimeFigureOut">
              <a:rPr lang="en-US" smtClean="0"/>
              <a:t>9/16/13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C370-DDBA-2B4A-875B-6F0A240B04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8F065-7726-CF49-956A-4309EF1FE2F1}" type="datetimeFigureOut">
              <a:rPr lang="en-US" smtClean="0"/>
              <a:t>9/16/13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FC370-DDBA-2B4A-875B-6F0A240B042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400" kern="1200">
          <a:solidFill>
            <a:srgbClr val="F1D792"/>
          </a:solidFill>
          <a:latin typeface="Monaco"/>
          <a:ea typeface="+mn-ea"/>
          <a:cs typeface="Monaco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.bin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.bin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4.bin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5.bin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Trouble with Types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Martin Odersky</a:t>
            </a:r>
          </a:p>
          <a:p>
            <a:r>
              <a:rPr lang="en-US" dirty="0" smtClean="0"/>
              <a:t>EPFL and Typesafe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27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Functional Collections </a:t>
            </a:r>
          </a:p>
          <a:p>
            <a:pPr lvl="1"/>
            <a:r>
              <a:rPr lang="en-US" dirty="0" smtClean="0"/>
              <a:t>And their generalizations, e.g. monads, </a:t>
            </a:r>
            <a:r>
              <a:rPr lang="en-US" dirty="0" err="1" smtClean="0"/>
              <a:t>applicatives</a:t>
            </a:r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Powerful patterns made safe by types.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45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</a:t>
            </a:r>
            <a:r>
              <a:rPr lang="en-US" dirty="0" smtClean="0"/>
              <a:t>ype systems are hairy.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Otherwise there would not be so many different ones.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800" i="1" dirty="0"/>
              <a:t>I'm not against types, but I don't know of any type systems that aren't a complete pain, so I still like dynamic </a:t>
            </a:r>
            <a:r>
              <a:rPr lang="en-US" sz="2800" i="1" dirty="0" smtClean="0"/>
              <a:t>typing </a:t>
            </a:r>
            <a:r>
              <a:rPr lang="en-US" sz="2800" dirty="0" smtClean="0"/>
              <a:t>[Alan Kay]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1153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Systems Landscape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123923" y="2050763"/>
            <a:ext cx="0" cy="3302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86579" y="5352843"/>
            <a:ext cx="424827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02045" y="2050763"/>
            <a:ext cx="764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static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875683" y="4812478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dynamic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489478" y="5517232"/>
            <a:ext cx="871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strong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2186456" y="551723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weak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2339752" y="2204864"/>
            <a:ext cx="335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5220072" y="2204864"/>
            <a:ext cx="951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OCaml</a:t>
            </a:r>
            <a:endParaRPr lang="en-US" sz="2000" dirty="0"/>
          </a:p>
          <a:p>
            <a:r>
              <a:rPr lang="en-US" sz="2000" dirty="0" smtClean="0"/>
              <a:t>Haskell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5148064" y="2996952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Scala</a:t>
            </a:r>
            <a:endParaRPr lang="en-US" sz="20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4618884" y="4753880"/>
            <a:ext cx="1815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Python, </a:t>
            </a:r>
            <a:r>
              <a:rPr lang="en-US" sz="2000" dirty="0" err="1" smtClean="0"/>
              <a:t>Clojure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3491880" y="4756134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JS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34526" y="2612900"/>
            <a:ext cx="668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Java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70495" y="2998643"/>
            <a:ext cx="503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C#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3943434" y="4753880"/>
            <a:ext cx="728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Ruby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207452" y="4761318"/>
            <a:ext cx="1214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Assembly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419872" y="3717032"/>
            <a:ext cx="1284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Typescript</a:t>
            </a:r>
          </a:p>
          <a:p>
            <a:r>
              <a:rPr lang="en-US" sz="2000" dirty="0" smtClean="0"/>
              <a:t>Dart</a:t>
            </a:r>
          </a:p>
        </p:txBody>
      </p:sp>
    </p:spTree>
    <p:extLst>
      <p:ext uri="{BB962C8B-B14F-4D97-AF65-F5344CB8AC3E}">
        <p14:creationId xmlns:p14="http://schemas.microsoft.com/office/powerpoint/2010/main" val="1560640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Type Systems 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123923" y="2050763"/>
            <a:ext cx="0" cy="3302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86579" y="5352843"/>
            <a:ext cx="424827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3582" y="2070598"/>
            <a:ext cx="1048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detailed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1059637" y="4826799"/>
            <a:ext cx="876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coarse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489478" y="5517232"/>
            <a:ext cx="871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strong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2186456" y="551723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weak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2339752" y="4426689"/>
            <a:ext cx="335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5292080" y="2127339"/>
            <a:ext cx="951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Haskell</a:t>
            </a:r>
            <a:br>
              <a:rPr lang="en-US" sz="2000" dirty="0" smtClean="0"/>
            </a:br>
            <a:r>
              <a:rPr lang="en-US" sz="2000" dirty="0" err="1" smtClean="0"/>
              <a:t>OCaml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4644008" y="2270653"/>
            <a:ext cx="974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Scala</a:t>
            </a:r>
            <a:endParaRPr lang="en-US" sz="20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4164811" y="3212705"/>
            <a:ext cx="956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Java 5+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73944" y="2836031"/>
            <a:ext cx="503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C#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2411760" y="2858762"/>
            <a:ext cx="1284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Typescript</a:t>
            </a:r>
          </a:p>
          <a:p>
            <a:r>
              <a:rPr lang="en-US" sz="2000" dirty="0" smtClean="0"/>
              <a:t>Dart </a:t>
            </a:r>
          </a:p>
          <a:p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203497" y="4813564"/>
            <a:ext cx="834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Java 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68962" y="4432786"/>
            <a:ext cx="49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68962" y="2635170"/>
            <a:ext cx="4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F#</a:t>
            </a:r>
          </a:p>
        </p:txBody>
      </p:sp>
      <p:sp>
        <p:nvSpPr>
          <p:cNvPr id="11" name="Freeform 10"/>
          <p:cNvSpPr/>
          <p:nvPr/>
        </p:nvSpPr>
        <p:spPr>
          <a:xfrm>
            <a:off x="2127585" y="2105979"/>
            <a:ext cx="1845353" cy="2036009"/>
          </a:xfrm>
          <a:custGeom>
            <a:avLst/>
            <a:gdLst>
              <a:gd name="connsiteX0" fmla="*/ 0 w 1845353"/>
              <a:gd name="connsiteY0" fmla="*/ 1943145 h 2036009"/>
              <a:gd name="connsiteX1" fmla="*/ 1487138 w 1845353"/>
              <a:gd name="connsiteY1" fmla="*/ 1812878 h 2036009"/>
              <a:gd name="connsiteX2" fmla="*/ 1845353 w 1845353"/>
              <a:gd name="connsiteY2" fmla="*/ 0 h 2036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5353" h="2036009">
                <a:moveTo>
                  <a:pt x="0" y="1943145"/>
                </a:moveTo>
                <a:cubicBezTo>
                  <a:pt x="589789" y="2039940"/>
                  <a:pt x="1179579" y="2136735"/>
                  <a:pt x="1487138" y="1812878"/>
                </a:cubicBezTo>
                <a:cubicBezTo>
                  <a:pt x="1794697" y="1489021"/>
                  <a:pt x="1803742" y="300337"/>
                  <a:pt x="1845353" y="0"/>
                </a:cubicBezTo>
              </a:path>
            </a:pathLst>
          </a:cu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962083" y="3962279"/>
            <a:ext cx="2388105" cy="1378656"/>
          </a:xfrm>
          <a:custGeom>
            <a:avLst/>
            <a:gdLst>
              <a:gd name="connsiteX0" fmla="*/ 0 w 2388105"/>
              <a:gd name="connsiteY0" fmla="*/ 1378656 h 1378656"/>
              <a:gd name="connsiteX1" fmla="*/ 423346 w 2388105"/>
              <a:gd name="connsiteY1" fmla="*/ 521067 h 1378656"/>
              <a:gd name="connsiteX2" fmla="*/ 1411153 w 2388105"/>
              <a:gd name="connsiteY2" fmla="*/ 151978 h 1378656"/>
              <a:gd name="connsiteX3" fmla="*/ 2388105 w 2388105"/>
              <a:gd name="connsiteY3" fmla="*/ 0 h 1378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8105" h="1378656">
                <a:moveTo>
                  <a:pt x="0" y="1378656"/>
                </a:moveTo>
                <a:cubicBezTo>
                  <a:pt x="94077" y="1052084"/>
                  <a:pt x="188154" y="725513"/>
                  <a:pt x="423346" y="521067"/>
                </a:cubicBezTo>
                <a:cubicBezTo>
                  <a:pt x="658538" y="316621"/>
                  <a:pt x="1083693" y="238822"/>
                  <a:pt x="1411153" y="151978"/>
                </a:cubicBezTo>
                <a:cubicBezTo>
                  <a:pt x="1738613" y="65133"/>
                  <a:pt x="2227089" y="18092"/>
                  <a:pt x="2388105" y="0"/>
                </a:cubicBezTo>
              </a:path>
            </a:pathLst>
          </a:cu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 flipH="1">
            <a:off x="4499991" y="2070598"/>
            <a:ext cx="1743691" cy="1496050"/>
          </a:xfrm>
          <a:custGeom>
            <a:avLst/>
            <a:gdLst>
              <a:gd name="connsiteX0" fmla="*/ 0 w 2388105"/>
              <a:gd name="connsiteY0" fmla="*/ 1378656 h 1378656"/>
              <a:gd name="connsiteX1" fmla="*/ 423346 w 2388105"/>
              <a:gd name="connsiteY1" fmla="*/ 521067 h 1378656"/>
              <a:gd name="connsiteX2" fmla="*/ 1411153 w 2388105"/>
              <a:gd name="connsiteY2" fmla="*/ 151978 h 1378656"/>
              <a:gd name="connsiteX3" fmla="*/ 2388105 w 2388105"/>
              <a:gd name="connsiteY3" fmla="*/ 0 h 1378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8105" h="1378656">
                <a:moveTo>
                  <a:pt x="0" y="1378656"/>
                </a:moveTo>
                <a:cubicBezTo>
                  <a:pt x="94077" y="1052084"/>
                  <a:pt x="188154" y="725513"/>
                  <a:pt x="423346" y="521067"/>
                </a:cubicBezTo>
                <a:cubicBezTo>
                  <a:pt x="658538" y="316621"/>
                  <a:pt x="1083693" y="238822"/>
                  <a:pt x="1411153" y="151978"/>
                </a:cubicBezTo>
                <a:cubicBezTo>
                  <a:pt x="1738613" y="65133"/>
                  <a:pt x="2227089" y="18092"/>
                  <a:pt x="2388105" y="0"/>
                </a:cubicBezTo>
              </a:path>
            </a:pathLst>
          </a:custGeom>
          <a:ln>
            <a:prstDash val="dash"/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11760" y="2475898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Eiffel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21172" y="4813564"/>
            <a:ext cx="890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Pascal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1560" y="2780928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1D792"/>
                </a:solidFill>
              </a:rPr>
              <a:t>“Cutting corners”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72200" y="4437112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1D792"/>
                </a:solidFill>
              </a:rPr>
              <a:t>“My way or the highway”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16216" y="2132856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1D792"/>
                </a:solidFill>
              </a:rPr>
              <a:t>“Type it to the max”</a:t>
            </a:r>
          </a:p>
        </p:txBody>
      </p:sp>
    </p:spTree>
    <p:extLst>
      <p:ext uri="{BB962C8B-B14F-4D97-AF65-F5344CB8AC3E}">
        <p14:creationId xmlns:p14="http://schemas.microsoft.com/office/powerpoint/2010/main" val="764814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41" grpId="0" animBg="1"/>
      <p:bldP spid="18" grpId="0"/>
      <p:bldP spid="42" grpId="0"/>
      <p:bldP spid="20" grpId="0"/>
      <p:bldP spid="22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(1) My Way or the Highway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123923" y="2050763"/>
            <a:ext cx="0" cy="3302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86579" y="5352843"/>
            <a:ext cx="424827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3582" y="2070598"/>
            <a:ext cx="1048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detailed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1059637" y="4826799"/>
            <a:ext cx="876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coarse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489478" y="5517232"/>
            <a:ext cx="871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strong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2186456" y="551723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weak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2339752" y="4426689"/>
            <a:ext cx="335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5292080" y="2127339"/>
            <a:ext cx="951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Haskell</a:t>
            </a:r>
            <a:br>
              <a:rPr lang="en-US" sz="2000" dirty="0" smtClean="0"/>
            </a:br>
            <a:r>
              <a:rPr lang="en-US" sz="2000" dirty="0" err="1" smtClean="0"/>
              <a:t>OCaml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4644008" y="2270653"/>
            <a:ext cx="974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Scala</a:t>
            </a:r>
            <a:endParaRPr lang="en-US" sz="20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4164811" y="3212705"/>
            <a:ext cx="956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Java 5+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73944" y="2836031"/>
            <a:ext cx="503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C#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2411760" y="2858762"/>
            <a:ext cx="1284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Typescript</a:t>
            </a:r>
          </a:p>
          <a:p>
            <a:r>
              <a:rPr lang="en-US" sz="2000" dirty="0" smtClean="0"/>
              <a:t>Dart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3497" y="4813564"/>
            <a:ext cx="834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Java 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68962" y="4432786"/>
            <a:ext cx="49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68962" y="2635170"/>
            <a:ext cx="4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F#</a:t>
            </a:r>
          </a:p>
        </p:txBody>
      </p:sp>
      <p:sp>
        <p:nvSpPr>
          <p:cNvPr id="20" name="Freeform 19"/>
          <p:cNvSpPr/>
          <p:nvPr/>
        </p:nvSpPr>
        <p:spPr>
          <a:xfrm>
            <a:off x="3962083" y="3962279"/>
            <a:ext cx="2388105" cy="1378656"/>
          </a:xfrm>
          <a:custGeom>
            <a:avLst/>
            <a:gdLst>
              <a:gd name="connsiteX0" fmla="*/ 0 w 2388105"/>
              <a:gd name="connsiteY0" fmla="*/ 1378656 h 1378656"/>
              <a:gd name="connsiteX1" fmla="*/ 423346 w 2388105"/>
              <a:gd name="connsiteY1" fmla="*/ 521067 h 1378656"/>
              <a:gd name="connsiteX2" fmla="*/ 1411153 w 2388105"/>
              <a:gd name="connsiteY2" fmla="*/ 151978 h 1378656"/>
              <a:gd name="connsiteX3" fmla="*/ 2388105 w 2388105"/>
              <a:gd name="connsiteY3" fmla="*/ 0 h 1378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8105" h="1378656">
                <a:moveTo>
                  <a:pt x="0" y="1378656"/>
                </a:moveTo>
                <a:cubicBezTo>
                  <a:pt x="94077" y="1052084"/>
                  <a:pt x="188154" y="725513"/>
                  <a:pt x="423346" y="521067"/>
                </a:cubicBezTo>
                <a:cubicBezTo>
                  <a:pt x="658538" y="316621"/>
                  <a:pt x="1083693" y="238822"/>
                  <a:pt x="1411153" y="151978"/>
                </a:cubicBezTo>
                <a:cubicBezTo>
                  <a:pt x="1738613" y="65133"/>
                  <a:pt x="2227089" y="18092"/>
                  <a:pt x="2388105" y="0"/>
                </a:cubicBezTo>
              </a:path>
            </a:pathLst>
          </a:cu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75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Way or The Highway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Simple type systems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No generics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Not that extensible by users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 smtClean="0">
                <a:sym typeface="Wingdings"/>
              </a:rPr>
              <a:t>  </a:t>
            </a:r>
            <a:r>
              <a:rPr lang="en-US" dirty="0" smtClean="0"/>
              <a:t>Simpler tooling</a:t>
            </a:r>
          </a:p>
          <a:p>
            <a:pPr lvl="1">
              <a:lnSpc>
                <a:spcPct val="100000"/>
              </a:lnSpc>
              <a:buFont typeface="Wingdings" charset="0"/>
              <a:buChar char="à"/>
            </a:pPr>
            <a:r>
              <a:rPr lang="en-US" dirty="0" smtClean="0"/>
              <a:t>  Highly normative</a:t>
            </a:r>
          </a:p>
          <a:p>
            <a:pPr marL="1371600" lvl="3" indent="0">
              <a:lnSpc>
                <a:spcPct val="100000"/>
              </a:lnSpc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7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(3) Type it to the Max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123923" y="2050763"/>
            <a:ext cx="0" cy="3302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86579" y="5352843"/>
            <a:ext cx="424827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3582" y="2070598"/>
            <a:ext cx="1048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detailed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1059637" y="4826799"/>
            <a:ext cx="876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coarse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489478" y="5517232"/>
            <a:ext cx="871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strong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2186456" y="551723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weak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2339752" y="4426689"/>
            <a:ext cx="335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5292080" y="2127339"/>
            <a:ext cx="951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Haskell</a:t>
            </a:r>
            <a:br>
              <a:rPr lang="en-US" sz="2000" dirty="0" smtClean="0"/>
            </a:br>
            <a:r>
              <a:rPr lang="en-US" sz="2000" dirty="0" err="1" smtClean="0"/>
              <a:t>OCaml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4644008" y="2270653"/>
            <a:ext cx="974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Scala</a:t>
            </a:r>
            <a:endParaRPr lang="en-US" sz="20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4164811" y="3212705"/>
            <a:ext cx="956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Java 5+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73944" y="2836031"/>
            <a:ext cx="503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C#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2411760" y="2858762"/>
            <a:ext cx="1284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Typescript</a:t>
            </a:r>
          </a:p>
          <a:p>
            <a:r>
              <a:rPr lang="en-US" sz="2000" dirty="0" smtClean="0"/>
              <a:t>Dart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3497" y="4813564"/>
            <a:ext cx="834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Java 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68962" y="4432786"/>
            <a:ext cx="49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68962" y="2635170"/>
            <a:ext cx="4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F#</a:t>
            </a:r>
          </a:p>
        </p:txBody>
      </p:sp>
      <p:sp>
        <p:nvSpPr>
          <p:cNvPr id="41" name="Freeform 40"/>
          <p:cNvSpPr/>
          <p:nvPr/>
        </p:nvSpPr>
        <p:spPr>
          <a:xfrm flipH="1">
            <a:off x="4499991" y="2070598"/>
            <a:ext cx="1743691" cy="1496050"/>
          </a:xfrm>
          <a:custGeom>
            <a:avLst/>
            <a:gdLst>
              <a:gd name="connsiteX0" fmla="*/ 0 w 2388105"/>
              <a:gd name="connsiteY0" fmla="*/ 1378656 h 1378656"/>
              <a:gd name="connsiteX1" fmla="*/ 423346 w 2388105"/>
              <a:gd name="connsiteY1" fmla="*/ 521067 h 1378656"/>
              <a:gd name="connsiteX2" fmla="*/ 1411153 w 2388105"/>
              <a:gd name="connsiteY2" fmla="*/ 151978 h 1378656"/>
              <a:gd name="connsiteX3" fmla="*/ 2388105 w 2388105"/>
              <a:gd name="connsiteY3" fmla="*/ 0 h 1378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8105" h="1378656">
                <a:moveTo>
                  <a:pt x="0" y="1378656"/>
                </a:moveTo>
                <a:cubicBezTo>
                  <a:pt x="94077" y="1052084"/>
                  <a:pt x="188154" y="725513"/>
                  <a:pt x="423346" y="521067"/>
                </a:cubicBezTo>
                <a:cubicBezTo>
                  <a:pt x="658538" y="316621"/>
                  <a:pt x="1083693" y="238822"/>
                  <a:pt x="1411153" y="151978"/>
                </a:cubicBezTo>
                <a:cubicBezTo>
                  <a:pt x="1738613" y="65133"/>
                  <a:pt x="2227089" y="18092"/>
                  <a:pt x="2388105" y="0"/>
                </a:cubicBezTo>
              </a:path>
            </a:pathLst>
          </a:custGeom>
          <a:ln>
            <a:prstDash val="dash"/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69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it to the 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Rich* language to write types</a:t>
            </a:r>
          </a:p>
          <a:p>
            <a:pPr marL="0" indent="0">
              <a:buNone/>
            </a:pPr>
            <a:r>
              <a:rPr lang="en-US" dirty="0" smtClean="0"/>
              <a:t>Type combination forms, including generics.</a:t>
            </a:r>
          </a:p>
          <a:p>
            <a:pPr marL="0" indent="0">
              <a:buNone/>
            </a:pPr>
            <a:r>
              <a:rPr lang="en-US" dirty="0" smtClean="0"/>
              <a:t>Type systems often inspired by logic.</a:t>
            </a:r>
            <a:endParaRPr lang="en-US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* Often, </a:t>
            </a:r>
            <a:r>
              <a:rPr lang="en-US" sz="2400" dirty="0" err="1" smtClean="0"/>
              <a:t>turing</a:t>
            </a:r>
            <a:r>
              <a:rPr lang="en-US" sz="2400" dirty="0" smtClean="0"/>
              <a:t> complete</a:t>
            </a:r>
          </a:p>
        </p:txBody>
      </p:sp>
    </p:spTree>
    <p:extLst>
      <p:ext uri="{BB962C8B-B14F-4D97-AF65-F5344CB8AC3E}">
        <p14:creationId xmlns:p14="http://schemas.microsoft.com/office/powerpoint/2010/main" val="39159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it to the 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en-US" dirty="0" smtClean="0"/>
              <a:t>here dynamic languages had the upper hand:</a:t>
            </a:r>
          </a:p>
          <a:p>
            <a:pPr lvl="1"/>
            <a:r>
              <a:rPr lang="en-US" dirty="0"/>
              <a:t>No type-imposed limits to expressiveness</a:t>
            </a:r>
          </a:p>
          <a:p>
            <a:pPr marL="457200" lvl="1" indent="0">
              <a:buNone/>
            </a:pPr>
            <a:r>
              <a:rPr lang="en-US" dirty="0"/>
              <a:t>  	</a:t>
            </a:r>
            <a:r>
              <a:rPr lang="en-US" dirty="0">
                <a:solidFill>
                  <a:srgbClr val="F1D792"/>
                </a:solidFill>
                <a:sym typeface="Wingdings"/>
              </a:rPr>
              <a:t> Rich type system + escape hatches such as casts</a:t>
            </a:r>
            <a:endParaRPr lang="en-US" dirty="0">
              <a:solidFill>
                <a:srgbClr val="F1D792"/>
              </a:solidFill>
            </a:endParaRPr>
          </a:p>
          <a:p>
            <a:pPr lvl="1"/>
            <a:r>
              <a:rPr lang="en-US" dirty="0" smtClean="0"/>
              <a:t>No boilerplate  </a:t>
            </a:r>
          </a:p>
          <a:p>
            <a:pPr marL="457200" lvl="1" indent="0">
              <a:buNone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	</a:t>
            </a:r>
            <a:r>
              <a:rPr lang="en-US" dirty="0" smtClean="0">
                <a:solidFill>
                  <a:srgbClr val="F1D792"/>
                </a:solidFill>
                <a:sym typeface="Wingdings"/>
              </a:rPr>
              <a:t> Type Inference</a:t>
            </a:r>
            <a:endParaRPr lang="en-US" dirty="0" smtClean="0">
              <a:solidFill>
                <a:srgbClr val="F1D792"/>
              </a:solidFill>
            </a:endParaRPr>
          </a:p>
          <a:p>
            <a:pPr lvl="1"/>
            <a:r>
              <a:rPr lang="en-US" dirty="0" smtClean="0"/>
              <a:t>Easier for exploration </a:t>
            </a:r>
          </a:p>
          <a:p>
            <a:pPr marL="457200" lvl="1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olidFill>
                  <a:srgbClr val="F1D792"/>
                </a:solidFill>
                <a:sym typeface="Wingdings"/>
              </a:rPr>
              <a:t> Bottom type Nothing, ???</a:t>
            </a:r>
            <a:endParaRPr lang="en-US" dirty="0">
              <a:solidFill>
                <a:srgbClr val="F1D7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245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Good Use of Nothing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err="1" smtClean="0"/>
              <a:t>def</a:t>
            </a:r>
            <a:r>
              <a:rPr lang="en-US" dirty="0" smtClean="0"/>
              <a:t> f(x: </a:t>
            </a:r>
            <a:r>
              <a:rPr lang="en-US" dirty="0" err="1" smtClean="0"/>
              <a:t>Int</a:t>
            </a:r>
            <a:r>
              <a:rPr lang="en-US" dirty="0" smtClean="0"/>
              <a:t>) = ???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560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Everyone has an opinion on them</a:t>
            </a:r>
          </a:p>
          <a:p>
            <a:pPr marL="0" indent="0">
              <a:buNone/>
            </a:pPr>
            <a:r>
              <a:rPr lang="en-US" dirty="0" smtClean="0"/>
              <a:t>Industry: </a:t>
            </a:r>
          </a:p>
          <a:p>
            <a:pPr lvl="1"/>
            <a:r>
              <a:rPr lang="en-US" dirty="0" smtClean="0"/>
              <a:t>Used to be the norm (C/C++, Java).</a:t>
            </a:r>
          </a:p>
          <a:p>
            <a:pPr lvl="1"/>
            <a:r>
              <a:rPr lang="en-US" dirty="0" smtClean="0"/>
              <a:t>Today split about evenly with dynamic.</a:t>
            </a:r>
          </a:p>
          <a:p>
            <a:pPr marL="0" indent="0">
              <a:buNone/>
            </a:pPr>
            <a:r>
              <a:rPr lang="en-US" dirty="0" smtClean="0"/>
              <a:t>Academia: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tatic types are more common.</a:t>
            </a:r>
          </a:p>
        </p:txBody>
      </p:sp>
    </p:spTree>
    <p:extLst>
      <p:ext uri="{BB962C8B-B14F-4D97-AF65-F5344CB8AC3E}">
        <p14:creationId xmlns:p14="http://schemas.microsoft.com/office/powerpoint/2010/main" val="3928297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Good Use of Nothing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err="1" smtClean="0"/>
              <a:t>def</a:t>
            </a:r>
            <a:r>
              <a:rPr lang="en-US" dirty="0" smtClean="0"/>
              <a:t> f(x: </a:t>
            </a:r>
            <a:r>
              <a:rPr lang="en-US" dirty="0" err="1" smtClean="0"/>
              <a:t>Int</a:t>
            </a:r>
            <a:r>
              <a:rPr lang="en-US" dirty="0" smtClean="0"/>
              <a:t>): Nothing = ???</a:t>
            </a:r>
          </a:p>
          <a:p>
            <a:endParaRPr lang="en-US" dirty="0"/>
          </a:p>
          <a:p>
            <a:pPr lvl="2"/>
            <a:r>
              <a:rPr lang="en-US" dirty="0" smtClean="0"/>
              <a:t>if (x &lt; 0) ??? else f(x)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5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Strengths of Dynamic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Simpler </a:t>
            </a:r>
            <a:r>
              <a:rPr lang="en-US" dirty="0" smtClean="0"/>
              <a:t>languages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1D792"/>
                </a:solidFill>
                <a:sym typeface="Wingdings"/>
              </a:rPr>
              <a:t> 	− </a:t>
            </a:r>
            <a:r>
              <a:rPr lang="en-US" dirty="0" smtClean="0">
                <a:solidFill>
                  <a:srgbClr val="F1D792"/>
                </a:solidFill>
              </a:rPr>
              <a:t>Rich types add complexity</a:t>
            </a:r>
          </a:p>
          <a:p>
            <a:r>
              <a:rPr lang="en-US" dirty="0" smtClean="0"/>
              <a:t>Fewer </a:t>
            </a:r>
            <a:r>
              <a:rPr lang="en-US" dirty="0"/>
              <a:t>puzzling compiler </a:t>
            </a:r>
            <a:r>
              <a:rPr lang="en-US" dirty="0" smtClean="0"/>
              <a:t>errors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Monaco"/>
                <a:cs typeface="Monaco"/>
              </a:rPr>
              <a:t>5862.scala:36: error: type mismatch;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Monaco"/>
                <a:cs typeface="Monaco"/>
              </a:rPr>
              <a:t> found   : </a:t>
            </a:r>
            <a:r>
              <a:rPr lang="en-US" dirty="0" err="1">
                <a:solidFill>
                  <a:schemeClr val="accent1"/>
                </a:solidFill>
                <a:latin typeface="Monaco"/>
                <a:cs typeface="Monaco"/>
              </a:rPr>
              <a:t>scala.collection.mutable.Iterable</a:t>
            </a:r>
            <a:r>
              <a:rPr lang="en-US" dirty="0">
                <a:solidFill>
                  <a:schemeClr val="accent1"/>
                </a:solidFill>
                <a:latin typeface="Monaco"/>
                <a:cs typeface="Monaco"/>
              </a:rPr>
              <a:t>[_ &gt;: (</a:t>
            </a:r>
            <a:r>
              <a:rPr lang="en-US" dirty="0" err="1">
                <a:solidFill>
                  <a:schemeClr val="accent1"/>
                </a:solidFill>
                <a:latin typeface="Monaco"/>
                <a:cs typeface="Monaco"/>
              </a:rPr>
              <a:t>MapReduceJob.this.DataSource</a:t>
            </a:r>
            <a:r>
              <a:rPr lang="en-US" dirty="0">
                <a:solidFill>
                  <a:schemeClr val="accent1"/>
                </a:solidFill>
                <a:latin typeface="Monaco"/>
                <a:cs typeface="Monac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Monaco"/>
                <a:cs typeface="Monaco"/>
              </a:rPr>
              <a:t>scala.collection.mutable.Set</a:t>
            </a:r>
            <a:r>
              <a:rPr lang="en-US" dirty="0">
                <a:solidFill>
                  <a:schemeClr val="accent1"/>
                </a:solidFill>
                <a:latin typeface="Monaco"/>
                <a:cs typeface="Monaco"/>
              </a:rPr>
              <a:t>[</a:t>
            </a:r>
            <a:r>
              <a:rPr lang="en-US" dirty="0" err="1">
                <a:solidFill>
                  <a:schemeClr val="accent1"/>
                </a:solidFill>
                <a:latin typeface="Monaco"/>
                <a:cs typeface="Monaco"/>
              </a:rPr>
              <a:t>test.TaggedMapper</a:t>
            </a:r>
            <a:r>
              <a:rPr lang="en-US" dirty="0">
                <a:solidFill>
                  <a:schemeClr val="accent1"/>
                </a:solidFill>
                <a:latin typeface="Monaco"/>
                <a:cs typeface="Monaco"/>
              </a:rPr>
              <a:t>[_, _, _]]) with </a:t>
            </a:r>
            <a:r>
              <a:rPr lang="en-US" dirty="0" err="1">
                <a:solidFill>
                  <a:schemeClr val="accent1"/>
                </a:solidFill>
                <a:latin typeface="Monaco"/>
                <a:cs typeface="Monaco"/>
              </a:rPr>
              <a:t>test.TaggedMapper</a:t>
            </a:r>
            <a:r>
              <a:rPr lang="en-US" dirty="0">
                <a:solidFill>
                  <a:schemeClr val="accent1"/>
                </a:solidFill>
                <a:latin typeface="Monaco"/>
                <a:cs typeface="Monaco"/>
              </a:rPr>
              <a:t>[_$1,_$2,_$3] </a:t>
            </a:r>
            <a:r>
              <a:rPr lang="en-US" dirty="0" err="1">
                <a:solidFill>
                  <a:schemeClr val="accent1"/>
                </a:solidFill>
                <a:latin typeface="Monaco"/>
                <a:cs typeface="Monaco"/>
              </a:rPr>
              <a:t>forSome</a:t>
            </a:r>
            <a:r>
              <a:rPr lang="en-US" dirty="0">
                <a:solidFill>
                  <a:schemeClr val="accent1"/>
                </a:solidFill>
                <a:latin typeface="Monaco"/>
                <a:cs typeface="Monaco"/>
              </a:rPr>
              <a:t> { type _$1; type _$2; type _$3 } &lt;: Object] with </a:t>
            </a:r>
            <a:r>
              <a:rPr lang="en-US" dirty="0" err="1">
                <a:solidFill>
                  <a:schemeClr val="accent1"/>
                </a:solidFill>
                <a:latin typeface="Monaco"/>
                <a:cs typeface="Monaco"/>
              </a:rPr>
              <a:t>scala.collection.mutable.Builder</a:t>
            </a:r>
            <a:r>
              <a:rPr lang="en-US" dirty="0">
                <a:solidFill>
                  <a:schemeClr val="accent1"/>
                </a:solidFill>
                <a:latin typeface="Monaco"/>
                <a:cs typeface="Monaco"/>
              </a:rPr>
              <a:t>[(</a:t>
            </a:r>
            <a:r>
              <a:rPr lang="en-US" dirty="0" err="1">
                <a:solidFill>
                  <a:schemeClr val="accent1"/>
                </a:solidFill>
                <a:latin typeface="Monaco"/>
                <a:cs typeface="Monaco"/>
              </a:rPr>
              <a:t>MapReduceJob.this.DataSource</a:t>
            </a:r>
            <a:r>
              <a:rPr lang="en-US" dirty="0">
                <a:solidFill>
                  <a:schemeClr val="accent1"/>
                </a:solidFill>
                <a:latin typeface="Monaco"/>
                <a:cs typeface="Monac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Monaco"/>
                <a:cs typeface="Monaco"/>
              </a:rPr>
              <a:t>scala.collection.mutable.Set</a:t>
            </a:r>
            <a:r>
              <a:rPr lang="en-US" dirty="0">
                <a:solidFill>
                  <a:schemeClr val="accent1"/>
                </a:solidFill>
                <a:latin typeface="Monaco"/>
                <a:cs typeface="Monaco"/>
              </a:rPr>
              <a:t>[</a:t>
            </a:r>
            <a:r>
              <a:rPr lang="en-US" dirty="0" err="1">
                <a:solidFill>
                  <a:schemeClr val="accent1"/>
                </a:solidFill>
                <a:latin typeface="Monaco"/>
                <a:cs typeface="Monaco"/>
              </a:rPr>
              <a:t>test.TaggedMapper</a:t>
            </a:r>
            <a:r>
              <a:rPr lang="en-US" dirty="0">
                <a:solidFill>
                  <a:schemeClr val="accent1"/>
                </a:solidFill>
                <a:latin typeface="Monaco"/>
                <a:cs typeface="Monaco"/>
              </a:rPr>
              <a:t>[_, _, _]]) with </a:t>
            </a:r>
            <a:r>
              <a:rPr lang="en-US" dirty="0" err="1">
                <a:solidFill>
                  <a:schemeClr val="accent1"/>
                </a:solidFill>
                <a:latin typeface="Monaco"/>
                <a:cs typeface="Monaco"/>
              </a:rPr>
              <a:t>test.TaggedMapper</a:t>
            </a:r>
            <a:r>
              <a:rPr lang="en-US" dirty="0">
                <a:solidFill>
                  <a:schemeClr val="accent1"/>
                </a:solidFill>
                <a:latin typeface="Monaco"/>
                <a:cs typeface="Monaco"/>
              </a:rPr>
              <a:t>[_$1,_$2,_$3] </a:t>
            </a:r>
            <a:r>
              <a:rPr lang="en-US" dirty="0" err="1">
                <a:solidFill>
                  <a:schemeClr val="accent1"/>
                </a:solidFill>
                <a:latin typeface="Monaco"/>
                <a:cs typeface="Monaco"/>
              </a:rPr>
              <a:t>forSome</a:t>
            </a:r>
            <a:r>
              <a:rPr lang="en-US" dirty="0">
                <a:solidFill>
                  <a:schemeClr val="accent1"/>
                </a:solidFill>
                <a:latin typeface="Monaco"/>
                <a:cs typeface="Monaco"/>
              </a:rPr>
              <a:t> { type _$1; type _$2; type _$3 },</a:t>
            </a:r>
            <a:r>
              <a:rPr lang="en-US" dirty="0" err="1">
                <a:solidFill>
                  <a:schemeClr val="accent1"/>
                </a:solidFill>
                <a:latin typeface="Monaco"/>
                <a:cs typeface="Monaco"/>
              </a:rPr>
              <a:t>scala.collection.mutable.Iterable</a:t>
            </a:r>
            <a:r>
              <a:rPr lang="en-US" dirty="0">
                <a:solidFill>
                  <a:schemeClr val="accent1"/>
                </a:solidFill>
                <a:latin typeface="Monaco"/>
                <a:cs typeface="Monaco"/>
              </a:rPr>
              <a:t>[_ &gt;: (</a:t>
            </a:r>
            <a:r>
              <a:rPr lang="en-US" dirty="0" err="1">
                <a:solidFill>
                  <a:schemeClr val="accent1"/>
                </a:solidFill>
                <a:latin typeface="Monaco"/>
                <a:cs typeface="Monaco"/>
              </a:rPr>
              <a:t>MapReduceJob.this.DataSource</a:t>
            </a:r>
            <a:r>
              <a:rPr lang="en-US" dirty="0">
                <a:solidFill>
                  <a:schemeClr val="accent1"/>
                </a:solidFill>
                <a:latin typeface="Monaco"/>
                <a:cs typeface="Monac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Monaco"/>
                <a:cs typeface="Monaco"/>
              </a:rPr>
              <a:t>scala.collection.mutable.Set</a:t>
            </a:r>
            <a:r>
              <a:rPr lang="en-US" dirty="0">
                <a:solidFill>
                  <a:schemeClr val="accent1"/>
                </a:solidFill>
                <a:latin typeface="Monaco"/>
                <a:cs typeface="Monaco"/>
              </a:rPr>
              <a:t>[</a:t>
            </a:r>
            <a:r>
              <a:rPr lang="en-US" dirty="0" err="1">
                <a:solidFill>
                  <a:schemeClr val="accent1"/>
                </a:solidFill>
                <a:latin typeface="Monaco"/>
                <a:cs typeface="Monaco"/>
              </a:rPr>
              <a:t>test.TaggedMapper</a:t>
            </a:r>
            <a:r>
              <a:rPr lang="en-US" dirty="0">
                <a:solidFill>
                  <a:schemeClr val="accent1"/>
                </a:solidFill>
                <a:latin typeface="Monaco"/>
                <a:cs typeface="Monaco"/>
              </a:rPr>
              <a:t>[_, _, _]]) with </a:t>
            </a:r>
            <a:r>
              <a:rPr lang="en-US" dirty="0" err="1">
                <a:solidFill>
                  <a:schemeClr val="accent1"/>
                </a:solidFill>
                <a:latin typeface="Monaco"/>
                <a:cs typeface="Monaco"/>
              </a:rPr>
              <a:t>test.TaggedMapper</a:t>
            </a:r>
            <a:r>
              <a:rPr lang="en-US" dirty="0">
                <a:solidFill>
                  <a:schemeClr val="accent1"/>
                </a:solidFill>
                <a:latin typeface="Monaco"/>
                <a:cs typeface="Monaco"/>
              </a:rPr>
              <a:t>[_$1,_$2,_$3] </a:t>
            </a:r>
            <a:r>
              <a:rPr lang="en-US" dirty="0" err="1">
                <a:solidFill>
                  <a:schemeClr val="accent1"/>
                </a:solidFill>
                <a:latin typeface="Monaco"/>
                <a:cs typeface="Monaco"/>
              </a:rPr>
              <a:t>forSome</a:t>
            </a:r>
            <a:r>
              <a:rPr lang="en-US" dirty="0">
                <a:solidFill>
                  <a:schemeClr val="accent1"/>
                </a:solidFill>
                <a:latin typeface="Monaco"/>
                <a:cs typeface="Monaco"/>
              </a:rPr>
              <a:t> { type _$1; type _$2; type _$3 } &lt;: Object] with </a:t>
            </a:r>
            <a:r>
              <a:rPr lang="en-US" dirty="0" err="1">
                <a:solidFill>
                  <a:schemeClr val="accent1"/>
                </a:solidFill>
                <a:latin typeface="Monaco"/>
                <a:cs typeface="Monaco"/>
              </a:rPr>
              <a:t>scala.collection.mutable.Builder</a:t>
            </a:r>
            <a:r>
              <a:rPr lang="en-US" dirty="0">
                <a:solidFill>
                  <a:schemeClr val="accent1"/>
                </a:solidFill>
                <a:latin typeface="Monaco"/>
                <a:cs typeface="Monaco"/>
              </a:rPr>
              <a:t>[(</a:t>
            </a:r>
            <a:r>
              <a:rPr lang="en-US" dirty="0" err="1">
                <a:solidFill>
                  <a:schemeClr val="accent1"/>
                </a:solidFill>
                <a:latin typeface="Monaco"/>
                <a:cs typeface="Monaco"/>
              </a:rPr>
              <a:t>MapReduceJob.this.DataSource</a:t>
            </a:r>
            <a:r>
              <a:rPr lang="en-US" dirty="0">
                <a:solidFill>
                  <a:schemeClr val="accent1"/>
                </a:solidFill>
                <a:latin typeface="Monaco"/>
                <a:cs typeface="Monac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Monaco"/>
                <a:cs typeface="Monaco"/>
              </a:rPr>
              <a:t>scala.collection.mutable.Set</a:t>
            </a:r>
            <a:r>
              <a:rPr lang="en-US" dirty="0">
                <a:solidFill>
                  <a:schemeClr val="accent1"/>
                </a:solidFill>
                <a:latin typeface="Monaco"/>
                <a:cs typeface="Monaco"/>
              </a:rPr>
              <a:t>[</a:t>
            </a:r>
            <a:r>
              <a:rPr lang="en-US" dirty="0" err="1">
                <a:solidFill>
                  <a:schemeClr val="accent1"/>
                </a:solidFill>
                <a:latin typeface="Monaco"/>
                <a:cs typeface="Monaco"/>
              </a:rPr>
              <a:t>test.TaggedMapper</a:t>
            </a:r>
            <a:r>
              <a:rPr lang="en-US" dirty="0">
                <a:solidFill>
                  <a:schemeClr val="accent1"/>
                </a:solidFill>
                <a:latin typeface="Monaco"/>
                <a:cs typeface="Monaco"/>
              </a:rPr>
              <a:t>[_, _, _]]) with </a:t>
            </a:r>
            <a:r>
              <a:rPr lang="en-US" dirty="0" err="1">
                <a:solidFill>
                  <a:schemeClr val="accent1"/>
                </a:solidFill>
                <a:latin typeface="Monaco"/>
                <a:cs typeface="Monaco"/>
              </a:rPr>
              <a:t>test.TaggedMapper</a:t>
            </a:r>
            <a:r>
              <a:rPr lang="en-US" dirty="0">
                <a:solidFill>
                  <a:schemeClr val="accent1"/>
                </a:solidFill>
                <a:latin typeface="Monaco"/>
                <a:cs typeface="Monaco"/>
              </a:rPr>
              <a:t>[_$1,_$2,_$3] </a:t>
            </a:r>
            <a:r>
              <a:rPr lang="en-US" dirty="0" err="1">
                <a:solidFill>
                  <a:schemeClr val="accent1"/>
                </a:solidFill>
                <a:latin typeface="Monaco"/>
                <a:cs typeface="Monaco"/>
              </a:rPr>
              <a:t>forSome</a:t>
            </a:r>
            <a:r>
              <a:rPr lang="en-US" dirty="0">
                <a:solidFill>
                  <a:schemeClr val="accent1"/>
                </a:solidFill>
                <a:latin typeface="Monaco"/>
                <a:cs typeface="Monaco"/>
              </a:rPr>
              <a:t> { type _$1; type _$2; type _$3 },</a:t>
            </a:r>
            <a:r>
              <a:rPr lang="en-US" dirty="0" err="1">
                <a:solidFill>
                  <a:schemeClr val="accent1"/>
                </a:solidFill>
                <a:latin typeface="Monaco"/>
                <a:cs typeface="Monaco"/>
              </a:rPr>
              <a:t>scala.collection.mutable.Iterable</a:t>
            </a:r>
            <a:r>
              <a:rPr lang="en-US" dirty="0">
                <a:solidFill>
                  <a:schemeClr val="accent1"/>
                </a:solidFill>
                <a:latin typeface="Monaco"/>
                <a:cs typeface="Monaco"/>
              </a:rPr>
              <a:t>[_ &gt;: (</a:t>
            </a:r>
            <a:r>
              <a:rPr lang="en-US" dirty="0" err="1">
                <a:solidFill>
                  <a:schemeClr val="accent1"/>
                </a:solidFill>
                <a:latin typeface="Monaco"/>
                <a:cs typeface="Monaco"/>
              </a:rPr>
              <a:t>MapReduceJob.this.DataSource</a:t>
            </a:r>
            <a:r>
              <a:rPr lang="en-US" dirty="0">
                <a:solidFill>
                  <a:schemeClr val="accent1"/>
                </a:solidFill>
                <a:latin typeface="Monaco"/>
                <a:cs typeface="Monac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Monaco"/>
                <a:cs typeface="Monaco"/>
              </a:rPr>
              <a:t>scala.collection.mutable.Set</a:t>
            </a:r>
            <a:r>
              <a:rPr lang="en-US" dirty="0">
                <a:solidFill>
                  <a:schemeClr val="accent1"/>
                </a:solidFill>
                <a:latin typeface="Monaco"/>
                <a:cs typeface="Monaco"/>
              </a:rPr>
              <a:t>[</a:t>
            </a:r>
            <a:r>
              <a:rPr lang="en-US" dirty="0" err="1">
                <a:solidFill>
                  <a:schemeClr val="accent1"/>
                </a:solidFill>
                <a:latin typeface="Monaco"/>
                <a:cs typeface="Monaco"/>
              </a:rPr>
              <a:t>test.TaggedMapper</a:t>
            </a:r>
            <a:r>
              <a:rPr lang="en-US" dirty="0">
                <a:solidFill>
                  <a:schemeClr val="accent1"/>
                </a:solidFill>
                <a:latin typeface="Monaco"/>
                <a:cs typeface="Monaco"/>
              </a:rPr>
              <a:t>[_, _, _]]) with </a:t>
            </a:r>
            <a:r>
              <a:rPr lang="en-US" dirty="0" err="1">
                <a:solidFill>
                  <a:schemeClr val="accent1"/>
                </a:solidFill>
                <a:latin typeface="Monaco"/>
                <a:cs typeface="Monaco"/>
              </a:rPr>
              <a:t>test.TaggedMapper</a:t>
            </a:r>
            <a:r>
              <a:rPr lang="en-US" dirty="0">
                <a:solidFill>
                  <a:schemeClr val="accent1"/>
                </a:solidFill>
                <a:latin typeface="Monaco"/>
                <a:cs typeface="Monaco"/>
              </a:rPr>
              <a:t>[_$1,_$2,_$3] </a:t>
            </a:r>
            <a:r>
              <a:rPr lang="en-US" dirty="0" err="1">
                <a:solidFill>
                  <a:schemeClr val="accent1"/>
                </a:solidFill>
                <a:latin typeface="Monaco"/>
                <a:cs typeface="Monaco"/>
              </a:rPr>
              <a:t>forSome</a:t>
            </a:r>
            <a:r>
              <a:rPr lang="en-US" dirty="0">
                <a:solidFill>
                  <a:schemeClr val="accent1"/>
                </a:solidFill>
                <a:latin typeface="Monaco"/>
                <a:cs typeface="Monaco"/>
              </a:rPr>
              <a:t> { type _$1; type _$2; type _$3 } &lt;: Object] with </a:t>
            </a:r>
            <a:r>
              <a:rPr lang="en-US" dirty="0" err="1">
                <a:solidFill>
                  <a:schemeClr val="accent1"/>
                </a:solidFill>
                <a:latin typeface="Monaco"/>
                <a:cs typeface="Monaco"/>
              </a:rPr>
              <a:t>scala.collection.mutable.Builder</a:t>
            </a:r>
            <a:r>
              <a:rPr lang="en-US" dirty="0">
                <a:solidFill>
                  <a:schemeClr val="accent1"/>
                </a:solidFill>
                <a:latin typeface="Monaco"/>
                <a:cs typeface="Monaco"/>
              </a:rPr>
              <a:t>[(</a:t>
            </a:r>
            <a:r>
              <a:rPr lang="en-US" dirty="0" err="1">
                <a:solidFill>
                  <a:schemeClr val="accent1"/>
                </a:solidFill>
                <a:latin typeface="Monaco"/>
                <a:cs typeface="Monaco"/>
              </a:rPr>
              <a:t>MapReduceJob.this.DataSource</a:t>
            </a:r>
            <a:r>
              <a:rPr lang="en-US" dirty="0">
                <a:solidFill>
                  <a:schemeClr val="accent1"/>
                </a:solidFill>
                <a:latin typeface="Monaco"/>
                <a:cs typeface="Monac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Monaco"/>
                <a:cs typeface="Monaco"/>
              </a:rPr>
              <a:t>scala.collection.mutable.Set</a:t>
            </a:r>
            <a:r>
              <a:rPr lang="en-US" dirty="0">
                <a:solidFill>
                  <a:schemeClr val="accent1"/>
                </a:solidFill>
                <a:latin typeface="Monaco"/>
                <a:cs typeface="Monaco"/>
              </a:rPr>
              <a:t>[</a:t>
            </a:r>
            <a:r>
              <a:rPr lang="en-US" dirty="0" err="1">
                <a:solidFill>
                  <a:schemeClr val="accent1"/>
                </a:solidFill>
                <a:latin typeface="Monaco"/>
                <a:cs typeface="Monaco"/>
              </a:rPr>
              <a:t>test.TaggedMapper</a:t>
            </a:r>
            <a:r>
              <a:rPr lang="en-US" dirty="0">
                <a:solidFill>
                  <a:schemeClr val="accent1"/>
                </a:solidFill>
                <a:latin typeface="Monaco"/>
                <a:cs typeface="Monaco"/>
              </a:rPr>
              <a:t>[_, _, _]]) with </a:t>
            </a:r>
            <a:r>
              <a:rPr lang="en-US" dirty="0" err="1">
                <a:solidFill>
                  <a:schemeClr val="accent1"/>
                </a:solidFill>
                <a:latin typeface="Monaco"/>
                <a:cs typeface="Monaco"/>
              </a:rPr>
              <a:t>test.TaggedMapper</a:t>
            </a:r>
            <a:r>
              <a:rPr lang="en-US" dirty="0">
                <a:solidFill>
                  <a:schemeClr val="accent1"/>
                </a:solidFill>
                <a:latin typeface="Monaco"/>
                <a:cs typeface="Monaco"/>
              </a:rPr>
              <a:t>[_$1,_$2,_$3] </a:t>
            </a:r>
            <a:r>
              <a:rPr lang="en-US" dirty="0" err="1">
                <a:solidFill>
                  <a:schemeClr val="accent1"/>
                </a:solidFill>
                <a:latin typeface="Monaco"/>
                <a:cs typeface="Monaco"/>
              </a:rPr>
              <a:t>forSome</a:t>
            </a:r>
            <a:r>
              <a:rPr lang="en-US" dirty="0">
                <a:solidFill>
                  <a:schemeClr val="accent1"/>
                </a:solidFill>
                <a:latin typeface="Monaco"/>
                <a:cs typeface="Monaco"/>
              </a:rPr>
              <a:t> { type _$1; type _$2; type _$3 },</a:t>
            </a:r>
            <a:r>
              <a:rPr lang="en-US" dirty="0" err="1">
                <a:solidFill>
                  <a:schemeClr val="accent1"/>
                </a:solidFill>
                <a:latin typeface="Monaco"/>
                <a:cs typeface="Monaco"/>
              </a:rPr>
              <a:t>scala.collection.mutable.Iterable</a:t>
            </a:r>
            <a:r>
              <a:rPr lang="en-US" dirty="0">
                <a:solidFill>
                  <a:schemeClr val="accent1"/>
                </a:solidFill>
                <a:latin typeface="Monaco"/>
                <a:cs typeface="Monaco"/>
              </a:rPr>
              <a:t>[_ &gt;: (</a:t>
            </a:r>
            <a:r>
              <a:rPr lang="en-US" dirty="0" err="1">
                <a:solidFill>
                  <a:schemeClr val="accent1"/>
                </a:solidFill>
                <a:latin typeface="Monaco"/>
                <a:cs typeface="Monaco"/>
              </a:rPr>
              <a:t>MapReduceJob.this.DataSource</a:t>
            </a:r>
            <a:r>
              <a:rPr lang="en-US" dirty="0">
                <a:solidFill>
                  <a:schemeClr val="accent1"/>
                </a:solidFill>
                <a:latin typeface="Monaco"/>
                <a:cs typeface="Monac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Monaco"/>
                <a:cs typeface="Monaco"/>
              </a:rPr>
              <a:t>scala.collection.mutable.Set</a:t>
            </a:r>
            <a:r>
              <a:rPr lang="en-US" dirty="0">
                <a:solidFill>
                  <a:schemeClr val="accent1"/>
                </a:solidFill>
                <a:latin typeface="Monaco"/>
                <a:cs typeface="Monaco"/>
              </a:rPr>
              <a:t>[</a:t>
            </a:r>
            <a:r>
              <a:rPr lang="en-US" dirty="0" err="1">
                <a:solidFill>
                  <a:schemeClr val="accent1"/>
                </a:solidFill>
                <a:latin typeface="Monaco"/>
                <a:cs typeface="Monaco"/>
              </a:rPr>
              <a:t>test.TaggedMapper</a:t>
            </a:r>
            <a:r>
              <a:rPr lang="en-US" dirty="0">
                <a:solidFill>
                  <a:schemeClr val="accent1"/>
                </a:solidFill>
                <a:latin typeface="Monaco"/>
                <a:cs typeface="Monaco"/>
              </a:rPr>
              <a:t>[_, _, _]]) with </a:t>
            </a:r>
            <a:r>
              <a:rPr lang="en-US" dirty="0" err="1">
                <a:solidFill>
                  <a:schemeClr val="accent1"/>
                </a:solidFill>
                <a:latin typeface="Monaco"/>
                <a:cs typeface="Monaco"/>
              </a:rPr>
              <a:t>test.TaggedMapper</a:t>
            </a:r>
            <a:r>
              <a:rPr lang="en-US" dirty="0">
                <a:solidFill>
                  <a:schemeClr val="accent1"/>
                </a:solidFill>
                <a:latin typeface="Monaco"/>
                <a:cs typeface="Monaco"/>
              </a:rPr>
              <a:t>[_$1,_$2,_$3] </a:t>
            </a:r>
            <a:r>
              <a:rPr lang="en-US" dirty="0" err="1">
                <a:solidFill>
                  <a:schemeClr val="accent1"/>
                </a:solidFill>
                <a:latin typeface="Monaco"/>
                <a:cs typeface="Monaco"/>
              </a:rPr>
              <a:t>forSome</a:t>
            </a:r>
            <a:r>
              <a:rPr lang="en-US" dirty="0">
                <a:solidFill>
                  <a:schemeClr val="accent1"/>
                </a:solidFill>
                <a:latin typeface="Monaco"/>
                <a:cs typeface="Monaco"/>
              </a:rPr>
              <a:t> { type _$1; type _$2; type _$3 } &lt;: Object] with </a:t>
            </a:r>
            <a:r>
              <a:rPr lang="en-US" dirty="0" err="1">
                <a:solidFill>
                  <a:schemeClr val="accent1"/>
                </a:solidFill>
                <a:latin typeface="Monaco"/>
                <a:cs typeface="Monaco"/>
              </a:rPr>
              <a:t>scala.collection.mutable.Builder</a:t>
            </a:r>
            <a:r>
              <a:rPr lang="en-US" dirty="0">
                <a:solidFill>
                  <a:schemeClr val="accent1"/>
                </a:solidFill>
                <a:latin typeface="Monaco"/>
                <a:cs typeface="Monaco"/>
              </a:rPr>
              <a:t>[(</a:t>
            </a:r>
            <a:r>
              <a:rPr lang="en-US" dirty="0" err="1">
                <a:solidFill>
                  <a:schemeClr val="accent1"/>
                </a:solidFill>
                <a:latin typeface="Monaco"/>
                <a:cs typeface="Monaco"/>
              </a:rPr>
              <a:t>MapReduceJob.this.DataSource</a:t>
            </a:r>
            <a:r>
              <a:rPr lang="en-US" dirty="0">
                <a:solidFill>
                  <a:schemeClr val="accent1"/>
                </a:solidFill>
                <a:latin typeface="Monaco"/>
                <a:cs typeface="Monac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Monaco"/>
                <a:cs typeface="Monaco"/>
              </a:rPr>
              <a:t>scala.collection.mutable.Set</a:t>
            </a:r>
            <a:r>
              <a:rPr lang="en-US" dirty="0">
                <a:solidFill>
                  <a:schemeClr val="accent1"/>
                </a:solidFill>
                <a:latin typeface="Monaco"/>
                <a:cs typeface="Monaco"/>
              </a:rPr>
              <a:t>[</a:t>
            </a:r>
            <a:r>
              <a:rPr lang="en-US" dirty="0" err="1">
                <a:solidFill>
                  <a:schemeClr val="accent1"/>
                </a:solidFill>
                <a:latin typeface="Monaco"/>
                <a:cs typeface="Monaco"/>
              </a:rPr>
              <a:t>test.TaggedMapper</a:t>
            </a:r>
            <a:r>
              <a:rPr lang="en-US" dirty="0">
                <a:solidFill>
                  <a:schemeClr val="accent1"/>
                </a:solidFill>
                <a:latin typeface="Monaco"/>
                <a:cs typeface="Monaco"/>
              </a:rPr>
              <a:t>[_, _, _]]</a:t>
            </a:r>
            <a:r>
              <a:rPr lang="en-US" dirty="0" smtClean="0">
                <a:solidFill>
                  <a:schemeClr val="accent1"/>
                </a:solidFill>
                <a:latin typeface="Monaco"/>
                <a:cs typeface="Monaco"/>
              </a:rPr>
              <a:t>)    </a:t>
            </a:r>
          </a:p>
          <a:p>
            <a:pPr marL="0" indent="0">
              <a:buNone/>
            </a:pPr>
            <a:endParaRPr lang="en-US" sz="6200" dirty="0">
              <a:solidFill>
                <a:schemeClr val="accent1"/>
              </a:solidFill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6200" dirty="0" smtClean="0">
                <a:solidFill>
                  <a:schemeClr val="accent1"/>
                </a:solidFill>
                <a:latin typeface="Monaco"/>
                <a:cs typeface="Monaco"/>
              </a:rPr>
              <a:t>					</a:t>
            </a:r>
            <a:r>
              <a:rPr lang="en-US" sz="6200" dirty="0" smtClean="0">
                <a:latin typeface="+mj-lt"/>
                <a:cs typeface="Monaco"/>
              </a:rPr>
              <a:t>and so on for another 200 lines</a:t>
            </a:r>
          </a:p>
          <a:p>
            <a:pPr marL="0" indent="0">
              <a:buNone/>
            </a:pPr>
            <a:endParaRPr lang="en-US" sz="62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924944"/>
            <a:ext cx="6336704" cy="830997"/>
          </a:xfrm>
          <a:prstGeom prst="rect">
            <a:avLst/>
          </a:prstGeom>
          <a:solidFill>
            <a:schemeClr val="tx2">
              <a:lumMod val="25000"/>
              <a:alpha val="0"/>
            </a:schemeClr>
          </a:solidFill>
          <a:scene3d>
            <a:camera prst="orthographicFront">
              <a:rot lat="0" lon="0" rev="18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Need a Type Debugger!</a:t>
            </a:r>
          </a:p>
        </p:txBody>
      </p:sp>
    </p:spTree>
    <p:extLst>
      <p:ext uri="{BB962C8B-B14F-4D97-AF65-F5344CB8AC3E}">
        <p14:creationId xmlns:p14="http://schemas.microsoft.com/office/powerpoint/2010/main" val="2919831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(3) Cutting Corners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123923" y="2050763"/>
            <a:ext cx="0" cy="3302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86579" y="5352843"/>
            <a:ext cx="424827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3582" y="2070598"/>
            <a:ext cx="1048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detailed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1059637" y="4826799"/>
            <a:ext cx="876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coarse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489478" y="5517232"/>
            <a:ext cx="871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strong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2186456" y="551723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weak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2339752" y="4426689"/>
            <a:ext cx="335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5292080" y="2127339"/>
            <a:ext cx="951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Haskell</a:t>
            </a:r>
            <a:br>
              <a:rPr lang="en-US" sz="2000" dirty="0" smtClean="0"/>
            </a:br>
            <a:r>
              <a:rPr lang="en-US" sz="2000" dirty="0" err="1" smtClean="0"/>
              <a:t>OCaml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4644008" y="2270653"/>
            <a:ext cx="974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Scala</a:t>
            </a:r>
            <a:endParaRPr lang="en-US" sz="20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4164811" y="3212705"/>
            <a:ext cx="956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Java 5+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73944" y="2836031"/>
            <a:ext cx="503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C#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2411760" y="2858762"/>
            <a:ext cx="1284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Typescript</a:t>
            </a:r>
          </a:p>
          <a:p>
            <a:r>
              <a:rPr lang="en-US" sz="2000" dirty="0" smtClean="0"/>
              <a:t>Dart </a:t>
            </a:r>
          </a:p>
          <a:p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203497" y="4813564"/>
            <a:ext cx="834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Java 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68962" y="4432786"/>
            <a:ext cx="49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68962" y="2635170"/>
            <a:ext cx="4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F#</a:t>
            </a:r>
          </a:p>
        </p:txBody>
      </p:sp>
      <p:sp>
        <p:nvSpPr>
          <p:cNvPr id="11" name="Freeform 10"/>
          <p:cNvSpPr/>
          <p:nvPr/>
        </p:nvSpPr>
        <p:spPr>
          <a:xfrm>
            <a:off x="2127585" y="2105979"/>
            <a:ext cx="1845353" cy="2036009"/>
          </a:xfrm>
          <a:custGeom>
            <a:avLst/>
            <a:gdLst>
              <a:gd name="connsiteX0" fmla="*/ 0 w 1845353"/>
              <a:gd name="connsiteY0" fmla="*/ 1943145 h 2036009"/>
              <a:gd name="connsiteX1" fmla="*/ 1487138 w 1845353"/>
              <a:gd name="connsiteY1" fmla="*/ 1812878 h 2036009"/>
              <a:gd name="connsiteX2" fmla="*/ 1845353 w 1845353"/>
              <a:gd name="connsiteY2" fmla="*/ 0 h 2036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5353" h="2036009">
                <a:moveTo>
                  <a:pt x="0" y="1943145"/>
                </a:moveTo>
                <a:cubicBezTo>
                  <a:pt x="589789" y="2039940"/>
                  <a:pt x="1179579" y="2136735"/>
                  <a:pt x="1487138" y="1812878"/>
                </a:cubicBezTo>
                <a:cubicBezTo>
                  <a:pt x="1794697" y="1489021"/>
                  <a:pt x="1803742" y="300337"/>
                  <a:pt x="1845353" y="0"/>
                </a:cubicBezTo>
              </a:path>
            </a:pathLst>
          </a:cu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23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Cutting Corners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Appeal to user’s intuitions (covariant generics).</a:t>
            </a:r>
          </a:p>
          <a:p>
            <a:pPr lvl="1"/>
            <a:r>
              <a:rPr lang="en-US" dirty="0" smtClean="0">
                <a:sym typeface="Wingdings"/>
              </a:rPr>
              <a:t>Employee are Persons</a:t>
            </a:r>
            <a:endParaRPr lang="en-US" dirty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So functions from Employees to Employers are also functions from Persons to Employers, right?</a:t>
            </a:r>
          </a:p>
          <a:p>
            <a:r>
              <a:rPr lang="en-US" dirty="0" smtClean="0"/>
              <a:t>Embrace unsoundness.</a:t>
            </a:r>
            <a:endParaRPr lang="en-US" dirty="0"/>
          </a:p>
          <a:p>
            <a:r>
              <a:rPr lang="en-US" dirty="0" smtClean="0">
                <a:sym typeface="Wingdings"/>
              </a:rPr>
              <a:t>Easy, and superficially simple.</a:t>
            </a:r>
          </a:p>
          <a:p>
            <a:r>
              <a:rPr lang="en-US" dirty="0" smtClean="0">
                <a:sym typeface="Wingdings"/>
              </a:rPr>
              <a:t>But, </a:t>
            </a:r>
            <a:r>
              <a:rPr lang="en-US" dirty="0">
                <a:sym typeface="Wingdings"/>
              </a:rPr>
              <a:t>f</a:t>
            </a:r>
            <a:r>
              <a:rPr lang="en-US" dirty="0" smtClean="0">
                <a:sym typeface="Wingdings"/>
              </a:rPr>
              <a:t>undamentally, a hack.</a:t>
            </a:r>
          </a:p>
          <a:p>
            <a:r>
              <a:rPr lang="en-US" dirty="0" smtClean="0">
                <a:sym typeface="Wingdings"/>
              </a:rPr>
              <a:t>Can we build great designs on false theories?</a:t>
            </a:r>
          </a:p>
        </p:txBody>
      </p:sp>
    </p:spTree>
    <p:extLst>
      <p:ext uri="{BB962C8B-B14F-4D97-AF65-F5344CB8AC3E}">
        <p14:creationId xmlns:p14="http://schemas.microsoft.com/office/powerpoint/2010/main" val="389878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Precision</a:t>
            </a:r>
          </a:p>
          <a:p>
            <a:pPr marL="0" indent="0" algn="ctr">
              <a:buNone/>
            </a:pPr>
            <a:r>
              <a:rPr lang="en-US" dirty="0" smtClean="0"/>
              <a:t>Soundness</a:t>
            </a:r>
          </a:p>
          <a:p>
            <a:pPr marL="0" indent="0" algn="ctr">
              <a:buNone/>
            </a:pPr>
            <a:r>
              <a:rPr lang="en-US" dirty="0" smtClean="0"/>
              <a:t>Simplicity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Take Any Two?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1524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fundamental forms</a:t>
            </a:r>
          </a:p>
          <a:p>
            <a:pPr lvl="1"/>
            <a:r>
              <a:rPr lang="en-US" dirty="0" smtClean="0"/>
              <a:t>Parameters (positional, functional)</a:t>
            </a:r>
          </a:p>
          <a:p>
            <a:pPr lvl="1"/>
            <a:r>
              <a:rPr lang="en-US" dirty="0" smtClean="0"/>
              <a:t>Abstract Members (name-based, object-oriented)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4441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fundamental forms</a:t>
            </a:r>
          </a:p>
          <a:p>
            <a:pPr lvl="1"/>
            <a:r>
              <a:rPr lang="en-US" dirty="0" smtClean="0"/>
              <a:t>Parameters (positional, functional)</a:t>
            </a:r>
          </a:p>
          <a:p>
            <a:pPr lvl="1"/>
            <a:r>
              <a:rPr lang="en-US" dirty="0" smtClean="0"/>
              <a:t>Abstract Members (name-based, </a:t>
            </a:r>
            <a:r>
              <a:rPr lang="en-US" dirty="0" smtClean="0">
                <a:solidFill>
                  <a:srgbClr val="F1D792"/>
                </a:solidFill>
              </a:rPr>
              <a:t>modular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3532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in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Monaco"/>
                <a:cs typeface="Monaco"/>
              </a:rPr>
              <a:t>scala.collection.BitSet</a:t>
            </a:r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		</a:t>
            </a:r>
            <a:r>
              <a:rPr lang="en-US" sz="2400" dirty="0">
                <a:cs typeface="Monaco"/>
              </a:rPr>
              <a:t>Named </a:t>
            </a:r>
            <a:r>
              <a:rPr lang="en-US" sz="2400" dirty="0" smtClean="0">
                <a:cs typeface="Monaco"/>
              </a:rPr>
              <a:t>Type</a:t>
            </a:r>
            <a:endParaRPr lang="en-US" sz="2400" dirty="0"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Channel </a:t>
            </a:r>
            <a:r>
              <a:rPr lang="en-US" sz="2000" dirty="0">
                <a:solidFill>
                  <a:schemeClr val="accent1"/>
                </a:solidFill>
                <a:latin typeface="Monaco"/>
                <a:cs typeface="Monaco"/>
              </a:rPr>
              <a:t>with </a:t>
            </a:r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Logged</a:t>
            </a:r>
            <a:r>
              <a:rPr lang="en-US" sz="2000" dirty="0">
                <a:solidFill>
                  <a:schemeClr val="accent1"/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	</a:t>
            </a:r>
            <a:r>
              <a:rPr lang="en-US" sz="2400" dirty="0" smtClean="0">
                <a:cs typeface="Monaco"/>
              </a:rPr>
              <a:t>Compound Type</a:t>
            </a:r>
            <a:endParaRPr lang="en-US" sz="2400" dirty="0"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Channel { </a:t>
            </a:r>
            <a:r>
              <a:rPr lang="en-US" sz="2000" dirty="0" err="1" smtClean="0">
                <a:solidFill>
                  <a:schemeClr val="accent1"/>
                </a:solidFill>
                <a:latin typeface="Monaco"/>
                <a:cs typeface="Monaco"/>
              </a:rPr>
              <a:t>def</a:t>
            </a:r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 close(): Unit }	</a:t>
            </a:r>
            <a:r>
              <a:rPr lang="en-US" sz="2400" dirty="0">
                <a:cs typeface="Monaco"/>
              </a:rPr>
              <a:t>Refined </a:t>
            </a:r>
            <a:r>
              <a:rPr lang="en-US" sz="2400" dirty="0" smtClean="0">
                <a:cs typeface="Monaco"/>
              </a:rPr>
              <a:t>Type </a:t>
            </a:r>
            <a:endParaRPr lang="en-US" sz="2400" dirty="0"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/>
                <a:cs typeface="Monaco"/>
              </a:rPr>
              <a:t>List[String]			</a:t>
            </a:r>
            <a:r>
              <a:rPr lang="en-US" sz="2000" dirty="0">
                <a:solidFill>
                  <a:srgbClr val="FFFFFF"/>
                </a:solidFill>
                <a:latin typeface="Monaco"/>
                <a:cs typeface="Monaco"/>
              </a:rPr>
              <a:t>Parameterized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List</a:t>
            </a:r>
            <a:r>
              <a:rPr lang="en-US" sz="2000" dirty="0">
                <a:solidFill>
                  <a:schemeClr val="accent1"/>
                </a:solidFill>
                <a:latin typeface="Monaco"/>
                <a:cs typeface="Monaco"/>
              </a:rPr>
              <a:t>[T] </a:t>
            </a:r>
            <a:r>
              <a:rPr lang="en-US" sz="2000" dirty="0" err="1">
                <a:solidFill>
                  <a:schemeClr val="accent1"/>
                </a:solidFill>
                <a:latin typeface="Monaco"/>
                <a:cs typeface="Monaco"/>
              </a:rPr>
              <a:t>forSome</a:t>
            </a:r>
            <a:r>
              <a:rPr lang="en-US" sz="2000" dirty="0">
                <a:solidFill>
                  <a:schemeClr val="accent1"/>
                </a:solidFill>
                <a:latin typeface="Monaco"/>
                <a:cs typeface="Monaco"/>
              </a:rPr>
              <a:t> { type T </a:t>
            </a:r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}	</a:t>
            </a:r>
            <a:r>
              <a:rPr lang="en-US" sz="2400" dirty="0">
                <a:cs typeface="Monaco"/>
              </a:rPr>
              <a:t>Existential </a:t>
            </a:r>
            <a:r>
              <a:rPr lang="en-US" sz="2400" dirty="0" smtClean="0">
                <a:cs typeface="Monaco"/>
              </a:rPr>
              <a:t>Type</a:t>
            </a:r>
            <a:endParaRPr lang="en-US" sz="2400" dirty="0"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List</a:t>
            </a:r>
            <a:r>
              <a:rPr lang="en-US" sz="2000" dirty="0">
                <a:solidFill>
                  <a:schemeClr val="accent1"/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				</a:t>
            </a:r>
            <a:r>
              <a:rPr lang="en-US" sz="2400" dirty="0">
                <a:cs typeface="Monaco"/>
              </a:rPr>
              <a:t>Higher-</a:t>
            </a:r>
            <a:r>
              <a:rPr lang="en-US" sz="2400" dirty="0" err="1">
                <a:cs typeface="Monaco"/>
              </a:rPr>
              <a:t>Kinded</a:t>
            </a:r>
            <a:r>
              <a:rPr lang="en-US" sz="2400" dirty="0">
                <a:cs typeface="Monaco"/>
              </a:rPr>
              <a:t> </a:t>
            </a:r>
          </a:p>
        </p:txBody>
      </p:sp>
      <p:sp>
        <p:nvSpPr>
          <p:cNvPr id="4" name="Right Bracket 3"/>
          <p:cNvSpPr/>
          <p:nvPr/>
        </p:nvSpPr>
        <p:spPr>
          <a:xfrm>
            <a:off x="7308304" y="2348880"/>
            <a:ext cx="360040" cy="1512168"/>
          </a:xfrm>
          <a:prstGeom prst="rightBracket">
            <a:avLst/>
          </a:prstGeom>
          <a:ln>
            <a:solidFill>
              <a:srgbClr val="CCFF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ket 4"/>
          <p:cNvSpPr/>
          <p:nvPr/>
        </p:nvSpPr>
        <p:spPr>
          <a:xfrm>
            <a:off x="7308304" y="4077072"/>
            <a:ext cx="360040" cy="1512168"/>
          </a:xfrm>
          <a:prstGeom prst="rightBracket">
            <a:avLst/>
          </a:prstGeom>
          <a:ln>
            <a:solidFill>
              <a:srgbClr val="CCFF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08304" y="2780928"/>
            <a:ext cx="1512168" cy="523220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CFFCC"/>
                </a:solidFill>
              </a:rPr>
              <a:t>Modular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6296" y="4581128"/>
            <a:ext cx="1728192" cy="523220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CFFCC"/>
                </a:solidFill>
              </a:rPr>
              <a:t>Functional</a:t>
            </a:r>
          </a:p>
        </p:txBody>
      </p:sp>
    </p:spTree>
    <p:extLst>
      <p:ext uri="{BB962C8B-B14F-4D97-AF65-F5344CB8AC3E}">
        <p14:creationId xmlns:p14="http://schemas.microsoft.com/office/powerpoint/2010/main" val="4186011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Orthogonal Design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8525" y="5602257"/>
            <a:ext cx="1036325" cy="4001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 { ... }</a:t>
            </a:r>
            <a:endParaRPr lang="en-US" sz="2000" dirty="0" smtClean="0">
              <a:solidFill>
                <a:srgbClr val="E8BC4A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9834" y="5602257"/>
            <a:ext cx="1080120" cy="4001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Named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4928" y="2852936"/>
            <a:ext cx="1008111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Exists 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29150" y="5598693"/>
            <a:ext cx="1080382" cy="4001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T with 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71821" y="3917087"/>
            <a:ext cx="916379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T[ _ 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08104" y="4941168"/>
            <a:ext cx="886735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T[U]</a:t>
            </a:r>
            <a:endParaRPr lang="en-US" sz="2000" dirty="0" smtClean="0">
              <a:solidFill>
                <a:srgbClr val="E8BC4A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947036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8500" y="3340100"/>
            <a:ext cx="127000" cy="165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8500" y="3340100"/>
            <a:ext cx="127000" cy="165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988338" y="6238508"/>
            <a:ext cx="215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Modular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90944" y="3775965"/>
            <a:ext cx="215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Functional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2315961" y="2490422"/>
            <a:ext cx="3361879" cy="1245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339752" y="2492896"/>
            <a:ext cx="0" cy="309634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400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Static: Points in Favor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efficient</a:t>
            </a:r>
          </a:p>
          <a:p>
            <a:r>
              <a:rPr lang="en-US" dirty="0" smtClean="0"/>
              <a:t>Better tooling </a:t>
            </a:r>
          </a:p>
          <a:p>
            <a:r>
              <a:rPr lang="en-US" dirty="0" smtClean="0"/>
              <a:t>Fewer tests needed</a:t>
            </a:r>
          </a:p>
          <a:p>
            <a:r>
              <a:rPr lang="en-US" dirty="0" smtClean="0"/>
              <a:t>Better documentation</a:t>
            </a:r>
          </a:p>
          <a:p>
            <a:r>
              <a:rPr lang="en-US" dirty="0" smtClean="0"/>
              <a:t>Safety net for maintenance</a:t>
            </a:r>
          </a:p>
        </p:txBody>
      </p:sp>
    </p:spTree>
    <p:extLst>
      <p:ext uri="{BB962C8B-B14F-4D97-AF65-F5344CB8AC3E}">
        <p14:creationId xmlns:p14="http://schemas.microsoft.com/office/powerpoint/2010/main" val="1376318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Non-Orthogonal </a:t>
            </a:r>
            <a:r>
              <a:rPr lang="en-US" dirty="0"/>
              <a:t>D</a:t>
            </a:r>
            <a:r>
              <a:rPr lang="en-US" dirty="0" smtClean="0"/>
              <a:t>esign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67532" y="5602257"/>
            <a:ext cx="1036325" cy="4001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 { ... }</a:t>
            </a:r>
            <a:endParaRPr lang="en-US" sz="2000" dirty="0" smtClean="0">
              <a:solidFill>
                <a:srgbClr val="E8BC4A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841" y="5602257"/>
            <a:ext cx="1080120" cy="4001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Named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8157" y="5598693"/>
            <a:ext cx="1080382" cy="4001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T with U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306724"/>
              </p:ext>
            </p:extLst>
          </p:nvPr>
        </p:nvGraphicFramePr>
        <p:xfrm>
          <a:off x="2703857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3857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7507" y="3340100"/>
            <a:ext cx="127000" cy="165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7507" y="3340100"/>
            <a:ext cx="127000" cy="1651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87323" y="4315315"/>
            <a:ext cx="1008111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  <a:scene3d>
            <a:camera prst="orthographicFront">
              <a:rot lat="0" lon="0" rev="18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Exists 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91956" y="4792113"/>
            <a:ext cx="769450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  <a:scene3d>
            <a:camera prst="orthographicFront">
              <a:rot lat="0" lon="0" rev="18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T[ _ 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4047" y="5198583"/>
            <a:ext cx="720081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  <a:scene3d>
            <a:camera prst="orthographicFront">
              <a:rot lat="0" lon="0" rev="18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T[U]’</a:t>
            </a:r>
            <a:endParaRPr lang="en-US" sz="2000" dirty="0" smtClean="0">
              <a:solidFill>
                <a:srgbClr val="E8BC4A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91299" y="5598693"/>
            <a:ext cx="856074" cy="4001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T[U]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21350" y="3759365"/>
            <a:ext cx="1008111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  <a:scene3d>
            <a:camera prst="orthographicFront">
              <a:rot lat="0" lon="0" rev="18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Named’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31913" y="6213604"/>
            <a:ext cx="215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Modular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00412" y="5167627"/>
            <a:ext cx="215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Functiona</a:t>
            </a:r>
            <a:r>
              <a:rPr lang="en-US" sz="2000" dirty="0"/>
              <a:t>l</a:t>
            </a:r>
            <a:endParaRPr lang="en-US" sz="2000" dirty="0" smtClean="0"/>
          </a:p>
        </p:txBody>
      </p:sp>
      <p:cxnSp>
        <p:nvCxnSpPr>
          <p:cNvPr id="23" name="Straight Connector 22"/>
          <p:cNvCxnSpPr/>
          <p:nvPr/>
        </p:nvCxnSpPr>
        <p:spPr>
          <a:xfrm flipH="1" flipV="1">
            <a:off x="4644008" y="3501008"/>
            <a:ext cx="3505896" cy="1245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539554" y="3501008"/>
            <a:ext cx="4104454" cy="208823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3568" y="2060848"/>
            <a:ext cx="40324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More Features</a:t>
            </a:r>
          </a:p>
          <a:p>
            <a:r>
              <a:rPr lang="en-US" sz="3200" dirty="0" smtClean="0"/>
              <a:t>Fewer combinations</a:t>
            </a:r>
          </a:p>
        </p:txBody>
      </p:sp>
    </p:spTree>
    <p:extLst>
      <p:ext uri="{BB962C8B-B14F-4D97-AF65-F5344CB8AC3E}">
        <p14:creationId xmlns:p14="http://schemas.microsoft.com/office/powerpoint/2010/main" val="2354867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 Many Combinations?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8525" y="5602257"/>
            <a:ext cx="1036325" cy="4001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 { ... }</a:t>
            </a:r>
            <a:endParaRPr lang="en-US" sz="2000" dirty="0" smtClean="0">
              <a:solidFill>
                <a:srgbClr val="E8BC4A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9834" y="5602257"/>
            <a:ext cx="1080120" cy="4001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Named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4928" y="2852936"/>
            <a:ext cx="1008111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Exists 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29150" y="5598693"/>
            <a:ext cx="1080382" cy="4001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T with 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71821" y="3917087"/>
            <a:ext cx="916379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T[ _ 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08104" y="4941168"/>
            <a:ext cx="886735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T[U]</a:t>
            </a:r>
            <a:endParaRPr lang="en-US" sz="2000" dirty="0" smtClean="0">
              <a:solidFill>
                <a:srgbClr val="E8BC4A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67331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8500" y="3340100"/>
            <a:ext cx="127000" cy="165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8500" y="3340100"/>
            <a:ext cx="127000" cy="165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988338" y="6238508"/>
            <a:ext cx="215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Modular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90944" y="3775965"/>
            <a:ext cx="215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Functional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2315961" y="2490422"/>
            <a:ext cx="3361879" cy="1245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339752" y="2492896"/>
            <a:ext cx="0" cy="309634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51920" y="335699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50098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Projections Reduce Dimensionality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3478525" y="5602257"/>
            <a:ext cx="1036325" cy="4001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 { ... }</a:t>
            </a:r>
            <a:endParaRPr lang="en-US" sz="2000" dirty="0" smtClean="0">
              <a:solidFill>
                <a:srgbClr val="E8BC4A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9834" y="5602257"/>
            <a:ext cx="1080120" cy="4001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Named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4928" y="2852936"/>
            <a:ext cx="1008111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Exists 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29150" y="5598693"/>
            <a:ext cx="1080382" cy="4001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T with 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71821" y="3917087"/>
            <a:ext cx="916379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T[ _ 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08104" y="4941168"/>
            <a:ext cx="886735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T[U]</a:t>
            </a:r>
            <a:endParaRPr lang="en-US" sz="2000" dirty="0" smtClean="0">
              <a:solidFill>
                <a:srgbClr val="E8BC4A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346013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8500" y="3340100"/>
            <a:ext cx="127000" cy="165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8500" y="3340100"/>
            <a:ext cx="127000" cy="165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988338" y="6238508"/>
            <a:ext cx="215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Modular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90944" y="3775965"/>
            <a:ext cx="215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Functional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2315961" y="2490422"/>
            <a:ext cx="3361879" cy="1245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339752" y="2492896"/>
            <a:ext cx="0" cy="309634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2771800" y="2924944"/>
            <a:ext cx="2592288" cy="2448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923928" y="3933056"/>
            <a:ext cx="1440160" cy="144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788024" y="4725144"/>
            <a:ext cx="576064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111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Projections Help Remove Features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3478525" y="5602257"/>
            <a:ext cx="1036325" cy="4001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 { ... }</a:t>
            </a:r>
            <a:endParaRPr lang="en-US" sz="2000" dirty="0" smtClean="0">
              <a:solidFill>
                <a:srgbClr val="E8BC4A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9834" y="5602257"/>
            <a:ext cx="1080120" cy="4001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Named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4928" y="2852936"/>
            <a:ext cx="1008111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Exists 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29150" y="5598693"/>
            <a:ext cx="1080382" cy="4001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T with 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71821" y="3917087"/>
            <a:ext cx="916379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T[ _ 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08104" y="4941168"/>
            <a:ext cx="886735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T[U]</a:t>
            </a:r>
            <a:endParaRPr lang="en-US" sz="2000" dirty="0" smtClean="0">
              <a:solidFill>
                <a:srgbClr val="E8BC4A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630585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8500" y="3340100"/>
            <a:ext cx="127000" cy="165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8500" y="3340100"/>
            <a:ext cx="127000" cy="165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988338" y="6238508"/>
            <a:ext cx="215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Modular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90944" y="3775965"/>
            <a:ext cx="215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Functional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2315961" y="2490422"/>
            <a:ext cx="3361879" cy="1245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339752" y="2492896"/>
            <a:ext cx="0" cy="309634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2771800" y="2924944"/>
            <a:ext cx="2592288" cy="2448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923928" y="3933056"/>
            <a:ext cx="1440160" cy="144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788024" y="4725144"/>
            <a:ext cx="576064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2339752" y="4077072"/>
            <a:ext cx="3361879" cy="1245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2339752" y="4077072"/>
            <a:ext cx="8384" cy="166456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406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and Dotty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rgbClr val="F1D792"/>
                </a:solidFill>
              </a:rPr>
              <a:t>DOT</a:t>
            </a:r>
            <a:r>
              <a:rPr lang="en-US" dirty="0" smtClean="0"/>
              <a:t>:  	Calculus for </a:t>
            </a:r>
            <a:r>
              <a:rPr lang="en-US" u="sng" dirty="0" smtClean="0"/>
              <a:t>D</a:t>
            </a:r>
            <a:r>
              <a:rPr lang="en-US" dirty="0" smtClean="0"/>
              <a:t>ependent </a:t>
            </a:r>
            <a:r>
              <a:rPr lang="en-US" u="sng" dirty="0" smtClean="0"/>
              <a:t>O</a:t>
            </a:r>
            <a:r>
              <a:rPr lang="en-US" dirty="0" smtClean="0"/>
              <a:t>bject </a:t>
            </a:r>
            <a:r>
              <a:rPr lang="en-US" u="sng" dirty="0" smtClean="0"/>
              <a:t>T</a:t>
            </a:r>
            <a:r>
              <a:rPr lang="en-US" dirty="0" smtClean="0"/>
              <a:t>ypes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rgbClr val="F1D792"/>
                </a:solidFill>
              </a:rPr>
              <a:t>Dotty</a:t>
            </a:r>
            <a:r>
              <a:rPr lang="en-US" dirty="0" smtClean="0"/>
              <a:t>: 	A </a:t>
            </a:r>
            <a:r>
              <a:rPr lang="en-US" dirty="0" err="1" smtClean="0"/>
              <a:t>Scala</a:t>
            </a:r>
            <a:r>
              <a:rPr lang="en-US" dirty="0" smtClean="0"/>
              <a:t>-Like Language with DOT </a:t>
            </a:r>
            <a:br>
              <a:rPr lang="en-US" dirty="0" smtClean="0"/>
            </a:br>
            <a:r>
              <a:rPr lang="en-US" dirty="0" smtClean="0"/>
              <a:t>		as its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29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 Shot 2013-09-19 at 5.23.3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59" r="-21859"/>
          <a:stretch>
            <a:fillRect/>
          </a:stretch>
        </p:blipFill>
        <p:spPr>
          <a:xfrm>
            <a:off x="457200" y="0"/>
            <a:ext cx="8229600" cy="6858000"/>
          </a:xfrm>
        </p:spPr>
      </p:pic>
      <p:sp>
        <p:nvSpPr>
          <p:cNvPr id="8" name="TextBox 7"/>
          <p:cNvSpPr txBox="1"/>
          <p:nvPr/>
        </p:nvSpPr>
        <p:spPr>
          <a:xfrm>
            <a:off x="1691680" y="0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Helvetica Neue"/>
                <a:cs typeface="Helvetica Neue"/>
              </a:rPr>
              <a:t>[FOOL 2012]</a:t>
            </a:r>
          </a:p>
        </p:txBody>
      </p:sp>
    </p:spTree>
    <p:extLst>
      <p:ext uri="{BB962C8B-B14F-4D97-AF65-F5344CB8AC3E}">
        <p14:creationId xmlns:p14="http://schemas.microsoft.com/office/powerpoint/2010/main" val="1598672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3-09-19 at 5.19.4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83" r="-12983"/>
          <a:stretch>
            <a:fillRect/>
          </a:stretch>
        </p:blipFill>
        <p:spPr>
          <a:xfrm>
            <a:off x="457200" y="0"/>
            <a:ext cx="8229600" cy="7173913"/>
          </a:xfrm>
        </p:spPr>
      </p:pic>
    </p:spTree>
    <p:extLst>
      <p:ext uri="{BB962C8B-B14F-4D97-AF65-F5344CB8AC3E}">
        <p14:creationId xmlns:p14="http://schemas.microsoft.com/office/powerpoint/2010/main" val="3910462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in Dotty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Monaco"/>
                <a:cs typeface="Monaco"/>
              </a:rPr>
              <a:t>scala.collection.BitSet</a:t>
            </a:r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		</a:t>
            </a:r>
            <a:r>
              <a:rPr lang="en-US" sz="2400" dirty="0">
                <a:cs typeface="Monaco"/>
              </a:rPr>
              <a:t>Named </a:t>
            </a:r>
            <a:r>
              <a:rPr lang="en-US" sz="2400" dirty="0" smtClean="0">
                <a:cs typeface="Monaco"/>
              </a:rPr>
              <a:t>Type</a:t>
            </a:r>
            <a:endParaRPr lang="en-US" sz="2400" dirty="0"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Channel &amp; Logged</a:t>
            </a:r>
            <a:r>
              <a:rPr lang="en-US" sz="2000" dirty="0">
                <a:solidFill>
                  <a:schemeClr val="accent1"/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		</a:t>
            </a:r>
            <a:r>
              <a:rPr lang="en-US" sz="2400" dirty="0" smtClean="0">
                <a:cs typeface="Monaco"/>
              </a:rPr>
              <a:t>Intersection Type</a:t>
            </a:r>
            <a:endParaRPr lang="en-US" sz="2400" dirty="0"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Channel { </a:t>
            </a:r>
            <a:r>
              <a:rPr lang="en-US" sz="2000" dirty="0" err="1" smtClean="0">
                <a:solidFill>
                  <a:schemeClr val="accent1"/>
                </a:solidFill>
                <a:latin typeface="Monaco"/>
                <a:cs typeface="Monaco"/>
              </a:rPr>
              <a:t>def</a:t>
            </a:r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 close(): Unit }	</a:t>
            </a:r>
            <a:r>
              <a:rPr lang="en-US" sz="2400" dirty="0">
                <a:cs typeface="Monaco"/>
              </a:rPr>
              <a:t>Refined </a:t>
            </a:r>
            <a:r>
              <a:rPr lang="en-US" sz="2400" dirty="0" smtClean="0">
                <a:cs typeface="Monaco"/>
              </a:rPr>
              <a:t>Type </a:t>
            </a:r>
            <a:endParaRPr lang="en-US" sz="2400" dirty="0"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66FF"/>
                </a:solidFill>
                <a:latin typeface="Monaco"/>
                <a:cs typeface="Monaco"/>
              </a:rPr>
              <a:t>(</a:t>
            </a:r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 List</a:t>
            </a:r>
            <a:r>
              <a:rPr lang="en-US" sz="2000" dirty="0">
                <a:solidFill>
                  <a:schemeClr val="accent1"/>
                </a:solidFill>
                <a:latin typeface="Monaco"/>
                <a:cs typeface="Monaco"/>
              </a:rPr>
              <a:t>[String]			</a:t>
            </a:r>
            <a:r>
              <a:rPr lang="en-US" sz="2000" dirty="0">
                <a:solidFill>
                  <a:srgbClr val="FFFFFF"/>
                </a:solidFill>
                <a:latin typeface="Monaco"/>
                <a:cs typeface="Monaco"/>
              </a:rPr>
              <a:t>Parameterized </a:t>
            </a:r>
            <a:r>
              <a:rPr lang="en-US" sz="2000" dirty="0" smtClean="0">
                <a:solidFill>
                  <a:srgbClr val="FF66FF"/>
                </a:solidFill>
                <a:latin typeface="Monaco"/>
                <a:cs typeface="Monaco"/>
              </a:rPr>
              <a:t>)</a:t>
            </a:r>
            <a:endParaRPr lang="en-US" sz="2000" dirty="0">
              <a:solidFill>
                <a:srgbClr val="FF66FF"/>
              </a:solidFill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List</a:t>
            </a:r>
            <a:r>
              <a:rPr lang="en-US" sz="2000" dirty="0">
                <a:solidFill>
                  <a:schemeClr val="accent1"/>
                </a:solidFill>
                <a:latin typeface="Monaco"/>
                <a:cs typeface="Monaco"/>
              </a:rPr>
              <a:t>[T] </a:t>
            </a:r>
            <a:r>
              <a:rPr lang="en-US" sz="2000" dirty="0" err="1">
                <a:solidFill>
                  <a:schemeClr val="accent1"/>
                </a:solidFill>
                <a:latin typeface="Monaco"/>
                <a:cs typeface="Monaco"/>
              </a:rPr>
              <a:t>forSome</a:t>
            </a:r>
            <a:r>
              <a:rPr lang="en-US" sz="2000" dirty="0">
                <a:solidFill>
                  <a:schemeClr val="accent1"/>
                </a:solidFill>
                <a:latin typeface="Monaco"/>
                <a:cs typeface="Monaco"/>
              </a:rPr>
              <a:t> { </a:t>
            </a:r>
            <a:r>
              <a:rPr lang="en-US" sz="2000" dirty="0" err="1" smtClean="0">
                <a:solidFill>
                  <a:schemeClr val="accent1"/>
                </a:solidFill>
                <a:latin typeface="Monaco"/>
                <a:cs typeface="Monaco"/>
              </a:rPr>
              <a:t>tpe</a:t>
            </a:r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Monaco"/>
                <a:cs typeface="Monaco"/>
              </a:rPr>
              <a:t>T </a:t>
            </a:r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}	</a:t>
            </a:r>
            <a:r>
              <a:rPr lang="en-US" sz="2400" dirty="0">
                <a:cs typeface="Monaco"/>
              </a:rPr>
              <a:t>Existential </a:t>
            </a:r>
            <a:r>
              <a:rPr lang="en-US" sz="2400" dirty="0" smtClean="0">
                <a:cs typeface="Monaco"/>
              </a:rPr>
              <a:t>Type</a:t>
            </a:r>
            <a:endParaRPr lang="en-US" sz="2400" dirty="0"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List					</a:t>
            </a:r>
            <a:r>
              <a:rPr lang="en-US" sz="2400" dirty="0">
                <a:cs typeface="Monaco"/>
              </a:rPr>
              <a:t>Higher-</a:t>
            </a:r>
            <a:r>
              <a:rPr lang="en-US" sz="2400" dirty="0" err="1">
                <a:cs typeface="Monaco"/>
              </a:rPr>
              <a:t>Kinded</a:t>
            </a:r>
            <a:r>
              <a:rPr lang="en-US" sz="2400" dirty="0">
                <a:cs typeface="Monaco"/>
              </a:rPr>
              <a:t>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95536" y="4869160"/>
            <a:ext cx="6984776" cy="0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5536" y="5445224"/>
            <a:ext cx="6984776" cy="0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989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Modelling</a:t>
            </a:r>
            <a:r>
              <a:rPr lang="en-US" dirty="0" smtClean="0"/>
              <a:t> 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507288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Monaco"/>
                <a:cs typeface="Monaco"/>
              </a:rPr>
              <a:t>class Set[T] { ... </a:t>
            </a:r>
            <a:r>
              <a:rPr lang="en-US" sz="2000" dirty="0">
                <a:solidFill>
                  <a:schemeClr val="accent3"/>
                </a:solidFill>
                <a:latin typeface="Monaco"/>
                <a:cs typeface="Monaco"/>
              </a:rPr>
              <a:t>}</a:t>
            </a:r>
            <a:r>
              <a:rPr lang="en-US" sz="2000" dirty="0">
                <a:solidFill>
                  <a:schemeClr val="accent1"/>
                </a:solidFill>
                <a:latin typeface="Monaco"/>
                <a:cs typeface="Monaco"/>
              </a:rPr>
              <a:t>	</a:t>
            </a:r>
            <a:r>
              <a:rPr lang="en-US" sz="2000" dirty="0">
                <a:latin typeface="Monaco"/>
                <a:cs typeface="Monaco"/>
                <a:sym typeface="Wingdings"/>
              </a:rPr>
              <a:t></a:t>
            </a:r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  class Set </a:t>
            </a:r>
            <a:r>
              <a:rPr lang="en-US" sz="2000" dirty="0">
                <a:solidFill>
                  <a:schemeClr val="accent1"/>
                </a:solidFill>
                <a:latin typeface="Monaco"/>
                <a:cs typeface="Monaco"/>
              </a:rPr>
              <a:t>{ type </a:t>
            </a:r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$T }</a:t>
            </a:r>
            <a:endParaRPr lang="en-US" sz="2000" dirty="0">
              <a:solidFill>
                <a:schemeClr val="accent1"/>
              </a:solidFill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Monaco"/>
                <a:cs typeface="Monaco"/>
              </a:rPr>
              <a:t>Set[String]</a:t>
            </a:r>
            <a:r>
              <a:rPr lang="en-US" sz="2000" dirty="0">
                <a:solidFill>
                  <a:schemeClr val="accent3"/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		</a:t>
            </a:r>
            <a:r>
              <a:rPr lang="en-US" sz="2000" dirty="0">
                <a:latin typeface="Monaco"/>
                <a:cs typeface="Monaco"/>
                <a:sym typeface="Wingdings"/>
              </a:rPr>
              <a:t></a:t>
            </a:r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  Set { type $T = String }</a:t>
            </a:r>
            <a:endParaRPr lang="en-US" sz="2000" dirty="0">
              <a:solidFill>
                <a:schemeClr val="accent1"/>
              </a:solidFill>
              <a:latin typeface="Monaco"/>
              <a:cs typeface="Monaco"/>
            </a:endParaRPr>
          </a:p>
          <a:p>
            <a:endParaRPr lang="en-US" sz="2000" dirty="0">
              <a:solidFill>
                <a:schemeClr val="accent1"/>
              </a:solidFill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Monaco"/>
                <a:cs typeface="Monaco"/>
              </a:rPr>
              <a:t>class List[+T] { ... </a:t>
            </a:r>
            <a:r>
              <a:rPr lang="en-US" sz="2000" dirty="0">
                <a:solidFill>
                  <a:schemeClr val="accent3"/>
                </a:solidFill>
                <a:latin typeface="Monaco"/>
                <a:cs typeface="Monaco"/>
              </a:rPr>
              <a:t>}</a:t>
            </a:r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	</a:t>
            </a:r>
            <a:r>
              <a:rPr lang="en-US" sz="2000" dirty="0">
                <a:latin typeface="Monaco"/>
                <a:cs typeface="Monaco"/>
                <a:sym typeface="Wingdings"/>
              </a:rPr>
              <a:t></a:t>
            </a:r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  class List { type $T }</a:t>
            </a:r>
            <a:r>
              <a:rPr lang="en-US" sz="2000" dirty="0" smtClean="0">
                <a:solidFill>
                  <a:schemeClr val="accent3"/>
                </a:solidFill>
                <a:latin typeface="Monaco"/>
                <a:cs typeface="Monaco"/>
              </a:rPr>
              <a:t>List</a:t>
            </a:r>
            <a:r>
              <a:rPr lang="en-US" sz="2000" dirty="0">
                <a:solidFill>
                  <a:schemeClr val="accent3"/>
                </a:solidFill>
                <a:latin typeface="Monaco"/>
                <a:cs typeface="Monaco"/>
              </a:rPr>
              <a:t>[</a:t>
            </a:r>
            <a:r>
              <a:rPr lang="en-US" sz="2000" dirty="0" smtClean="0">
                <a:solidFill>
                  <a:schemeClr val="accent3"/>
                </a:solidFill>
                <a:latin typeface="Monaco"/>
                <a:cs typeface="Monaco"/>
              </a:rPr>
              <a:t>String]		</a:t>
            </a:r>
            <a:r>
              <a:rPr lang="en-US" sz="2000" dirty="0">
                <a:latin typeface="Monaco"/>
                <a:cs typeface="Monaco"/>
                <a:sym typeface="Wingdings"/>
              </a:rPr>
              <a:t></a:t>
            </a:r>
            <a:r>
              <a:rPr lang="en-US" sz="2000" dirty="0" smtClean="0">
                <a:solidFill>
                  <a:schemeClr val="accent3"/>
                </a:solidFill>
                <a:latin typeface="Monaco"/>
                <a:cs typeface="Monaco"/>
              </a:rPr>
              <a:t>  </a:t>
            </a:r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List </a:t>
            </a:r>
            <a:r>
              <a:rPr lang="en-US" sz="2000" dirty="0">
                <a:solidFill>
                  <a:schemeClr val="accent1"/>
                </a:solidFill>
                <a:latin typeface="Monaco"/>
                <a:cs typeface="Monaco"/>
              </a:rPr>
              <a:t>{ type $T &lt;: String </a:t>
            </a:r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	     Parameters   </a:t>
            </a:r>
            <a:r>
              <a:rPr lang="en-US" sz="2000" dirty="0" smtClean="0">
                <a:latin typeface="Monaco"/>
                <a:cs typeface="Monaco"/>
                <a:sym typeface="Wingdings"/>
              </a:rPr>
              <a:t>   Abstract members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  <a:sym typeface="Wingdings"/>
              </a:rPr>
              <a:t>	     Arguments</a:t>
            </a:r>
            <a:r>
              <a:rPr lang="en-US" sz="2000" dirty="0">
                <a:latin typeface="Monaco"/>
                <a:cs typeface="Monaco"/>
                <a:sym typeface="Wingdings"/>
              </a:rPr>
              <a:t> </a:t>
            </a:r>
            <a:r>
              <a:rPr lang="en-US" sz="2000" dirty="0" smtClean="0">
                <a:latin typeface="Monaco"/>
                <a:cs typeface="Monaco"/>
                <a:sym typeface="Wingdings"/>
              </a:rPr>
              <a:t>      Refinements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00492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Parameters Public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507288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Monaco"/>
                <a:cs typeface="Monaco"/>
              </a:rPr>
              <a:t>class Set</a:t>
            </a:r>
            <a:r>
              <a:rPr lang="en-US" sz="2000" dirty="0" smtClean="0">
                <a:solidFill>
                  <a:schemeClr val="accent3"/>
                </a:solidFill>
                <a:latin typeface="Monaco"/>
                <a:cs typeface="Monaco"/>
              </a:rPr>
              <a:t>[</a:t>
            </a:r>
            <a:r>
              <a:rPr lang="en-US" sz="2000" dirty="0" smtClean="0">
                <a:solidFill>
                  <a:srgbClr val="FF66FF"/>
                </a:solidFill>
                <a:latin typeface="Monaco"/>
                <a:cs typeface="Monaco"/>
              </a:rPr>
              <a:t>type </a:t>
            </a:r>
            <a:r>
              <a:rPr lang="en-US" sz="2000" dirty="0" smtClean="0">
                <a:solidFill>
                  <a:schemeClr val="accent3"/>
                </a:solidFill>
                <a:latin typeface="Monaco"/>
                <a:cs typeface="Monaco"/>
              </a:rPr>
              <a:t>Elem] {.</a:t>
            </a:r>
            <a:r>
              <a:rPr lang="en-US" sz="2000" dirty="0">
                <a:solidFill>
                  <a:schemeClr val="accent3"/>
                </a:solidFill>
                <a:latin typeface="Monaco"/>
                <a:cs typeface="Monaco"/>
              </a:rPr>
              <a:t>.</a:t>
            </a:r>
            <a:r>
              <a:rPr lang="en-US" sz="2000" dirty="0" smtClean="0">
                <a:solidFill>
                  <a:schemeClr val="accent3"/>
                </a:solidFill>
                <a:latin typeface="Monaco"/>
                <a:cs typeface="Monaco"/>
              </a:rPr>
              <a:t>.}   </a:t>
            </a:r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class Set </a:t>
            </a:r>
            <a:r>
              <a:rPr lang="en-US" sz="2000" dirty="0">
                <a:solidFill>
                  <a:schemeClr val="accent1"/>
                </a:solidFill>
                <a:latin typeface="Monaco"/>
                <a:cs typeface="Monaco"/>
              </a:rPr>
              <a:t>{ type </a:t>
            </a:r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Elem ...}</a:t>
            </a:r>
            <a:endParaRPr lang="en-US" sz="2000" dirty="0">
              <a:solidFill>
                <a:schemeClr val="accent1"/>
              </a:solidFill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Monaco"/>
                <a:cs typeface="Monaco"/>
              </a:rPr>
              <a:t>Set[String]</a:t>
            </a:r>
            <a:r>
              <a:rPr lang="en-US" sz="2000" dirty="0">
                <a:solidFill>
                  <a:schemeClr val="accent3"/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		    Set { type Elem = String }</a:t>
            </a:r>
            <a:endParaRPr lang="en-US" sz="2000" dirty="0">
              <a:solidFill>
                <a:schemeClr val="accent1"/>
              </a:solidFill>
              <a:latin typeface="Monaco"/>
              <a:cs typeface="Monaco"/>
            </a:endParaRPr>
          </a:p>
          <a:p>
            <a:endParaRPr lang="en-US" sz="2000" dirty="0">
              <a:solidFill>
                <a:schemeClr val="accent1"/>
              </a:solidFill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Monaco"/>
                <a:cs typeface="Monaco"/>
              </a:rPr>
              <a:t>class List</a:t>
            </a:r>
            <a:r>
              <a:rPr lang="en-US" sz="2000" dirty="0" smtClean="0">
                <a:solidFill>
                  <a:schemeClr val="accent3"/>
                </a:solidFill>
                <a:latin typeface="Monaco"/>
                <a:cs typeface="Monaco"/>
              </a:rPr>
              <a:t>[</a:t>
            </a:r>
            <a:r>
              <a:rPr lang="en-US" sz="2000" dirty="0" smtClean="0">
                <a:solidFill>
                  <a:srgbClr val="FF66FF"/>
                </a:solidFill>
                <a:latin typeface="Monaco"/>
                <a:cs typeface="Monaco"/>
              </a:rPr>
              <a:t>type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 </a:t>
            </a:r>
            <a:r>
              <a:rPr lang="en-US" sz="2000" dirty="0" smtClean="0">
                <a:solidFill>
                  <a:schemeClr val="accent3"/>
                </a:solidFill>
                <a:latin typeface="Monaco"/>
                <a:cs typeface="Monaco"/>
              </a:rPr>
              <a:t>+Elem] {...} </a:t>
            </a:r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class List { type Elem ...}</a:t>
            </a:r>
            <a:r>
              <a:rPr lang="en-US" sz="2000" dirty="0" smtClean="0">
                <a:solidFill>
                  <a:schemeClr val="accent3"/>
                </a:solidFill>
                <a:latin typeface="Monaco"/>
                <a:cs typeface="Monaco"/>
              </a:rPr>
              <a:t>List</a:t>
            </a:r>
            <a:r>
              <a:rPr lang="en-US" sz="2000" dirty="0">
                <a:solidFill>
                  <a:schemeClr val="accent3"/>
                </a:solidFill>
                <a:latin typeface="Monaco"/>
                <a:cs typeface="Monaco"/>
              </a:rPr>
              <a:t>[</a:t>
            </a:r>
            <a:r>
              <a:rPr lang="en-US" sz="2000" dirty="0" smtClean="0">
                <a:solidFill>
                  <a:schemeClr val="accent3"/>
                </a:solidFill>
                <a:latin typeface="Monaco"/>
                <a:cs typeface="Monaco"/>
              </a:rPr>
              <a:t>String]		    	    </a:t>
            </a:r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List </a:t>
            </a:r>
            <a:r>
              <a:rPr lang="en-US" sz="2000" dirty="0">
                <a:solidFill>
                  <a:schemeClr val="accent1"/>
                </a:solidFill>
                <a:latin typeface="Monaco"/>
                <a:cs typeface="Monaco"/>
              </a:rPr>
              <a:t>{ type </a:t>
            </a:r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Elem </a:t>
            </a:r>
            <a:r>
              <a:rPr lang="en-US" sz="2000" dirty="0">
                <a:solidFill>
                  <a:schemeClr val="accent1"/>
                </a:solidFill>
                <a:latin typeface="Monaco"/>
                <a:cs typeface="Monaco"/>
              </a:rPr>
              <a:t>&lt;: String </a:t>
            </a:r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Analogous to “</a:t>
            </a:r>
            <a:r>
              <a:rPr lang="en-US" sz="2000" dirty="0" err="1" smtClean="0">
                <a:latin typeface="Monaco"/>
                <a:cs typeface="Monaco"/>
              </a:rPr>
              <a:t>val</a:t>
            </a:r>
            <a:r>
              <a:rPr lang="en-US" sz="2000" dirty="0" smtClean="0">
                <a:latin typeface="Monaco"/>
                <a:cs typeface="Monaco"/>
              </a:rPr>
              <a:t>” parameters:</a:t>
            </a:r>
          </a:p>
          <a:p>
            <a:pPr marL="0" indent="0"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Monaco"/>
                <a:cs typeface="Monaco"/>
              </a:rPr>
              <a:t>class C(</a:t>
            </a:r>
            <a:r>
              <a:rPr lang="en-US" sz="2000" dirty="0" err="1">
                <a:solidFill>
                  <a:srgbClr val="FF66FF"/>
                </a:solidFill>
                <a:latin typeface="Monaco"/>
                <a:cs typeface="Monaco"/>
              </a:rPr>
              <a:t>val</a:t>
            </a:r>
            <a:r>
              <a:rPr lang="en-US" sz="2000" dirty="0">
                <a:solidFill>
                  <a:srgbClr val="FF66FF"/>
                </a:solidFill>
                <a:latin typeface="Monaco"/>
                <a:cs typeface="Monaco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Monaco"/>
                <a:cs typeface="Monaco"/>
              </a:rPr>
              <a:t>fld</a:t>
            </a:r>
            <a:r>
              <a:rPr lang="en-US" sz="2000" dirty="0">
                <a:solidFill>
                  <a:schemeClr val="accent3"/>
                </a:solidFill>
                <a:latin typeface="Monaco"/>
                <a:cs typeface="Monaco"/>
              </a:rPr>
              <a:t>: </a:t>
            </a:r>
            <a:r>
              <a:rPr lang="en-US" sz="2000" dirty="0" err="1">
                <a:solidFill>
                  <a:schemeClr val="accent3"/>
                </a:solidFill>
                <a:latin typeface="Monaco"/>
                <a:cs typeface="Monaco"/>
              </a:rPr>
              <a:t>Int</a:t>
            </a:r>
            <a:r>
              <a:rPr lang="en-US" sz="2000" dirty="0">
                <a:solidFill>
                  <a:schemeClr val="accent3"/>
                </a:solidFill>
                <a:latin typeface="Monaco"/>
                <a:cs typeface="Monaco"/>
              </a:rPr>
              <a:t>)</a:t>
            </a:r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	    class C { </a:t>
            </a:r>
            <a:r>
              <a:rPr lang="en-US" sz="2000" dirty="0" err="1" smtClean="0">
                <a:solidFill>
                  <a:schemeClr val="accent1"/>
                </a:solidFill>
                <a:latin typeface="Monaco"/>
                <a:cs typeface="Monaco"/>
              </a:rPr>
              <a:t>val</a:t>
            </a:r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  <a:latin typeface="Monaco"/>
                <a:cs typeface="Monaco"/>
              </a:rPr>
              <a:t>fld</a:t>
            </a:r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: </a:t>
            </a:r>
            <a:r>
              <a:rPr lang="en-US" sz="2000" dirty="0" err="1" smtClean="0">
                <a:solidFill>
                  <a:schemeClr val="accent1"/>
                </a:solidFill>
                <a:latin typeface="Monaco"/>
                <a:cs typeface="Monaco"/>
              </a:rPr>
              <a:t>Int</a:t>
            </a:r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850494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Dynamic: Points in Favor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Simpler languages</a:t>
            </a:r>
          </a:p>
          <a:p>
            <a:r>
              <a:rPr lang="en-US" dirty="0"/>
              <a:t>Fewer puzzling compiler errors</a:t>
            </a:r>
          </a:p>
          <a:p>
            <a:r>
              <a:rPr lang="en-US" dirty="0" smtClean="0"/>
              <a:t>No boilerplate</a:t>
            </a:r>
          </a:p>
          <a:p>
            <a:r>
              <a:rPr lang="en-US" dirty="0" smtClean="0"/>
              <a:t>Easier for exploration</a:t>
            </a:r>
            <a:endParaRPr lang="en-US" dirty="0"/>
          </a:p>
          <a:p>
            <a:r>
              <a:rPr lang="en-US" dirty="0" smtClean="0"/>
              <a:t>No type-imposed limits to expressiveness</a:t>
            </a:r>
          </a:p>
        </p:txBody>
      </p:sp>
    </p:spTree>
    <p:extLst>
      <p:ext uri="{BB962C8B-B14F-4D97-AF65-F5344CB8AC3E}">
        <p14:creationId xmlns:p14="http://schemas.microsoft.com/office/powerpoint/2010/main" val="1216722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Expressing </a:t>
            </a:r>
            <a:r>
              <a:rPr lang="en-US" dirty="0" err="1" smtClean="0"/>
              <a:t>Existentials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What is the type of Lists with arbitrary element type?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Previously:  	</a:t>
            </a:r>
            <a:r>
              <a:rPr lang="en-US" sz="2600" dirty="0" smtClean="0">
                <a:solidFill>
                  <a:schemeClr val="accent1"/>
                </a:solidFill>
                <a:latin typeface="Monaco"/>
                <a:cs typeface="Monaco"/>
              </a:rPr>
              <a:t>List[_]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600" dirty="0">
                <a:solidFill>
                  <a:schemeClr val="accent1"/>
                </a:solidFill>
                <a:latin typeface="Monaco"/>
                <a:cs typeface="Monaco"/>
              </a:rPr>
              <a:t> </a:t>
            </a:r>
            <a:r>
              <a:rPr lang="en-US" sz="2600" dirty="0" smtClean="0">
                <a:solidFill>
                  <a:schemeClr val="accent1"/>
                </a:solidFill>
                <a:latin typeface="Monaco"/>
                <a:cs typeface="Monaco"/>
              </a:rPr>
              <a:t>         	List[T] </a:t>
            </a:r>
            <a:r>
              <a:rPr lang="en-US" sz="2600" dirty="0" err="1" smtClean="0">
                <a:solidFill>
                  <a:schemeClr val="accent1"/>
                </a:solidFill>
                <a:latin typeface="Monaco"/>
                <a:cs typeface="Monaco"/>
              </a:rPr>
              <a:t>forSome</a:t>
            </a:r>
            <a:r>
              <a:rPr lang="en-US" sz="2600" dirty="0" smtClean="0">
                <a:solidFill>
                  <a:schemeClr val="accent1"/>
                </a:solidFill>
                <a:latin typeface="Monaco"/>
                <a:cs typeface="Monaco"/>
              </a:rPr>
              <a:t> { type T 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Now:  		</a:t>
            </a:r>
            <a:r>
              <a:rPr lang="en-US" sz="2600" dirty="0" smtClean="0">
                <a:solidFill>
                  <a:schemeClr val="accent1"/>
                </a:solidFill>
                <a:latin typeface="Monaco"/>
                <a:cs typeface="Monaco"/>
              </a:rPr>
              <a:t>List</a:t>
            </a:r>
            <a:endParaRPr lang="en-US" dirty="0" smtClean="0"/>
          </a:p>
          <a:p>
            <a:pPr marL="0" indent="0">
              <a:lnSpc>
                <a:spcPct val="110000"/>
              </a:lnSpc>
              <a:buNone/>
            </a:pPr>
            <a:endParaRPr lang="en-US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(Types can have abstract members)</a:t>
            </a:r>
          </a:p>
        </p:txBody>
      </p:sp>
    </p:spTree>
    <p:extLst>
      <p:ext uri="{BB962C8B-B14F-4D97-AF65-F5344CB8AC3E}">
        <p14:creationId xmlns:p14="http://schemas.microsoft.com/office/powerpoint/2010/main" val="4148430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Expressing Higher-</a:t>
            </a:r>
            <a:r>
              <a:rPr lang="en-US" dirty="0" err="1" smtClean="0"/>
              <a:t>Kinded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What is the type of </a:t>
            </a:r>
            <a:r>
              <a:rPr lang="en-US" dirty="0" smtClean="0">
                <a:solidFill>
                  <a:srgbClr val="F1D792"/>
                </a:solidFill>
              </a:rPr>
              <a:t>List</a:t>
            </a:r>
            <a:r>
              <a:rPr lang="en-US" dirty="0" smtClean="0"/>
              <a:t> constructors?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Previously:  		</a:t>
            </a:r>
            <a:r>
              <a:rPr lang="en-US" sz="2600" dirty="0" smtClean="0">
                <a:solidFill>
                  <a:schemeClr val="accent1"/>
                </a:solidFill>
                <a:latin typeface="Monaco"/>
                <a:cs typeface="Monaco"/>
              </a:rPr>
              <a:t>List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Now: 			</a:t>
            </a:r>
            <a:r>
              <a:rPr lang="en-US" sz="2600" dirty="0" smtClean="0">
                <a:solidFill>
                  <a:schemeClr val="accent1"/>
                </a:solidFill>
                <a:latin typeface="Monaco"/>
                <a:cs typeface="Monaco"/>
              </a:rPr>
              <a:t>List</a:t>
            </a:r>
            <a:endParaRPr lang="en-US" dirty="0" smtClean="0"/>
          </a:p>
          <a:p>
            <a:r>
              <a:rPr lang="en-US" dirty="0" smtClean="0"/>
              <a:t>Can always instantiate later:</a:t>
            </a:r>
          </a:p>
          <a:p>
            <a:pPr lvl="2"/>
            <a:r>
              <a:rPr lang="en-US" dirty="0" smtClean="0"/>
              <a:t>type X = List</a:t>
            </a:r>
          </a:p>
          <a:p>
            <a:pPr lvl="2"/>
            <a:r>
              <a:rPr lang="en-US" dirty="0" smtClean="0"/>
              <a:t>X { type T = String }</a:t>
            </a:r>
          </a:p>
          <a:p>
            <a:pPr lvl="2"/>
            <a:r>
              <a:rPr lang="en-US" dirty="0" smtClean="0"/>
              <a:t>X[String]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4689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In this system,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1D792"/>
                </a:solidFill>
              </a:rPr>
              <a:t>Existential   =   Higher-</a:t>
            </a:r>
            <a:r>
              <a:rPr lang="en-US" dirty="0" err="1" smtClean="0">
                <a:solidFill>
                  <a:srgbClr val="F1D792"/>
                </a:solidFill>
              </a:rPr>
              <a:t>kinded</a:t>
            </a:r>
            <a:endParaRPr lang="en-US" dirty="0" smtClean="0">
              <a:solidFill>
                <a:srgbClr val="F1D79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1D792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In fact, both are just types with abstract members.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 smtClean="0"/>
              <a:t>We do not distinguish between types and type constructors.</a:t>
            </a:r>
          </a:p>
        </p:txBody>
      </p:sp>
    </p:spTree>
    <p:extLst>
      <p:ext uri="{BB962C8B-B14F-4D97-AF65-F5344CB8AC3E}">
        <p14:creationId xmlns:p14="http://schemas.microsoft.com/office/powerpoint/2010/main" val="1230301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Meets and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horrible type error message came from a computed join of two types.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Problem: In </a:t>
            </a:r>
            <a:r>
              <a:rPr lang="en-US" dirty="0" err="1" smtClean="0"/>
              <a:t>Scala</a:t>
            </a:r>
            <a:r>
              <a:rPr lang="en-US" dirty="0" smtClean="0"/>
              <a:t>, the least upper bound of two types can be infinitely large.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Adding native </a:t>
            </a:r>
            <a:r>
              <a:rPr lang="en-US" dirty="0" smtClean="0">
                <a:solidFill>
                  <a:srgbClr val="F1D792"/>
                </a:solidFill>
              </a:rPr>
              <a:t>&amp;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1D792"/>
                </a:solidFill>
              </a:rPr>
              <a:t>|</a:t>
            </a:r>
            <a:r>
              <a:rPr lang="en-US" dirty="0" smtClean="0"/>
              <a:t> types fixes that.</a:t>
            </a:r>
          </a:p>
        </p:txBody>
      </p:sp>
    </p:spTree>
    <p:extLst>
      <p:ext uri="{BB962C8B-B14F-4D97-AF65-F5344CB8AC3E}">
        <p14:creationId xmlns:p14="http://schemas.microsoft.com/office/powerpoint/2010/main" val="1189647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 this Be </a:t>
            </a:r>
            <a:r>
              <a:rPr lang="en-US" dirty="0" err="1" smtClean="0"/>
              <a:t>Scala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Hopefully. Depends on how compatible we can make it.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Note: SIP 18 already forces you to flag usages of </a:t>
            </a:r>
            <a:r>
              <a:rPr lang="en-US" dirty="0" err="1" smtClean="0"/>
              <a:t>existentials</a:t>
            </a:r>
            <a:r>
              <a:rPr lang="en-US" dirty="0" smtClean="0"/>
              <a:t> and higher-</a:t>
            </a:r>
            <a:r>
              <a:rPr lang="en-US" dirty="0" err="1" smtClean="0"/>
              <a:t>kinded</a:t>
            </a:r>
            <a:r>
              <a:rPr lang="en-US" dirty="0" smtClean="0"/>
              <a:t> types in </a:t>
            </a:r>
            <a:r>
              <a:rPr lang="en-US" dirty="0" err="1" smtClean="0"/>
              <a:t>Scala</a:t>
            </a:r>
            <a:r>
              <a:rPr lang="en-US" dirty="0" smtClean="0"/>
              <a:t>. 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This should give you a some indication how much effort would be needed to convert.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6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Essence of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Harness the power of naming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 simple language struggling to get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541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Are Troubl</a:t>
            </a:r>
            <a:r>
              <a:rPr lang="en-US" dirty="0"/>
              <a:t>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Tooling</a:t>
            </a:r>
          </a:p>
          <a:p>
            <a:pPr lvl="1"/>
            <a:r>
              <a:rPr lang="en-US" dirty="0" smtClean="0"/>
              <a:t>Error messages</a:t>
            </a:r>
          </a:p>
          <a:p>
            <a:pPr lvl="1"/>
            <a:r>
              <a:rPr lang="en-US" dirty="0" smtClean="0"/>
              <a:t>Conceptual complexity</a:t>
            </a:r>
          </a:p>
          <a:p>
            <a:pPr lvl="1"/>
            <a:r>
              <a:rPr lang="en-US" dirty="0" smtClean="0"/>
              <a:t>Scope for misuse</a:t>
            </a:r>
            <a:br>
              <a:rPr lang="en-US" dirty="0" smtClean="0"/>
            </a:b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But I believe they are worth it,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because they can lead to great designs.</a:t>
            </a:r>
          </a:p>
        </p:txBody>
      </p:sp>
    </p:spTree>
    <p:extLst>
      <p:ext uri="{BB962C8B-B14F-4D97-AF65-F5344CB8AC3E}">
        <p14:creationId xmlns:p14="http://schemas.microsoft.com/office/powerpoint/2010/main" val="3208096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Supplementary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38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600200"/>
            <a:ext cx="5417719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accent1"/>
                </a:solidFill>
                <a:latin typeface="Monaco"/>
                <a:cs typeface="Monaco"/>
              </a:rPr>
              <a:t>expr.member</a:t>
            </a:r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			</a:t>
            </a:r>
          </a:p>
          <a:p>
            <a:endParaRPr lang="en-US" sz="2000" dirty="0">
              <a:solidFill>
                <a:schemeClr val="accent1"/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Type = </a:t>
            </a:r>
            <a:r>
              <a:rPr lang="en-US" sz="2000" dirty="0" err="1" smtClean="0">
                <a:solidFill>
                  <a:schemeClr val="accent1"/>
                </a:solidFill>
                <a:latin typeface="Monaco"/>
                <a:cs typeface="Monaco"/>
              </a:rPr>
              <a:t>path.TypeName</a:t>
            </a:r>
            <a:endParaRPr lang="en-US" sz="2000" dirty="0">
              <a:solidFill>
                <a:schemeClr val="accent1"/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     | Type { </a:t>
            </a:r>
            <a:r>
              <a:rPr lang="en-US" sz="2000" dirty="0" err="1" smtClean="0">
                <a:solidFill>
                  <a:schemeClr val="accent1"/>
                </a:solidFill>
                <a:latin typeface="Monaco"/>
                <a:cs typeface="Monaco"/>
              </a:rPr>
              <a:t>Defs</a:t>
            </a:r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 }</a:t>
            </a:r>
          </a:p>
          <a:p>
            <a:r>
              <a:rPr lang="en-US" sz="2000" dirty="0">
                <a:solidFill>
                  <a:schemeClr val="accent1"/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  | ...</a:t>
            </a:r>
          </a:p>
          <a:p>
            <a:endParaRPr lang="en-US" sz="2000" dirty="0">
              <a:solidFill>
                <a:schemeClr val="accent1"/>
              </a:solidFill>
              <a:latin typeface="Monaco"/>
              <a:cs typeface="Monaco"/>
            </a:endParaRPr>
          </a:p>
          <a:p>
            <a:r>
              <a:rPr lang="en-US" sz="2000" dirty="0" err="1" smtClean="0">
                <a:solidFill>
                  <a:schemeClr val="accent1"/>
                </a:solidFill>
                <a:latin typeface="Monaco"/>
                <a:cs typeface="Monaco"/>
              </a:rPr>
              <a:t>Def</a:t>
            </a:r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  = </a:t>
            </a:r>
            <a:r>
              <a:rPr lang="en-US" sz="2000" dirty="0" err="1" smtClean="0">
                <a:solidFill>
                  <a:schemeClr val="accent1"/>
                </a:solidFill>
                <a:latin typeface="Monaco"/>
                <a:cs typeface="Monaco"/>
              </a:rPr>
              <a:t>val</a:t>
            </a:r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 x: Type = </a:t>
            </a:r>
            <a:r>
              <a:rPr lang="en-US" sz="2000" dirty="0" err="1" smtClean="0">
                <a:solidFill>
                  <a:schemeClr val="accent1"/>
                </a:solidFill>
                <a:latin typeface="Monaco"/>
                <a:cs typeface="Monaco"/>
              </a:rPr>
              <a:t>Expr</a:t>
            </a:r>
            <a:endParaRPr lang="en-US" sz="2000" dirty="0" smtClean="0">
              <a:solidFill>
                <a:schemeClr val="accent1"/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Monaco"/>
                <a:cs typeface="Monaco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   </a:t>
            </a:r>
            <a:r>
              <a:rPr lang="en-US" sz="2000" dirty="0">
                <a:solidFill>
                  <a:schemeClr val="accent1"/>
                </a:solidFill>
                <a:latin typeface="Monaco"/>
                <a:cs typeface="Monaco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| </a:t>
            </a:r>
            <a:r>
              <a:rPr lang="en-US" sz="2000" dirty="0" err="1" smtClean="0">
                <a:solidFill>
                  <a:schemeClr val="accent1"/>
                </a:solidFill>
                <a:latin typeface="Monaco"/>
                <a:cs typeface="Monaco"/>
              </a:rPr>
              <a:t>def</a:t>
            </a:r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 f(y: Type): Type = </a:t>
            </a:r>
            <a:r>
              <a:rPr lang="en-US" sz="2000" dirty="0" err="1" smtClean="0">
                <a:solidFill>
                  <a:schemeClr val="accent1"/>
                </a:solidFill>
                <a:latin typeface="Monaco"/>
                <a:cs typeface="Monaco"/>
              </a:rPr>
              <a:t>Expr</a:t>
            </a:r>
            <a:endParaRPr lang="en-US" sz="2000" dirty="0" smtClean="0">
              <a:solidFill>
                <a:schemeClr val="accent1"/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  | type T &lt;: Type</a:t>
            </a:r>
          </a:p>
          <a:p>
            <a:r>
              <a:rPr lang="en-US" sz="2000" dirty="0">
                <a:solidFill>
                  <a:schemeClr val="accent1"/>
                </a:solidFill>
                <a:latin typeface="Monaco"/>
                <a:cs typeface="Monaco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             &gt;:</a:t>
            </a:r>
          </a:p>
          <a:p>
            <a:r>
              <a:rPr lang="en-US" sz="2000" dirty="0">
                <a:solidFill>
                  <a:schemeClr val="accent1"/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           =</a:t>
            </a:r>
          </a:p>
          <a:p>
            <a:r>
              <a:rPr lang="en-US" sz="2000" dirty="0">
                <a:solidFill>
                  <a:schemeClr val="accent1"/>
                </a:solidFill>
                <a:latin typeface="Monaco"/>
                <a:cs typeface="Monaco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			     extends</a:t>
            </a:r>
          </a:p>
          <a:p>
            <a:r>
              <a:rPr lang="en-US" sz="2000" dirty="0">
                <a:solidFill>
                  <a:schemeClr val="accent1"/>
                </a:solidFill>
                <a:latin typeface="Monaco"/>
                <a:cs typeface="Monaco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 	                                </a:t>
            </a:r>
          </a:p>
          <a:p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  </a:t>
            </a:r>
          </a:p>
          <a:p>
            <a:endParaRPr lang="en-US" sz="2000" dirty="0" smtClean="0">
              <a:solidFill>
                <a:schemeClr val="accent1"/>
              </a:solidFill>
              <a:latin typeface="Monaco"/>
              <a:cs typeface="Monaco"/>
            </a:endParaRPr>
          </a:p>
          <a:p>
            <a:endParaRPr lang="en-US" sz="2000" dirty="0" smtClean="0">
              <a:solidFill>
                <a:schemeClr val="accent1"/>
              </a:solidFill>
              <a:latin typeface="Monaco"/>
              <a:cs typeface="Monaco"/>
            </a:endParaRPr>
          </a:p>
          <a:p>
            <a:endParaRPr lang="en-US" sz="2000" dirty="0" smtClean="0">
              <a:solidFill>
                <a:schemeClr val="accent1"/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Monaco"/>
                <a:cs typeface="Monaco"/>
              </a:rPr>
              <a:t>	</a:t>
            </a:r>
          </a:p>
          <a:p>
            <a:r>
              <a:rPr lang="en-US" sz="2000" dirty="0" smtClean="0">
                <a:solidFill>
                  <a:schemeClr val="accent1"/>
                </a:solidFill>
                <a:latin typeface="Monaco"/>
                <a:cs typeface="Monaco"/>
              </a:rPr>
              <a:t>		</a:t>
            </a:r>
          </a:p>
          <a:p>
            <a:endParaRPr lang="en-US" sz="2000" dirty="0" smtClean="0">
              <a:solidFill>
                <a:schemeClr val="accent1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50183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688" y="1600200"/>
            <a:ext cx="6923112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Fundamental relation: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E8BC4A"/>
                </a:solidFill>
              </a:rPr>
              <a:t>T1 &lt;: T2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E8BC4A"/>
                </a:solidFill>
              </a:rPr>
              <a:t>T1 </a:t>
            </a:r>
            <a:r>
              <a:rPr lang="en-US" dirty="0"/>
              <a:t>is a subtype of </a:t>
            </a:r>
            <a:r>
              <a:rPr lang="en-US" dirty="0" smtClean="0">
                <a:solidFill>
                  <a:srgbClr val="E8BC4A"/>
                </a:solidFill>
              </a:rPr>
              <a:t>T2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Comes in many guises:</a:t>
            </a:r>
            <a:endParaRPr lang="en-US" dirty="0"/>
          </a:p>
          <a:p>
            <a:pPr marL="800100" lvl="2" indent="0">
              <a:buNone/>
            </a:pPr>
            <a:r>
              <a:rPr lang="en-US" dirty="0" smtClean="0"/>
              <a:t>Implementation matches Interface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Type class extension</a:t>
            </a:r>
          </a:p>
          <a:p>
            <a:pPr marL="800100" lvl="2" indent="0">
              <a:buNone/>
            </a:pPr>
            <a:r>
              <a:rPr lang="en-US" dirty="0" smtClean="0"/>
              <a:t>Signature ascription</a:t>
            </a:r>
          </a:p>
          <a:p>
            <a:pPr marL="8001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8788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What is Good Design?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 smtClean="0"/>
              <a:t>		</a:t>
            </a:r>
            <a:r>
              <a:rPr lang="en-US" sz="2800" dirty="0" smtClean="0"/>
              <a:t>− Clear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smtClean="0"/>
              <a:t>		</a:t>
            </a:r>
            <a:r>
              <a:rPr lang="en-US" sz="2800" dirty="0"/>
              <a:t>−</a:t>
            </a:r>
            <a:r>
              <a:rPr lang="en-US" sz="2800" dirty="0" smtClean="0"/>
              <a:t> Correct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smtClean="0"/>
              <a:t>		</a:t>
            </a:r>
            <a:r>
              <a:rPr lang="en-US" sz="2800" dirty="0"/>
              <a:t>−</a:t>
            </a:r>
            <a:r>
              <a:rPr lang="en-US" sz="2800" dirty="0" smtClean="0"/>
              <a:t> Minimal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smtClean="0"/>
              <a:t>		</a:t>
            </a:r>
            <a:r>
              <a:rPr lang="en-US" sz="2800" dirty="0"/>
              <a:t>−</a:t>
            </a:r>
            <a:r>
              <a:rPr lang="en-US" sz="2800" dirty="0" smtClean="0"/>
              <a:t> The opposite of “random”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 smtClean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 smtClean="0">
                <a:latin typeface="Helvetica Neue"/>
                <a:cs typeface="Helvetica Neue"/>
              </a:rPr>
              <a:t>Great designs are often discovered, </a:t>
            </a:r>
            <a:br>
              <a:rPr lang="en-US" dirty="0" smtClean="0">
                <a:latin typeface="Helvetica Neue"/>
                <a:cs typeface="Helvetica Neue"/>
              </a:rPr>
            </a:br>
            <a:r>
              <a:rPr lang="en-US" dirty="0" smtClean="0">
                <a:latin typeface="Helvetica Neue"/>
                <a:cs typeface="Helvetica Neue"/>
              </a:rPr>
              <a:t>not invented.</a:t>
            </a:r>
          </a:p>
        </p:txBody>
      </p:sp>
    </p:spTree>
    <p:extLst>
      <p:ext uri="{BB962C8B-B14F-4D97-AF65-F5344CB8AC3E}">
        <p14:creationId xmlns:p14="http://schemas.microsoft.com/office/powerpoint/2010/main" val="2882132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Elements Of Great Designs: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Patterns</a:t>
            </a:r>
          </a:p>
          <a:p>
            <a:pPr marL="0" indent="0" algn="ctr">
              <a:buNone/>
            </a:pPr>
            <a:r>
              <a:rPr lang="en-US" sz="4800" dirty="0"/>
              <a:t>&amp;</a:t>
            </a:r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/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1161766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Bach Fugues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rcRect t="1331" b="1331"/>
          <a:stretch>
            <a:fillRect/>
          </a:stretch>
        </p:blipFill>
        <p:spPr>
          <a:xfrm>
            <a:off x="0" y="1817440"/>
            <a:ext cx="9165297" cy="5040560"/>
          </a:xfrm>
        </p:spPr>
      </p:pic>
    </p:spTree>
    <p:extLst>
      <p:ext uri="{BB962C8B-B14F-4D97-AF65-F5344CB8AC3E}">
        <p14:creationId xmlns:p14="http://schemas.microsoft.com/office/powerpoint/2010/main" val="2559542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Is A Good Language for Design?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One that helps discovering great designs.</a:t>
            </a:r>
          </a:p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57532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Is A Good Language for Design?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One that helps discovering great designs.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	         Patterns	</a:t>
            </a:r>
            <a:r>
              <a:rPr lang="en-US" sz="3600" dirty="0" smtClean="0">
                <a:sym typeface="Wingdings"/>
              </a:rPr>
              <a:t></a:t>
            </a:r>
            <a:r>
              <a:rPr lang="en-US" sz="3600" dirty="0" smtClean="0"/>
              <a:t>  Abstractions</a:t>
            </a:r>
          </a:p>
          <a:p>
            <a:pPr marL="0" indent="0">
              <a:buNone/>
            </a:pPr>
            <a:r>
              <a:rPr lang="en-US" sz="3600" dirty="0" smtClean="0"/>
              <a:t>	    Constraints	</a:t>
            </a:r>
            <a:r>
              <a:rPr lang="en-US" sz="3600" dirty="0" smtClean="0">
                <a:sym typeface="Wingdings"/>
              </a:rPr>
              <a:t>  Types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399549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6177</TotalTime>
  <Words>1339</Words>
  <Application>Microsoft Macintosh PowerPoint</Application>
  <PresentationFormat>On-screen Show (4:3)</PresentationFormat>
  <Paragraphs>355</Paragraphs>
  <Slides>49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Twilight</vt:lpstr>
      <vt:lpstr>Microsoft Equation</vt:lpstr>
      <vt:lpstr>The Trouble with Types </vt:lpstr>
      <vt:lpstr>Types</vt:lpstr>
      <vt:lpstr> Static: Points in Favor</vt:lpstr>
      <vt:lpstr>Dynamic: Points in Favor</vt:lpstr>
      <vt:lpstr>What is Good Design?</vt:lpstr>
      <vt:lpstr>Elements Of Great Designs:</vt:lpstr>
      <vt:lpstr>Example: Bach Fugues</vt:lpstr>
      <vt:lpstr>What Is A Good Language for Design?</vt:lpstr>
      <vt:lpstr>What Is A Good Language for Design?</vt:lpstr>
      <vt:lpstr>Example</vt:lpstr>
      <vt:lpstr>But...</vt:lpstr>
      <vt:lpstr>Type Systems Landscape</vt:lpstr>
      <vt:lpstr>Static Type Systems </vt:lpstr>
      <vt:lpstr>(1) My Way or the Highway</vt:lpstr>
      <vt:lpstr>My Way or The Highway</vt:lpstr>
      <vt:lpstr>(3) Type it to the Max</vt:lpstr>
      <vt:lpstr>Type it to the Max</vt:lpstr>
      <vt:lpstr>Type it to the Max</vt:lpstr>
      <vt:lpstr>Making Good Use of Nothing</vt:lpstr>
      <vt:lpstr>Making Good Use of Nothing</vt:lpstr>
      <vt:lpstr>Other Strengths of Dynamic</vt:lpstr>
      <vt:lpstr>PowerPoint Presentation</vt:lpstr>
      <vt:lpstr>(3) Cutting Corners</vt:lpstr>
      <vt:lpstr>Cutting Corners</vt:lpstr>
      <vt:lpstr>PowerPoint Presentation</vt:lpstr>
      <vt:lpstr>Abstractions</vt:lpstr>
      <vt:lpstr>Abstractions</vt:lpstr>
      <vt:lpstr>Types in Scala</vt:lpstr>
      <vt:lpstr>Orthogonal Design</vt:lpstr>
      <vt:lpstr>Non-Orthogonal Design</vt:lpstr>
      <vt:lpstr>Too Many Combinations?</vt:lpstr>
      <vt:lpstr>Projections Reduce Dimensionality</vt:lpstr>
      <vt:lpstr>Projections Help Remove Features</vt:lpstr>
      <vt:lpstr>Dot and Dotty</vt:lpstr>
      <vt:lpstr>PowerPoint Presentation</vt:lpstr>
      <vt:lpstr>PowerPoint Presentation</vt:lpstr>
      <vt:lpstr>Types in Dotty</vt:lpstr>
      <vt:lpstr>Modelling Generics</vt:lpstr>
      <vt:lpstr>Making Parameters Public</vt:lpstr>
      <vt:lpstr>Expressing Existentials</vt:lpstr>
      <vt:lpstr>Expressing Higher-Kinded</vt:lpstr>
      <vt:lpstr>In a Nutshell</vt:lpstr>
      <vt:lpstr>Native Meets and Joins</vt:lpstr>
      <vt:lpstr>Will this Be Scala?</vt:lpstr>
      <vt:lpstr>The Essence of Scala</vt:lpstr>
      <vt:lpstr>Types Are Trouble</vt:lpstr>
      <vt:lpstr>Supplementary Slides</vt:lpstr>
      <vt:lpstr>DOT</vt:lpstr>
      <vt:lpstr>Subtyping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Trouble with Types </dc:title>
  <dc:creator>martin Odersky</dc:creator>
  <cp:lastModifiedBy>martin Odersky</cp:lastModifiedBy>
  <cp:revision>67</cp:revision>
  <dcterms:created xsi:type="dcterms:W3CDTF">2013-09-16T10:07:11Z</dcterms:created>
  <dcterms:modified xsi:type="dcterms:W3CDTF">2013-09-20T17:04:50Z</dcterms:modified>
</cp:coreProperties>
</file>