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14" r:id="rId2"/>
    <p:sldId id="617" r:id="rId3"/>
    <p:sldId id="618" r:id="rId4"/>
    <p:sldId id="615" r:id="rId5"/>
    <p:sldId id="616" r:id="rId6"/>
    <p:sldId id="619" r:id="rId7"/>
    <p:sldId id="620" r:id="rId8"/>
    <p:sldId id="621" r:id="rId9"/>
    <p:sldId id="622" r:id="rId10"/>
    <p:sldId id="623" r:id="rId11"/>
    <p:sldId id="624" r:id="rId12"/>
    <p:sldId id="625" r:id="rId13"/>
    <p:sldId id="626" r:id="rId14"/>
    <p:sldId id="627" r:id="rId15"/>
    <p:sldId id="628" r:id="rId16"/>
    <p:sldId id="629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14">
          <p15:clr>
            <a:srgbClr val="A4A3A4"/>
          </p15:clr>
        </p15:guide>
        <p15:guide id="3" orient="horz" pos="596">
          <p15:clr>
            <a:srgbClr val="A4A3A4"/>
          </p15:clr>
        </p15:guide>
        <p15:guide id="4" orient="horz" pos="75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2880">
          <p15:clr>
            <a:srgbClr val="A4A3A4"/>
          </p15:clr>
        </p15:guide>
        <p15:guide id="7" pos="5556">
          <p15:clr>
            <a:srgbClr val="A4A3A4"/>
          </p15:clr>
        </p15:guide>
        <p15:guide id="8" pos="204">
          <p15:clr>
            <a:srgbClr val="A4A3A4"/>
          </p15:clr>
        </p15:guide>
        <p15:guide id="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2">
          <p15:clr>
            <a:srgbClr val="A4A3A4"/>
          </p15:clr>
        </p15:guide>
        <p15:guide id="2" orient="horz" pos="5397">
          <p15:clr>
            <a:srgbClr val="A4A3A4"/>
          </p15:clr>
        </p15:guide>
        <p15:guide id="3" orient="horz" pos="544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orient="horz" pos="3266">
          <p15:clr>
            <a:srgbClr val="A4A3A4"/>
          </p15:clr>
        </p15:guide>
        <p15:guide id="6" orient="horz" pos="1192">
          <p15:clr>
            <a:srgbClr val="A4A3A4"/>
          </p15:clr>
        </p15:guide>
        <p15:guide id="7" orient="horz">
          <p15:clr>
            <a:srgbClr val="A4A3A4"/>
          </p15:clr>
        </p15:guide>
        <p15:guide id="8" pos="436">
          <p15:clr>
            <a:srgbClr val="A4A3A4"/>
          </p15:clr>
        </p15:guide>
        <p15:guide id="9" pos="2161">
          <p15:clr>
            <a:srgbClr val="A4A3A4"/>
          </p15:clr>
        </p15:guide>
        <p15:guide id="10" pos="390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EF0"/>
    <a:srgbClr val="FFCCFF"/>
    <a:srgbClr val="66CCFF"/>
    <a:srgbClr val="E4E4E4"/>
    <a:srgbClr val="DDDDDD"/>
    <a:srgbClr val="FDFDFD"/>
    <a:srgbClr val="DAEDF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88612" autoAdjust="0"/>
  </p:normalViewPr>
  <p:slideViewPr>
    <p:cSldViewPr>
      <p:cViewPr varScale="1">
        <p:scale>
          <a:sx n="65" d="100"/>
          <a:sy n="65" d="100"/>
        </p:scale>
        <p:origin x="1650" y="72"/>
      </p:cViewPr>
      <p:guideLst>
        <p:guide orient="horz" pos="2160"/>
        <p:guide orient="horz" pos="214"/>
        <p:guide orient="horz" pos="596"/>
        <p:guide orient="horz" pos="754"/>
        <p:guide orient="horz" pos="3974"/>
        <p:guide pos="2880"/>
        <p:guide pos="5556"/>
        <p:guide pos="204"/>
        <p:guide/>
      </p:guideLst>
    </p:cSldViewPr>
  </p:slideViewPr>
  <p:outlineViewPr>
    <p:cViewPr>
      <p:scale>
        <a:sx n="33" d="100"/>
        <a:sy n="33" d="100"/>
      </p:scale>
      <p:origin x="48" y="1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1362"/>
      </p:cViewPr>
      <p:guideLst>
        <p:guide orient="horz" pos="3152"/>
        <p:guide orient="horz" pos="5397"/>
        <p:guide orient="horz" pos="544"/>
        <p:guide orient="horz" pos="453"/>
        <p:guide orient="horz" pos="3266"/>
        <p:guide orient="horz" pos="1192"/>
        <p:guide orient="horz"/>
        <p:guide pos="436"/>
        <p:guide pos="2161"/>
        <p:guide pos="390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7DCFFDB-5CBF-4933-A170-5111AF8C90EA}" type="datetimeFigureOut">
              <a:rPr lang="ko-KR" altLang="en-US"/>
              <a:pPr>
                <a:defRPr/>
              </a:pPr>
              <a:t>2016-09-06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259F26-775D-4C59-8940-4948097F56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863600"/>
            <a:ext cx="5518150" cy="4122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5184775"/>
            <a:ext cx="5514975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endParaRPr lang="en-US" altLang="ko-KR" noProof="0" dirty="0"/>
          </a:p>
        </p:txBody>
      </p:sp>
      <p:sp>
        <p:nvSpPr>
          <p:cNvPr id="3112" name="Rectangle 40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944688" y="8567738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6B824955-CBB3-4DBF-B29D-1E20247B46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65100" indent="-165100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나눔고딕" pitchFamily="50" charset="-127"/>
      <a:buChar char="■"/>
      <a:defRPr kumimoji="1" sz="10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304800" indent="-1381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Wingdings" pitchFamily="2" charset="2"/>
      <a:buChar char="§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419100" indent="-112713" algn="l" rtl="0" eaLnBrk="0" fontAlgn="base" hangingPunct="0">
      <a:lnSpc>
        <a:spcPct val="120000"/>
      </a:lnSpc>
      <a:spcBef>
        <a:spcPct val="50000"/>
      </a:spcBef>
      <a:spcAft>
        <a:spcPct val="0"/>
      </a:spcAft>
      <a:buFont typeface="맑은 고딕" pitchFamily="50" charset="-127"/>
      <a:buChar char="–"/>
      <a:defRPr kumimoji="1" sz="9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96075" y="339725"/>
            <a:ext cx="2124075" cy="5969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850" y="339725"/>
            <a:ext cx="6219825" cy="5969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34963" y="1192213"/>
            <a:ext cx="4165600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2963" y="1192213"/>
            <a:ext cx="4167187" cy="511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" name="Rectangle 263"/>
          <p:cNvSpPr>
            <a:spLocks noChangeArrowheads="1"/>
          </p:cNvSpPr>
          <p:nvPr/>
        </p:nvSpPr>
        <p:spPr bwMode="auto">
          <a:xfrm rot="10800000">
            <a:off x="0" y="6421438"/>
            <a:ext cx="9144000" cy="43656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50000">
                <a:schemeClr val="bg1"/>
              </a:gs>
              <a:gs pos="100000">
                <a:srgbClr val="C0C0C0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fld id="{AF245BBD-6C96-4762-9809-2D83184368F8}" type="slidenum">
              <a:rPr lang="ko-KR" altLang="ko-KR" sz="1000" smtClean="0">
                <a:latin typeface="(환)돋움중둥근체" pitchFamily="18" charset="-127"/>
                <a:ea typeface="(환)돋움중둥근체" pitchFamily="18" charset="-127"/>
              </a:rPr>
              <a:pPr algn="ctr" defTabSz="922338" latinLnBrk="0">
                <a:lnSpc>
                  <a:spcPct val="85000"/>
                </a:lnSpc>
                <a:buFont typeface="Wingdings" pitchFamily="2" charset="2"/>
                <a:buNone/>
                <a:defRPr/>
              </a:pPr>
              <a:t>‹#›</a:t>
            </a:fld>
            <a:endParaRPr lang="ko-KR" altLang="ko-KR" sz="1000" dirty="0">
              <a:latin typeface="(환)돋움중둥근체" pitchFamily="18" charset="-127"/>
              <a:ea typeface="(환)돋움중둥근체" pitchFamily="18" charset="-127"/>
            </a:endParaRPr>
          </a:p>
        </p:txBody>
      </p:sp>
      <p:sp>
        <p:nvSpPr>
          <p:cNvPr id="10498" name="Rectangle 258"/>
          <p:cNvSpPr>
            <a:spLocks noChangeArrowheads="1"/>
          </p:cNvSpPr>
          <p:nvPr/>
        </p:nvSpPr>
        <p:spPr bwMode="auto">
          <a:xfrm rot="10800000">
            <a:off x="0" y="0"/>
            <a:ext cx="9144000" cy="13033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rot="10800000" wrap="none" lIns="92428" tIns="46214" rIns="92428" bIns="46214" anchor="ctr"/>
          <a:lstStyle/>
          <a:p>
            <a:pPr algn="ctr" defTabSz="922338" latinLnBrk="0">
              <a:lnSpc>
                <a:spcPct val="85000"/>
              </a:lnSpc>
              <a:buFont typeface="Wingdings" pitchFamily="2" charset="2"/>
              <a:buNone/>
              <a:defRPr/>
            </a:pPr>
            <a:endParaRPr lang="ko-KR" altLang="ko-KR" sz="1000">
              <a:latin typeface="(환)돋움중둥근체" pitchFamily="18" charset="-127"/>
              <a:ea typeface="(환)돋움중둥근체" pitchFamily="18" charset="-127"/>
            </a:endParaRPr>
          </a:p>
        </p:txBody>
      </p:sp>
      <p:pic>
        <p:nvPicPr>
          <p:cNvPr id="1029" name="Picture 26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563" y="285750"/>
            <a:ext cx="7050087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0" name="Picture 12" descr="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34225" y="69850"/>
            <a:ext cx="193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9725"/>
            <a:ext cx="8229600" cy="606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192213"/>
            <a:ext cx="8485187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나눔고딕" pitchFamily="50" charset="-127"/>
          <a:ea typeface="나눔고딕" pitchFamily="50" charset="-127"/>
        </a:defRPr>
      </a:lvl9pPr>
    </p:titleStyle>
    <p:bodyStyle>
      <a:lvl1pPr marL="258763" indent="-25876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SzPct val="80000"/>
        <a:buFont typeface="Wingdings" pitchFamily="2" charset="2"/>
        <a:buBlip>
          <a:blip r:embed="rId15"/>
        </a:buBlip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498475" indent="-2381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</a:defRPr>
      </a:lvl2pPr>
      <a:lvl3pPr marL="763588" indent="-263525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Font typeface="맑은 고딕" pitchFamily="50" charset="-127"/>
        <a:buChar char="－"/>
        <a:defRPr kumimoji="1" sz="1600">
          <a:solidFill>
            <a:schemeClr val="tx1"/>
          </a:solidFill>
          <a:latin typeface="+mn-lt"/>
          <a:ea typeface="+mn-ea"/>
        </a:defRPr>
      </a:lvl3pPr>
      <a:lvl4pPr marL="1014413" indent="-239713" algn="l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850" y="1088740"/>
            <a:ext cx="8485187" cy="5116512"/>
          </a:xfrm>
        </p:spPr>
        <p:txBody>
          <a:bodyPr/>
          <a:lstStyle/>
          <a:p>
            <a:r>
              <a:rPr lang="ko-KR" altLang="en-US" sz="2200" dirty="0"/>
              <a:t>기본 타입과 참조 타입</a:t>
            </a:r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기본 타입</a:t>
            </a:r>
            <a:endParaRPr lang="en-US" altLang="ko-KR" sz="2200" dirty="0"/>
          </a:p>
          <a:p>
            <a:pPr lvl="1"/>
            <a:r>
              <a:rPr lang="en-US" altLang="ko-KR" sz="1800" dirty="0"/>
              <a:t>string : char </a:t>
            </a:r>
            <a:r>
              <a:rPr lang="ko-KR" altLang="en-US" sz="1800" dirty="0"/>
              <a:t>없음</a:t>
            </a:r>
            <a:endParaRPr lang="en-US" altLang="ko-KR" sz="1800" dirty="0"/>
          </a:p>
          <a:p>
            <a:pPr lvl="1"/>
            <a:r>
              <a:rPr lang="en-US" altLang="ko-KR" sz="1800" dirty="0"/>
              <a:t>number : double, float, long,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ko-KR" altLang="en-US" sz="1800" dirty="0"/>
              <a:t>구분 없음</a:t>
            </a:r>
            <a:endParaRPr lang="en-US" altLang="ko-KR" sz="1800" dirty="0"/>
          </a:p>
          <a:p>
            <a:pPr lvl="1"/>
            <a:r>
              <a:rPr lang="en-US" altLang="ko-KR" sz="1800" dirty="0"/>
              <a:t>undefined : </a:t>
            </a:r>
            <a:r>
              <a:rPr lang="ko-KR" altLang="en-US" sz="1800" dirty="0"/>
              <a:t>변수에 값이</a:t>
            </a:r>
            <a:r>
              <a:rPr lang="en-US" altLang="ko-KR" sz="1800" dirty="0"/>
              <a:t> </a:t>
            </a:r>
            <a:r>
              <a:rPr lang="ko-KR" altLang="en-US" sz="1800" dirty="0"/>
              <a:t>할당되지 않은 상태 </a:t>
            </a:r>
            <a:r>
              <a:rPr lang="en-US" altLang="ko-KR" sz="1800" dirty="0"/>
              <a:t>(</a:t>
            </a:r>
            <a:r>
              <a:rPr lang="ko-KR" altLang="en-US" sz="1800" dirty="0"/>
              <a:t>정의되지 않은 상태</a:t>
            </a:r>
            <a:r>
              <a:rPr lang="en-US" altLang="ko-KR" sz="1800" dirty="0"/>
              <a:t>)</a:t>
            </a:r>
          </a:p>
          <a:p>
            <a:r>
              <a:rPr lang="en-US" altLang="ko-KR" sz="2200" dirty="0" err="1"/>
              <a:t>typeof</a:t>
            </a:r>
            <a:r>
              <a:rPr lang="en-US" altLang="ko-KR" sz="2200" dirty="0"/>
              <a:t> </a:t>
            </a:r>
            <a:r>
              <a:rPr lang="ko-KR" altLang="en-US" sz="2200" dirty="0"/>
              <a:t>연산자</a:t>
            </a:r>
            <a:endParaRPr lang="en-US" altLang="ko-KR" sz="2200" dirty="0"/>
          </a:p>
          <a:p>
            <a:pPr lvl="1"/>
            <a:r>
              <a:rPr lang="ko-KR" altLang="en-US" sz="1800" dirty="0"/>
              <a:t>변수의 데이터 타입을 </a:t>
            </a:r>
            <a:r>
              <a:rPr lang="en-US" altLang="ko-KR" sz="1800" dirty="0"/>
              <a:t>string</a:t>
            </a:r>
            <a:r>
              <a:rPr lang="ko-KR" altLang="en-US" sz="1800" dirty="0"/>
              <a:t>으로 리턴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484784"/>
            <a:ext cx="604837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전역 실행 컨텍스트와 전역 객체</a:t>
            </a:r>
            <a:endParaRPr lang="en-US" altLang="ko-KR" dirty="0"/>
          </a:p>
          <a:p>
            <a:pPr lvl="1"/>
            <a:r>
              <a:rPr lang="ko-KR" altLang="en-US" dirty="0"/>
              <a:t>편의상 오른쪽과 같이 표현할 것임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1115"/>
            <a:ext cx="4360432" cy="33123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24" y="1711663"/>
            <a:ext cx="3304937" cy="48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코드는 에러가 발생하지 않음</a:t>
            </a:r>
            <a:endParaRPr lang="en-US" altLang="ko-KR" dirty="0"/>
          </a:p>
          <a:p>
            <a:pPr lvl="1"/>
            <a:r>
              <a:rPr lang="ko-KR" altLang="en-US" dirty="0" err="1"/>
              <a:t>호이스팅하기</a:t>
            </a:r>
            <a:r>
              <a:rPr lang="ko-KR" altLang="en-US" dirty="0"/>
              <a:t> 때문에</a:t>
            </a:r>
            <a:r>
              <a:rPr lang="en-US" altLang="ko-KR" dirty="0"/>
              <a:t>...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 err="1"/>
              <a:t>호이스팅</a:t>
            </a:r>
            <a:r>
              <a:rPr lang="ko-KR" altLang="en-US" dirty="0"/>
              <a:t> 단계에서 이미 변수가 만들어져 있다면 다시 생성하지 않음</a:t>
            </a:r>
            <a:r>
              <a:rPr lang="en-US" altLang="ko-KR" dirty="0"/>
              <a:t>. </a:t>
            </a:r>
            <a:r>
              <a:rPr lang="ko-KR" altLang="en-US" dirty="0"/>
              <a:t>건너뜀</a:t>
            </a:r>
            <a:endParaRPr lang="en-US" altLang="ko-KR" dirty="0"/>
          </a:p>
          <a:p>
            <a:pPr lvl="1"/>
            <a:r>
              <a:rPr lang="ko-KR" altLang="en-US" dirty="0"/>
              <a:t>변수명이 중복되어도 오류가 발생하지 않으므로 주의해야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가능하다면 </a:t>
            </a:r>
            <a:r>
              <a:rPr lang="en-US" altLang="ko-KR" dirty="0" err="1"/>
              <a:t>var</a:t>
            </a:r>
            <a:r>
              <a:rPr lang="ko-KR" altLang="en-US" dirty="0"/>
              <a:t> 키워드 사용은 충돌 방지를 위해 코드 블록의 맨 앞에 배치하는 것이 바람직함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2168860"/>
            <a:ext cx="6465151" cy="19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8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형변환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산술 연산자와 암시적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lvl="1"/>
            <a:r>
              <a:rPr lang="ko-KR" altLang="en-US" dirty="0"/>
              <a:t>연산자를 중심으로 암시적 형변환이 일어난다는 사실에 주의해야 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27732"/>
            <a:ext cx="2005144" cy="19980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189" y="4203404"/>
            <a:ext cx="2228556" cy="26650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225" y="2342510"/>
            <a:ext cx="2664296" cy="43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6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형변환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parseInt</a:t>
            </a:r>
            <a:r>
              <a:rPr lang="ko-KR" altLang="en-US" dirty="0"/>
              <a:t>와 </a:t>
            </a:r>
            <a:r>
              <a:rPr lang="en-US" altLang="ko-KR" dirty="0"/>
              <a:t>Number</a:t>
            </a:r>
            <a:r>
              <a:rPr lang="ko-KR" altLang="en-US" dirty="0"/>
              <a:t>의 차이</a:t>
            </a:r>
            <a:endParaRPr lang="en-US" altLang="ko-KR" dirty="0"/>
          </a:p>
          <a:p>
            <a:pPr lvl="1"/>
            <a:r>
              <a:rPr lang="ko-KR" altLang="en-US" dirty="0"/>
              <a:t>아래 코드를 브라우저 </a:t>
            </a:r>
            <a:r>
              <a:rPr lang="en-US" altLang="ko-KR" dirty="0"/>
              <a:t>console</a:t>
            </a:r>
            <a:r>
              <a:rPr lang="ko-KR" altLang="en-US" dirty="0"/>
              <a:t>에서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09680"/>
            <a:ext cx="3528392" cy="26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0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형변환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4963" y="1192213"/>
            <a:ext cx="3660973" cy="5116512"/>
          </a:xfrm>
        </p:spPr>
        <p:txBody>
          <a:bodyPr/>
          <a:lstStyle/>
          <a:p>
            <a:r>
              <a:rPr lang="en-US" altLang="ko-KR" dirty="0"/>
              <a:t>number</a:t>
            </a:r>
            <a:r>
              <a:rPr lang="ko-KR" altLang="en-US" dirty="0"/>
              <a:t>와 </a:t>
            </a:r>
            <a:r>
              <a:rPr lang="en-US" altLang="ko-KR" dirty="0"/>
              <a:t>Number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8" y="1849202"/>
            <a:ext cx="4056776" cy="3488009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788024" y="1192213"/>
            <a:ext cx="3660973" cy="5116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8763" indent="-25876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SzPct val="80000"/>
              <a:buFont typeface="Wingdings" pitchFamily="2" charset="2"/>
              <a:buBlip>
                <a:blip r:embed="rId3"/>
              </a:buBlip>
              <a:defRPr kumimoji="1"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8475" indent="-2381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763588" indent="-263525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Font typeface="맑은 고딕" pitchFamily="50" charset="-127"/>
              <a:buChar char="－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014413" indent="-239713" algn="l" rtl="0" eaLnBrk="0" fontAlgn="base" hangingPunct="0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lang="en-US" altLang="ko-KR" kern="0" dirty="0"/>
              <a:t>string</a:t>
            </a:r>
            <a:r>
              <a:rPr lang="ko-KR" altLang="en-US" kern="0" dirty="0"/>
              <a:t>과 </a:t>
            </a:r>
            <a:r>
              <a:rPr lang="en-US" altLang="ko-KR" kern="0" dirty="0"/>
              <a:t>String</a:t>
            </a:r>
          </a:p>
          <a:p>
            <a:pPr latinLnBrk="0"/>
            <a:endParaRPr lang="en-US" altLang="ko-KR" kern="0" dirty="0"/>
          </a:p>
          <a:p>
            <a:pPr latinLnBrk="0"/>
            <a:endParaRPr lang="en-US" altLang="ko-KR" kern="0" dirty="0"/>
          </a:p>
          <a:p>
            <a:pPr latinLnBrk="0"/>
            <a:endParaRPr lang="en-US" altLang="ko-KR" kern="0" dirty="0"/>
          </a:p>
          <a:p>
            <a:pPr latinLnBrk="0"/>
            <a:endParaRPr lang="en-US" altLang="ko-KR" kern="0" dirty="0"/>
          </a:p>
          <a:p>
            <a:pPr latinLnBrk="0"/>
            <a:endParaRPr lang="en-US" altLang="ko-KR" kern="0" dirty="0"/>
          </a:p>
          <a:p>
            <a:pPr latinLnBrk="0"/>
            <a:endParaRPr lang="en-US" altLang="ko-KR" kern="0" dirty="0"/>
          </a:p>
          <a:p>
            <a:pPr marL="0" indent="0" latinLnBrk="0">
              <a:buNone/>
            </a:pPr>
            <a:r>
              <a:rPr lang="en-US" altLang="ko-KR" kern="0" dirty="0"/>
              <a:t>number : </a:t>
            </a:r>
            <a:r>
              <a:rPr lang="ko-KR" altLang="en-US" kern="0" dirty="0"/>
              <a:t>기본타입</a:t>
            </a:r>
            <a:endParaRPr lang="en-US" altLang="ko-KR" kern="0" dirty="0"/>
          </a:p>
          <a:p>
            <a:pPr marL="0" indent="0" latinLnBrk="0">
              <a:buNone/>
            </a:pPr>
            <a:r>
              <a:rPr lang="en-US" altLang="ko-KR" kern="0" dirty="0"/>
              <a:t>Number : </a:t>
            </a:r>
            <a:r>
              <a:rPr lang="ko-KR" altLang="en-US" kern="0" dirty="0"/>
              <a:t>객체타입</a:t>
            </a:r>
            <a:endParaRPr lang="en-US" altLang="ko-KR" kern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816" y="1844824"/>
            <a:ext cx="3523599" cy="241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9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형변환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NaN</a:t>
            </a:r>
            <a:endParaRPr lang="en-US" altLang="ko-KR" dirty="0"/>
          </a:p>
          <a:p>
            <a:pPr lvl="1"/>
            <a:r>
              <a:rPr lang="en-US" altLang="ko-KR" dirty="0"/>
              <a:t>Not a Number :</a:t>
            </a:r>
            <a:r>
              <a:rPr lang="ko-KR" altLang="en-US" dirty="0"/>
              <a:t>숫자가 아님</a:t>
            </a:r>
            <a:endParaRPr lang="en-US" altLang="ko-KR" dirty="0"/>
          </a:p>
          <a:p>
            <a:pPr lvl="1"/>
            <a:r>
              <a:rPr lang="ko-KR" altLang="en-US" dirty="0"/>
              <a:t>수치 연산에 실패한 경우에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en-US" altLang="ko-KR" dirty="0"/>
              <a:t>number </a:t>
            </a:r>
            <a:r>
              <a:rPr lang="ko-KR" altLang="en-US" dirty="0"/>
              <a:t>타입의 값</a:t>
            </a:r>
            <a:endParaRPr lang="en-US" altLang="ko-KR" dirty="0"/>
          </a:p>
          <a:p>
            <a:pPr lvl="1"/>
            <a:r>
              <a:rPr lang="en-US" altLang="ko-KR" dirty="0" err="1"/>
              <a:t>Number.NaN</a:t>
            </a:r>
            <a:r>
              <a:rPr lang="en-US" altLang="ko-KR" dirty="0"/>
              <a:t> == </a:t>
            </a:r>
            <a:r>
              <a:rPr lang="en-US" altLang="ko-KR" dirty="0" err="1"/>
              <a:t>Number.NaN</a:t>
            </a:r>
            <a:r>
              <a:rPr lang="ko-KR" altLang="en-US" dirty="0"/>
              <a:t>은 </a:t>
            </a:r>
            <a:r>
              <a:rPr lang="en-US" altLang="ko-KR" dirty="0"/>
              <a:t>false</a:t>
            </a:r>
            <a:r>
              <a:rPr lang="ko-KR" altLang="en-US" dirty="0"/>
              <a:t>를 리턴</a:t>
            </a:r>
            <a:endParaRPr lang="en-US" altLang="ko-KR" dirty="0"/>
          </a:p>
          <a:p>
            <a:pPr lvl="2"/>
            <a:r>
              <a:rPr lang="ko-KR" altLang="en-US" dirty="0"/>
              <a:t>암시적 형변환이 일어나면서 객체 타입으로 변환</a:t>
            </a:r>
            <a:endParaRPr lang="en-US" altLang="ko-KR" dirty="0"/>
          </a:p>
          <a:p>
            <a:pPr lvl="2"/>
            <a:r>
              <a:rPr lang="ko-KR" altLang="en-US" dirty="0"/>
              <a:t>객체에서의 </a:t>
            </a:r>
            <a:r>
              <a:rPr lang="en-US" altLang="ko-KR" dirty="0"/>
              <a:t>== </a:t>
            </a:r>
            <a:r>
              <a:rPr lang="ko-KR" altLang="en-US" dirty="0"/>
              <a:t>비교 연산자는 같은 주소를 참조하는지를 나타냄</a:t>
            </a:r>
            <a:endParaRPr lang="en-US" altLang="ko-KR" dirty="0"/>
          </a:p>
          <a:p>
            <a:pPr lvl="2"/>
            <a:r>
              <a:rPr lang="en-US" altLang="ko-KR" dirty="0" err="1"/>
              <a:t>NaN</a:t>
            </a:r>
            <a:r>
              <a:rPr lang="ko-KR" altLang="en-US" dirty="0"/>
              <a:t>인지를 확인하려면 </a:t>
            </a:r>
            <a:r>
              <a:rPr lang="en-US" altLang="ko-KR" dirty="0" err="1"/>
              <a:t>isNaN</a:t>
            </a:r>
            <a:r>
              <a:rPr lang="en-US" altLang="ko-KR" dirty="0"/>
              <a:t> </a:t>
            </a:r>
            <a:r>
              <a:rPr lang="ko-KR" altLang="en-US" dirty="0"/>
              <a:t>함수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65" y="4209807"/>
            <a:ext cx="3672408" cy="2098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79" y="4614863"/>
            <a:ext cx="3198085" cy="133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8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형변환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endParaRPr lang="en-US" altLang="ko-KR" dirty="0"/>
          </a:p>
          <a:p>
            <a:pPr lvl="1"/>
            <a:r>
              <a:rPr lang="en-US" altLang="ko-KR" dirty="0"/>
              <a:t>==, !=, &gt;, &lt; </a:t>
            </a:r>
          </a:p>
          <a:p>
            <a:pPr lvl="2"/>
            <a:r>
              <a:rPr lang="ko-KR" altLang="en-US" dirty="0"/>
              <a:t>암시적 형변환한 후 값을 비교함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a==b</a:t>
            </a:r>
            <a:r>
              <a:rPr lang="ko-KR" altLang="en-US" dirty="0"/>
              <a:t>의 의미</a:t>
            </a:r>
            <a:endParaRPr lang="en-US" altLang="ko-KR" dirty="0"/>
          </a:p>
          <a:p>
            <a:pPr marL="500063" lvl="2" indent="0">
              <a:buNone/>
            </a:pPr>
            <a:r>
              <a:rPr lang="en-US" altLang="ko-KR" dirty="0" err="1"/>
              <a:t>typeof</a:t>
            </a:r>
            <a:r>
              <a:rPr lang="en-US" altLang="ko-KR" dirty="0"/>
              <a:t>(a) == </a:t>
            </a:r>
            <a:r>
              <a:rPr lang="en-US" altLang="ko-KR" dirty="0" err="1"/>
              <a:t>typeof</a:t>
            </a:r>
            <a:r>
              <a:rPr lang="en-US" altLang="ko-KR" dirty="0"/>
              <a:t>(b) &amp;&amp; a==b</a:t>
            </a:r>
          </a:p>
          <a:p>
            <a:r>
              <a:rPr lang="en-US" altLang="ko-KR" dirty="0"/>
              <a:t>!!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타입으로 변환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64904"/>
            <a:ext cx="7002157" cy="1692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172" y="2138082"/>
            <a:ext cx="2433278" cy="254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1203912"/>
            <a:ext cx="6660740" cy="512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6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타입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2" y="1192212"/>
            <a:ext cx="7904597" cy="49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7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타입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타입을 제외한 모든 데이터</a:t>
            </a:r>
            <a:r>
              <a:rPr lang="en-US" altLang="ko-KR" dirty="0"/>
              <a:t> </a:t>
            </a:r>
            <a:r>
              <a:rPr lang="ko-KR" altLang="en-US" dirty="0"/>
              <a:t>타입은 참조타입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Date, </a:t>
            </a:r>
            <a:r>
              <a:rPr lang="en-US" altLang="ko-KR" dirty="0" err="1"/>
              <a:t>RegExp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 --&gt; Object</a:t>
            </a:r>
          </a:p>
          <a:p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클래스 기반의 객체가 아님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키와 값의 쌍 하나를 말함</a:t>
            </a:r>
            <a:endParaRPr lang="en-US" altLang="ko-KR" dirty="0"/>
          </a:p>
          <a:p>
            <a:pPr lvl="2"/>
            <a:r>
              <a:rPr lang="ko-KR" altLang="en-US" dirty="0"/>
              <a:t>언제든지 추가</a:t>
            </a:r>
            <a:r>
              <a:rPr lang="en-US" altLang="ko-KR" dirty="0"/>
              <a:t>, </a:t>
            </a:r>
            <a:r>
              <a:rPr lang="ko-KR" altLang="en-US" dirty="0"/>
              <a:t>삭제가 가능함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속성의 값으로 다른 객체의 참조를 가질 수도 있음</a:t>
            </a:r>
            <a:endParaRPr lang="en-US" altLang="ko-KR" dirty="0"/>
          </a:p>
          <a:p>
            <a:pPr lvl="2"/>
            <a:r>
              <a:rPr lang="ko-KR" altLang="en-US" dirty="0"/>
              <a:t>속성의 값이 함수인 경우를 메서드라 부름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950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타입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생성 방식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703515"/>
            <a:ext cx="5688632" cy="467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0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err="1"/>
              <a:t>객체들중</a:t>
            </a:r>
            <a:r>
              <a:rPr lang="ko-KR" altLang="en-US" dirty="0"/>
              <a:t> 하나</a:t>
            </a:r>
            <a:endParaRPr lang="en-US" altLang="ko-KR" dirty="0"/>
          </a:p>
          <a:p>
            <a:pPr lvl="1"/>
            <a:r>
              <a:rPr lang="ko-KR" altLang="en-US" dirty="0"/>
              <a:t>다른 언어의 컬렉션과 유사</a:t>
            </a:r>
            <a:r>
              <a:rPr lang="en-US" altLang="ko-KR" dirty="0"/>
              <a:t>(Java</a:t>
            </a:r>
            <a:r>
              <a:rPr lang="ko-KR" altLang="en-US" dirty="0"/>
              <a:t>의 </a:t>
            </a:r>
            <a:r>
              <a:rPr lang="en-US" altLang="ko-KR" dirty="0" err="1"/>
              <a:t>ArrayList</a:t>
            </a:r>
            <a:r>
              <a:rPr lang="ko-KR" altLang="en-US" dirty="0"/>
              <a:t>와 유사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348880"/>
            <a:ext cx="7527095" cy="320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7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단지 변수를 선언하기 위한 키워드는 아님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정확하게 이해하기 위해서 자바스크립트의 실행방식을 이해해야 함</a:t>
            </a:r>
            <a:endParaRPr lang="en-US" altLang="ko-KR" dirty="0"/>
          </a:p>
          <a:p>
            <a:pPr lvl="2"/>
            <a:r>
              <a:rPr lang="ko-KR" altLang="en-US" dirty="0"/>
              <a:t>실행 컨텍스트와 </a:t>
            </a:r>
            <a:r>
              <a:rPr lang="ko-KR" altLang="en-US" dirty="0" err="1"/>
              <a:t>호이스팅</a:t>
            </a:r>
            <a:r>
              <a:rPr lang="ko-KR" altLang="en-US" dirty="0"/>
              <a:t> 개념</a:t>
            </a:r>
            <a:r>
              <a:rPr lang="en-US" altLang="ko-KR" dirty="0"/>
              <a:t>!!</a:t>
            </a:r>
          </a:p>
          <a:p>
            <a:pPr lvl="2"/>
            <a:r>
              <a:rPr lang="ko-KR" altLang="en-US" dirty="0"/>
              <a:t>실행 컨텍스트</a:t>
            </a:r>
            <a:r>
              <a:rPr lang="en-US" altLang="ko-KR" dirty="0"/>
              <a:t>(Execution Context)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ko-KR" altLang="en-US" dirty="0"/>
              <a:t>자바스크립트 코드가 실행되는 환경</a:t>
            </a:r>
            <a:r>
              <a:rPr lang="en-US" altLang="ko-KR" dirty="0"/>
              <a:t>"</a:t>
            </a:r>
            <a:r>
              <a:rPr lang="ko-KR" altLang="en-US" dirty="0"/>
              <a:t>이라고 정의할 수 있으며</a:t>
            </a:r>
            <a:r>
              <a:rPr lang="en-US" altLang="ko-KR" dirty="0"/>
              <a:t>, </a:t>
            </a:r>
            <a:r>
              <a:rPr lang="ko-KR" altLang="en-US" dirty="0"/>
              <a:t>일종의 객체이다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호이스팅</a:t>
            </a:r>
            <a:r>
              <a:rPr lang="en-US" altLang="ko-KR" dirty="0"/>
              <a:t>(Hoisting)</a:t>
            </a:r>
          </a:p>
          <a:p>
            <a:pPr lvl="2"/>
            <a:r>
              <a:rPr lang="en-US" altLang="ko-KR" dirty="0"/>
              <a:t>JS</a:t>
            </a:r>
            <a:r>
              <a:rPr lang="ko-KR" altLang="en-US" dirty="0"/>
              <a:t>코드가 실행되면 가장 먼저 전역 </a:t>
            </a:r>
            <a:r>
              <a:rPr lang="ko-KR" altLang="en-US" dirty="0" err="1"/>
              <a:t>실행컨텍스트가</a:t>
            </a:r>
            <a:r>
              <a:rPr lang="ko-KR" altLang="en-US" dirty="0"/>
              <a:t> 생성됨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 후 선언적 방식의 함수가  생성되고</a:t>
            </a:r>
            <a:r>
              <a:rPr lang="en-US" altLang="ko-KR" dirty="0"/>
              <a:t>,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키워드가 사용된 변수가 미리 만들어짐</a:t>
            </a:r>
            <a:endParaRPr lang="en-US" altLang="ko-KR" dirty="0"/>
          </a:p>
          <a:p>
            <a:pPr lvl="1"/>
            <a:r>
              <a:rPr lang="ko-KR" altLang="en-US" dirty="0"/>
              <a:t>아래 코드는 오류가 발생하지 않음</a:t>
            </a:r>
            <a:r>
              <a:rPr lang="en-US" altLang="ko-KR" dirty="0"/>
              <a:t>.--&gt; </a:t>
            </a:r>
            <a:r>
              <a:rPr lang="ko-KR" altLang="en-US" dirty="0" err="1"/>
              <a:t>호이스팅</a:t>
            </a:r>
            <a:r>
              <a:rPr lang="ko-KR" altLang="en-US" dirty="0"/>
              <a:t> 때문에</a:t>
            </a:r>
            <a:r>
              <a:rPr lang="en-US" altLang="ko-KR" dirty="0"/>
              <a:t>...</a:t>
            </a:r>
          </a:p>
          <a:p>
            <a:pPr lvl="2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5090765"/>
            <a:ext cx="56769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6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</a:t>
            </a:r>
            <a:r>
              <a:rPr lang="en-US" altLang="ko-KR" dirty="0"/>
              <a:t> </a:t>
            </a:r>
            <a:r>
              <a:rPr lang="ko-KR" altLang="en-US" dirty="0"/>
              <a:t>코드 브라우저 디버깅 화면</a:t>
            </a:r>
            <a:endParaRPr lang="en-US" altLang="ko-KR" dirty="0"/>
          </a:p>
          <a:p>
            <a:pPr lvl="1"/>
            <a:r>
              <a:rPr lang="en-US" altLang="ko-KR" dirty="0"/>
              <a:t>Global </a:t>
            </a:r>
            <a:r>
              <a:rPr lang="ko-KR" altLang="en-US" dirty="0"/>
              <a:t>아래에 </a:t>
            </a:r>
            <a:r>
              <a:rPr lang="en-US" altLang="ko-KR" dirty="0"/>
              <a:t>A1</a:t>
            </a:r>
            <a:r>
              <a:rPr lang="ko-KR" altLang="en-US" dirty="0"/>
              <a:t>이 미리 만들어진 것이 보인다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67" y="2276277"/>
            <a:ext cx="756516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키워드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02-04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행 까지 이동하니 </a:t>
            </a:r>
            <a:r>
              <a:rPr lang="en-US" altLang="ko-KR" dirty="0"/>
              <a:t>A2</a:t>
            </a:r>
            <a:r>
              <a:rPr lang="ko-KR" altLang="en-US" dirty="0"/>
              <a:t>도 만들어졌다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42" y="2255324"/>
            <a:ext cx="8061227" cy="429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8658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355600" indent="-355600">
          <a:buFont typeface="Wingdings" pitchFamily="2" charset="2"/>
          <a:buChar char="§"/>
          <a:defRPr sz="1600" dirty="0" smtClean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21727</TotalTime>
  <Words>445</Words>
  <Application>Microsoft Office PowerPoint</Application>
  <PresentationFormat>화면 슬라이드 쇼(4:3)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(환)돋움중둥근체</vt:lpstr>
      <vt:lpstr>굴림</vt:lpstr>
      <vt:lpstr>나눔고딕</vt:lpstr>
      <vt:lpstr>맑은 고딕</vt:lpstr>
      <vt:lpstr>Wingdings</vt:lpstr>
      <vt:lpstr>기본 디자인</vt:lpstr>
      <vt:lpstr>기본 타입(1)</vt:lpstr>
      <vt:lpstr>기본 타입(2)</vt:lpstr>
      <vt:lpstr>기본 타입(3)</vt:lpstr>
      <vt:lpstr>참조 타입(1)</vt:lpstr>
      <vt:lpstr>참조 타입(2)</vt:lpstr>
      <vt:lpstr>배열(1)</vt:lpstr>
      <vt:lpstr>var 키워드(1)</vt:lpstr>
      <vt:lpstr>var 키워드(2)</vt:lpstr>
      <vt:lpstr>var 키워드(3)</vt:lpstr>
      <vt:lpstr>var 키워드(4)</vt:lpstr>
      <vt:lpstr>중복된 var 키워드</vt:lpstr>
      <vt:lpstr>연산자와 형변환(1)</vt:lpstr>
      <vt:lpstr>연산자와 형변환(2)</vt:lpstr>
      <vt:lpstr>연산자와 형변환(3)</vt:lpstr>
      <vt:lpstr>연산자와 형변환(4)</vt:lpstr>
      <vt:lpstr>연산자와 형변환(5)</vt:lpstr>
    </vt:vector>
  </TitlesOfParts>
  <Company>SDS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데이터 모델링</dc:title>
  <dc:subject>1. NOSQL</dc:subject>
  <dc:creator>Stephen Won</dc:creator>
  <cp:lastModifiedBy>Stephen Won</cp:lastModifiedBy>
  <cp:revision>2018</cp:revision>
  <dcterms:created xsi:type="dcterms:W3CDTF">2011-01-27T23:33:23Z</dcterms:created>
  <dcterms:modified xsi:type="dcterms:W3CDTF">2016-09-06T11:30:31Z</dcterms:modified>
</cp:coreProperties>
</file>