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614" r:id="rId2"/>
    <p:sldId id="615" r:id="rId3"/>
    <p:sldId id="616" r:id="rId4"/>
    <p:sldId id="617" r:id="rId5"/>
    <p:sldId id="618" r:id="rId6"/>
    <p:sldId id="619" r:id="rId7"/>
    <p:sldId id="620" r:id="rId8"/>
    <p:sldId id="621" r:id="rId9"/>
    <p:sldId id="622" r:id="rId10"/>
    <p:sldId id="623" r:id="rId11"/>
    <p:sldId id="624" r:id="rId12"/>
    <p:sldId id="625" r:id="rId13"/>
    <p:sldId id="626" r:id="rId14"/>
    <p:sldId id="627" r:id="rId15"/>
    <p:sldId id="628" r:id="rId16"/>
    <p:sldId id="629" r:id="rId17"/>
    <p:sldId id="630" r:id="rId18"/>
    <p:sldId id="631" r:id="rId19"/>
    <p:sldId id="632" r:id="rId20"/>
    <p:sldId id="633" r:id="rId21"/>
    <p:sldId id="634" r:id="rId22"/>
    <p:sldId id="635" r:id="rId23"/>
    <p:sldId id="636" r:id="rId24"/>
    <p:sldId id="637" r:id="rId25"/>
    <p:sldId id="638" r:id="rId26"/>
    <p:sldId id="639" r:id="rId27"/>
    <p:sldId id="640" r:id="rId28"/>
    <p:sldId id="641" r:id="rId29"/>
    <p:sldId id="642" r:id="rId30"/>
    <p:sldId id="643" r:id="rId31"/>
    <p:sldId id="644" r:id="rId32"/>
    <p:sldId id="645" r:id="rId33"/>
    <p:sldId id="646" r:id="rId34"/>
    <p:sldId id="647" r:id="rId35"/>
    <p:sldId id="648" r:id="rId36"/>
    <p:sldId id="649" r:id="rId37"/>
    <p:sldId id="650" r:id="rId38"/>
    <p:sldId id="651" r:id="rId39"/>
    <p:sldId id="652" r:id="rId40"/>
    <p:sldId id="653" r:id="rId4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14">
          <p15:clr>
            <a:srgbClr val="A4A3A4"/>
          </p15:clr>
        </p15:guide>
        <p15:guide id="3" orient="horz" pos="596">
          <p15:clr>
            <a:srgbClr val="A4A3A4"/>
          </p15:clr>
        </p15:guide>
        <p15:guide id="4" orient="horz" pos="754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pos="2880">
          <p15:clr>
            <a:srgbClr val="A4A3A4"/>
          </p15:clr>
        </p15:guide>
        <p15:guide id="7" pos="5556">
          <p15:clr>
            <a:srgbClr val="A4A3A4"/>
          </p15:clr>
        </p15:guide>
        <p15:guide id="8" pos="204">
          <p15:clr>
            <a:srgbClr val="A4A3A4"/>
          </p15:clr>
        </p15:guide>
        <p15:guide id="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2">
          <p15:clr>
            <a:srgbClr val="A4A3A4"/>
          </p15:clr>
        </p15:guide>
        <p15:guide id="2" orient="horz" pos="5397">
          <p15:clr>
            <a:srgbClr val="A4A3A4"/>
          </p15:clr>
        </p15:guide>
        <p15:guide id="3" orient="horz" pos="544">
          <p15:clr>
            <a:srgbClr val="A4A3A4"/>
          </p15:clr>
        </p15:guide>
        <p15:guide id="4" orient="horz" pos="453">
          <p15:clr>
            <a:srgbClr val="A4A3A4"/>
          </p15:clr>
        </p15:guide>
        <p15:guide id="5" orient="horz" pos="3266">
          <p15:clr>
            <a:srgbClr val="A4A3A4"/>
          </p15:clr>
        </p15:guide>
        <p15:guide id="6" orient="horz" pos="1192">
          <p15:clr>
            <a:srgbClr val="A4A3A4"/>
          </p15:clr>
        </p15:guide>
        <p15:guide id="7" orient="horz">
          <p15:clr>
            <a:srgbClr val="A4A3A4"/>
          </p15:clr>
        </p15:guide>
        <p15:guide id="8" pos="436">
          <p15:clr>
            <a:srgbClr val="A4A3A4"/>
          </p15:clr>
        </p15:guide>
        <p15:guide id="9" pos="2161">
          <p15:clr>
            <a:srgbClr val="A4A3A4"/>
          </p15:clr>
        </p15:guide>
        <p15:guide id="10" pos="390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EF0"/>
    <a:srgbClr val="FFCCFF"/>
    <a:srgbClr val="66CCFF"/>
    <a:srgbClr val="E4E4E4"/>
    <a:srgbClr val="DDDDDD"/>
    <a:srgbClr val="FDFDFD"/>
    <a:srgbClr val="DAEDF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0" autoAdjust="0"/>
    <p:restoredTop sz="88612" autoAdjust="0"/>
  </p:normalViewPr>
  <p:slideViewPr>
    <p:cSldViewPr>
      <p:cViewPr varScale="1">
        <p:scale>
          <a:sx n="65" d="100"/>
          <a:sy n="65" d="100"/>
        </p:scale>
        <p:origin x="750" y="72"/>
      </p:cViewPr>
      <p:guideLst>
        <p:guide orient="horz" pos="2160"/>
        <p:guide orient="horz" pos="214"/>
        <p:guide orient="horz" pos="596"/>
        <p:guide orient="horz" pos="754"/>
        <p:guide orient="horz" pos="3974"/>
        <p:guide pos="2880"/>
        <p:guide pos="5556"/>
        <p:guide pos="204"/>
        <p:guide/>
      </p:guideLst>
    </p:cSldViewPr>
  </p:slideViewPr>
  <p:outlineViewPr>
    <p:cViewPr>
      <p:scale>
        <a:sx n="33" d="100"/>
        <a:sy n="33" d="100"/>
      </p:scale>
      <p:origin x="48" y="114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90" y="1362"/>
      </p:cViewPr>
      <p:guideLst>
        <p:guide orient="horz" pos="3152"/>
        <p:guide orient="horz" pos="5397"/>
        <p:guide orient="horz" pos="544"/>
        <p:guide orient="horz" pos="453"/>
        <p:guide orient="horz" pos="3266"/>
        <p:guide orient="horz" pos="1192"/>
        <p:guide orient="horz"/>
        <p:guide pos="436"/>
        <p:guide pos="2161"/>
        <p:guide pos="390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7DCFFDB-5CBF-4933-A170-5111AF8C90EA}" type="datetimeFigureOut">
              <a:rPr lang="ko-KR" altLang="en-US"/>
              <a:pPr>
                <a:defRPr/>
              </a:pPr>
              <a:t>2016-09-07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1259F26-775D-4C59-8940-4948097F567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2625" y="863600"/>
            <a:ext cx="5518150" cy="41227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5184775"/>
            <a:ext cx="5514975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endParaRPr lang="en-US" altLang="ko-KR" noProof="0" dirty="0"/>
          </a:p>
        </p:txBody>
      </p:sp>
      <p:sp>
        <p:nvSpPr>
          <p:cNvPr id="3112" name="Rectangle 4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944688" y="8567738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6B824955-CBB3-4DBF-B29D-1E20247B46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65100" indent="-165100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나눔고딕" pitchFamily="50" charset="-127"/>
      <a:buChar char="■"/>
      <a:defRPr kumimoji="1" sz="10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1pPr>
    <a:lvl2pPr marL="304800" indent="-138113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Wingdings" pitchFamily="2" charset="2"/>
      <a:buChar char="§"/>
      <a:defRPr kumimoji="1" sz="9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2pPr>
    <a:lvl3pPr marL="419100" indent="-112713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맑은 고딕" pitchFamily="50" charset="-127"/>
      <a:buChar char="–"/>
      <a:defRPr kumimoji="1" sz="9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3738" y="863600"/>
            <a:ext cx="5495925" cy="41227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824955-CBB3-4DBF-B29D-1E20247B46E9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5256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3738" y="863600"/>
            <a:ext cx="5495925" cy="41227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824955-CBB3-4DBF-B29D-1E20247B46E9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593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3738" y="863600"/>
            <a:ext cx="5495925" cy="41227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824955-CBB3-4DBF-B29D-1E20247B46E9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2294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96075" y="339725"/>
            <a:ext cx="2124075" cy="5969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23850" y="339725"/>
            <a:ext cx="6219825" cy="5969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4963" y="1192213"/>
            <a:ext cx="4165600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2963" y="1192213"/>
            <a:ext cx="4167187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" name="Rectangle 263"/>
          <p:cNvSpPr>
            <a:spLocks noChangeArrowheads="1"/>
          </p:cNvSpPr>
          <p:nvPr/>
        </p:nvSpPr>
        <p:spPr bwMode="auto">
          <a:xfrm rot="10800000">
            <a:off x="0" y="6421438"/>
            <a:ext cx="9144000" cy="43656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50000">
                <a:schemeClr val="bg1"/>
              </a:gs>
              <a:gs pos="100000">
                <a:srgbClr val="C0C0C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lIns="92428" tIns="46214" rIns="92428" bIns="46214" anchor="ctr"/>
          <a:lstStyle/>
          <a:p>
            <a:pPr algn="ctr" defTabSz="922338" latinLnBrk="0">
              <a:lnSpc>
                <a:spcPct val="85000"/>
              </a:lnSpc>
              <a:buFont typeface="Wingdings" pitchFamily="2" charset="2"/>
              <a:buNone/>
              <a:defRPr/>
            </a:pPr>
            <a:fld id="{AF245BBD-6C96-4762-9809-2D83184368F8}" type="slidenum">
              <a:rPr lang="ko-KR" altLang="ko-KR" sz="1000" smtClean="0">
                <a:latin typeface="(환)돋움중둥근체" pitchFamily="18" charset="-127"/>
                <a:ea typeface="(환)돋움중둥근체" pitchFamily="18" charset="-127"/>
              </a:rPr>
              <a:pPr algn="ctr" defTabSz="922338" latinLnBrk="0">
                <a:lnSpc>
                  <a:spcPct val="85000"/>
                </a:lnSpc>
                <a:buFont typeface="Wingdings" pitchFamily="2" charset="2"/>
                <a:buNone/>
                <a:defRPr/>
              </a:pPr>
              <a:t>‹#›</a:t>
            </a:fld>
            <a:endParaRPr lang="ko-KR" altLang="ko-KR" sz="1000" dirty="0">
              <a:latin typeface="(환)돋움중둥근체" pitchFamily="18" charset="-127"/>
              <a:ea typeface="(환)돋움중둥근체" pitchFamily="18" charset="-127"/>
            </a:endParaRPr>
          </a:p>
        </p:txBody>
      </p:sp>
      <p:sp>
        <p:nvSpPr>
          <p:cNvPr id="10498" name="Rectangle 258"/>
          <p:cNvSpPr>
            <a:spLocks noChangeArrowheads="1"/>
          </p:cNvSpPr>
          <p:nvPr/>
        </p:nvSpPr>
        <p:spPr bwMode="auto">
          <a:xfrm rot="10800000">
            <a:off x="0" y="0"/>
            <a:ext cx="9144000" cy="13033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rot="10800000" wrap="none" lIns="92428" tIns="46214" rIns="92428" bIns="46214" anchor="ctr"/>
          <a:lstStyle/>
          <a:p>
            <a:pPr algn="ctr" defTabSz="922338" latinLnBrk="0">
              <a:lnSpc>
                <a:spcPct val="85000"/>
              </a:lnSpc>
              <a:buFont typeface="Wingdings" pitchFamily="2" charset="2"/>
              <a:buNone/>
              <a:defRPr/>
            </a:pPr>
            <a:endParaRPr lang="ko-KR" altLang="ko-KR" sz="1000">
              <a:latin typeface="(환)돋움중둥근체" pitchFamily="18" charset="-127"/>
              <a:ea typeface="(환)돋움중둥근체" pitchFamily="18" charset="-127"/>
            </a:endParaRPr>
          </a:p>
        </p:txBody>
      </p:sp>
      <p:pic>
        <p:nvPicPr>
          <p:cNvPr id="1029" name="Picture 26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5563" y="285750"/>
            <a:ext cx="7050087" cy="1190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30" name="Picture 12" descr="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34225" y="69850"/>
            <a:ext cx="19304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39725"/>
            <a:ext cx="8229600" cy="606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192213"/>
            <a:ext cx="8485187" cy="5116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258763" indent="-258763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SzPct val="80000"/>
        <a:buFont typeface="Wingdings" pitchFamily="2" charset="2"/>
        <a:buBlip>
          <a:blip r:embed="rId15"/>
        </a:buBlip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498475" indent="-238125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+mn-ea"/>
        </a:defRPr>
      </a:lvl2pPr>
      <a:lvl3pPr marL="763588" indent="-263525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맑은 고딕" pitchFamily="50" charset="-127"/>
        <a:buChar char="－"/>
        <a:defRPr kumimoji="1" sz="1600">
          <a:solidFill>
            <a:schemeClr val="tx1"/>
          </a:solidFill>
          <a:latin typeface="+mn-lt"/>
          <a:ea typeface="+mn-ea"/>
        </a:defRPr>
      </a:lvl3pPr>
      <a:lvl4pPr marL="1014413" indent="-239713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850" y="1088740"/>
            <a:ext cx="8485187" cy="5116512"/>
          </a:xfrm>
        </p:spPr>
        <p:txBody>
          <a:bodyPr/>
          <a:lstStyle/>
          <a:p>
            <a:r>
              <a:rPr lang="ko-KR" altLang="en-US" sz="2200" dirty="0"/>
              <a:t>많은 개발자들이 오해하고 있음</a:t>
            </a:r>
            <a:endParaRPr lang="en-US" altLang="ko-KR" sz="2200" dirty="0"/>
          </a:p>
          <a:p>
            <a:r>
              <a:rPr lang="ko-KR" altLang="en-US" sz="2200" dirty="0"/>
              <a:t>함수는 자바의 메서드와는 다름</a:t>
            </a:r>
            <a:endParaRPr lang="en-US" altLang="ko-KR" sz="2200" dirty="0"/>
          </a:p>
          <a:p>
            <a:r>
              <a:rPr lang="ko-KR" altLang="en-US" sz="2200" dirty="0"/>
              <a:t>일급 객체</a:t>
            </a:r>
            <a:endParaRPr lang="en-US" altLang="ko-KR" sz="2200" dirty="0"/>
          </a:p>
          <a:p>
            <a:pPr lvl="1"/>
            <a:r>
              <a:rPr lang="ko-KR" altLang="en-US" sz="1800" dirty="0"/>
              <a:t>함수는 </a:t>
            </a:r>
            <a:r>
              <a:rPr lang="en-US" altLang="ko-KR" sz="1800" dirty="0"/>
              <a:t>Object </a:t>
            </a:r>
            <a:r>
              <a:rPr lang="ko-KR" altLang="en-US" sz="1800" dirty="0"/>
              <a:t>타입의 인스턴스이다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변수에 함수를 저장할 수 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다른 함수의 파라미터로 함수를 전달할 수 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함수가 다른 함수를 </a:t>
            </a:r>
            <a:r>
              <a:rPr lang="ko-KR" altLang="en-US" sz="1800" dirty="0" err="1"/>
              <a:t>리턴할</a:t>
            </a:r>
            <a:r>
              <a:rPr lang="ko-KR" altLang="en-US" sz="1800" dirty="0"/>
              <a:t> 수 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함수가 자료구조</a:t>
            </a:r>
            <a:r>
              <a:rPr lang="en-US" altLang="ko-KR" sz="1800" dirty="0"/>
              <a:t>(data structure)</a:t>
            </a:r>
            <a:r>
              <a:rPr lang="ko-KR" altLang="en-US" sz="1800" dirty="0"/>
              <a:t>에 포함될 수 있어야 한다</a:t>
            </a:r>
            <a:r>
              <a:rPr lang="en-US" altLang="ko-KR" sz="1800" dirty="0"/>
              <a:t>.</a:t>
            </a:r>
          </a:p>
          <a:p>
            <a:r>
              <a:rPr lang="ko-KR" altLang="en-US" sz="2200" dirty="0"/>
              <a:t>한마디로 </a:t>
            </a:r>
            <a:r>
              <a:rPr lang="ko-KR" altLang="en-US" sz="2200" b="1" u="sng" dirty="0"/>
              <a:t>자바스크립트 함수는 객체이다</a:t>
            </a:r>
            <a:r>
              <a:rPr lang="en-US" altLang="ko-KR" sz="2200" b="1" u="sng" dirty="0"/>
              <a:t>.</a:t>
            </a:r>
          </a:p>
          <a:p>
            <a:r>
              <a:rPr lang="ko-KR" altLang="en-US" sz="2200" dirty="0" err="1"/>
              <a:t>객체로서의</a:t>
            </a:r>
            <a:r>
              <a:rPr lang="ko-KR" altLang="en-US" sz="2200" dirty="0"/>
              <a:t> 특징을 가진 함수를 정확하게 이해해야 함</a:t>
            </a:r>
            <a:r>
              <a:rPr lang="en-US" altLang="ko-KR" sz="2200" dirty="0"/>
              <a:t>.</a:t>
            </a:r>
          </a:p>
          <a:p>
            <a:pPr lvl="1"/>
            <a:endParaRPr lang="ko-KR" alt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파라미터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arguments</a:t>
            </a:r>
          </a:p>
          <a:p>
            <a:pPr lvl="1"/>
            <a:r>
              <a:rPr lang="ko-KR" altLang="en-US" dirty="0"/>
              <a:t>함수 호출시에 전달된 파라미터들은 유사배열인 </a:t>
            </a:r>
            <a:r>
              <a:rPr lang="en-US" altLang="ko-KR" dirty="0"/>
              <a:t>arguments</a:t>
            </a:r>
            <a:r>
              <a:rPr lang="ko-KR" altLang="en-US" dirty="0"/>
              <a:t>에 전달</a:t>
            </a:r>
            <a:endParaRPr lang="en-US" altLang="ko-KR" dirty="0"/>
          </a:p>
          <a:p>
            <a:pPr lvl="1"/>
            <a:r>
              <a:rPr lang="ko-KR" altLang="en-US" dirty="0"/>
              <a:t>인덱스번호를 이용해 접근 가능</a:t>
            </a:r>
            <a:endParaRPr lang="en-US" altLang="ko-KR" dirty="0"/>
          </a:p>
          <a:p>
            <a:pPr lvl="1"/>
            <a:r>
              <a:rPr lang="en-US" altLang="ko-KR" dirty="0" err="1"/>
              <a:t>callee</a:t>
            </a:r>
            <a:r>
              <a:rPr lang="ko-KR" altLang="en-US" dirty="0"/>
              <a:t>는 현재 호출 중인 함수를 가리키는 내부 참조이다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3645024"/>
            <a:ext cx="2724150" cy="1733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383" y="3320988"/>
            <a:ext cx="4116767" cy="334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43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파라미터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</a:t>
            </a:r>
            <a:r>
              <a:rPr lang="en-US" altLang="ko-KR" dirty="0"/>
              <a:t> </a:t>
            </a:r>
            <a:r>
              <a:rPr lang="ko-KR" altLang="en-US" dirty="0"/>
              <a:t>두 코드는 결과적으로 동일한 기능 수행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함수의 파라미터로 다른 함수를 전달할 수 있음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07" y="1654912"/>
            <a:ext cx="5472608" cy="10589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76" y="3176588"/>
            <a:ext cx="5468583" cy="313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41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</a:t>
            </a:r>
            <a:r>
              <a:rPr lang="en-US" altLang="ko-KR" dirty="0"/>
              <a:t> </a:t>
            </a:r>
            <a:r>
              <a:rPr lang="ko-KR" altLang="en-US" dirty="0" err="1"/>
              <a:t>리턴값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함수는 값을 </a:t>
            </a:r>
            <a:r>
              <a:rPr lang="ko-KR" altLang="en-US" dirty="0" err="1"/>
              <a:t>리턴할</a:t>
            </a:r>
            <a:r>
              <a:rPr lang="ko-KR" altLang="en-US" dirty="0"/>
              <a:t>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값을 </a:t>
            </a:r>
            <a:r>
              <a:rPr lang="ko-KR" altLang="en-US" dirty="0" err="1"/>
              <a:t>리턴하지</a:t>
            </a:r>
            <a:r>
              <a:rPr lang="ko-KR" altLang="en-US" dirty="0"/>
              <a:t> 않는 함수로부터 값을 </a:t>
            </a:r>
            <a:r>
              <a:rPr lang="ko-KR" altLang="en-US" dirty="0" err="1"/>
              <a:t>리턴받으려</a:t>
            </a:r>
            <a:r>
              <a:rPr lang="ko-KR" altLang="en-US" dirty="0"/>
              <a:t> 하면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값이 없으니 </a:t>
            </a:r>
            <a:r>
              <a:rPr lang="en-US" altLang="ko-KR" dirty="0"/>
              <a:t>undefined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510611"/>
            <a:ext cx="5254871" cy="380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26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</a:t>
            </a:r>
            <a:r>
              <a:rPr lang="en-US" altLang="ko-KR" dirty="0"/>
              <a:t> </a:t>
            </a:r>
            <a:r>
              <a:rPr lang="ko-KR" altLang="en-US" dirty="0" err="1"/>
              <a:t>리턴값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함수는 함수를 </a:t>
            </a:r>
            <a:r>
              <a:rPr lang="ko-KR" altLang="en-US" dirty="0" err="1"/>
              <a:t>리턴할</a:t>
            </a:r>
            <a:r>
              <a:rPr lang="ko-KR" altLang="en-US" dirty="0"/>
              <a:t>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함수는 </a:t>
            </a:r>
            <a:r>
              <a:rPr lang="ko-KR" altLang="en-US" dirty="0" err="1"/>
              <a:t>일급객체이므로</a:t>
            </a:r>
            <a:r>
              <a:rPr lang="ko-KR" altLang="en-US" dirty="0"/>
              <a:t> 당연히 가능함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2168860"/>
            <a:ext cx="6541435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08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호출과정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실행 컨텍스트는 </a:t>
            </a:r>
            <a:r>
              <a:rPr lang="en-US" altLang="ko-KR" b="0" dirty="0"/>
              <a:t>"</a:t>
            </a:r>
            <a:r>
              <a:rPr lang="ko-KR" altLang="en-US" b="0" dirty="0"/>
              <a:t>자바스크립트 코드가 실행되는 환경</a:t>
            </a:r>
            <a:r>
              <a:rPr lang="en-US" altLang="ko-KR" b="0" dirty="0"/>
              <a:t>"</a:t>
            </a:r>
          </a:p>
          <a:p>
            <a:pPr lvl="1"/>
            <a:r>
              <a:rPr lang="ko-KR" altLang="en-US" b="0" dirty="0"/>
              <a:t>전역 실행 컨텍스트가 만들어지고 난 뒤</a:t>
            </a:r>
            <a:r>
              <a:rPr lang="en-US" altLang="ko-KR" b="0" dirty="0"/>
              <a:t>, </a:t>
            </a:r>
            <a:r>
              <a:rPr lang="ko-KR" altLang="en-US" b="0" dirty="0"/>
              <a:t>실행 컨텍스트 내부에 전역 객체</a:t>
            </a:r>
            <a:r>
              <a:rPr lang="en-US" altLang="ko-KR" sz="1600" b="0" dirty="0"/>
              <a:t>(Global Object)</a:t>
            </a:r>
            <a:r>
              <a:rPr lang="ko-KR" altLang="en-US" b="0" dirty="0"/>
              <a:t>를 생성하여 실행에 필요한 값들을 저장한다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7" y="2600908"/>
            <a:ext cx="5725017" cy="21602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804" y="2598271"/>
            <a:ext cx="6203802" cy="334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14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호출과정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호출 과정에서의 </a:t>
            </a:r>
            <a:r>
              <a:rPr lang="ko-KR" altLang="en-US" dirty="0" err="1"/>
              <a:t>호이스팅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스코프</a:t>
            </a:r>
            <a:r>
              <a:rPr lang="ko-KR" altLang="en-US" dirty="0"/>
              <a:t> 체인은 리스트 형태의 구조</a:t>
            </a:r>
            <a:endParaRPr lang="en-US" altLang="ko-KR" dirty="0"/>
          </a:p>
          <a:p>
            <a:pPr lvl="2"/>
            <a:r>
              <a:rPr lang="ko-KR" altLang="en-US" dirty="0"/>
              <a:t>현재 호출 중인 함수가 정의된 호출 객체</a:t>
            </a:r>
            <a:r>
              <a:rPr lang="en-US" altLang="ko-KR" dirty="0"/>
              <a:t>, </a:t>
            </a:r>
            <a:r>
              <a:rPr lang="ko-KR" altLang="en-US" dirty="0"/>
              <a:t>전역 객체를 가리키는 정보를 가지고 있음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72816"/>
            <a:ext cx="6408712" cy="313293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7682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호출과정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예제를 통해 실행 과정을 살펴보자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52580"/>
            <a:ext cx="71628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77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호출과정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63" y="1192213"/>
            <a:ext cx="3516957" cy="5116512"/>
          </a:xfrm>
        </p:spPr>
        <p:txBody>
          <a:bodyPr/>
          <a:lstStyle/>
          <a:p>
            <a:pPr lvl="1"/>
            <a:r>
              <a:rPr lang="en-US" altLang="ko-KR" dirty="0"/>
              <a:t>1</a:t>
            </a:r>
            <a:r>
              <a:rPr lang="ko-KR" altLang="en-US" dirty="0"/>
              <a:t>단계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64" y="1753915"/>
            <a:ext cx="3401548" cy="4542786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608004" y="1192213"/>
            <a:ext cx="3516957" cy="5116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8763" indent="-258763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SzPct val="80000"/>
              <a:buFont typeface="Wingdings" pitchFamily="2" charset="2"/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8475" indent="-238125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763588" indent="-263525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맑은 고딕" pitchFamily="50" charset="-127"/>
              <a:buChar char="－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014413" indent="-239713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1" latinLnBrk="0"/>
            <a:r>
              <a:rPr lang="en-US" altLang="ko-KR" kern="0" dirty="0"/>
              <a:t>2</a:t>
            </a:r>
            <a:r>
              <a:rPr lang="ko-KR" altLang="en-US" kern="0" dirty="0"/>
              <a:t>단계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196" y="1765939"/>
            <a:ext cx="3550351" cy="454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01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호출과정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779" y="1192213"/>
            <a:ext cx="3989194" cy="5116512"/>
          </a:xfrm>
        </p:spPr>
        <p:txBody>
          <a:bodyPr/>
          <a:lstStyle/>
          <a:p>
            <a:pPr lvl="1"/>
            <a:r>
              <a:rPr lang="en-US" altLang="ko-KR" dirty="0"/>
              <a:t>3</a:t>
            </a:r>
            <a:r>
              <a:rPr lang="ko-KR" altLang="en-US" dirty="0"/>
              <a:t>단계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89" y="1558340"/>
            <a:ext cx="3672408" cy="4765675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932040" y="1192213"/>
            <a:ext cx="3989194" cy="5116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8763" indent="-258763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SzPct val="80000"/>
              <a:buFont typeface="Wingdings" pitchFamily="2" charset="2"/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8475" indent="-238125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763588" indent="-263525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맑은 고딕" pitchFamily="50" charset="-127"/>
              <a:buChar char="－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014413" indent="-239713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1" latinLnBrk="0"/>
            <a:r>
              <a:rPr lang="en-US" altLang="ko-KR" kern="0" dirty="0"/>
              <a:t>4</a:t>
            </a:r>
            <a:r>
              <a:rPr lang="ko-KR" altLang="en-US" kern="0" dirty="0"/>
              <a:t>단계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201" y="1633214"/>
            <a:ext cx="3914071" cy="469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23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호출과정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5</a:t>
            </a:r>
            <a:r>
              <a:rPr lang="ko-KR" altLang="en-US" dirty="0"/>
              <a:t>단계</a:t>
            </a:r>
            <a:endParaRPr lang="en-US" altLang="ko-KR" dirty="0"/>
          </a:p>
          <a:p>
            <a:pPr lvl="2"/>
            <a:r>
              <a:rPr lang="ko-KR" altLang="en-US" dirty="0"/>
              <a:t>함수 호출이 완료되면 각각의 실행 컨텍스트는 스택에서 제거되고 </a:t>
            </a:r>
            <a:endParaRPr lang="en-US" altLang="ko-KR" dirty="0"/>
          </a:p>
          <a:p>
            <a:pPr lvl="2"/>
            <a:r>
              <a:rPr lang="ko-KR" altLang="en-US" dirty="0"/>
              <a:t>실행 제어권을 스택 상의 아래에 있는 실행 컨텍스트로 넘겨준다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그 결과 실행 컨텍스트가 참조하고 있던 호출 객체는 </a:t>
            </a:r>
            <a:r>
              <a:rPr lang="ko-KR" altLang="en-US" dirty="0" err="1"/>
              <a:t>가비지</a:t>
            </a:r>
            <a:r>
              <a:rPr lang="ko-KR" altLang="en-US" dirty="0"/>
              <a:t> 컬렉션 대상이 되어 메모리가 회수되는 절차를 밟게 된다</a:t>
            </a:r>
          </a:p>
        </p:txBody>
      </p:sp>
    </p:spTree>
    <p:extLst>
      <p:ext uri="{BB962C8B-B14F-4D97-AF65-F5344CB8AC3E}">
        <p14:creationId xmlns:p14="http://schemas.microsoft.com/office/powerpoint/2010/main" val="266378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정의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함수의 정의 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/>
              <a:t>Function </a:t>
            </a:r>
            <a:r>
              <a:rPr lang="ko-KR" altLang="en-US" dirty="0"/>
              <a:t>생성자 함수 방식은 </a:t>
            </a:r>
            <a:r>
              <a:rPr lang="ko-KR" altLang="en-US" dirty="0" err="1"/>
              <a:t>클로저를</a:t>
            </a:r>
            <a:r>
              <a:rPr lang="ko-KR" altLang="en-US" dirty="0"/>
              <a:t> 생성할 수 없으므로 거의 사용하지 않음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72816"/>
            <a:ext cx="5053508" cy="319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46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스코프와</a:t>
            </a:r>
            <a:r>
              <a:rPr lang="ko-KR" altLang="en-US" dirty="0"/>
              <a:t> </a:t>
            </a:r>
            <a:r>
              <a:rPr lang="ko-KR" altLang="en-US" dirty="0" err="1"/>
              <a:t>스코프</a:t>
            </a:r>
            <a:r>
              <a:rPr lang="ko-KR" altLang="en-US" dirty="0"/>
              <a:t> 체인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호출 객체 단위로 </a:t>
            </a:r>
            <a:r>
              <a:rPr lang="ko-KR" altLang="en-US" b="0" dirty="0" err="1"/>
              <a:t>스코프가</a:t>
            </a:r>
            <a:r>
              <a:rPr lang="ko-KR" altLang="en-US" b="0" dirty="0"/>
              <a:t> 결정된다</a:t>
            </a:r>
            <a:endParaRPr lang="en-US" altLang="ko-KR" b="0" dirty="0"/>
          </a:p>
          <a:p>
            <a:r>
              <a:rPr lang="ko-KR" altLang="en-US" b="0" dirty="0"/>
              <a:t>호출 객체 내에 </a:t>
            </a:r>
            <a:r>
              <a:rPr lang="ko-KR" altLang="en-US" b="0" dirty="0" err="1"/>
              <a:t>스코프</a:t>
            </a:r>
            <a:r>
              <a:rPr lang="ko-KR" altLang="en-US" b="0" dirty="0"/>
              <a:t> 체인에 대한 정보를 가지고 있다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31" y="2384884"/>
            <a:ext cx="5371565" cy="26642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972" y="2264600"/>
            <a:ext cx="4567910" cy="42247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850" y="5335389"/>
            <a:ext cx="14478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08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스코프와</a:t>
            </a:r>
            <a:r>
              <a:rPr lang="ko-KR" altLang="en-US" dirty="0"/>
              <a:t> </a:t>
            </a:r>
            <a:r>
              <a:rPr lang="ko-KR" altLang="en-US" dirty="0" err="1"/>
              <a:t>스코프</a:t>
            </a:r>
            <a:r>
              <a:rPr lang="ko-KR" altLang="en-US" dirty="0"/>
              <a:t> 체인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호출 객체 단위로 </a:t>
            </a:r>
            <a:r>
              <a:rPr lang="ko-KR" altLang="en-US" dirty="0" err="1"/>
              <a:t>스코프가</a:t>
            </a:r>
            <a:r>
              <a:rPr lang="ko-KR" altLang="en-US" dirty="0"/>
              <a:t> 결정된다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행의 </a:t>
            </a:r>
            <a:r>
              <a:rPr lang="en-US" altLang="ko-KR" dirty="0" err="1"/>
              <a:t>num</a:t>
            </a:r>
            <a:r>
              <a:rPr lang="ko-KR" altLang="en-US" dirty="0"/>
              <a:t>과 </a:t>
            </a:r>
            <a:r>
              <a:rPr lang="en-US" altLang="ko-KR" dirty="0"/>
              <a:t>3</a:t>
            </a:r>
            <a:r>
              <a:rPr lang="ko-KR" altLang="en-US" dirty="0"/>
              <a:t>행의 </a:t>
            </a:r>
            <a:r>
              <a:rPr lang="en-US" altLang="ko-KR" dirty="0" err="1"/>
              <a:t>num</a:t>
            </a:r>
            <a:r>
              <a:rPr lang="ko-KR" altLang="en-US" dirty="0"/>
              <a:t>은 동일한 변수를 가리킨다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키워드를</a:t>
            </a:r>
            <a:r>
              <a:rPr lang="en-US" altLang="ko-KR" dirty="0"/>
              <a:t> </a:t>
            </a:r>
            <a:r>
              <a:rPr lang="ko-KR" altLang="en-US" dirty="0"/>
              <a:t>사용하면 블록 단위 </a:t>
            </a:r>
            <a:r>
              <a:rPr lang="ko-KR" altLang="en-US" dirty="0" err="1"/>
              <a:t>스코프는</a:t>
            </a:r>
            <a:r>
              <a:rPr lang="ko-KR" altLang="en-US" dirty="0"/>
              <a:t> 존재하지 않음</a:t>
            </a:r>
            <a:endParaRPr lang="en-US" altLang="ko-KR" dirty="0"/>
          </a:p>
          <a:p>
            <a:pPr lvl="2"/>
            <a:r>
              <a:rPr lang="en-US" altLang="ko-KR" dirty="0"/>
              <a:t>ES6</a:t>
            </a:r>
            <a:r>
              <a:rPr lang="ko-KR" altLang="en-US" dirty="0"/>
              <a:t>의 </a:t>
            </a:r>
            <a:r>
              <a:rPr lang="en-US" altLang="ko-KR" dirty="0"/>
              <a:t>let </a:t>
            </a:r>
            <a:r>
              <a:rPr lang="ko-KR" altLang="en-US" dirty="0"/>
              <a:t>키워드를 사용하면 블록 단위 </a:t>
            </a:r>
            <a:r>
              <a:rPr lang="ko-KR" altLang="en-US" dirty="0" err="1"/>
              <a:t>스코프를</a:t>
            </a:r>
            <a:r>
              <a:rPr lang="ko-KR" altLang="en-US" dirty="0"/>
              <a:t> 적용할 수 있음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31" y="2888940"/>
            <a:ext cx="6434838" cy="29163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164" y="3045730"/>
            <a:ext cx="16192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74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스코프와</a:t>
            </a:r>
            <a:r>
              <a:rPr lang="ko-KR" altLang="en-US" dirty="0"/>
              <a:t> </a:t>
            </a:r>
            <a:r>
              <a:rPr lang="ko-KR" altLang="en-US" dirty="0" err="1"/>
              <a:t>스코프</a:t>
            </a:r>
            <a:r>
              <a:rPr lang="ko-KR" altLang="en-US" dirty="0"/>
              <a:t> 체인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내부의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변수는 함수 전체에서 이용 가능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행의 </a:t>
            </a:r>
            <a:r>
              <a:rPr lang="en-US" altLang="ko-KR" dirty="0"/>
              <a:t>g</a:t>
            </a:r>
            <a:r>
              <a:rPr lang="ko-KR" altLang="en-US" dirty="0"/>
              <a:t>는 </a:t>
            </a:r>
            <a:r>
              <a:rPr lang="ko-KR" altLang="en-US" dirty="0" err="1"/>
              <a:t>호이스팅될</a:t>
            </a:r>
            <a:r>
              <a:rPr lang="ko-KR" altLang="en-US" dirty="0"/>
              <a:t> 때 만들어지므로 </a:t>
            </a:r>
            <a:r>
              <a:rPr lang="en-US" altLang="ko-KR" dirty="0"/>
              <a:t>3</a:t>
            </a:r>
            <a:r>
              <a:rPr lang="ko-KR" altLang="en-US" dirty="0"/>
              <a:t>행에서 접근하는 </a:t>
            </a:r>
            <a:r>
              <a:rPr lang="en-US" altLang="ko-KR" dirty="0"/>
              <a:t>g</a:t>
            </a:r>
            <a:r>
              <a:rPr lang="ko-KR" altLang="en-US" dirty="0"/>
              <a:t>는 </a:t>
            </a:r>
            <a:r>
              <a:rPr lang="en-US" altLang="ko-KR" dirty="0"/>
              <a:t>undefined </a:t>
            </a:r>
            <a:r>
              <a:rPr lang="ko-KR" altLang="en-US" dirty="0"/>
              <a:t>인 지역변수 </a:t>
            </a:r>
            <a:r>
              <a:rPr lang="en-US" altLang="ko-KR" dirty="0"/>
              <a:t>g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80" y="2526506"/>
            <a:ext cx="7096125" cy="24479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820" y="2526506"/>
            <a:ext cx="6065188" cy="35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2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스코프와</a:t>
            </a:r>
            <a:r>
              <a:rPr lang="ko-KR" altLang="en-US" dirty="0"/>
              <a:t> </a:t>
            </a:r>
            <a:r>
              <a:rPr lang="ko-KR" altLang="en-US" dirty="0" err="1"/>
              <a:t>스코프</a:t>
            </a:r>
            <a:r>
              <a:rPr lang="ko-KR" altLang="en-US" dirty="0"/>
              <a:t> 체인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심지어는 다음 코드의 </a:t>
            </a:r>
            <a:r>
              <a:rPr lang="en-US" altLang="ko-KR" dirty="0"/>
              <a:t>5</a:t>
            </a:r>
            <a:r>
              <a:rPr lang="ko-KR" altLang="en-US" dirty="0"/>
              <a:t>행은 실행될 수 없는 코드이지만</a:t>
            </a:r>
            <a:endParaRPr lang="en-US" altLang="ko-KR" dirty="0"/>
          </a:p>
          <a:p>
            <a:pPr lvl="1"/>
            <a:r>
              <a:rPr lang="ko-KR" altLang="en-US" dirty="0" err="1"/>
              <a:t>호이스팅</a:t>
            </a:r>
            <a:r>
              <a:rPr lang="ko-KR" altLang="en-US" dirty="0"/>
              <a:t> 단계에서 지역 변수 </a:t>
            </a:r>
            <a:r>
              <a:rPr lang="en-US" altLang="ko-KR" dirty="0"/>
              <a:t>g</a:t>
            </a:r>
            <a:r>
              <a:rPr lang="ko-KR" altLang="en-US" dirty="0"/>
              <a:t>를 미리 만든다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결과는 </a:t>
            </a:r>
            <a:r>
              <a:rPr lang="en-US" altLang="ko-KR" dirty="0"/>
              <a:t>undefined, undefined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096852"/>
            <a:ext cx="71056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13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스코프</a:t>
            </a:r>
            <a:r>
              <a:rPr lang="ko-KR" altLang="en-US" dirty="0"/>
              <a:t> 연습 문제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첫번째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 err="1"/>
              <a:t>호이스팅</a:t>
            </a:r>
            <a:r>
              <a:rPr lang="ko-KR" altLang="en-US" dirty="0"/>
              <a:t> 단계에서 </a:t>
            </a:r>
            <a:endParaRPr lang="en-US" altLang="ko-KR" dirty="0"/>
          </a:p>
          <a:p>
            <a:pPr lvl="2"/>
            <a:r>
              <a:rPr lang="en-US" altLang="ko-KR" dirty="0"/>
              <a:t>arguments </a:t>
            </a:r>
            <a:r>
              <a:rPr lang="ko-KR" altLang="en-US" dirty="0"/>
              <a:t>및 파라미터 전달에서 </a:t>
            </a:r>
            <a:r>
              <a:rPr lang="en-US" altLang="ko-KR" dirty="0"/>
              <a:t>2</a:t>
            </a:r>
            <a:r>
              <a:rPr lang="ko-KR" altLang="en-US" dirty="0"/>
              <a:t>행의 </a:t>
            </a:r>
            <a:r>
              <a:rPr lang="en-US" altLang="ko-KR" dirty="0"/>
              <a:t>a1</a:t>
            </a:r>
            <a:r>
              <a:rPr lang="ko-KR" altLang="en-US" dirty="0"/>
              <a:t>으로 </a:t>
            </a:r>
            <a:r>
              <a:rPr lang="en-US" altLang="ko-KR" dirty="0"/>
              <a:t>8</a:t>
            </a:r>
            <a:r>
              <a:rPr lang="ko-KR" altLang="en-US" dirty="0"/>
              <a:t>행의 익명함수 전달</a:t>
            </a:r>
            <a:endParaRPr lang="en-US" altLang="ko-KR" dirty="0"/>
          </a:p>
          <a:p>
            <a:pPr lvl="2"/>
            <a:r>
              <a:rPr lang="en-US" altLang="ko-KR" dirty="0"/>
              <a:t>4</a:t>
            </a:r>
            <a:r>
              <a:rPr lang="ko-KR" altLang="en-US" dirty="0"/>
              <a:t>행의 선언적 함수 값이 </a:t>
            </a:r>
            <a:r>
              <a:rPr lang="en-US" altLang="ko-KR" dirty="0"/>
              <a:t>a1</a:t>
            </a:r>
            <a:r>
              <a:rPr lang="ko-KR" altLang="en-US" dirty="0"/>
              <a:t>에 할당되면서 </a:t>
            </a:r>
            <a:r>
              <a:rPr lang="en-US" altLang="ko-KR" dirty="0"/>
              <a:t>a1</a:t>
            </a:r>
            <a:r>
              <a:rPr lang="ko-KR" altLang="en-US" dirty="0"/>
              <a:t>이 변경됨</a:t>
            </a:r>
            <a:endParaRPr lang="en-US" altLang="ko-KR" dirty="0"/>
          </a:p>
          <a:p>
            <a:pPr lvl="2"/>
            <a:r>
              <a:rPr lang="ko-KR" altLang="en-US" dirty="0" err="1"/>
              <a:t>호이스팅</a:t>
            </a:r>
            <a:r>
              <a:rPr lang="ko-KR" altLang="en-US" dirty="0"/>
              <a:t> 단계가 완료되고나서 함수</a:t>
            </a:r>
            <a:r>
              <a:rPr lang="en-US" altLang="ko-KR" dirty="0"/>
              <a:t> </a:t>
            </a:r>
            <a:r>
              <a:rPr lang="ko-KR" altLang="en-US" dirty="0"/>
              <a:t>내부 코드 실행 </a:t>
            </a:r>
            <a:r>
              <a:rPr lang="en-US" altLang="ko-KR" dirty="0"/>
              <a:t>--&gt; a1() </a:t>
            </a:r>
            <a:r>
              <a:rPr lang="ko-KR" altLang="en-US" dirty="0"/>
              <a:t>함수 호출</a:t>
            </a:r>
            <a:endParaRPr lang="en-US" altLang="ko-KR" dirty="0"/>
          </a:p>
          <a:p>
            <a:pPr lvl="2"/>
            <a:r>
              <a:rPr lang="ko-KR" altLang="en-US" dirty="0"/>
              <a:t>따라서 결과는 </a:t>
            </a:r>
            <a:r>
              <a:rPr lang="en-US" altLang="ko-KR" dirty="0"/>
              <a:t>"world"</a:t>
            </a:r>
          </a:p>
          <a:p>
            <a:pPr lvl="2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96" y="1844824"/>
            <a:ext cx="4286250" cy="216217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15900" dist="101600" dir="246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7416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스코프</a:t>
            </a:r>
            <a:r>
              <a:rPr lang="ko-KR" altLang="en-US" dirty="0"/>
              <a:t> 연습 문제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두번째</a:t>
            </a:r>
            <a:endParaRPr lang="en-US" altLang="ko-KR" dirty="0"/>
          </a:p>
          <a:p>
            <a:pPr lvl="1"/>
            <a:r>
              <a:rPr lang="ko-KR" altLang="en-US" dirty="0"/>
              <a:t>핵심 포인트는 </a:t>
            </a:r>
            <a:r>
              <a:rPr lang="en-US" altLang="ko-KR" dirty="0"/>
              <a:t>13</a:t>
            </a:r>
            <a:r>
              <a:rPr lang="ko-KR" altLang="en-US" dirty="0"/>
              <a:t>행의 </a:t>
            </a:r>
            <a:r>
              <a:rPr lang="en-US" altLang="ko-KR" dirty="0"/>
              <a:t>a2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8" y="2168860"/>
            <a:ext cx="3996444" cy="257068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15900" dist="101600" dir="246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661" y="3219056"/>
            <a:ext cx="5162550" cy="27432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15900" dist="101600" dir="246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1230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스코프</a:t>
            </a:r>
            <a:r>
              <a:rPr lang="ko-KR" altLang="en-US" dirty="0"/>
              <a:t> 연습 문제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세번째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r>
              <a:rPr lang="ko-KR" altLang="en-US" dirty="0"/>
              <a:t>즉시 실행함수 호출로 인해 만들어진 호출객체 내부에서 </a:t>
            </a:r>
            <a:r>
              <a:rPr lang="ko-KR" altLang="en-US" dirty="0" err="1"/>
              <a:t>호이스팅</a:t>
            </a:r>
            <a:r>
              <a:rPr lang="ko-KR" altLang="en-US" dirty="0"/>
              <a:t> 단계가 일어나고</a:t>
            </a:r>
            <a:r>
              <a:rPr lang="en-US" altLang="ko-KR" dirty="0"/>
              <a:t> 22</a:t>
            </a:r>
            <a:r>
              <a:rPr lang="ko-KR" altLang="en-US" dirty="0"/>
              <a:t>행</a:t>
            </a:r>
            <a:r>
              <a:rPr lang="en-US" altLang="ko-KR" dirty="0"/>
              <a:t>, 24</a:t>
            </a:r>
            <a:r>
              <a:rPr lang="ko-KR" altLang="en-US" dirty="0"/>
              <a:t>행의 선언적 함수가 순차적으로 만들어진다</a:t>
            </a:r>
            <a:r>
              <a:rPr lang="en-US" altLang="ko-KR" dirty="0"/>
              <a:t>. </a:t>
            </a:r>
            <a:r>
              <a:rPr lang="ko-KR" altLang="en-US" dirty="0" err="1"/>
              <a:t>호이스팅이</a:t>
            </a:r>
            <a:r>
              <a:rPr lang="ko-KR" altLang="en-US" dirty="0"/>
              <a:t> 완료되고 나면 </a:t>
            </a:r>
            <a:r>
              <a:rPr lang="en-US" altLang="ko-KR" dirty="0"/>
              <a:t>23</a:t>
            </a:r>
            <a:r>
              <a:rPr lang="ko-KR" altLang="en-US" dirty="0"/>
              <a:t>행이 실행되면서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리턴된</a:t>
            </a:r>
            <a:r>
              <a:rPr lang="ko-KR" altLang="en-US" dirty="0"/>
              <a:t> 값은 </a:t>
            </a:r>
            <a:r>
              <a:rPr lang="en-US" altLang="ko-KR" dirty="0"/>
              <a:t>21</a:t>
            </a:r>
            <a:r>
              <a:rPr lang="ko-KR" altLang="en-US" dirty="0"/>
              <a:t>행의 </a:t>
            </a:r>
            <a:r>
              <a:rPr lang="en-US" altLang="ko-KR" dirty="0"/>
              <a:t>test3 </a:t>
            </a:r>
            <a:r>
              <a:rPr lang="ko-KR" altLang="en-US" dirty="0"/>
              <a:t>변수에 할당된다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test3() </a:t>
            </a:r>
            <a:r>
              <a:rPr lang="ko-KR" altLang="en-US" dirty="0"/>
              <a:t>호출 결과는 </a:t>
            </a:r>
            <a:r>
              <a:rPr lang="en-US" altLang="ko-KR" dirty="0"/>
              <a:t>world</a:t>
            </a:r>
          </a:p>
          <a:p>
            <a:pPr lvl="2"/>
            <a:r>
              <a:rPr lang="ko-KR" altLang="en-US" dirty="0"/>
              <a:t>즉시 실행 함수</a:t>
            </a:r>
          </a:p>
          <a:p>
            <a:pPr lvl="3"/>
            <a:r>
              <a:rPr lang="ko-KR" altLang="en-US" dirty="0"/>
              <a:t>즉시 실행 함수</a:t>
            </a:r>
            <a:r>
              <a:rPr lang="en-US" altLang="ko-KR" dirty="0"/>
              <a:t>(</a:t>
            </a:r>
            <a:r>
              <a:rPr lang="en-US" altLang="ko-KR" dirty="0" err="1"/>
              <a:t>IIFE:Immediately</a:t>
            </a:r>
            <a:r>
              <a:rPr lang="en-US" altLang="ko-KR" dirty="0"/>
              <a:t> Invoked Function Expression)</a:t>
            </a:r>
            <a:r>
              <a:rPr lang="ko-KR" altLang="en-US" dirty="0"/>
              <a:t>는 만들어진 직후에 바로 호출되는 함수를 말한다</a:t>
            </a:r>
            <a:r>
              <a:rPr lang="en-US" altLang="ko-KR" dirty="0"/>
              <a:t>. </a:t>
            </a:r>
            <a:r>
              <a:rPr lang="ko-KR" altLang="en-US" dirty="0"/>
              <a:t>바로 호출되므로 익명 함수</a:t>
            </a:r>
            <a:r>
              <a:rPr lang="en-US" altLang="ko-KR" dirty="0"/>
              <a:t>(Anonymous function)</a:t>
            </a:r>
            <a:r>
              <a:rPr lang="ko-KR" altLang="en-US" dirty="0"/>
              <a:t>를 이용한다</a:t>
            </a:r>
            <a:r>
              <a:rPr lang="en-US" altLang="ko-KR" dirty="0"/>
              <a:t>. </a:t>
            </a:r>
          </a:p>
          <a:p>
            <a:pPr lvl="3"/>
            <a:r>
              <a:rPr lang="ko-KR" altLang="en-US" dirty="0"/>
              <a:t>이름이 없는 함수이긴 하지만 호출되므로 독립적인 호출 객체를 만들기때문에 별도의 </a:t>
            </a:r>
            <a:r>
              <a:rPr lang="ko-KR" altLang="en-US" dirty="0" err="1"/>
              <a:t>스코프를</a:t>
            </a:r>
            <a:r>
              <a:rPr lang="ko-KR" altLang="en-US" dirty="0"/>
              <a:t> 가진다</a:t>
            </a:r>
            <a:r>
              <a:rPr lang="en-US" altLang="ko-KR" dirty="0"/>
              <a:t>. </a:t>
            </a:r>
          </a:p>
          <a:p>
            <a:pPr lvl="3"/>
            <a:r>
              <a:rPr lang="en-US" altLang="ko-KR" dirty="0"/>
              <a:t>(function( ) {   })( );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36812"/>
            <a:ext cx="4232049" cy="18002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15900" dist="101600" dir="246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9121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클로저의</a:t>
            </a:r>
            <a:r>
              <a:rPr lang="ko-KR" altLang="en-US" dirty="0"/>
              <a:t> 정의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서로 다른 설명처럼 보이지만 동일한 </a:t>
            </a:r>
            <a:r>
              <a:rPr lang="ko-KR" altLang="en-US" dirty="0" err="1"/>
              <a:t>내용임</a:t>
            </a:r>
            <a:endParaRPr lang="en-US" altLang="ko-KR" dirty="0"/>
          </a:p>
          <a:p>
            <a:pPr lvl="1"/>
            <a:r>
              <a:rPr lang="ko-KR" altLang="en-US" dirty="0" err="1"/>
              <a:t>클로저를</a:t>
            </a:r>
            <a:r>
              <a:rPr lang="ko-KR" altLang="en-US" dirty="0"/>
              <a:t> 이해하려면 함수호출과정</a:t>
            </a:r>
            <a:r>
              <a:rPr lang="en-US" altLang="ko-KR" dirty="0"/>
              <a:t>, </a:t>
            </a:r>
            <a:r>
              <a:rPr lang="ko-KR" altLang="en-US" dirty="0" err="1"/>
              <a:t>스코프</a:t>
            </a:r>
            <a:r>
              <a:rPr lang="en-US" altLang="ko-KR" dirty="0"/>
              <a:t>, </a:t>
            </a:r>
            <a:r>
              <a:rPr lang="ko-KR" altLang="en-US" dirty="0" err="1"/>
              <a:t>호이스팅을</a:t>
            </a:r>
            <a:r>
              <a:rPr lang="ko-KR" altLang="en-US" dirty="0"/>
              <a:t> 이해해야 함</a:t>
            </a:r>
            <a:r>
              <a:rPr lang="en-US" altLang="ko-KR" dirty="0"/>
              <a:t>. </a:t>
            </a:r>
            <a:r>
              <a:rPr lang="ko-KR" altLang="en-US" dirty="0" err="1"/>
              <a:t>클로저의</a:t>
            </a:r>
            <a:r>
              <a:rPr lang="ko-KR" altLang="en-US" dirty="0"/>
              <a:t> 내용은 전혀 </a:t>
            </a:r>
            <a:r>
              <a:rPr lang="ko-KR" altLang="en-US" dirty="0" err="1"/>
              <a:t>새로울게</a:t>
            </a:r>
            <a:r>
              <a:rPr lang="ko-KR" altLang="en-US" dirty="0"/>
              <a:t> 없음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08819"/>
            <a:ext cx="7056784" cy="2057559"/>
          </a:xfrm>
          <a:prstGeom prst="rect">
            <a:avLst/>
          </a:prstGeom>
          <a:effectLst>
            <a:outerShdw blurRad="139700" dist="114300" dir="21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4609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호출객체가 </a:t>
            </a:r>
            <a:r>
              <a:rPr lang="ko-KR" altLang="en-US" dirty="0" err="1"/>
              <a:t>가비지</a:t>
            </a:r>
            <a:r>
              <a:rPr lang="ko-KR" altLang="en-US" dirty="0"/>
              <a:t> 컬렉션 되지 않는 경우</a:t>
            </a:r>
            <a:endParaRPr lang="en-US" altLang="ko-KR" dirty="0"/>
          </a:p>
          <a:p>
            <a:pPr lvl="1"/>
            <a:r>
              <a:rPr lang="ko-KR" altLang="en-US" dirty="0"/>
              <a:t>함수 호출이 완료되면 호출 객체는 </a:t>
            </a:r>
            <a:r>
              <a:rPr lang="ko-KR" altLang="en-US" dirty="0" err="1"/>
              <a:t>가비지</a:t>
            </a:r>
            <a:r>
              <a:rPr lang="ko-KR" altLang="en-US" dirty="0"/>
              <a:t> 컬렉션 대상이 되지만 그렇지 않은 경우도 있음</a:t>
            </a:r>
            <a:endParaRPr lang="en-US" altLang="ko-KR" dirty="0"/>
          </a:p>
          <a:p>
            <a:pPr lvl="1"/>
            <a:r>
              <a:rPr lang="ko-KR" altLang="en-US" dirty="0"/>
              <a:t>함수 안에 내부 함수가 정의되고</a:t>
            </a:r>
            <a:r>
              <a:rPr lang="en-US" altLang="ko-KR" dirty="0"/>
              <a:t>, </a:t>
            </a:r>
            <a:r>
              <a:rPr lang="ko-KR" altLang="en-US" dirty="0"/>
              <a:t>그 내부 함수를 전역에서 접근할 수 있는 상황</a:t>
            </a:r>
            <a:endParaRPr lang="en-US" altLang="ko-KR" dirty="0"/>
          </a:p>
          <a:p>
            <a:pPr lvl="2"/>
            <a:r>
              <a:rPr lang="ko-KR" altLang="en-US" dirty="0"/>
              <a:t>내부 함수가 </a:t>
            </a:r>
            <a:r>
              <a:rPr lang="ko-KR" altLang="en-US" dirty="0" err="1"/>
              <a:t>리턴되는</a:t>
            </a:r>
            <a:r>
              <a:rPr lang="ko-KR" altLang="en-US" dirty="0"/>
              <a:t> 경우</a:t>
            </a:r>
          </a:p>
          <a:p>
            <a:pPr lvl="2"/>
            <a:r>
              <a:rPr lang="ko-KR" altLang="en-US" dirty="0"/>
              <a:t>내부 함수가 전역 변수에 할당되는 경우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969060"/>
            <a:ext cx="3168352" cy="26235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028" y="3969061"/>
            <a:ext cx="3386741" cy="258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75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이전</a:t>
            </a:r>
            <a:r>
              <a:rPr lang="en-US" altLang="ko-KR" dirty="0"/>
              <a:t> </a:t>
            </a:r>
            <a:r>
              <a:rPr lang="ko-KR" altLang="en-US" dirty="0"/>
              <a:t>페이지에 이어서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 err="1"/>
              <a:t>클로저</a:t>
            </a:r>
            <a:r>
              <a:rPr lang="ko-KR" altLang="en-US" dirty="0"/>
              <a:t> 함수 내부의 자유변수는 오로지 </a:t>
            </a:r>
            <a:r>
              <a:rPr lang="ko-KR" altLang="en-US" dirty="0" err="1"/>
              <a:t>클로저</a:t>
            </a:r>
            <a:r>
              <a:rPr lang="ko-KR" altLang="en-US" dirty="0"/>
              <a:t> 함수를 통해서만 접근이 가능함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30" y="1601020"/>
            <a:ext cx="5278209" cy="37317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745" y="1592769"/>
            <a:ext cx="2905326" cy="198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1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정의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호이스팅의</a:t>
            </a:r>
            <a:r>
              <a:rPr lang="ko-KR" altLang="en-US" dirty="0"/>
              <a:t> 순서</a:t>
            </a:r>
            <a:endParaRPr lang="en-US" altLang="ko-KR" dirty="0"/>
          </a:p>
          <a:p>
            <a:pPr lvl="1"/>
            <a:r>
              <a:rPr lang="ko-KR" altLang="en-US" b="0" dirty="0"/>
              <a:t>선언적 함수 방식으로 생성된 함수</a:t>
            </a:r>
          </a:p>
          <a:p>
            <a:pPr lvl="1"/>
            <a:r>
              <a:rPr lang="en-US" altLang="ko-KR" b="0" dirty="0" err="1"/>
              <a:t>var</a:t>
            </a:r>
            <a:r>
              <a:rPr lang="en-US" altLang="ko-KR" b="0" dirty="0"/>
              <a:t> </a:t>
            </a:r>
            <a:r>
              <a:rPr lang="ko-KR" altLang="en-US" b="0" dirty="0"/>
              <a:t>키워드로 선언된 변수</a:t>
            </a:r>
            <a:endParaRPr lang="en-US" altLang="ko-KR" b="0" dirty="0"/>
          </a:p>
          <a:p>
            <a:pPr lvl="2"/>
            <a:r>
              <a:rPr lang="ko-KR" altLang="en-US" b="0" dirty="0"/>
              <a:t>선언적 함수와 </a:t>
            </a:r>
            <a:r>
              <a:rPr lang="en-US" altLang="ko-KR" b="0" dirty="0" err="1"/>
              <a:t>var</a:t>
            </a:r>
            <a:r>
              <a:rPr lang="ko-KR" altLang="en-US" b="0" dirty="0"/>
              <a:t>의 차이가 있다면</a:t>
            </a:r>
            <a:r>
              <a:rPr lang="en-US" altLang="ko-KR" b="0" dirty="0"/>
              <a:t>, </a:t>
            </a:r>
            <a:r>
              <a:rPr lang="ko-KR" altLang="en-US" b="0" dirty="0"/>
              <a:t>선언적 함수는 함수 객체를 할당한 변수를 미리 만들지만</a:t>
            </a:r>
            <a:r>
              <a:rPr lang="en-US" altLang="ko-KR" b="0" dirty="0"/>
              <a:t>, </a:t>
            </a:r>
            <a:r>
              <a:rPr lang="en-US" altLang="ko-KR" b="0" dirty="0" err="1"/>
              <a:t>var</a:t>
            </a:r>
            <a:r>
              <a:rPr lang="en-US" altLang="ko-KR" b="0" dirty="0"/>
              <a:t> </a:t>
            </a:r>
            <a:r>
              <a:rPr lang="ko-KR" altLang="en-US" b="0" dirty="0"/>
              <a:t>키워드는 변수만 생성하고 값은 해당 행의 코드가 실행될 때 할당된다</a:t>
            </a:r>
            <a:r>
              <a:rPr lang="en-US" altLang="ko-KR" b="0" dirty="0"/>
              <a:t>. </a:t>
            </a:r>
          </a:p>
          <a:p>
            <a:pPr lvl="1"/>
            <a:r>
              <a:rPr lang="ko-KR" altLang="en-US" b="0" dirty="0"/>
              <a:t>이미 변수가 생성되어 있다면 선언적 함수와 </a:t>
            </a:r>
            <a:r>
              <a:rPr lang="en-US" altLang="ko-KR" b="0" dirty="0" err="1"/>
              <a:t>var</a:t>
            </a:r>
            <a:r>
              <a:rPr lang="en-US" altLang="ko-KR" b="0" dirty="0"/>
              <a:t> </a:t>
            </a:r>
            <a:r>
              <a:rPr lang="ko-KR" altLang="en-US" b="0" dirty="0"/>
              <a:t>키워드로 선언된 변수는 다음 작업을 한다</a:t>
            </a:r>
            <a:r>
              <a:rPr lang="en-US" altLang="ko-KR" b="0" dirty="0"/>
              <a:t>.</a:t>
            </a:r>
          </a:p>
          <a:p>
            <a:pPr lvl="2"/>
            <a:r>
              <a:rPr lang="ko-KR" altLang="en-US" dirty="0"/>
              <a:t>선언적 함수 </a:t>
            </a:r>
            <a:r>
              <a:rPr lang="en-US" altLang="ko-KR" dirty="0"/>
              <a:t>: </a:t>
            </a:r>
            <a:r>
              <a:rPr lang="ko-KR" altLang="en-US" dirty="0"/>
              <a:t>이미 변수가 생성되어 있으므로 기존 값을 새로운 함수로 변경한다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키워드 </a:t>
            </a:r>
            <a:r>
              <a:rPr lang="en-US" altLang="ko-KR" dirty="0"/>
              <a:t>: </a:t>
            </a:r>
            <a:r>
              <a:rPr lang="ko-KR" altLang="en-US" dirty="0"/>
              <a:t>이미 변수가 생성되어 있으므로 변수를 생성하지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8443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클로저가</a:t>
            </a:r>
            <a:r>
              <a:rPr lang="ko-KR" altLang="en-US" dirty="0"/>
              <a:t> </a:t>
            </a:r>
            <a:r>
              <a:rPr lang="ko-KR" altLang="en-US" dirty="0" err="1"/>
              <a:t>여러개</a:t>
            </a:r>
            <a:r>
              <a:rPr lang="ko-KR" altLang="en-US" dirty="0"/>
              <a:t> 생성되는 경우</a:t>
            </a:r>
            <a:endParaRPr lang="en-US" altLang="ko-KR" dirty="0"/>
          </a:p>
          <a:p>
            <a:pPr lvl="1"/>
            <a:r>
              <a:rPr lang="ko-KR" altLang="en-US" dirty="0"/>
              <a:t>단지 함수의 중첩구조만 고려해서는 안됨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96" y="2240868"/>
            <a:ext cx="4176464" cy="404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0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이전 페이지에 이어서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 - 9</a:t>
            </a:r>
            <a:r>
              <a:rPr lang="ko-KR" altLang="en-US" dirty="0"/>
              <a:t>행까지의 실행</a:t>
            </a:r>
            <a:endParaRPr lang="en-US" altLang="ko-KR" dirty="0"/>
          </a:p>
          <a:p>
            <a:pPr lvl="1"/>
            <a:r>
              <a:rPr lang="en-US" altLang="ko-KR" dirty="0"/>
              <a:t>B - 9</a:t>
            </a:r>
            <a:r>
              <a:rPr lang="ko-KR" altLang="en-US" dirty="0"/>
              <a:t>행 이후의 실행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79" y="3753036"/>
            <a:ext cx="6538507" cy="18029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133" y="1655589"/>
            <a:ext cx="5317867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01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클로저의</a:t>
            </a:r>
            <a:r>
              <a:rPr lang="ko-KR" altLang="en-US" dirty="0"/>
              <a:t> 사용 용도</a:t>
            </a:r>
            <a:endParaRPr lang="en-US" altLang="ko-KR" dirty="0"/>
          </a:p>
          <a:p>
            <a:pPr lvl="1"/>
            <a:r>
              <a:rPr lang="ko-KR" altLang="en-US" dirty="0"/>
              <a:t>캡슐화</a:t>
            </a:r>
            <a:r>
              <a:rPr lang="en-US" altLang="ko-KR" dirty="0"/>
              <a:t>!!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두 </a:t>
            </a:r>
            <a:r>
              <a:rPr lang="en-US" altLang="ko-KR" dirty="0" err="1"/>
              <a:t>util</a:t>
            </a:r>
            <a:r>
              <a:rPr lang="en-US" altLang="ko-KR" dirty="0"/>
              <a:t> </a:t>
            </a:r>
            <a:r>
              <a:rPr lang="ko-KR" altLang="en-US" dirty="0"/>
              <a:t>함수는 </a:t>
            </a:r>
            <a:r>
              <a:rPr lang="ko-KR" altLang="en-US" dirty="0" err="1"/>
              <a:t>충돌남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44" y="2240868"/>
            <a:ext cx="6394651" cy="24122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210" y="1494918"/>
            <a:ext cx="4663831" cy="481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55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충돌 방지를 위해 즉시실행함수로 캡슐화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" y="1700808"/>
            <a:ext cx="6423114" cy="33843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841" y="1556792"/>
            <a:ext cx="4248472" cy="513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04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r>
              <a:rPr lang="ko-KR" altLang="en-US" dirty="0"/>
              <a:t> 사용시 주의사항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메모리 낭비와 성능 문제</a:t>
            </a:r>
            <a:endParaRPr lang="en-US" altLang="ko-KR" dirty="0"/>
          </a:p>
          <a:p>
            <a:pPr lvl="1"/>
            <a:r>
              <a:rPr lang="ko-KR" altLang="en-US" dirty="0" err="1"/>
              <a:t>클로저는</a:t>
            </a:r>
            <a:r>
              <a:rPr lang="ko-KR" altLang="en-US" dirty="0"/>
              <a:t> 호출 객체를 만든 후 </a:t>
            </a:r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컬렉션하지</a:t>
            </a:r>
            <a:r>
              <a:rPr lang="ko-KR" altLang="en-US" dirty="0"/>
              <a:t> 않고 유지하기 때문에 스크립트의 실행 속도를 느리게 하고 메모리 사용량도 증가시킨다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따라서 남용하는 것은 바람직하지 않음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140968"/>
            <a:ext cx="4608512" cy="328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04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r>
              <a:rPr lang="ko-KR" altLang="en-US" dirty="0"/>
              <a:t> 사용시 주의사항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반복문에서의</a:t>
            </a:r>
            <a:r>
              <a:rPr lang="en-US" altLang="ko-KR" dirty="0"/>
              <a:t> </a:t>
            </a:r>
            <a:r>
              <a:rPr lang="ko-KR" altLang="en-US" dirty="0" err="1"/>
              <a:t>클로저</a:t>
            </a:r>
            <a:endParaRPr lang="en-US" altLang="ko-KR" dirty="0"/>
          </a:p>
          <a:p>
            <a:pPr lvl="1"/>
            <a:r>
              <a:rPr lang="ko-KR" altLang="en-US" dirty="0"/>
              <a:t>반복문에서 무심히 코드를 작성하게 되면 </a:t>
            </a:r>
            <a:r>
              <a:rPr lang="ko-KR" altLang="en-US" dirty="0" err="1"/>
              <a:t>클로저</a:t>
            </a:r>
            <a:r>
              <a:rPr lang="ko-KR" altLang="en-US" dirty="0"/>
              <a:t> 상황이 발생할 수 있고</a:t>
            </a:r>
            <a:r>
              <a:rPr lang="en-US" altLang="ko-KR" dirty="0"/>
              <a:t>, </a:t>
            </a:r>
            <a:r>
              <a:rPr lang="ko-KR" altLang="en-US" dirty="0"/>
              <a:t>이로 인해 오류가 발생하기도 한다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519904"/>
            <a:ext cx="4716524" cy="419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81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r>
              <a:rPr lang="ko-KR" altLang="en-US" dirty="0"/>
              <a:t> 사용시 주의사항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이어서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71819"/>
            <a:ext cx="6768752" cy="478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535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r>
              <a:rPr lang="ko-KR" altLang="en-US" dirty="0"/>
              <a:t> 사용시 주의사항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이어서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문제해결</a:t>
            </a:r>
            <a:r>
              <a:rPr lang="en-US" altLang="ko-KR" dirty="0"/>
              <a:t>!! </a:t>
            </a:r>
            <a:r>
              <a:rPr lang="ko-KR" altLang="en-US" dirty="0"/>
              <a:t>반복문에서 함수 호출 </a:t>
            </a:r>
            <a:r>
              <a:rPr lang="en-US" altLang="ko-KR" dirty="0"/>
              <a:t>--&gt; </a:t>
            </a:r>
            <a:r>
              <a:rPr lang="ko-KR" altLang="en-US" dirty="0" err="1"/>
              <a:t>클로저</a:t>
            </a:r>
            <a:r>
              <a:rPr lang="ko-KR" altLang="en-US" dirty="0"/>
              <a:t> 생성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40868"/>
            <a:ext cx="5385214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474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r>
              <a:rPr lang="ko-KR" altLang="en-US" dirty="0"/>
              <a:t> 사용시 주의사항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이어서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문제해결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123062"/>
            <a:ext cx="6300700" cy="456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78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r>
              <a:rPr lang="ko-KR" altLang="en-US" dirty="0"/>
              <a:t> 사용시 주의사항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this</a:t>
            </a:r>
            <a:r>
              <a:rPr lang="ko-KR" altLang="en-US" dirty="0"/>
              <a:t>와</a:t>
            </a:r>
            <a:r>
              <a:rPr lang="en-US" altLang="ko-KR" dirty="0"/>
              <a:t> arguments</a:t>
            </a:r>
          </a:p>
          <a:p>
            <a:pPr lvl="1"/>
            <a:r>
              <a:rPr lang="ko-KR" altLang="en-US" dirty="0"/>
              <a:t>내부 함수에서 외부 함수의 </a:t>
            </a:r>
            <a:r>
              <a:rPr lang="en-US" altLang="ko-KR" dirty="0"/>
              <a:t>this</a:t>
            </a:r>
            <a:r>
              <a:rPr lang="ko-KR" altLang="en-US" dirty="0"/>
              <a:t>와 </a:t>
            </a:r>
            <a:r>
              <a:rPr lang="en-US" altLang="ko-KR" dirty="0"/>
              <a:t>arguments</a:t>
            </a:r>
            <a:r>
              <a:rPr lang="ko-KR" altLang="en-US" dirty="0"/>
              <a:t>는 참조할 수 없다</a:t>
            </a:r>
            <a:endParaRPr lang="en-US" altLang="ko-KR" dirty="0"/>
          </a:p>
          <a:p>
            <a:pPr lvl="2"/>
            <a:r>
              <a:rPr lang="en-US" altLang="ko-KR" dirty="0"/>
              <a:t>this</a:t>
            </a:r>
            <a:r>
              <a:rPr lang="ko-KR" altLang="en-US" dirty="0"/>
              <a:t>와 </a:t>
            </a:r>
            <a:r>
              <a:rPr lang="en-US" altLang="ko-KR" dirty="0"/>
              <a:t>arguments</a:t>
            </a:r>
            <a:r>
              <a:rPr lang="ko-KR" altLang="en-US" dirty="0"/>
              <a:t>는 호출 객체가 생성될 때마다 자동으로 만들어지는 호출 객체의 속성이다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명시적 파라미터가 없다 하더라도 길이가 </a:t>
            </a:r>
            <a:r>
              <a:rPr lang="en-US" altLang="ko-KR" dirty="0"/>
              <a:t>0</a:t>
            </a:r>
            <a:r>
              <a:rPr lang="ko-KR" altLang="en-US" dirty="0"/>
              <a:t>인 </a:t>
            </a:r>
            <a:r>
              <a:rPr lang="en-US" altLang="ko-KR" dirty="0"/>
              <a:t>arguments </a:t>
            </a:r>
            <a:r>
              <a:rPr lang="ko-KR" altLang="en-US" dirty="0"/>
              <a:t>객체는 생성되므로 내부 함수에서 외부 함수의 </a:t>
            </a:r>
            <a:r>
              <a:rPr lang="en-US" altLang="ko-KR" dirty="0"/>
              <a:t>arguments, this</a:t>
            </a:r>
            <a:r>
              <a:rPr lang="ko-KR" altLang="en-US" dirty="0"/>
              <a:t>에는 직접 접근할 수 없다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외부 함수 안에서 </a:t>
            </a:r>
            <a:r>
              <a:rPr lang="en-US" altLang="ko-KR" dirty="0"/>
              <a:t>this, arguments</a:t>
            </a:r>
            <a:r>
              <a:rPr lang="ko-KR" altLang="en-US" dirty="0"/>
              <a:t>를 다른 변수에 할당해 저장해두고 내부 함수에서 접근하도록 코드를 작성해야 한다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149080"/>
            <a:ext cx="5302133" cy="240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8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정의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코드의 실행 순서</a:t>
            </a:r>
            <a:endParaRPr lang="en-US" altLang="ko-KR" dirty="0"/>
          </a:p>
          <a:p>
            <a:pPr lvl="1"/>
            <a:r>
              <a:rPr lang="ko-KR" altLang="en-US" dirty="0"/>
              <a:t>오류가 발생할 것만 같지만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17" y="2276872"/>
            <a:ext cx="4392488" cy="13019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036" y="2276872"/>
            <a:ext cx="4125564" cy="38675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75" y="4701629"/>
            <a:ext cx="4293911" cy="1442800"/>
          </a:xfrm>
          <a:prstGeom prst="rect">
            <a:avLst/>
          </a:prstGeom>
        </p:spPr>
      </p:pic>
      <p:sp>
        <p:nvSpPr>
          <p:cNvPr id="7" name="화살표: 아래쪽 6"/>
          <p:cNvSpPr/>
          <p:nvPr/>
        </p:nvSpPr>
        <p:spPr>
          <a:xfrm>
            <a:off x="1486468" y="3999099"/>
            <a:ext cx="1620180" cy="4300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6344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jquery</a:t>
            </a:r>
            <a:r>
              <a:rPr lang="ko-KR" altLang="en-US" dirty="0"/>
              <a:t>와 </a:t>
            </a:r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jQuery</a:t>
            </a:r>
            <a:r>
              <a:rPr lang="ko-KR" altLang="en-US" b="0" dirty="0"/>
              <a:t>와 </a:t>
            </a:r>
            <a:r>
              <a:rPr lang="ko-KR" altLang="en-US" b="0" dirty="0" err="1"/>
              <a:t>클로저</a:t>
            </a:r>
            <a:endParaRPr lang="en-US" altLang="ko-KR" b="0" dirty="0"/>
          </a:p>
          <a:p>
            <a:pPr lvl="1"/>
            <a:r>
              <a:rPr lang="en-US" altLang="ko-KR" b="0" dirty="0"/>
              <a:t>jQuery</a:t>
            </a:r>
            <a:r>
              <a:rPr lang="ko-KR" altLang="en-US" b="0" dirty="0"/>
              <a:t>와 </a:t>
            </a:r>
            <a:r>
              <a:rPr lang="en-US" altLang="ko-KR" b="0" dirty="0"/>
              <a:t>jQuery </a:t>
            </a:r>
            <a:r>
              <a:rPr lang="ko-KR" altLang="en-US" b="0" dirty="0"/>
              <a:t>플러그인 상당수는 </a:t>
            </a:r>
            <a:r>
              <a:rPr lang="ko-KR" altLang="en-US" b="0" dirty="0" err="1"/>
              <a:t>클로저를</a:t>
            </a:r>
            <a:r>
              <a:rPr lang="ko-KR" altLang="en-US" b="0" dirty="0"/>
              <a:t> 이용해 개발</a:t>
            </a:r>
            <a:endParaRPr lang="en-US" altLang="ko-KR" b="0" dirty="0"/>
          </a:p>
          <a:p>
            <a:pPr lvl="1"/>
            <a:r>
              <a:rPr lang="en-US" altLang="ko-KR" b="0" dirty="0"/>
              <a:t>jQuery</a:t>
            </a:r>
            <a:r>
              <a:rPr lang="ko-KR" altLang="en-US" b="0" dirty="0"/>
              <a:t>로 코드를 </a:t>
            </a:r>
            <a:r>
              <a:rPr lang="ko-KR" altLang="en-US" b="0" dirty="0" err="1"/>
              <a:t>작성하다보면</a:t>
            </a:r>
            <a:r>
              <a:rPr lang="ko-KR" altLang="en-US" b="0" dirty="0"/>
              <a:t> 의외로 </a:t>
            </a:r>
            <a:r>
              <a:rPr lang="ko-KR" altLang="en-US" b="0" dirty="0" err="1"/>
              <a:t>클로저를</a:t>
            </a:r>
            <a:r>
              <a:rPr lang="ko-KR" altLang="en-US" b="0" dirty="0"/>
              <a:t> 많이 사용함</a:t>
            </a:r>
            <a:endParaRPr lang="en-US" altLang="ko-KR" b="0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708920"/>
            <a:ext cx="6444716" cy="386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6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정의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이건</a:t>
            </a:r>
            <a:r>
              <a:rPr lang="en-US" altLang="ko-KR" dirty="0"/>
              <a:t> </a:t>
            </a:r>
            <a:r>
              <a:rPr lang="ko-KR" altLang="en-US" dirty="0"/>
              <a:t>함수는 아니지만</a:t>
            </a:r>
            <a:r>
              <a:rPr lang="en-US" altLang="ko-KR" dirty="0"/>
              <a:t>..</a:t>
            </a:r>
          </a:p>
          <a:p>
            <a:pPr lvl="1"/>
            <a:r>
              <a:rPr lang="ko-KR" altLang="en-US" dirty="0"/>
              <a:t>오류가 발생하지 않는다</a:t>
            </a:r>
            <a:r>
              <a:rPr lang="en-US" altLang="ko-KR" dirty="0"/>
              <a:t>..</a:t>
            </a:r>
          </a:p>
          <a:p>
            <a:pPr lvl="1"/>
            <a:r>
              <a:rPr lang="ko-KR" altLang="en-US" dirty="0" err="1"/>
              <a:t>호이스팅</a:t>
            </a:r>
            <a:r>
              <a:rPr lang="ko-KR" altLang="en-US" dirty="0"/>
              <a:t> 단계에서는 변수를 위한 메모리만 할당하고 값은 할당하지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72" y="3049451"/>
            <a:ext cx="71437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9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정의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선언적 함수의 중복</a:t>
            </a:r>
            <a:endParaRPr lang="en-US" altLang="ko-KR" dirty="0"/>
          </a:p>
          <a:p>
            <a:pPr lvl="1"/>
            <a:r>
              <a:rPr lang="ko-KR" altLang="en-US" dirty="0"/>
              <a:t>이것도 오류가 발생하지 않는다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직전 예제와는 달리 </a:t>
            </a:r>
            <a:r>
              <a:rPr lang="ko-KR" altLang="en-US" dirty="0" err="1"/>
              <a:t>호이스팅</a:t>
            </a:r>
            <a:r>
              <a:rPr lang="ko-KR" altLang="en-US" dirty="0"/>
              <a:t> 단계에서 값을 할당해버린다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6" y="2648307"/>
            <a:ext cx="4492458" cy="18362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0" y="4332775"/>
            <a:ext cx="4493555" cy="20057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900" y="2694890"/>
            <a:ext cx="3903249" cy="365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5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정의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함수리터럴</a:t>
            </a:r>
            <a:r>
              <a:rPr lang="ko-KR" altLang="en-US" dirty="0"/>
              <a:t> 방식에서의 중복</a:t>
            </a:r>
            <a:endParaRPr lang="en-US" altLang="ko-KR" dirty="0"/>
          </a:p>
          <a:p>
            <a:pPr lvl="1"/>
            <a:r>
              <a:rPr lang="ko-KR" altLang="en-US" dirty="0"/>
              <a:t>역시 오류는 발생하지 않으나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키워드의 접근방식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14" y="2060848"/>
            <a:ext cx="5262376" cy="30603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2124716"/>
            <a:ext cx="5724128" cy="425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743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정의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 err="1"/>
              <a:t>리터럴</a:t>
            </a:r>
            <a:r>
              <a:rPr lang="ko-KR" altLang="en-US" dirty="0"/>
              <a:t> 방식에서의 함수명은 적용되지 않음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44824"/>
            <a:ext cx="71437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20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파라미터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명시적 파라미터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번의 호출 모두 오류가 발생하지 않음</a:t>
            </a:r>
            <a:endParaRPr lang="en-US" altLang="ko-KR" dirty="0"/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: </a:t>
            </a:r>
            <a:r>
              <a:rPr lang="ko-KR" altLang="en-US" dirty="0"/>
              <a:t>명시적 파라미터 </a:t>
            </a:r>
            <a:r>
              <a:rPr lang="en-US" altLang="ko-KR" dirty="0" err="1"/>
              <a:t>b,c</a:t>
            </a:r>
            <a:r>
              <a:rPr lang="ko-KR" altLang="en-US" dirty="0"/>
              <a:t>가 전달되지 않았으므로 </a:t>
            </a:r>
            <a:r>
              <a:rPr lang="en-US" altLang="ko-KR" dirty="0"/>
              <a:t>undefined</a:t>
            </a:r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번째 </a:t>
            </a:r>
            <a:r>
              <a:rPr lang="en-US" altLang="ko-KR" dirty="0"/>
              <a:t>: </a:t>
            </a:r>
            <a:r>
              <a:rPr lang="ko-KR" altLang="en-US" dirty="0"/>
              <a:t>명시적 파라미터 </a:t>
            </a:r>
            <a:r>
              <a:rPr lang="en-US" altLang="ko-KR" dirty="0" err="1"/>
              <a:t>a,b,c</a:t>
            </a:r>
            <a:r>
              <a:rPr lang="ko-KR" altLang="en-US" dirty="0"/>
              <a:t>에는 </a:t>
            </a:r>
            <a:r>
              <a:rPr lang="en-US" altLang="ko-KR" dirty="0"/>
              <a:t>100,200,300</a:t>
            </a:r>
            <a:r>
              <a:rPr lang="ko-KR" altLang="en-US" dirty="0"/>
              <a:t>이 전달되었지만</a:t>
            </a:r>
            <a:r>
              <a:rPr lang="en-US" altLang="ko-KR" dirty="0"/>
              <a:t>? </a:t>
            </a:r>
            <a:r>
              <a:rPr lang="ko-KR" altLang="en-US" dirty="0"/>
              <a:t>나머지는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arguments</a:t>
            </a:r>
            <a:r>
              <a:rPr lang="ko-KR" altLang="en-US" dirty="0"/>
              <a:t>를 확인해보면 알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1" y="1664805"/>
            <a:ext cx="4601798" cy="190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3209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marL="355600" indent="-355600">
          <a:buFont typeface="Wingdings" pitchFamily="2" charset="2"/>
          <a:buChar char="§"/>
          <a:defRPr sz="1600" dirty="0" smtClean="0">
            <a:latin typeface="+mn-ea"/>
            <a:ea typeface="+mn-ea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21862</TotalTime>
  <Words>1141</Words>
  <Application>Microsoft Office PowerPoint</Application>
  <PresentationFormat>화면 슬라이드 쇼(4:3)</PresentationFormat>
  <Paragraphs>229</Paragraphs>
  <Slides>40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(환)돋움중둥근체</vt:lpstr>
      <vt:lpstr>굴림</vt:lpstr>
      <vt:lpstr>나눔고딕</vt:lpstr>
      <vt:lpstr>맑은 고딕</vt:lpstr>
      <vt:lpstr>Wingdings</vt:lpstr>
      <vt:lpstr>기본 디자인</vt:lpstr>
      <vt:lpstr>함수란?</vt:lpstr>
      <vt:lpstr>함수의 정의(1)</vt:lpstr>
      <vt:lpstr>함수의 정의(2)</vt:lpstr>
      <vt:lpstr>함수의 정의(3)</vt:lpstr>
      <vt:lpstr>함수의 정의(4)</vt:lpstr>
      <vt:lpstr>함수의 정의(5)</vt:lpstr>
      <vt:lpstr>함수의 정의(6)</vt:lpstr>
      <vt:lpstr>함수의 정의(7)</vt:lpstr>
      <vt:lpstr>함수의 파라미터(1)</vt:lpstr>
      <vt:lpstr>함수의 파라미터(2)</vt:lpstr>
      <vt:lpstr>함수의 파라미터(3)</vt:lpstr>
      <vt:lpstr>함수의 리턴값(1)</vt:lpstr>
      <vt:lpstr>함수의 리턴값(2)</vt:lpstr>
      <vt:lpstr>함수의 호출과정(1)</vt:lpstr>
      <vt:lpstr>함수의 호출과정(2)</vt:lpstr>
      <vt:lpstr>함수의 호출과정(3)</vt:lpstr>
      <vt:lpstr>함수의 호출과정(4)</vt:lpstr>
      <vt:lpstr>함수의 호출과정(5)</vt:lpstr>
      <vt:lpstr>함수의 호출과정(6)</vt:lpstr>
      <vt:lpstr>스코프와 스코프 체인(1)</vt:lpstr>
      <vt:lpstr>스코프와 스코프 체인(2)</vt:lpstr>
      <vt:lpstr>스코프와 스코프 체인(3)</vt:lpstr>
      <vt:lpstr>스코프와 스코프 체인(4)</vt:lpstr>
      <vt:lpstr>스코프 연습 문제(1)</vt:lpstr>
      <vt:lpstr>스코프 연습 문제(2)</vt:lpstr>
      <vt:lpstr>스코프 연습 문제(3)</vt:lpstr>
      <vt:lpstr>클로저(1)</vt:lpstr>
      <vt:lpstr>클로저(2)</vt:lpstr>
      <vt:lpstr>클로저(3)</vt:lpstr>
      <vt:lpstr>클로저(4)</vt:lpstr>
      <vt:lpstr>클로저(5)</vt:lpstr>
      <vt:lpstr>클로저(6)</vt:lpstr>
      <vt:lpstr>클로저(7)</vt:lpstr>
      <vt:lpstr>클로저 사용시 주의사항(1)</vt:lpstr>
      <vt:lpstr>클로저 사용시 주의사항(2)</vt:lpstr>
      <vt:lpstr>클로저 사용시 주의사항(3)</vt:lpstr>
      <vt:lpstr>클로저 사용시 주의사항(3)</vt:lpstr>
      <vt:lpstr>클로저 사용시 주의사항(4)</vt:lpstr>
      <vt:lpstr>클로저 사용시 주의사항(5)</vt:lpstr>
      <vt:lpstr>jquery와 클로저</vt:lpstr>
    </vt:vector>
  </TitlesOfParts>
  <Company>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데이터 모델링</dc:title>
  <dc:subject>1. NOSQL</dc:subject>
  <dc:creator>Stephen Won</dc:creator>
  <cp:lastModifiedBy>Stephen Won</cp:lastModifiedBy>
  <cp:revision>2062</cp:revision>
  <dcterms:created xsi:type="dcterms:W3CDTF">2011-01-27T23:33:23Z</dcterms:created>
  <dcterms:modified xsi:type="dcterms:W3CDTF">2016-09-06T23:49:30Z</dcterms:modified>
</cp:coreProperties>
</file>