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615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637" r:id="rId24"/>
    <p:sldId id="638" r:id="rId25"/>
    <p:sldId id="639" r:id="rId26"/>
    <p:sldId id="640" r:id="rId27"/>
    <p:sldId id="641" r:id="rId28"/>
    <p:sldId id="642" r:id="rId2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0" autoAdjust="0"/>
    <p:restoredTop sz="88612" autoAdjust="0"/>
  </p:normalViewPr>
  <p:slideViewPr>
    <p:cSldViewPr>
      <p:cViewPr varScale="1">
        <p:scale>
          <a:sx n="65" d="100"/>
          <a:sy n="65" d="100"/>
        </p:scale>
        <p:origin x="1488" y="72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2016-09-08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689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1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emf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emf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1"/>
            <a:ext cx="4704581" cy="5116512"/>
          </a:xfrm>
        </p:spPr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를 수행하는 기본 작업</a:t>
            </a:r>
            <a:endParaRPr lang="en-US" altLang="ko-KR" dirty="0"/>
          </a:p>
          <a:p>
            <a:pPr lvl="1"/>
            <a:r>
              <a:rPr lang="en-US" altLang="ko-KR" dirty="0"/>
              <a:t>Select --&gt; Action</a:t>
            </a:r>
          </a:p>
          <a:p>
            <a:pPr lvl="2"/>
            <a:r>
              <a:rPr lang="ko-KR" altLang="en-US" dirty="0"/>
              <a:t>선택을 위해 </a:t>
            </a:r>
            <a:r>
              <a:rPr lang="ko-KR" altLang="en-US" dirty="0" err="1"/>
              <a:t>선택자</a:t>
            </a:r>
            <a:r>
              <a:rPr lang="en-US" altLang="ko-KR" dirty="0"/>
              <a:t>(Selector)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ko-KR" altLang="en-US" dirty="0"/>
              <a:t>선택된</a:t>
            </a:r>
            <a:r>
              <a:rPr lang="en-US" altLang="ko-KR" dirty="0"/>
              <a:t> </a:t>
            </a:r>
            <a:r>
              <a:rPr lang="ko-KR" altLang="en-US" dirty="0"/>
              <a:t>요소들을 포함한 </a:t>
            </a:r>
            <a:r>
              <a:rPr lang="en-US" altLang="ko-KR" dirty="0"/>
              <a:t>jQuery </a:t>
            </a:r>
            <a:r>
              <a:rPr lang="ko-KR" altLang="en-US" dirty="0"/>
              <a:t>객체 리턴</a:t>
            </a:r>
            <a:endParaRPr lang="en-US" altLang="ko-KR" dirty="0"/>
          </a:p>
          <a:p>
            <a:pPr lvl="2"/>
            <a:r>
              <a:rPr lang="en-US" altLang="ko-KR" dirty="0"/>
              <a:t>jQuery </a:t>
            </a:r>
            <a:r>
              <a:rPr lang="ko-KR" altLang="en-US" dirty="0"/>
              <a:t>객체의 메서드가 </a:t>
            </a:r>
            <a:r>
              <a:rPr lang="en-US" altLang="ko-KR" dirty="0"/>
              <a:t>Action </a:t>
            </a:r>
            <a:r>
              <a:rPr lang="ko-KR" altLang="en-US" dirty="0"/>
              <a:t>기능 제공</a:t>
            </a:r>
            <a:endParaRPr lang="en-US" altLang="ko-KR" dirty="0"/>
          </a:p>
          <a:p>
            <a:pPr lvl="1"/>
            <a:r>
              <a:rPr lang="ko-KR" altLang="en-US" dirty="0"/>
              <a:t>우선 선택자를 알아야 한다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544" y="1700808"/>
            <a:ext cx="4104456" cy="43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8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 </a:t>
            </a:r>
            <a:r>
              <a:rPr lang="ko-KR" altLang="en-US" dirty="0" err="1"/>
              <a:t>선택자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4609283" cy="5116512"/>
          </a:xfrm>
        </p:spPr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인접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en-US" altLang="ko-KR" dirty="0" err="1"/>
              <a:t>div.header</a:t>
            </a:r>
            <a:r>
              <a:rPr lang="en-US" altLang="ko-KR" dirty="0"/>
              <a:t> </a:t>
            </a:r>
            <a:r>
              <a:rPr lang="ko-KR" altLang="en-US" dirty="0"/>
              <a:t>바로 다음의 </a:t>
            </a:r>
            <a:r>
              <a:rPr lang="en-US" altLang="ko-KR" dirty="0" err="1"/>
              <a:t>div.conten</a:t>
            </a:r>
            <a:r>
              <a:rPr lang="ko-KR" altLang="en-US" dirty="0"/>
              <a:t>만 선택</a:t>
            </a:r>
            <a:endParaRPr lang="en-US" altLang="ko-KR" dirty="0"/>
          </a:p>
          <a:p>
            <a:pPr lvl="1"/>
            <a:r>
              <a:rPr lang="en-US" altLang="ko-KR" dirty="0"/>
              <a:t>34</a:t>
            </a:r>
            <a:r>
              <a:rPr lang="ko-KR" altLang="en-US" dirty="0"/>
              <a:t>행의 </a:t>
            </a:r>
            <a:r>
              <a:rPr lang="en-US" altLang="ko-KR" dirty="0" err="1"/>
              <a:t>div.content</a:t>
            </a:r>
            <a:r>
              <a:rPr lang="ko-KR" altLang="en-US" dirty="0"/>
              <a:t>는 선택되지 않음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246" y="2623311"/>
            <a:ext cx="3875903" cy="380511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247" y="1556792"/>
            <a:ext cx="3875903" cy="77518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879475"/>
            <a:ext cx="2594530" cy="2429250"/>
          </a:xfrm>
          <a:prstGeom prst="rect">
            <a:avLst/>
          </a:prstGeom>
        </p:spPr>
      </p:pic>
      <p:sp>
        <p:nvSpPr>
          <p:cNvPr id="7" name="화살표: 왼쪽 6"/>
          <p:cNvSpPr/>
          <p:nvPr/>
        </p:nvSpPr>
        <p:spPr>
          <a:xfrm>
            <a:off x="3802367" y="4333908"/>
            <a:ext cx="936104" cy="18716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8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 </a:t>
            </a:r>
            <a:r>
              <a:rPr lang="ko-KR" altLang="en-US" dirty="0" err="1"/>
              <a:t>선택자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4021013" cy="5116512"/>
          </a:xfrm>
        </p:spPr>
        <p:txBody>
          <a:bodyPr/>
          <a:lstStyle/>
          <a:p>
            <a:r>
              <a:rPr lang="ko-KR" altLang="en-US" dirty="0"/>
              <a:t>다음 형제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#</a:t>
            </a:r>
            <a:r>
              <a:rPr lang="en-US" altLang="ko-KR" dirty="0" err="1"/>
              <a:t>korean</a:t>
            </a:r>
            <a:r>
              <a:rPr lang="ko-KR" altLang="en-US" dirty="0"/>
              <a:t>의 </a:t>
            </a:r>
            <a:r>
              <a:rPr lang="ko-KR" altLang="en-US" dirty="0" err="1"/>
              <a:t>형제노드들</a:t>
            </a:r>
            <a:r>
              <a:rPr lang="ko-KR" altLang="en-US" dirty="0"/>
              <a:t> 중에서 </a:t>
            </a:r>
            <a:r>
              <a:rPr lang="en-US" altLang="ko-KR" dirty="0"/>
              <a:t>div</a:t>
            </a:r>
            <a:r>
              <a:rPr lang="ko-KR" altLang="en-US" dirty="0"/>
              <a:t>들만 선택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36" y="5198990"/>
            <a:ext cx="8415861" cy="13557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628800"/>
            <a:ext cx="4824536" cy="373588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36" y="1772816"/>
            <a:ext cx="3514545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9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특성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특성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찾아서</a:t>
            </a:r>
            <a:r>
              <a:rPr lang="en-US" altLang="ko-KR" dirty="0"/>
              <a:t> </a:t>
            </a:r>
            <a:r>
              <a:rPr lang="ko-KR" altLang="en-US" dirty="0"/>
              <a:t>선택하는 속도가 느리기 때문에 꼭 필요한 경우에만 사용하는 것이 바람직함</a:t>
            </a:r>
            <a:r>
              <a:rPr lang="en-US" altLang="ko-KR" dirty="0"/>
              <a:t>. (</a:t>
            </a:r>
            <a:r>
              <a:rPr lang="ko-KR" altLang="en-US" dirty="0"/>
              <a:t>특히 </a:t>
            </a:r>
            <a:r>
              <a:rPr lang="ko-KR" altLang="en-US" dirty="0" err="1"/>
              <a:t>구형브라우저에서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6000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2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특성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특성 존재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1" y="2856586"/>
            <a:ext cx="4865422" cy="38549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90" y="2117629"/>
            <a:ext cx="3571875" cy="6096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467" y="4323895"/>
            <a:ext cx="4074683" cy="92037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706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특성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특성값</a:t>
            </a:r>
            <a:r>
              <a:rPr lang="ko-KR" altLang="en-US" dirty="0"/>
              <a:t> 일치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특성값</a:t>
            </a:r>
            <a:r>
              <a:rPr lang="ko-KR" altLang="en-US" dirty="0"/>
              <a:t> 시작선택자</a:t>
            </a:r>
            <a:r>
              <a:rPr lang="en-US" altLang="ko-KR" dirty="0"/>
              <a:t>, </a:t>
            </a:r>
            <a:r>
              <a:rPr lang="ko-KR" altLang="en-US" dirty="0" err="1"/>
              <a:t>특성값</a:t>
            </a:r>
            <a:r>
              <a:rPr lang="ko-KR" altLang="en-US" dirty="0"/>
              <a:t> 종료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특성값</a:t>
            </a:r>
            <a:r>
              <a:rPr lang="ko-KR" altLang="en-US" dirty="0"/>
              <a:t> 불일치 </a:t>
            </a:r>
            <a:r>
              <a:rPr lang="ko-KR" altLang="en-US" dirty="0" err="1"/>
              <a:t>선택자</a:t>
            </a:r>
            <a:r>
              <a:rPr lang="en-US" altLang="ko-KR" dirty="0"/>
              <a:t> (208p)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1772816"/>
            <a:ext cx="6120680" cy="3727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2726191"/>
            <a:ext cx="5302584" cy="7027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53" y="4391298"/>
            <a:ext cx="6397836" cy="42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1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특성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포함 </a:t>
            </a:r>
            <a:r>
              <a:rPr lang="ko-KR" altLang="en-US" dirty="0" err="1"/>
              <a:t>선택자</a:t>
            </a:r>
            <a:r>
              <a:rPr lang="en-US" altLang="ko-KR" dirty="0"/>
              <a:t>, </a:t>
            </a:r>
            <a:r>
              <a:rPr lang="ko-KR" altLang="en-US" dirty="0"/>
              <a:t>단어 포함 </a:t>
            </a:r>
            <a:r>
              <a:rPr lang="ko-KR" altLang="en-US" dirty="0" err="1"/>
              <a:t>선택자</a:t>
            </a:r>
            <a:r>
              <a:rPr lang="en-US" altLang="ko-KR" dirty="0"/>
              <a:t>, </a:t>
            </a:r>
            <a:r>
              <a:rPr lang="ko-KR" altLang="en-US" dirty="0" err="1"/>
              <a:t>접두어</a:t>
            </a:r>
            <a:r>
              <a:rPr lang="ko-KR" altLang="en-US" dirty="0"/>
              <a:t> 포함 </a:t>
            </a:r>
            <a:r>
              <a:rPr lang="ko-KR" altLang="en-US" dirty="0" err="1"/>
              <a:t>선택자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5429250" cy="16383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908188"/>
            <a:ext cx="6076950" cy="24574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52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r>
              <a:rPr lang="en-US" altLang="ko-KR" dirty="0"/>
              <a:t>(Filter Selector)</a:t>
            </a:r>
          </a:p>
          <a:p>
            <a:pPr lvl="1"/>
            <a:r>
              <a:rPr lang="ko-KR" altLang="en-US" dirty="0"/>
              <a:t>콜론</a:t>
            </a:r>
            <a:r>
              <a:rPr lang="en-US" altLang="ko-KR" dirty="0"/>
              <a:t>(:) </a:t>
            </a:r>
            <a:r>
              <a:rPr lang="ko-KR" altLang="en-US" dirty="0"/>
              <a:t>기호로 시작하는 문자열 형식을 사용한다</a:t>
            </a:r>
            <a:endParaRPr lang="en-US" altLang="ko-KR" dirty="0"/>
          </a:p>
          <a:p>
            <a:pPr lvl="1"/>
            <a:r>
              <a:rPr lang="ko-KR" altLang="en-US" dirty="0"/>
              <a:t>처음부터 암기하지는 말자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다양하지만 자주 사용하지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선택 성능이 좋지 않기 때문에 되도록 문서 전체에서 찾지 않고 좁은 범위에서 찾을 수 있도록 후손 </a:t>
            </a:r>
            <a:r>
              <a:rPr lang="ko-KR" altLang="en-US" dirty="0" err="1"/>
              <a:t>선택자</a:t>
            </a:r>
            <a:r>
              <a:rPr lang="ko-KR" altLang="en-US" dirty="0"/>
              <a:t> 등과 결합해서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꼭 필요할 때만 사용</a:t>
            </a:r>
            <a:endParaRPr lang="en-US" altLang="ko-KR" dirty="0"/>
          </a:p>
          <a:p>
            <a:r>
              <a:rPr lang="ko-KR" altLang="en-US" dirty="0"/>
              <a:t>위치 필터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256"/>
            <a:ext cx="5072098" cy="2392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719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위치 필터 예제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5214974" cy="157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429000"/>
            <a:ext cx="3143272" cy="294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3" y="1196752"/>
            <a:ext cx="3012901" cy="5116512"/>
          </a:xfrm>
        </p:spPr>
        <p:txBody>
          <a:bodyPr/>
          <a:lstStyle/>
          <a:p>
            <a:r>
              <a:rPr lang="ko-KR" altLang="en-US" sz="2000" dirty="0"/>
              <a:t>입력 폼 필터</a:t>
            </a:r>
            <a:endParaRPr lang="en-US" altLang="ko-KR" sz="2000" dirty="0"/>
          </a:p>
          <a:p>
            <a:pPr lvl="1"/>
            <a:r>
              <a:rPr lang="ko-KR" altLang="en-US" sz="1800" dirty="0"/>
              <a:t>선택하는 속도가 느리기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되도록 문서 전체에서 찾지 않고 좁은 범위에서 찾을 수 있도록 후손 선택자를 </a:t>
            </a:r>
            <a:r>
              <a:rPr lang="ko-KR" altLang="en-US" sz="1800" dirty="0" err="1"/>
              <a:t>사용한다든지</a:t>
            </a:r>
            <a:r>
              <a:rPr lang="ko-KR" altLang="en-US" sz="1800" dirty="0"/>
              <a:t> 다른 선택자와 조합하여 찾는 대상 요소의 범위를 좁히는 것이 바람직하다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0674" y="1738784"/>
            <a:ext cx="5902878" cy="40324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 상태 필터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700809"/>
            <a:ext cx="5153689" cy="19652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77" y="3912124"/>
            <a:ext cx="6197984" cy="21811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선택자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가지 기본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선택자를 단독으로 사용할 때 단하나의 요소</a:t>
            </a:r>
            <a:r>
              <a:rPr lang="en-US" altLang="ko-KR" dirty="0"/>
              <a:t>(Element)</a:t>
            </a:r>
            <a:r>
              <a:rPr lang="ko-KR" altLang="en-US" dirty="0"/>
              <a:t>만 선택</a:t>
            </a:r>
            <a:endParaRPr lang="en-US" altLang="ko-KR" dirty="0"/>
          </a:p>
          <a:p>
            <a:pPr lvl="2"/>
            <a:r>
              <a:rPr lang="ko-KR" altLang="en-US" dirty="0"/>
              <a:t>동일한</a:t>
            </a:r>
            <a:r>
              <a:rPr lang="en-US" altLang="ko-KR" dirty="0"/>
              <a:t> ID</a:t>
            </a:r>
            <a:r>
              <a:rPr lang="ko-KR" altLang="en-US" dirty="0"/>
              <a:t>의 요소가 여러 개일 때는 그중 첫번째 요소만 선택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641692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00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 상태 필터 예제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2" y="1777554"/>
            <a:ext cx="3939261" cy="247497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449796"/>
            <a:ext cx="4464496" cy="263413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5452513"/>
            <a:ext cx="4295278" cy="8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5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보임</a:t>
            </a:r>
            <a:r>
              <a:rPr lang="en-US" altLang="ko-KR" dirty="0"/>
              <a:t> </a:t>
            </a:r>
            <a:r>
              <a:rPr lang="ko-KR" altLang="en-US" dirty="0"/>
              <a:t>상태 필터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불투명도</a:t>
            </a:r>
            <a:r>
              <a:rPr lang="en-US" altLang="ko-KR" dirty="0"/>
              <a:t>(opacity)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것도 </a:t>
            </a:r>
            <a:r>
              <a:rPr lang="en-US" altLang="ko-KR" dirty="0"/>
              <a:t>visible</a:t>
            </a:r>
            <a:r>
              <a:rPr lang="ko-KR" altLang="en-US" dirty="0"/>
              <a:t>한 것으로 간주함</a:t>
            </a:r>
            <a:endParaRPr lang="en-US" altLang="ko-KR" dirty="0"/>
          </a:p>
          <a:p>
            <a:pPr lvl="2"/>
            <a:r>
              <a:rPr lang="ko-KR" altLang="en-US" dirty="0"/>
              <a:t>화면에 보이지는 않지만 공간을 차지하는 경우 </a:t>
            </a:r>
            <a:r>
              <a:rPr lang="en-US" altLang="ko-KR" dirty="0"/>
              <a:t>visible </a:t>
            </a:r>
            <a:r>
              <a:rPr lang="ko-KR" altLang="en-US" dirty="0"/>
              <a:t>상태임</a:t>
            </a:r>
            <a:endParaRPr lang="en-US" altLang="ko-KR" dirty="0"/>
          </a:p>
          <a:p>
            <a:pPr lvl="1"/>
            <a:r>
              <a:rPr lang="ko-KR" altLang="en-US" dirty="0"/>
              <a:t>폭</a:t>
            </a:r>
            <a:r>
              <a:rPr lang="en-US" altLang="ko-KR" dirty="0"/>
              <a:t>, </a:t>
            </a:r>
            <a:r>
              <a:rPr lang="ko-KR" altLang="en-US" dirty="0"/>
              <a:t>높이가 </a:t>
            </a:r>
            <a:r>
              <a:rPr lang="en-US" altLang="ko-KR" dirty="0"/>
              <a:t>0</a:t>
            </a:r>
            <a:r>
              <a:rPr lang="ko-KR" altLang="en-US" dirty="0" err="1"/>
              <a:t>인것은</a:t>
            </a:r>
            <a:r>
              <a:rPr lang="ko-KR" altLang="en-US" dirty="0"/>
              <a:t> </a:t>
            </a:r>
            <a:r>
              <a:rPr lang="en-US" altLang="ko-KR" dirty="0"/>
              <a:t>hidden </a:t>
            </a:r>
            <a:r>
              <a:rPr lang="ko-KR" altLang="en-US" dirty="0"/>
              <a:t>상태</a:t>
            </a:r>
            <a:endParaRPr lang="en-US" altLang="ko-KR" dirty="0"/>
          </a:p>
          <a:p>
            <a:pPr lvl="2"/>
            <a:r>
              <a:rPr lang="en-US" altLang="ko-KR" dirty="0"/>
              <a:t>2.2</a:t>
            </a:r>
            <a:r>
              <a:rPr lang="ko-KR" altLang="en-US" dirty="0"/>
              <a:t>까지는 </a:t>
            </a:r>
            <a:r>
              <a:rPr lang="en-US" altLang="ko-KR" dirty="0"/>
              <a:t>visible</a:t>
            </a:r>
            <a:r>
              <a:rPr lang="ko-KR" altLang="en-US" dirty="0"/>
              <a:t>로 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1700808"/>
            <a:ext cx="7101589" cy="15121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49897"/>
            <a:ext cx="4134757" cy="127837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051" y="4803834"/>
            <a:ext cx="4787526" cy="106856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5860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</a:t>
            </a:r>
            <a:r>
              <a:rPr lang="en-US" altLang="ko-KR" dirty="0"/>
              <a:t> </a:t>
            </a:r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8" y="1662274"/>
            <a:ext cx="6029325" cy="3181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8" y="4843624"/>
            <a:ext cx="6019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81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</a:t>
            </a:r>
            <a:r>
              <a:rPr lang="en-US" altLang="ko-KR" dirty="0"/>
              <a:t> </a:t>
            </a:r>
            <a:r>
              <a:rPr lang="ko-KR" altLang="en-US" dirty="0"/>
              <a:t>필터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8" y="1916832"/>
            <a:ext cx="2390775" cy="2276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4156180"/>
            <a:ext cx="2428875" cy="2257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725" y="1873969"/>
            <a:ext cx="5038725" cy="11811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4156180"/>
            <a:ext cx="4137521" cy="150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75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 필터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6" y="1772817"/>
            <a:ext cx="4059750" cy="3384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41" y="5157193"/>
            <a:ext cx="4066706" cy="1043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946" y="1758487"/>
            <a:ext cx="4818724" cy="109444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184" y="3226748"/>
            <a:ext cx="3645266" cy="347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콘텐트</a:t>
            </a:r>
            <a:r>
              <a:rPr lang="en-US" altLang="ko-KR" dirty="0"/>
              <a:t> </a:t>
            </a:r>
            <a:r>
              <a:rPr lang="ko-KR" altLang="en-US" dirty="0"/>
              <a:t>필터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745328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0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콘텐트 필터 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0" y="1700808"/>
            <a:ext cx="4374936" cy="50266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790" y="1700808"/>
            <a:ext cx="2482466" cy="3868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853" y="2113764"/>
            <a:ext cx="4673351" cy="14150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517" y="4984139"/>
            <a:ext cx="3830021" cy="8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63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 </a:t>
            </a:r>
            <a:r>
              <a:rPr lang="ko-KR" altLang="en-US" dirty="0"/>
              <a:t>필터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6010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86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endParaRPr lang="en-US" altLang="ko-KR" dirty="0"/>
          </a:p>
          <a:p>
            <a:pPr lvl="1"/>
            <a:r>
              <a:rPr lang="ko-KR" altLang="en-US" dirty="0"/>
              <a:t>개별적인 </a:t>
            </a:r>
            <a:r>
              <a:rPr lang="ko-KR" altLang="en-US" dirty="0" err="1"/>
              <a:t>선택자</a:t>
            </a:r>
            <a:r>
              <a:rPr lang="ko-KR" altLang="en-US" dirty="0"/>
              <a:t> 하나하나를 모두 암기할 필요 없음</a:t>
            </a:r>
            <a:endParaRPr lang="en-US" altLang="ko-KR" dirty="0"/>
          </a:p>
          <a:p>
            <a:pPr lvl="1"/>
            <a:r>
              <a:rPr lang="ko-KR" altLang="en-US" dirty="0"/>
              <a:t>선택자를 적절하게 조합하는 것이 중요</a:t>
            </a:r>
            <a:endParaRPr lang="en-US" altLang="ko-KR" dirty="0"/>
          </a:p>
          <a:p>
            <a:pPr lvl="1"/>
            <a:r>
              <a:rPr lang="ko-KR" altLang="en-US" dirty="0"/>
              <a:t>특성 </a:t>
            </a:r>
            <a:r>
              <a:rPr lang="ko-KR" altLang="en-US" dirty="0" err="1"/>
              <a:t>선택자</a:t>
            </a:r>
            <a:r>
              <a:rPr lang="en-US" altLang="ko-KR" dirty="0"/>
              <a:t>, </a:t>
            </a:r>
            <a:r>
              <a:rPr lang="ko-KR" altLang="en-US" dirty="0"/>
              <a:t>필터 선택자는 선택하는 속도가 느리므로 </a:t>
            </a:r>
            <a:r>
              <a:rPr lang="en-US" altLang="ko-KR" dirty="0"/>
              <a:t>ID </a:t>
            </a:r>
            <a:r>
              <a:rPr lang="ko-KR" altLang="en-US" dirty="0" err="1"/>
              <a:t>선택자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ko-KR" altLang="en-US" dirty="0" err="1"/>
              <a:t>선택자</a:t>
            </a:r>
            <a:r>
              <a:rPr lang="en-US" altLang="ko-KR" dirty="0"/>
              <a:t>, </a:t>
            </a:r>
            <a:r>
              <a:rPr lang="ko-KR" altLang="en-US" dirty="0"/>
              <a:t>후손 </a:t>
            </a:r>
            <a:r>
              <a:rPr lang="ko-KR" altLang="en-US" dirty="0" err="1"/>
              <a:t>선택자</a:t>
            </a:r>
            <a:r>
              <a:rPr lang="ko-KR" altLang="en-US" dirty="0"/>
              <a:t> 등의 선택자와 함께 사용하는 것이 바람직함</a:t>
            </a:r>
            <a:r>
              <a:rPr lang="en-US" altLang="ko-KR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30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선택자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09" y="1262197"/>
            <a:ext cx="5027352" cy="1842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4" y="3758740"/>
            <a:ext cx="3891796" cy="294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0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선택자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선택자의 조합</a:t>
            </a:r>
            <a:endParaRPr lang="en-US" altLang="ko-KR" dirty="0"/>
          </a:p>
          <a:p>
            <a:pPr lvl="1"/>
            <a:r>
              <a:rPr lang="en-US" altLang="ko-KR" dirty="0"/>
              <a:t>AND </a:t>
            </a:r>
            <a:r>
              <a:rPr lang="ko-KR" altLang="en-US" dirty="0"/>
              <a:t>조합</a:t>
            </a:r>
            <a:r>
              <a:rPr lang="en-US" altLang="ko-KR" dirty="0"/>
              <a:t> : </a:t>
            </a:r>
            <a:r>
              <a:rPr lang="ko-KR" altLang="en-US" dirty="0"/>
              <a:t>선택자를 붙여서 사용</a:t>
            </a:r>
            <a:endParaRPr lang="en-US" altLang="ko-KR" dirty="0"/>
          </a:p>
          <a:p>
            <a:pPr lvl="1"/>
            <a:r>
              <a:rPr lang="en-US" altLang="ko-KR" dirty="0"/>
              <a:t>OR </a:t>
            </a:r>
            <a:r>
              <a:rPr lang="ko-KR" altLang="en-US" dirty="0"/>
              <a:t>조합 </a:t>
            </a:r>
            <a:r>
              <a:rPr lang="en-US" altLang="ko-KR" dirty="0"/>
              <a:t>: , </a:t>
            </a:r>
            <a:r>
              <a:rPr lang="ko-KR" altLang="en-US" dirty="0"/>
              <a:t>로 연결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564904"/>
            <a:ext cx="3859429" cy="2448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331" y="4013625"/>
            <a:ext cx="5621482" cy="284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객체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5461173" cy="5116512"/>
          </a:xfrm>
        </p:spPr>
        <p:txBody>
          <a:bodyPr/>
          <a:lstStyle/>
          <a:p>
            <a:r>
              <a:rPr lang="en-US" altLang="ko-KR" dirty="0"/>
              <a:t>jQuery($)</a:t>
            </a:r>
            <a:r>
              <a:rPr lang="ko-KR" altLang="en-US" dirty="0"/>
              <a:t>는 함수</a:t>
            </a:r>
            <a:endParaRPr lang="en-US" altLang="ko-KR" dirty="0"/>
          </a:p>
          <a:p>
            <a:pPr lvl="1"/>
            <a:r>
              <a:rPr lang="ko-KR" altLang="en-US" dirty="0"/>
              <a:t>이 함수를 호출한 후의 </a:t>
            </a:r>
            <a:r>
              <a:rPr lang="ko-KR" altLang="en-US" dirty="0" err="1"/>
              <a:t>리턴값이</a:t>
            </a:r>
            <a:r>
              <a:rPr lang="ko-KR" altLang="en-US" dirty="0"/>
              <a:t> </a:t>
            </a:r>
            <a:r>
              <a:rPr lang="en-US" altLang="ko-KR" dirty="0"/>
              <a:t>jQuery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객체의 속성과 메서드</a:t>
            </a:r>
            <a:endParaRPr lang="en-US" altLang="ko-KR" dirty="0"/>
          </a:p>
          <a:p>
            <a:pPr lvl="2"/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선택된 요소와 사용된 </a:t>
            </a:r>
            <a:r>
              <a:rPr lang="ko-KR" altLang="en-US" dirty="0" err="1"/>
              <a:t>선택자</a:t>
            </a:r>
            <a:r>
              <a:rPr lang="ko-KR" altLang="en-US" dirty="0"/>
              <a:t> 정보 등을 포함</a:t>
            </a:r>
            <a:endParaRPr lang="en-US" altLang="ko-KR" dirty="0"/>
          </a:p>
          <a:p>
            <a:pPr lvl="2"/>
            <a:r>
              <a:rPr lang="ko-KR" altLang="en-US" dirty="0"/>
              <a:t>메서드 </a:t>
            </a:r>
            <a:r>
              <a:rPr lang="en-US" altLang="ko-KR" dirty="0"/>
              <a:t>: prototype </a:t>
            </a:r>
            <a:r>
              <a:rPr lang="ko-KR" altLang="en-US" dirty="0"/>
              <a:t>객체를 통해 다양한 메서드 제공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296" y="1192213"/>
            <a:ext cx="3441340" cy="17305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296" y="3587350"/>
            <a:ext cx="3057839" cy="272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1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객체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객체의 속성</a:t>
            </a:r>
            <a:r>
              <a:rPr lang="en-US" altLang="ko-KR" dirty="0"/>
              <a:t>(jQuery 2.2.4</a:t>
            </a:r>
            <a:r>
              <a:rPr lang="ko-KR" altLang="en-US" dirty="0"/>
              <a:t>로 테스트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selector : </a:t>
            </a:r>
            <a:r>
              <a:rPr lang="ko-KR" altLang="en-US" dirty="0"/>
              <a:t>사용된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2"/>
            <a:r>
              <a:rPr lang="en-US" altLang="ko-KR" dirty="0"/>
              <a:t>context : </a:t>
            </a:r>
            <a:r>
              <a:rPr lang="ko-KR" altLang="en-US" dirty="0"/>
              <a:t>선택자가 사용되어 요소를 찾은 범위</a:t>
            </a:r>
            <a:endParaRPr lang="en-US" altLang="ko-KR" dirty="0"/>
          </a:p>
          <a:p>
            <a:pPr lvl="2"/>
            <a:r>
              <a:rPr lang="en-US" altLang="ko-KR" dirty="0"/>
              <a:t>length : </a:t>
            </a:r>
            <a:r>
              <a:rPr lang="ko-KR" altLang="en-US" dirty="0"/>
              <a:t>선택된 요소의 </a:t>
            </a:r>
            <a:r>
              <a:rPr lang="ko-KR" altLang="en-US" dirty="0" err="1"/>
              <a:t>갯수</a:t>
            </a:r>
            <a:endParaRPr lang="en-US" altLang="ko-KR" dirty="0"/>
          </a:p>
          <a:p>
            <a:pPr lvl="2"/>
            <a:r>
              <a:rPr lang="en-US" altLang="ko-KR" dirty="0"/>
              <a:t>index </a:t>
            </a:r>
            <a:r>
              <a:rPr lang="ko-KR" altLang="en-US" dirty="0"/>
              <a:t>번호 </a:t>
            </a:r>
            <a:r>
              <a:rPr lang="en-US" altLang="ko-KR" dirty="0"/>
              <a:t>: </a:t>
            </a:r>
            <a:r>
              <a:rPr lang="ko-KR" altLang="en-US" dirty="0"/>
              <a:t>유사 배열 구조</a:t>
            </a:r>
            <a:r>
              <a:rPr lang="en-US" altLang="ko-KR" dirty="0"/>
              <a:t>. </a:t>
            </a:r>
            <a:r>
              <a:rPr lang="ko-KR" altLang="en-US" dirty="0"/>
              <a:t>선택된 요소 객체</a:t>
            </a:r>
            <a:endParaRPr lang="en-US" altLang="ko-KR" dirty="0"/>
          </a:p>
          <a:p>
            <a:pPr lvl="2"/>
            <a:r>
              <a:rPr lang="en-US" altLang="ko-KR" dirty="0" err="1"/>
              <a:t>prevObject</a:t>
            </a:r>
            <a:r>
              <a:rPr lang="en-US" altLang="ko-KR" dirty="0"/>
              <a:t> : </a:t>
            </a:r>
            <a:r>
              <a:rPr lang="ko-KR" altLang="en-US" dirty="0"/>
              <a:t>이전 선택된 요소를 보유한 </a:t>
            </a:r>
            <a:r>
              <a:rPr lang="en-US" altLang="ko-KR" dirty="0"/>
              <a:t>jQuery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객체의 메서드는 </a:t>
            </a:r>
            <a:r>
              <a:rPr lang="en-US" altLang="ko-KR" dirty="0"/>
              <a:t>prototype</a:t>
            </a:r>
            <a:r>
              <a:rPr lang="ko-KR" altLang="en-US" dirty="0"/>
              <a:t>에 정의되어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11" y="3763195"/>
            <a:ext cx="6924929" cy="29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2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 </a:t>
            </a:r>
            <a:r>
              <a:rPr lang="ko-KR" altLang="en-US" dirty="0" err="1"/>
              <a:t>선택자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가지 계층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60102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8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 </a:t>
            </a:r>
            <a:r>
              <a:rPr lang="ko-KR" altLang="en-US" dirty="0" err="1"/>
              <a:t>선택자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 선택자와 후손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200400" lvl="7" indent="0">
              <a:buNone/>
            </a:pPr>
            <a:endParaRPr lang="en-US" altLang="ko-KR" dirty="0"/>
          </a:p>
          <a:p>
            <a:pPr marL="3200400" lvl="7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이 코드는 요소를 선택하지 못함</a:t>
            </a:r>
            <a:r>
              <a:rPr lang="en-US" altLang="ko-KR" dirty="0"/>
              <a:t>. </a:t>
            </a:r>
            <a:r>
              <a:rPr lang="ko-KR" altLang="en-US" dirty="0"/>
              <a:t>이유는</a:t>
            </a:r>
            <a:r>
              <a:rPr lang="en-US" altLang="ko-KR" dirty="0"/>
              <a:t>?</a:t>
            </a:r>
          </a:p>
          <a:p>
            <a:pPr marL="3200400" lvl="7" indent="0">
              <a:buNone/>
            </a:pPr>
            <a:r>
              <a:rPr lang="en-US" altLang="ko-KR" dirty="0"/>
              <a:t>      --&gt; </a:t>
            </a:r>
            <a:r>
              <a:rPr lang="ko-KR" altLang="en-US" dirty="0"/>
              <a:t>다음 슬라이드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608" y="1104888"/>
            <a:ext cx="2873127" cy="17340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" y="1797249"/>
            <a:ext cx="3725018" cy="4757539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3933056"/>
            <a:ext cx="5481049" cy="1389806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21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 </a:t>
            </a:r>
            <a:r>
              <a:rPr lang="ko-KR" altLang="en-US" dirty="0" err="1"/>
              <a:t>선택자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계층 선택자는 작성한 요소의 계층 구조가 아닌 브라우저가 </a:t>
            </a:r>
            <a:r>
              <a:rPr lang="ko-KR" altLang="en-US" dirty="0" err="1"/>
              <a:t>파싱한</a:t>
            </a:r>
            <a:r>
              <a:rPr lang="ko-KR" altLang="en-US" dirty="0"/>
              <a:t> 요소의 계층 구조를 중심으로 작동한다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브라우저가 파악한 앞 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500063" lvl="2" indent="0">
              <a:buNone/>
            </a:pPr>
            <a:r>
              <a:rPr lang="en-US" altLang="ko-KR" b="1" dirty="0"/>
              <a:t>$("#foods &gt; </a:t>
            </a:r>
            <a:r>
              <a:rPr lang="en-US" altLang="ko-KR" b="1" dirty="0" err="1"/>
              <a:t>tr</a:t>
            </a:r>
            <a:r>
              <a:rPr lang="en-US" altLang="ko-KR" b="1" dirty="0"/>
              <a:t>")</a:t>
            </a:r>
          </a:p>
          <a:p>
            <a:pPr marL="500063" lvl="2" indent="0">
              <a:buNone/>
            </a:pPr>
            <a:endParaRPr lang="en-US" altLang="ko-KR" b="1" dirty="0"/>
          </a:p>
          <a:p>
            <a:pPr marL="500063" lvl="2" indent="0">
              <a:buNone/>
            </a:pPr>
            <a:r>
              <a:rPr lang="ko-KR" altLang="en-US" b="1" dirty="0"/>
              <a:t>따라서 아래와 같이 수정해야</a:t>
            </a:r>
            <a:r>
              <a:rPr lang="en-US" altLang="ko-KR" b="1" dirty="0"/>
              <a:t>..</a:t>
            </a:r>
          </a:p>
          <a:p>
            <a:pPr marL="500063" lvl="2" indent="0">
              <a:buNone/>
            </a:pPr>
            <a:r>
              <a:rPr lang="en-US" altLang="ko-KR" b="1" dirty="0"/>
              <a:t>-&gt; $("#foods &gt; </a:t>
            </a:r>
            <a:r>
              <a:rPr lang="en-US" altLang="ko-KR" b="1" dirty="0" err="1"/>
              <a:t>tbody</a:t>
            </a:r>
            <a:r>
              <a:rPr lang="en-US" altLang="ko-KR" b="1" dirty="0"/>
              <a:t> &gt; </a:t>
            </a:r>
            <a:r>
              <a:rPr lang="en-US" altLang="ko-KR" b="1" dirty="0" err="1"/>
              <a:t>tr</a:t>
            </a:r>
            <a:r>
              <a:rPr lang="en-US" altLang="ko-KR" b="1" dirty="0"/>
              <a:t>")</a:t>
            </a:r>
          </a:p>
          <a:p>
            <a:pPr marL="500063" lvl="2" indent="0">
              <a:buNone/>
            </a:pPr>
            <a:endParaRPr lang="en-US" altLang="ko-KR" b="1" dirty="0"/>
          </a:p>
          <a:p>
            <a:pPr marL="500063" lvl="2" indent="0">
              <a:buNone/>
            </a:pPr>
            <a:r>
              <a:rPr lang="ko-KR" altLang="en-US" b="1" dirty="0"/>
              <a:t>또는 후손 선택자를 사용</a:t>
            </a:r>
            <a:r>
              <a:rPr lang="en-US" altLang="ko-KR" b="1" dirty="0"/>
              <a:t>...</a:t>
            </a:r>
          </a:p>
          <a:p>
            <a:pPr marL="500063" lvl="2" indent="0">
              <a:buNone/>
            </a:pPr>
            <a:r>
              <a:rPr lang="en-US" altLang="ko-KR" b="1" dirty="0"/>
              <a:t>-&gt; $("#foods   </a:t>
            </a:r>
            <a:r>
              <a:rPr lang="en-US" altLang="ko-KR" b="1" dirty="0" err="1"/>
              <a:t>tr</a:t>
            </a:r>
            <a:r>
              <a:rPr lang="en-US" altLang="ko-KR" b="1" dirty="0"/>
              <a:t>")</a:t>
            </a:r>
          </a:p>
          <a:p>
            <a:pPr marL="500063" lvl="2" indent="0">
              <a:buNone/>
            </a:pPr>
            <a:endParaRPr lang="en-US" altLang="ko-KR" b="1" dirty="0"/>
          </a:p>
          <a:p>
            <a:pPr marL="500063" lvl="2" indent="0">
              <a:buNone/>
            </a:pPr>
            <a:endParaRPr lang="en-US" altLang="ko-KR" b="1" dirty="0"/>
          </a:p>
          <a:p>
            <a:pPr marL="500063" lvl="2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38" y="2720573"/>
            <a:ext cx="5256262" cy="38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5219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22322</TotalTime>
  <Words>614</Words>
  <Application>Microsoft Office PowerPoint</Application>
  <PresentationFormat>화면 슬라이드 쇼(4:3)</PresentationFormat>
  <Paragraphs>149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(환)돋움중둥근체</vt:lpstr>
      <vt:lpstr>굴림</vt:lpstr>
      <vt:lpstr>나눔고딕</vt:lpstr>
      <vt:lpstr>맑은 고딕</vt:lpstr>
      <vt:lpstr>Wingdings</vt:lpstr>
      <vt:lpstr>기본 디자인</vt:lpstr>
      <vt:lpstr>요소 선택</vt:lpstr>
      <vt:lpstr>기본 선택자(1)</vt:lpstr>
      <vt:lpstr>기본 선택자(2)</vt:lpstr>
      <vt:lpstr>기본 선택자(3)</vt:lpstr>
      <vt:lpstr>jQuery 객체(1)</vt:lpstr>
      <vt:lpstr>jQuery 객체(2)</vt:lpstr>
      <vt:lpstr>계층 선택자(1)</vt:lpstr>
      <vt:lpstr>계층 선택자(2)</vt:lpstr>
      <vt:lpstr>계층 선택자(3)</vt:lpstr>
      <vt:lpstr>계층 선택자(4)</vt:lpstr>
      <vt:lpstr>계층 선택자(5)</vt:lpstr>
      <vt:lpstr>특성 선택자(1)</vt:lpstr>
      <vt:lpstr>특성 선택자(2)</vt:lpstr>
      <vt:lpstr>특성 선택자(3)</vt:lpstr>
      <vt:lpstr>특성 선택자(4)</vt:lpstr>
      <vt:lpstr>필터 선택자(1)</vt:lpstr>
      <vt:lpstr>필터 선택자(2)</vt:lpstr>
      <vt:lpstr>필터 선택자(3)</vt:lpstr>
      <vt:lpstr>필터 선택자(4)</vt:lpstr>
      <vt:lpstr>필터 선택자(5)</vt:lpstr>
      <vt:lpstr>필터 선택자(6)</vt:lpstr>
      <vt:lpstr>필터 선택자(7)</vt:lpstr>
      <vt:lpstr>필터 선택자(8)</vt:lpstr>
      <vt:lpstr>필터 선택자(9)</vt:lpstr>
      <vt:lpstr>필터 선택자(10)</vt:lpstr>
      <vt:lpstr>필터 선택자(11)</vt:lpstr>
      <vt:lpstr>필터 선택자(12)</vt:lpstr>
      <vt:lpstr>정리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Stephen Won</cp:lastModifiedBy>
  <cp:revision>2168</cp:revision>
  <dcterms:created xsi:type="dcterms:W3CDTF">2011-01-27T23:33:23Z</dcterms:created>
  <dcterms:modified xsi:type="dcterms:W3CDTF">2016-09-08T04:17:17Z</dcterms:modified>
</cp:coreProperties>
</file>