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616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45" r:id="rId31"/>
    <p:sldId id="646" r:id="rId3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14">
          <p15:clr>
            <a:srgbClr val="A4A3A4"/>
          </p15:clr>
        </p15:guide>
        <p15:guide id="3" orient="horz" pos="59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2880">
          <p15:clr>
            <a:srgbClr val="A4A3A4"/>
          </p15:clr>
        </p15:guide>
        <p15:guide id="7" pos="5556">
          <p15:clr>
            <a:srgbClr val="A4A3A4"/>
          </p15:clr>
        </p15:guide>
        <p15:guide id="8" pos="204">
          <p15:clr>
            <a:srgbClr val="A4A3A4"/>
          </p15:clr>
        </p15:guide>
        <p15:guide id="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orient="horz" pos="5397">
          <p15:clr>
            <a:srgbClr val="A4A3A4"/>
          </p15:clr>
        </p15:guide>
        <p15:guide id="3" orient="horz" pos="544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orient="horz" pos="3266">
          <p15:clr>
            <a:srgbClr val="A4A3A4"/>
          </p15:clr>
        </p15:guide>
        <p15:guide id="6" orient="horz" pos="1192">
          <p15:clr>
            <a:srgbClr val="A4A3A4"/>
          </p15:clr>
        </p15:guide>
        <p15:guide id="7" orient="horz">
          <p15:clr>
            <a:srgbClr val="A4A3A4"/>
          </p15:clr>
        </p15:guide>
        <p15:guide id="8" pos="436">
          <p15:clr>
            <a:srgbClr val="A4A3A4"/>
          </p15:clr>
        </p15:guide>
        <p15:guide id="9" pos="2161">
          <p15:clr>
            <a:srgbClr val="A4A3A4"/>
          </p15:clr>
        </p15:guide>
        <p15:guide id="10" pos="39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EF0"/>
    <a:srgbClr val="FFCCFF"/>
    <a:srgbClr val="66CCFF"/>
    <a:srgbClr val="E4E4E4"/>
    <a:srgbClr val="DDDDDD"/>
    <a:srgbClr val="FDFDFD"/>
    <a:srgbClr val="DAEDF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0" autoAdjust="0"/>
    <p:restoredTop sz="88612" autoAdjust="0"/>
  </p:normalViewPr>
  <p:slideViewPr>
    <p:cSldViewPr>
      <p:cViewPr varScale="1">
        <p:scale>
          <a:sx n="65" d="100"/>
          <a:sy n="65" d="100"/>
        </p:scale>
        <p:origin x="750" y="72"/>
      </p:cViewPr>
      <p:guideLst>
        <p:guide orient="horz" pos="2160"/>
        <p:guide orient="horz" pos="214"/>
        <p:guide orient="horz" pos="596"/>
        <p:guide orient="horz" pos="754"/>
        <p:guide orient="horz" pos="3974"/>
        <p:guide pos="2880"/>
        <p:guide pos="5556"/>
        <p:guide pos="204"/>
        <p:guide/>
      </p:guideLst>
    </p:cSldViewPr>
  </p:slideViewPr>
  <p:outlineViewPr>
    <p:cViewPr>
      <p:scale>
        <a:sx n="33" d="100"/>
        <a:sy n="33" d="100"/>
      </p:scale>
      <p:origin x="48" y="11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90" y="1362"/>
      </p:cViewPr>
      <p:guideLst>
        <p:guide orient="horz" pos="3152"/>
        <p:guide orient="horz" pos="5397"/>
        <p:guide orient="horz" pos="544"/>
        <p:guide orient="horz" pos="453"/>
        <p:guide orient="horz" pos="3266"/>
        <p:guide orient="horz" pos="1192"/>
        <p:guide orient="horz"/>
        <p:guide pos="436"/>
        <p:guide pos="2161"/>
        <p:guide pos="39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DCFFDB-5CBF-4933-A170-5111AF8C90EA}" type="datetimeFigureOut">
              <a:rPr lang="ko-KR" altLang="en-US"/>
              <a:pPr>
                <a:defRPr/>
              </a:pPr>
              <a:t>2016-09-08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259F26-775D-4C59-8940-4948097F56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25" y="863600"/>
            <a:ext cx="5518150" cy="4122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5184775"/>
            <a:ext cx="55149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endParaRPr lang="en-US" altLang="ko-KR" noProof="0" dirty="0"/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944688" y="856773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B824955-CBB3-4DBF-B29D-1E20247B46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65100" indent="-165100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나눔고딕" pitchFamily="50" charset="-127"/>
      <a:buChar char="■"/>
      <a:defRPr kumimoji="1" sz="10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304800" indent="-1381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Wingdings" pitchFamily="2" charset="2"/>
      <a:buChar char="§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419100" indent="-1127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맑은 고딕" pitchFamily="50" charset="-127"/>
      <a:buChar char="–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120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227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249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6075" y="339725"/>
            <a:ext cx="2124075" cy="596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339725"/>
            <a:ext cx="6219825" cy="5969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192213"/>
            <a:ext cx="4165600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63" y="1192213"/>
            <a:ext cx="4167187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" name="Rectangle 263"/>
          <p:cNvSpPr>
            <a:spLocks noChangeArrowheads="1"/>
          </p:cNvSpPr>
          <p:nvPr/>
        </p:nvSpPr>
        <p:spPr bwMode="auto">
          <a:xfrm rot="10800000">
            <a:off x="0" y="6421438"/>
            <a:ext cx="9144000" cy="4365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fld id="{AF245BBD-6C96-4762-9809-2D83184368F8}" type="slidenum">
              <a:rPr lang="ko-KR" altLang="ko-KR" sz="1000" smtClean="0">
                <a:latin typeface="(환)돋움중둥근체" pitchFamily="18" charset="-127"/>
                <a:ea typeface="(환)돋움중둥근체" pitchFamily="18" charset="-127"/>
              </a:rPr>
              <a:pPr algn="ctr" defTabSz="922338" latinLnBrk="0">
                <a:lnSpc>
                  <a:spcPct val="85000"/>
                </a:lnSpc>
                <a:buFont typeface="Wingdings" pitchFamily="2" charset="2"/>
                <a:buNone/>
                <a:defRPr/>
              </a:pPr>
              <a:t>‹#›</a:t>
            </a:fld>
            <a:endParaRPr lang="ko-KR" altLang="ko-KR" sz="1000" dirty="0">
              <a:latin typeface="(환)돋움중둥근체" pitchFamily="18" charset="-127"/>
              <a:ea typeface="(환)돋움중둥근체" pitchFamily="18" charset="-127"/>
            </a:endParaRP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 rot="10800000">
            <a:off x="0" y="0"/>
            <a:ext cx="9144000" cy="13033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endParaRPr lang="ko-KR" altLang="ko-KR" sz="1000">
              <a:latin typeface="(환)돋움중둥근체" pitchFamily="18" charset="-127"/>
              <a:ea typeface="(환)돋움중둥근체" pitchFamily="18" charset="-127"/>
            </a:endParaRPr>
          </a:p>
        </p:txBody>
      </p:sp>
      <p:pic>
        <p:nvPicPr>
          <p:cNvPr id="1029" name="Picture 26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563" y="285750"/>
            <a:ext cx="7050087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0" name="Picture 12" descr="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34225" y="69850"/>
            <a:ext cx="193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9725"/>
            <a:ext cx="8229600" cy="606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192213"/>
            <a:ext cx="8485187" cy="5116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258763" indent="-25876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SzPct val="80000"/>
        <a:buFont typeface="Wingdings" pitchFamily="2" charset="2"/>
        <a:buBlip>
          <a:blip r:embed="rId15"/>
        </a:buBlip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498475" indent="-2381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763588" indent="-2635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맑은 고딕" pitchFamily="50" charset="-127"/>
        <a:buChar char="－"/>
        <a:defRPr kumimoji="1" sz="1600">
          <a:solidFill>
            <a:schemeClr val="tx1"/>
          </a:solidFill>
          <a:latin typeface="+mn-lt"/>
          <a:ea typeface="+mn-ea"/>
        </a:defRPr>
      </a:lvl3pPr>
      <a:lvl4pPr marL="1014413" indent="-23971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emf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횡단</a:t>
            </a:r>
            <a:r>
              <a:rPr lang="en-US" altLang="ko-KR" dirty="0"/>
              <a:t> </a:t>
            </a:r>
            <a:r>
              <a:rPr lang="ko-KR" altLang="en-US" dirty="0"/>
              <a:t>탐색</a:t>
            </a:r>
            <a:r>
              <a:rPr lang="en-US" altLang="ko-KR" dirty="0"/>
              <a:t>(Traversing)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/>
              <a:t>선택자를</a:t>
            </a:r>
            <a:r>
              <a:rPr lang="ko-KR" altLang="en-US" sz="2000" dirty="0"/>
              <a:t> 사용한  </a:t>
            </a:r>
            <a:r>
              <a:rPr lang="en-US" altLang="ko-KR" sz="2000" dirty="0"/>
              <a:t>Selection</a:t>
            </a:r>
          </a:p>
          <a:p>
            <a:pPr lvl="1"/>
            <a:r>
              <a:rPr lang="en-US" altLang="ko-KR" sz="1800" dirty="0"/>
              <a:t>HTML </a:t>
            </a:r>
            <a:r>
              <a:rPr lang="ko-KR" altLang="en-US" sz="1800" dirty="0"/>
              <a:t>요소를 찾는 범위</a:t>
            </a:r>
            <a:r>
              <a:rPr lang="en-US" altLang="ko-KR" sz="1800" dirty="0"/>
              <a:t>(context)</a:t>
            </a:r>
            <a:r>
              <a:rPr lang="ko-KR" altLang="en-US" sz="1800" dirty="0"/>
              <a:t>는 기본적으로 </a:t>
            </a:r>
            <a:r>
              <a:rPr lang="en-US" altLang="ko-KR" sz="1800" dirty="0"/>
              <a:t>HTML </a:t>
            </a:r>
            <a:r>
              <a:rPr lang="ko-KR" altLang="en-US" sz="1800" dirty="0"/>
              <a:t>문서 단위</a:t>
            </a:r>
            <a:endParaRPr lang="en-US" altLang="ko-KR" sz="1800" dirty="0"/>
          </a:p>
          <a:p>
            <a:pPr lvl="1"/>
            <a:r>
              <a:rPr lang="en-US" altLang="ko-KR" sz="1800" dirty="0"/>
              <a:t>HTML </a:t>
            </a:r>
            <a:r>
              <a:rPr lang="ko-KR" altLang="en-US" sz="1800" dirty="0"/>
              <a:t>문서의 크기가 크다면</a:t>
            </a:r>
            <a:r>
              <a:rPr lang="en-US" altLang="ko-KR" sz="1800" dirty="0"/>
              <a:t>, HTML </a:t>
            </a:r>
            <a:r>
              <a:rPr lang="ko-KR" altLang="en-US" sz="1800" dirty="0"/>
              <a:t>문서 전체에서 찾는 작업을 </a:t>
            </a:r>
            <a:r>
              <a:rPr lang="ko-KR" altLang="en-US" sz="1800" dirty="0" err="1"/>
              <a:t>여러번</a:t>
            </a:r>
            <a:r>
              <a:rPr lang="ko-KR" altLang="en-US" sz="1800" dirty="0"/>
              <a:t> 반복할 경우 성능에 좋지 않은 영향을 준다</a:t>
            </a:r>
            <a:r>
              <a:rPr lang="en-US" altLang="ko-KR" sz="1800" dirty="0"/>
              <a:t>.</a:t>
            </a:r>
          </a:p>
          <a:p>
            <a:r>
              <a:rPr lang="ko-KR" altLang="en-US" sz="2200" dirty="0"/>
              <a:t>횡단 탐색 </a:t>
            </a:r>
            <a:r>
              <a:rPr lang="ko-KR" altLang="en-US" sz="2200" dirty="0" err="1"/>
              <a:t>메서드</a:t>
            </a:r>
            <a:endParaRPr lang="en-US" altLang="ko-KR" sz="2200" dirty="0"/>
          </a:p>
          <a:p>
            <a:pPr lvl="1"/>
            <a:r>
              <a:rPr lang="ko-KR" altLang="en-US" sz="1800" dirty="0"/>
              <a:t>기존 선택된 요소들을 기점으로 해서 다른 요소를 선택하는 기능을 제공</a:t>
            </a:r>
            <a:r>
              <a:rPr lang="en-US" altLang="ko-KR" sz="1800" dirty="0"/>
              <a:t>'</a:t>
            </a:r>
          </a:p>
          <a:p>
            <a:pPr lvl="1"/>
            <a:r>
              <a:rPr lang="ko-KR" altLang="en-US" sz="1800" dirty="0"/>
              <a:t>선택자만을 사용했을 때보다 선택</a:t>
            </a:r>
            <a:r>
              <a:rPr lang="en-US" altLang="ko-KR" sz="1800" dirty="0"/>
              <a:t>/</a:t>
            </a:r>
            <a:r>
              <a:rPr lang="ko-KR" altLang="en-US" sz="1800" dirty="0"/>
              <a:t>조회 성능 대폭 향상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"</a:t>
            </a:r>
            <a:r>
              <a:rPr lang="ko-KR" altLang="en-US" sz="2000" dirty="0"/>
              <a:t>문서 전체에서 찾는 작업의 횟수를 최소화하자</a:t>
            </a:r>
            <a:r>
              <a:rPr lang="en-US" altLang="ko-KR" sz="2000" dirty="0"/>
              <a:t>"</a:t>
            </a:r>
            <a:endParaRPr lang="ko-KR" alt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필터링 메서드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is(), map()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is() : </a:t>
            </a:r>
            <a:r>
              <a:rPr lang="ko-KR" altLang="en-US" dirty="0"/>
              <a:t>기존의 선택된 요소 중 지정된 선택자로 선택되는 요소가 존재하는지를 </a:t>
            </a:r>
            <a:r>
              <a:rPr lang="en-US" altLang="ko-KR" dirty="0"/>
              <a:t>true/false</a:t>
            </a:r>
            <a:r>
              <a:rPr lang="ko-KR" altLang="en-US" dirty="0"/>
              <a:t>로 리턴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636912"/>
            <a:ext cx="4114800" cy="3352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636912"/>
            <a:ext cx="3765426" cy="175076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70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필터링 메서드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map() : </a:t>
            </a:r>
            <a:r>
              <a:rPr lang="ko-KR" altLang="en-US" dirty="0"/>
              <a:t>선택된 요소에 대해 인자로 전달한 함수를 매번 실행하여 </a:t>
            </a:r>
            <a:r>
              <a:rPr lang="ko-KR" altLang="en-US" dirty="0" err="1"/>
              <a:t>리턴한</a:t>
            </a:r>
            <a:r>
              <a:rPr lang="ko-KR" altLang="en-US" dirty="0"/>
              <a:t> 값을 모아서 담은 </a:t>
            </a:r>
            <a:r>
              <a:rPr lang="en-US" altLang="ko-KR" dirty="0"/>
              <a:t>jQuery </a:t>
            </a:r>
            <a:r>
              <a:rPr lang="ko-KR" altLang="en-US" dirty="0"/>
              <a:t>객체를 리턴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7" y="2074069"/>
            <a:ext cx="3362115" cy="273950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7" y="4643823"/>
            <a:ext cx="4525839" cy="210012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606" y="3378077"/>
            <a:ext cx="2771495" cy="287098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오른쪽 화살표 7"/>
          <p:cNvSpPr/>
          <p:nvPr/>
        </p:nvSpPr>
        <p:spPr>
          <a:xfrm>
            <a:off x="5000575" y="4643823"/>
            <a:ext cx="500066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9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필터링 메서드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map() </a:t>
            </a:r>
            <a:r>
              <a:rPr lang="ko-KR" altLang="en-US" dirty="0"/>
              <a:t>메서드의 더 현실적인 예제</a:t>
            </a:r>
            <a:r>
              <a:rPr lang="en-US" altLang="ko-KR" dirty="0"/>
              <a:t>(</a:t>
            </a:r>
            <a:r>
              <a:rPr lang="ko-KR" altLang="en-US" dirty="0"/>
              <a:t>예제 </a:t>
            </a:r>
            <a:r>
              <a:rPr lang="en-US" altLang="ko-KR" dirty="0"/>
              <a:t>08-07)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" y="1761801"/>
            <a:ext cx="4723924" cy="259228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5" y="4600151"/>
            <a:ext cx="5419725" cy="1362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8" y="6008478"/>
            <a:ext cx="4810125" cy="209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564" y="2060848"/>
            <a:ext cx="334858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0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횡단 탐색 메서드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현재 선택된 요소 노드 중심으로 상대 경로로 다른 노드를 선택하는 기능을 제공한다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92356"/>
            <a:ext cx="5184576" cy="46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9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횡단 탐색 메서드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find()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자주 사용하는 메서드</a:t>
            </a:r>
            <a:r>
              <a:rPr lang="en-US" altLang="ko-KR" dirty="0"/>
              <a:t>. </a:t>
            </a:r>
            <a:r>
              <a:rPr lang="ko-KR" altLang="en-US" dirty="0"/>
              <a:t>반드시 </a:t>
            </a:r>
            <a:r>
              <a:rPr lang="ko-KR" altLang="en-US" dirty="0" err="1"/>
              <a:t>알아두자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선택된 노드의 후손들 중에서 찾아 선택함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예제 </a:t>
            </a:r>
            <a:r>
              <a:rPr lang="en-US" altLang="ko-KR" dirty="0"/>
              <a:t>08-08</a:t>
            </a:r>
          </a:p>
          <a:p>
            <a:pPr lvl="1"/>
            <a:r>
              <a:rPr lang="ko-KR" altLang="en-US" dirty="0"/>
              <a:t>선택된 </a:t>
            </a:r>
            <a:r>
              <a:rPr lang="en-US" altLang="ko-KR" dirty="0"/>
              <a:t>jQuery </a:t>
            </a:r>
            <a:r>
              <a:rPr lang="ko-KR" altLang="en-US" dirty="0"/>
              <a:t>객체를 </a:t>
            </a:r>
            <a:r>
              <a:rPr lang="ko-KR" altLang="en-US" dirty="0" err="1"/>
              <a:t>캐싱하고</a:t>
            </a:r>
            <a:r>
              <a:rPr lang="ko-KR" altLang="en-US" dirty="0"/>
              <a:t> </a:t>
            </a:r>
            <a:r>
              <a:rPr lang="en-US" altLang="ko-KR" dirty="0"/>
              <a:t>find</a:t>
            </a:r>
            <a:r>
              <a:rPr lang="ko-KR" altLang="en-US" dirty="0"/>
              <a:t>를 </a:t>
            </a:r>
            <a:r>
              <a:rPr lang="ko-KR" altLang="en-US" dirty="0" err="1"/>
              <a:t>여러번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2"/>
            <a:r>
              <a:rPr lang="ko-KR" altLang="en-US" dirty="0"/>
              <a:t>문서 전체에서 찾아 선택하는 횟수 최소화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36912"/>
            <a:ext cx="7344816" cy="3600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333771"/>
            <a:ext cx="5467350" cy="914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744" y="5421313"/>
            <a:ext cx="5553075" cy="11334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오른쪽 화살표 7"/>
          <p:cNvSpPr/>
          <p:nvPr/>
        </p:nvSpPr>
        <p:spPr>
          <a:xfrm>
            <a:off x="1547664" y="5574501"/>
            <a:ext cx="500066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0425" y="583385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개선</a:t>
            </a:r>
          </a:p>
        </p:txBody>
      </p:sp>
    </p:spTree>
    <p:extLst>
      <p:ext uri="{BB962C8B-B14F-4D97-AF65-F5344CB8AC3E}">
        <p14:creationId xmlns:p14="http://schemas.microsoft.com/office/powerpoint/2010/main" val="3730695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횡단 탐색 메서드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find()</a:t>
            </a:r>
            <a:r>
              <a:rPr lang="ko-KR" altLang="en-US" dirty="0"/>
              <a:t>의 또다른 사용 형태</a:t>
            </a:r>
            <a:endParaRPr lang="en-US" altLang="ko-KR" dirty="0"/>
          </a:p>
          <a:p>
            <a:pPr lvl="1"/>
            <a:r>
              <a:rPr lang="en-US" altLang="ko-KR" b="1" dirty="0"/>
              <a:t>"id</a:t>
            </a:r>
            <a:r>
              <a:rPr lang="ko-KR" altLang="en-US" b="1" dirty="0"/>
              <a:t>가 </a:t>
            </a:r>
            <a:r>
              <a:rPr lang="en-US" altLang="ko-KR" b="1" dirty="0"/>
              <a:t>a </a:t>
            </a:r>
            <a:r>
              <a:rPr lang="ko-KR" altLang="en-US" b="1" dirty="0"/>
              <a:t>또는 </a:t>
            </a:r>
            <a:r>
              <a:rPr lang="en-US" altLang="ko-KR" b="1" dirty="0"/>
              <a:t>c</a:t>
            </a:r>
            <a:r>
              <a:rPr lang="ko-KR" altLang="en-US" b="1" dirty="0"/>
              <a:t>의 후손 중에서 </a:t>
            </a:r>
            <a:r>
              <a:rPr lang="en-US" altLang="ko-KR" b="1" dirty="0"/>
              <a:t>div </a:t>
            </a:r>
            <a:r>
              <a:rPr lang="ko-KR" altLang="en-US" b="1" dirty="0"/>
              <a:t>태그를 모두 선택한다</a:t>
            </a:r>
            <a:r>
              <a:rPr lang="en-US" altLang="ko-KR" b="1" dirty="0"/>
              <a:t>"</a:t>
            </a:r>
          </a:p>
          <a:p>
            <a:pPr lvl="2"/>
            <a:r>
              <a:rPr lang="ko-KR" altLang="en-US" dirty="0"/>
              <a:t>아마도  이렇게</a:t>
            </a:r>
            <a:r>
              <a:rPr lang="en-US" altLang="ko-KR" dirty="0"/>
              <a:t>?      $("#</a:t>
            </a:r>
            <a:r>
              <a:rPr lang="en-US" altLang="ko-KR" dirty="0" err="1"/>
              <a:t>a,#c</a:t>
            </a:r>
            <a:r>
              <a:rPr lang="en-US" altLang="ko-KR" dirty="0"/>
              <a:t> div")</a:t>
            </a:r>
          </a:p>
          <a:p>
            <a:pPr lvl="1"/>
            <a:r>
              <a:rPr lang="ko-KR" altLang="en-US" b="1" dirty="0" err="1"/>
              <a:t>선택자</a:t>
            </a:r>
            <a:r>
              <a:rPr lang="ko-KR" altLang="en-US" b="1" dirty="0"/>
              <a:t> 우선순위가 후손 선택자가 또 높기 때문에 다음과 같이 작동함</a:t>
            </a:r>
            <a:endParaRPr lang="en-US" altLang="ko-KR" b="1" dirty="0"/>
          </a:p>
          <a:p>
            <a:pPr lvl="2"/>
            <a:r>
              <a:rPr lang="en-US" altLang="ko-KR" dirty="0"/>
              <a:t>"id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인 요소를 선택하거나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인 요소의 후손 중에서 </a:t>
            </a:r>
            <a:r>
              <a:rPr lang="en-US" altLang="ko-KR" dirty="0"/>
              <a:t>div </a:t>
            </a:r>
            <a:r>
              <a:rPr lang="ko-KR" altLang="en-US" dirty="0"/>
              <a:t>태그를 선택한다</a:t>
            </a:r>
            <a:r>
              <a:rPr lang="en-US" altLang="ko-KR" dirty="0"/>
              <a:t>."</a:t>
            </a:r>
          </a:p>
          <a:p>
            <a:pPr lvl="1"/>
            <a:r>
              <a:rPr lang="ko-KR" altLang="en-US" b="1" dirty="0"/>
              <a:t>처음 기대했던 대로 작동하려면 </a:t>
            </a:r>
            <a:r>
              <a:rPr lang="en-US" altLang="ko-KR" b="1" dirty="0"/>
              <a:t>find() </a:t>
            </a:r>
            <a:r>
              <a:rPr lang="ko-KR" altLang="en-US" b="1" dirty="0"/>
              <a:t>메서드를 사용할 수 있음</a:t>
            </a:r>
            <a:endParaRPr lang="en-US" altLang="ko-KR" b="1" dirty="0"/>
          </a:p>
          <a:p>
            <a:pPr lvl="2"/>
            <a:r>
              <a:rPr lang="en-US" altLang="ko-KR" dirty="0"/>
              <a:t>$("#</a:t>
            </a:r>
            <a:r>
              <a:rPr lang="en-US" altLang="ko-KR" dirty="0" err="1"/>
              <a:t>a,#c</a:t>
            </a:r>
            <a:r>
              <a:rPr lang="en-US" altLang="ko-KR" dirty="0"/>
              <a:t>").find("div")</a:t>
            </a:r>
          </a:p>
          <a:p>
            <a:pPr lvl="1"/>
            <a:r>
              <a:rPr lang="en-US" altLang="ko-KR" b="1" dirty="0"/>
              <a:t>find() </a:t>
            </a:r>
            <a:r>
              <a:rPr lang="ko-KR" altLang="en-US" b="1" dirty="0"/>
              <a:t>메서드를 사용한 쪽이 훨씬 </a:t>
            </a:r>
            <a:r>
              <a:rPr lang="ko-KR" altLang="en-US" b="1" dirty="0" err="1"/>
              <a:t>명확해보임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36" y="4725144"/>
            <a:ext cx="840977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06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횡단 탐색 메서드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find() </a:t>
            </a:r>
            <a:r>
              <a:rPr lang="ko-KR" altLang="en-US" dirty="0"/>
              <a:t>메서드 대신 </a:t>
            </a:r>
            <a:r>
              <a:rPr lang="en-US" altLang="ko-KR" dirty="0" err="1"/>
              <a:t>contex</a:t>
            </a:r>
            <a:r>
              <a:rPr lang="ko-KR" altLang="en-US" dirty="0"/>
              <a:t>를 이용할 수 있다</a:t>
            </a:r>
            <a:r>
              <a:rPr lang="en-US" altLang="ko-KR" dirty="0"/>
              <a:t>. </a:t>
            </a:r>
            <a:r>
              <a:rPr lang="ko-KR" altLang="en-US" dirty="0"/>
              <a:t>아래 코드는 동일한 결과이다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jQuery </a:t>
            </a:r>
            <a:r>
              <a:rPr lang="ko-KR" altLang="en-US" dirty="0"/>
              <a:t>함수 형태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06" y="1951551"/>
            <a:ext cx="4950550" cy="7920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924944"/>
            <a:ext cx="4420679" cy="6810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06" y="4771994"/>
            <a:ext cx="7352930" cy="13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5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횡단 탐색 메서드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prev</a:t>
            </a:r>
            <a:r>
              <a:rPr lang="en-US" altLang="ko-KR" dirty="0"/>
              <a:t>(), next(),siblings()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현재 선택된 요소를 중심으로 형제 요소 중에서 이전 요소</a:t>
            </a:r>
            <a:r>
              <a:rPr lang="en-US" altLang="ko-KR" dirty="0"/>
              <a:t>, </a:t>
            </a:r>
            <a:r>
              <a:rPr lang="ko-KR" altLang="en-US" dirty="0"/>
              <a:t>다음 요소를 선택하는 메서드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4" y="2564904"/>
            <a:ext cx="3970323" cy="266429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291" y="2567076"/>
            <a:ext cx="4457700" cy="167829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858" y="4594475"/>
            <a:ext cx="2563643" cy="196031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오른쪽 화살표 7"/>
          <p:cNvSpPr/>
          <p:nvPr/>
        </p:nvSpPr>
        <p:spPr>
          <a:xfrm rot="3106291">
            <a:off x="4766643" y="4391441"/>
            <a:ext cx="500066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1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횡단 탐색 메서드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next(), </a:t>
            </a:r>
            <a:r>
              <a:rPr lang="en-US" altLang="ko-KR" dirty="0" err="1"/>
              <a:t>nextAll</a:t>
            </a:r>
            <a:r>
              <a:rPr lang="en-US" altLang="ko-KR" dirty="0"/>
              <a:t>(), </a:t>
            </a:r>
            <a:r>
              <a:rPr lang="en-US" altLang="ko-KR" dirty="0" err="1"/>
              <a:t>nextUntil</a:t>
            </a:r>
            <a:r>
              <a:rPr lang="en-US" altLang="ko-KR" dirty="0"/>
              <a:t>() </a:t>
            </a:r>
            <a:r>
              <a:rPr lang="ko-KR" altLang="en-US" dirty="0"/>
              <a:t>메서드는 </a:t>
            </a:r>
            <a:r>
              <a:rPr lang="en-US" altLang="ko-KR" dirty="0" err="1"/>
              <a:t>prev</a:t>
            </a:r>
            <a:r>
              <a:rPr lang="en-US" altLang="ko-KR" dirty="0"/>
              <a:t>(), </a:t>
            </a:r>
            <a:r>
              <a:rPr lang="en-US" altLang="ko-KR" dirty="0" err="1"/>
              <a:t>prevAll</a:t>
            </a:r>
            <a:r>
              <a:rPr lang="en-US" altLang="ko-KR" dirty="0"/>
              <a:t>(), </a:t>
            </a:r>
            <a:r>
              <a:rPr lang="en-US" altLang="ko-KR" dirty="0" err="1"/>
              <a:t>prevUntil</a:t>
            </a:r>
            <a:r>
              <a:rPr lang="en-US" altLang="ko-KR" dirty="0"/>
              <a:t>() </a:t>
            </a:r>
            <a:r>
              <a:rPr lang="ko-KR" altLang="en-US" dirty="0"/>
              <a:t>메서드와 동일한 관점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55" y="1192213"/>
            <a:ext cx="5284400" cy="263367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8" y="3933056"/>
            <a:ext cx="6610865" cy="182010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3684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횡단 탐색 메서드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1192213"/>
            <a:ext cx="3876997" cy="5116512"/>
          </a:xfrm>
        </p:spPr>
        <p:txBody>
          <a:bodyPr/>
          <a:lstStyle/>
          <a:p>
            <a:r>
              <a:rPr lang="en-US" altLang="ko-KR" dirty="0"/>
              <a:t>parent(), parents(), closest()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현재 선택된 요소를 중심으로 부모 및 조상 요소를 선택하는 메서드</a:t>
            </a:r>
            <a:endParaRPr lang="en-US" altLang="ko-KR" dirty="0"/>
          </a:p>
          <a:p>
            <a:pPr lvl="2"/>
            <a:r>
              <a:rPr lang="en-US" altLang="ko-KR" dirty="0"/>
              <a:t>parent() : </a:t>
            </a:r>
            <a:r>
              <a:rPr lang="ko-KR" altLang="en-US" dirty="0"/>
              <a:t>직계 부모 요소 선택</a:t>
            </a:r>
            <a:endParaRPr lang="en-US" altLang="ko-KR" dirty="0"/>
          </a:p>
          <a:p>
            <a:pPr lvl="2"/>
            <a:r>
              <a:rPr lang="en-US" altLang="ko-KR" dirty="0"/>
              <a:t>parents() : </a:t>
            </a:r>
            <a:r>
              <a:rPr lang="ko-KR" altLang="en-US" dirty="0"/>
              <a:t>현재 요소의 모든 조상 요소 선택</a:t>
            </a:r>
            <a:endParaRPr lang="en-US" altLang="ko-KR" dirty="0"/>
          </a:p>
          <a:p>
            <a:pPr lvl="2"/>
            <a:r>
              <a:rPr lang="en-US" altLang="ko-KR" dirty="0" err="1"/>
              <a:t>closests</a:t>
            </a:r>
            <a:r>
              <a:rPr lang="en-US" altLang="ko-KR" dirty="0"/>
              <a:t>() : </a:t>
            </a:r>
            <a:r>
              <a:rPr lang="ko-KR" altLang="en-US" dirty="0"/>
              <a:t>현재 요소의 조상 요소 중 파라미터로 전달된 선택자에 부합되는 조상 요소 하나만 선택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556792"/>
            <a:ext cx="4278373" cy="517599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653574" y="1185672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예제 </a:t>
            </a:r>
            <a:r>
              <a:rPr lang="en-US" altLang="ko-KR" sz="1600" dirty="0">
                <a:latin typeface="+mn-ea"/>
                <a:ea typeface="+mn-ea"/>
              </a:rPr>
              <a:t>08-11</a:t>
            </a:r>
          </a:p>
        </p:txBody>
      </p:sp>
    </p:spTree>
    <p:extLst>
      <p:ext uri="{BB962C8B-B14F-4D97-AF65-F5344CB8AC3E}">
        <p14:creationId xmlns:p14="http://schemas.microsoft.com/office/powerpoint/2010/main" val="360150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필터링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필터링</a:t>
            </a:r>
            <a:r>
              <a:rPr lang="ko-KR" altLang="en-US" dirty="0"/>
              <a:t> </a:t>
            </a:r>
            <a:r>
              <a:rPr lang="ko-KR" altLang="en-US" dirty="0" err="1"/>
              <a:t>메서드란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이미 선택한 요소에 추가적인 조건을 부여해 걸러내는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논리식으로 보자면 </a:t>
            </a:r>
            <a:r>
              <a:rPr lang="en-US" altLang="ko-KR" dirty="0"/>
              <a:t>AND </a:t>
            </a:r>
            <a:r>
              <a:rPr lang="ko-KR" altLang="en-US" dirty="0"/>
              <a:t>조합임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71744"/>
            <a:ext cx="5928898" cy="3600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횡단 탐색 메서드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08-11 </a:t>
            </a:r>
            <a:r>
              <a:rPr lang="ko-KR" altLang="en-US" dirty="0"/>
              <a:t>대상으로 브라우저 콘솔에서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57" y="1649785"/>
            <a:ext cx="5464883" cy="230425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11" y="4077072"/>
            <a:ext cx="8310860" cy="251305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6387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횡단 탐색 메서드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parents()</a:t>
            </a:r>
            <a:r>
              <a:rPr lang="ko-KR" altLang="en-US" dirty="0"/>
              <a:t>와</a:t>
            </a:r>
            <a:r>
              <a:rPr lang="en-US" altLang="ko-KR" dirty="0"/>
              <a:t> closest()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차이점</a:t>
            </a:r>
            <a:endParaRPr lang="en-US" altLang="ko-KR" dirty="0"/>
          </a:p>
          <a:p>
            <a:pPr lvl="2"/>
            <a:r>
              <a:rPr lang="ko-KR" altLang="en-US" dirty="0"/>
              <a:t>아래 두 코드는 같은 결과임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501008"/>
            <a:ext cx="7960621" cy="230425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1079644" y="219999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current.parents</a:t>
            </a:r>
            <a:r>
              <a:rPr lang="en-US" altLang="ko-KR" dirty="0">
                <a:latin typeface="Consolas" panose="020B0609020204030204" pitchFamily="49" charset="0"/>
              </a:rPr>
              <a:t>("li").first()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current.closest</a:t>
            </a:r>
            <a:r>
              <a:rPr lang="en-US" altLang="ko-KR" dirty="0">
                <a:latin typeface="Consolas" panose="020B0609020204030204" pitchFamily="49" charset="0"/>
              </a:rPr>
              <a:t>("li")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630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횡단 탐색 메서드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children()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현재 선택된 요소의 직계 자식 요소를 선택</a:t>
            </a:r>
            <a:endParaRPr lang="en-US" altLang="ko-KR" dirty="0"/>
          </a:p>
          <a:p>
            <a:pPr lvl="2"/>
            <a:r>
              <a:rPr lang="ko-KR" altLang="en-US" dirty="0"/>
              <a:t>자식 </a:t>
            </a:r>
            <a:r>
              <a:rPr lang="ko-KR" altLang="en-US" dirty="0" err="1"/>
              <a:t>노드들중</a:t>
            </a:r>
            <a:r>
              <a:rPr lang="ko-KR" altLang="en-US" dirty="0"/>
              <a:t> </a:t>
            </a:r>
            <a:r>
              <a:rPr lang="ko-KR" altLang="en-US" dirty="0" err="1"/>
              <a:t>요소노드만</a:t>
            </a:r>
            <a:r>
              <a:rPr lang="ko-KR" altLang="en-US" dirty="0"/>
              <a:t> 선택함</a:t>
            </a:r>
            <a:r>
              <a:rPr lang="en-US" altLang="ko-KR" dirty="0"/>
              <a:t>. 19</a:t>
            </a:r>
            <a:r>
              <a:rPr lang="ko-KR" altLang="en-US" dirty="0"/>
              <a:t>행의 </a:t>
            </a:r>
            <a:r>
              <a:rPr lang="en-US" altLang="ko-KR" dirty="0"/>
              <a:t>'</a:t>
            </a:r>
            <a:r>
              <a:rPr lang="ko-KR" altLang="en-US" dirty="0" err="1"/>
              <a:t>김수한무</a:t>
            </a:r>
            <a:r>
              <a:rPr lang="en-US" altLang="ko-KR" dirty="0"/>
              <a:t>'</a:t>
            </a:r>
            <a:r>
              <a:rPr lang="ko-KR" altLang="en-US" dirty="0"/>
              <a:t>는 </a:t>
            </a:r>
            <a:r>
              <a:rPr lang="ko-KR" altLang="en-US" dirty="0" err="1"/>
              <a:t>텍스트노드이므로</a:t>
            </a:r>
            <a:r>
              <a:rPr lang="ko-KR" altLang="en-US" dirty="0"/>
              <a:t>  선택</a:t>
            </a:r>
            <a:r>
              <a:rPr lang="en-US" altLang="ko-KR" dirty="0"/>
              <a:t>(x)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09" y="2765146"/>
            <a:ext cx="4320480" cy="20815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884613"/>
            <a:ext cx="3234301" cy="19521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282" y="3750469"/>
            <a:ext cx="2549175" cy="183729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5868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횡단 탐색 메서드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개 메서드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695047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00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횡단 탐색 메서드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add(), </a:t>
            </a:r>
            <a:r>
              <a:rPr lang="en-US" altLang="ko-KR" dirty="0" err="1"/>
              <a:t>addBack</a:t>
            </a:r>
            <a:r>
              <a:rPr lang="en-US" altLang="ko-KR" dirty="0"/>
              <a:t>(), end()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집합의 개념을 적용하면 쉽게 이해할 수 있음</a:t>
            </a:r>
            <a:endParaRPr lang="en-US" altLang="ko-KR" dirty="0"/>
          </a:p>
          <a:p>
            <a:pPr lvl="1"/>
            <a:r>
              <a:rPr lang="en-US" altLang="ko-KR" dirty="0"/>
              <a:t>jQuery </a:t>
            </a:r>
            <a:r>
              <a:rPr lang="ko-KR" altLang="en-US" dirty="0"/>
              <a:t>객체의 </a:t>
            </a:r>
            <a:r>
              <a:rPr lang="en-US" altLang="ko-KR" dirty="0" err="1"/>
              <a:t>prevObject</a:t>
            </a:r>
            <a:r>
              <a:rPr lang="en-US" altLang="ko-KR" dirty="0"/>
              <a:t> </a:t>
            </a:r>
            <a:r>
              <a:rPr lang="ko-KR" altLang="en-US" dirty="0"/>
              <a:t>속성을 이해하고 있다면 쉽게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3140968"/>
            <a:ext cx="3544757" cy="27363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447" y="3140968"/>
            <a:ext cx="4743450" cy="9429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219" y="4694413"/>
            <a:ext cx="2347432" cy="186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57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횡단 탐색 메서드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prevObject</a:t>
            </a:r>
            <a:r>
              <a:rPr lang="en-US" altLang="ko-KR" dirty="0"/>
              <a:t> </a:t>
            </a:r>
            <a:r>
              <a:rPr lang="ko-KR" altLang="en-US" dirty="0"/>
              <a:t>속성 </a:t>
            </a:r>
            <a:r>
              <a:rPr lang="ko-KR" altLang="en-US" dirty="0" err="1"/>
              <a:t>확인예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34" y="1700808"/>
            <a:ext cx="8134651" cy="15121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603563"/>
            <a:ext cx="64865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75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횡단 탐색 메서드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contents()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현재 선택된 노드의 직계 자식 노드 모두 선택</a:t>
            </a:r>
            <a:endParaRPr lang="en-US" altLang="ko-KR" dirty="0"/>
          </a:p>
          <a:p>
            <a:pPr lvl="2"/>
            <a:r>
              <a:rPr lang="en-US" altLang="ko-KR" dirty="0"/>
              <a:t>children() </a:t>
            </a:r>
            <a:r>
              <a:rPr lang="ko-KR" altLang="en-US" dirty="0"/>
              <a:t>메서드는 직계 자식 요소 노드만 선택하는 반면 </a:t>
            </a:r>
            <a:r>
              <a:rPr lang="en-US" altLang="ko-KR" dirty="0"/>
              <a:t>contents() </a:t>
            </a:r>
            <a:r>
              <a:rPr lang="ko-KR" altLang="en-US" dirty="0"/>
              <a:t>메서드는 텍스트 노드</a:t>
            </a:r>
            <a:r>
              <a:rPr lang="en-US" altLang="ko-KR" dirty="0"/>
              <a:t>, </a:t>
            </a:r>
            <a:r>
              <a:rPr lang="ko-KR" altLang="en-US" dirty="0"/>
              <a:t>주석 노드까지 선택</a:t>
            </a:r>
            <a:endParaRPr lang="en-US" altLang="ko-KR" dirty="0"/>
          </a:p>
          <a:p>
            <a:pPr lvl="1"/>
            <a:r>
              <a:rPr lang="ko-KR" altLang="en-US" dirty="0"/>
              <a:t>필터링할 수 있는 파라미터를 사용할 수 없으므로 추가로 </a:t>
            </a:r>
            <a:r>
              <a:rPr lang="en-US" altLang="ko-KR" dirty="0"/>
              <a:t>filter() </a:t>
            </a:r>
            <a:r>
              <a:rPr lang="ko-KR" altLang="en-US" dirty="0"/>
              <a:t>메서드를 이용해 걸러내는 경우가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15" y="3544796"/>
            <a:ext cx="3503523" cy="16602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47" y="5337092"/>
            <a:ext cx="3639615" cy="142883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3894588"/>
            <a:ext cx="3820016" cy="21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42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횡단 탐색 메서드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each()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jQuery </a:t>
            </a:r>
            <a:r>
              <a:rPr lang="ko-KR" altLang="en-US" dirty="0"/>
              <a:t>객체가 선택하고 있는 요소를 이용해 반복문을 실행하면서 인자로 전달된 함수를 호출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 대신에 사용 가능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5" y="2933680"/>
            <a:ext cx="3648075" cy="11334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4246523"/>
            <a:ext cx="4162425" cy="11620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950" y="2584624"/>
            <a:ext cx="4092951" cy="91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15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횡단 탐색 메서드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each() </a:t>
            </a:r>
            <a:r>
              <a:rPr lang="ko-KR" altLang="en-US" dirty="0"/>
              <a:t>의 성능</a:t>
            </a:r>
            <a:endParaRPr lang="en-US" altLang="ko-KR" dirty="0"/>
          </a:p>
          <a:p>
            <a:pPr lvl="2"/>
            <a:r>
              <a:rPr lang="en-US" altLang="ko-KR" dirty="0"/>
              <a:t>for </a:t>
            </a:r>
            <a:r>
              <a:rPr lang="ko-KR" altLang="en-US" dirty="0"/>
              <a:t>문 보다 좋지 않다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forEach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배열에서만 사용 가능</a:t>
            </a:r>
            <a:r>
              <a:rPr lang="en-US" altLang="ko-KR" dirty="0"/>
              <a:t>. </a:t>
            </a:r>
            <a:r>
              <a:rPr lang="ko-KR" altLang="en-US" dirty="0"/>
              <a:t>유사</a:t>
            </a:r>
            <a:r>
              <a:rPr lang="en-US" altLang="ko-KR" dirty="0"/>
              <a:t> </a:t>
            </a:r>
            <a:r>
              <a:rPr lang="ko-KR" altLang="en-US" dirty="0"/>
              <a:t>배열은 지원하지 않음</a:t>
            </a:r>
            <a:endParaRPr lang="en-US" altLang="ko-KR" dirty="0"/>
          </a:p>
          <a:p>
            <a:pPr lvl="2"/>
            <a:r>
              <a:rPr lang="ko-KR" altLang="en-US" dirty="0"/>
              <a:t>전달하는 함수의 인자 순서가 </a:t>
            </a:r>
            <a:r>
              <a:rPr lang="en-US" altLang="ko-KR" dirty="0"/>
              <a:t>$.each()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뒤바뀌어 있음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356992"/>
            <a:ext cx="468418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53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횡단 탐색 메서드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$.each() </a:t>
            </a:r>
            <a:r>
              <a:rPr lang="ko-KR" altLang="en-US" dirty="0"/>
              <a:t>가 </a:t>
            </a:r>
            <a:r>
              <a:rPr lang="en-US" altLang="ko-KR" dirty="0"/>
              <a:t>for</a:t>
            </a:r>
            <a:r>
              <a:rPr lang="ko-KR" altLang="en-US" dirty="0"/>
              <a:t>보다 성능이 좋지 않음에도 사용하는 이유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단순히 반복문을 대체하는 것은 아님</a:t>
            </a:r>
            <a:endParaRPr lang="en-US" altLang="ko-KR" dirty="0"/>
          </a:p>
          <a:p>
            <a:pPr lvl="2"/>
            <a:r>
              <a:rPr lang="ko-KR" altLang="en-US" dirty="0"/>
              <a:t>반복문에서의 </a:t>
            </a:r>
            <a:r>
              <a:rPr lang="ko-KR" altLang="en-US" dirty="0" err="1"/>
              <a:t>클로저로</a:t>
            </a:r>
            <a:r>
              <a:rPr lang="ko-KR" altLang="en-US" dirty="0"/>
              <a:t> 인한 문제 해결을 위한 것임</a:t>
            </a:r>
            <a:endParaRPr lang="en-US" altLang="ko-KR" dirty="0"/>
          </a:p>
          <a:p>
            <a:pPr lvl="2"/>
            <a:r>
              <a:rPr lang="ko-KR" altLang="en-US" dirty="0"/>
              <a:t>예제 </a:t>
            </a:r>
            <a:r>
              <a:rPr lang="en-US" altLang="ko-KR" dirty="0"/>
              <a:t>03-27 </a:t>
            </a:r>
            <a:r>
              <a:rPr lang="ko-KR" altLang="en-US" dirty="0"/>
              <a:t>소환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2" y="2996952"/>
            <a:ext cx="4392488" cy="295164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724" y="3169102"/>
            <a:ext cx="4304426" cy="116273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065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필터링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first(), last(), </a:t>
            </a:r>
            <a:r>
              <a:rPr lang="en-US" altLang="ko-KR" dirty="0" err="1"/>
              <a:t>eq</a:t>
            </a:r>
            <a:r>
              <a:rPr lang="en-US" altLang="ko-KR" dirty="0"/>
              <a:t>()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이 코드는 문서 전체에서 찾는 작업을 </a:t>
            </a:r>
            <a:r>
              <a:rPr lang="ko-KR" altLang="en-US" dirty="0" err="1"/>
              <a:t>두번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r>
              <a:rPr lang="en-US" altLang="ko-KR" dirty="0"/>
              <a:t>!!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아래 코드는 이전 코드와 최종 결과는 같지만 문서 전체에서 찾는 작업은 한번만 수행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3116"/>
            <a:ext cx="4362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714752"/>
            <a:ext cx="65055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4286256"/>
            <a:ext cx="3143240" cy="212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4214818"/>
            <a:ext cx="3143272" cy="222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횡단 탐색 메서드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1192213"/>
            <a:ext cx="3949005" cy="5116512"/>
          </a:xfrm>
        </p:spPr>
        <p:txBody>
          <a:bodyPr/>
          <a:lstStyle/>
          <a:p>
            <a:pPr lvl="1"/>
            <a:r>
              <a:rPr lang="en-US" altLang="ko-KR" dirty="0"/>
              <a:t>3</a:t>
            </a:r>
            <a:r>
              <a:rPr lang="ko-KR" altLang="en-US" dirty="0"/>
              <a:t>장에서의 해결 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628799"/>
            <a:ext cx="4509535" cy="333665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17039" y="1192213"/>
            <a:ext cx="3949005" cy="5116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8763" indent="-258763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SzPct val="80000"/>
              <a:buFont typeface="Wingdings" pitchFamily="2" charset="2"/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8475" indent="-238125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763588" indent="-263525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맑은 고딕" pitchFamily="50" charset="-127"/>
              <a:buChar char="－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014413" indent="-239713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1" latinLnBrk="0"/>
            <a:r>
              <a:rPr lang="en-US" altLang="ko-KR" kern="0" dirty="0"/>
              <a:t>$.each() </a:t>
            </a:r>
            <a:r>
              <a:rPr lang="ko-KR" altLang="en-US" kern="0" dirty="0"/>
              <a:t>메서드로 해결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719" y="1628800"/>
            <a:ext cx="3743325" cy="22955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719" y="4174677"/>
            <a:ext cx="3557797" cy="240227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화살표: 아래쪽 7"/>
          <p:cNvSpPr/>
          <p:nvPr/>
        </p:nvSpPr>
        <p:spPr>
          <a:xfrm>
            <a:off x="7699512" y="3837397"/>
            <a:ext cx="1072212" cy="424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03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</a:t>
            </a:r>
            <a:r>
              <a:rPr lang="en-US" altLang="ko-KR" dirty="0"/>
              <a:t> </a:t>
            </a:r>
            <a:r>
              <a:rPr lang="ko-KR" altLang="en-US" dirty="0"/>
              <a:t>성능 향상을 위해서 횡단</a:t>
            </a:r>
            <a:r>
              <a:rPr lang="en-US" altLang="ko-KR" dirty="0"/>
              <a:t> </a:t>
            </a:r>
            <a:r>
              <a:rPr lang="ko-KR" altLang="en-US" dirty="0"/>
              <a:t>탐색 메서드를 사용하자</a:t>
            </a:r>
            <a:endParaRPr lang="en-US" altLang="ko-KR" dirty="0"/>
          </a:p>
          <a:p>
            <a:pPr lvl="1"/>
            <a:r>
              <a:rPr lang="ko-KR" altLang="en-US" dirty="0"/>
              <a:t>문서 전체에서 찾아 선택하는 작업의 횟수를 줄인다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성능 차이가 꽤 크다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en-US" altLang="ko-KR" dirty="0"/>
              <a:t>find() </a:t>
            </a:r>
            <a:r>
              <a:rPr lang="ko-KR" altLang="en-US" dirty="0"/>
              <a:t>메서드</a:t>
            </a:r>
            <a:endParaRPr lang="en-US" altLang="ko-KR" dirty="0"/>
          </a:p>
          <a:p>
            <a:r>
              <a:rPr lang="ko-KR" altLang="en-US" dirty="0"/>
              <a:t>명확한 선택</a:t>
            </a:r>
            <a:endParaRPr lang="en-US" altLang="ko-KR" dirty="0"/>
          </a:p>
          <a:p>
            <a:pPr lvl="1"/>
            <a:r>
              <a:rPr lang="ko-KR" altLang="en-US" dirty="0"/>
              <a:t>선택자만으로 표현하기 힘든 것도 횡단 </a:t>
            </a:r>
            <a:r>
              <a:rPr lang="ko-KR" altLang="en-US" dirty="0" err="1"/>
              <a:t>탐색메서드를</a:t>
            </a:r>
            <a:r>
              <a:rPr lang="ko-KR" altLang="en-US" dirty="0"/>
              <a:t> 이용하면 깔끔하게 선택</a:t>
            </a:r>
            <a:r>
              <a:rPr lang="en-US" altLang="ko-KR" dirty="0"/>
              <a:t>!!</a:t>
            </a:r>
          </a:p>
          <a:p>
            <a:pPr lvl="2"/>
            <a:r>
              <a:rPr lang="ko-KR" altLang="en-US" dirty="0"/>
              <a:t>특히</a:t>
            </a:r>
            <a:r>
              <a:rPr lang="en-US" altLang="ko-KR" dirty="0"/>
              <a:t>add(), find() </a:t>
            </a:r>
            <a:r>
              <a:rPr lang="ko-KR" altLang="en-US" dirty="0"/>
              <a:t>메서드</a:t>
            </a:r>
            <a:r>
              <a:rPr lang="en-US" altLang="ko-KR" dirty="0"/>
              <a:t>!!</a:t>
            </a:r>
          </a:p>
          <a:p>
            <a:pPr lvl="2"/>
            <a:r>
              <a:rPr lang="ko-KR" altLang="en-US" dirty="0"/>
              <a:t>복잡한 선택자를 한번에 작성하지 말고 기본 선택자로 선택한 후 횡단 탐색 메서드로 마무리한다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74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필터링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08-02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3616491" cy="27860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572008"/>
            <a:ext cx="3601746" cy="207170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3500438"/>
            <a:ext cx="4124325" cy="2705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 7"/>
          <p:cNvSpPr/>
          <p:nvPr/>
        </p:nvSpPr>
        <p:spPr>
          <a:xfrm>
            <a:off x="4214810" y="4786322"/>
            <a:ext cx="500066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필터링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1192213"/>
            <a:ext cx="4379913" cy="5116512"/>
          </a:xfrm>
        </p:spPr>
        <p:txBody>
          <a:bodyPr/>
          <a:lstStyle/>
          <a:p>
            <a:pPr lvl="1"/>
            <a:r>
              <a:rPr lang="ko-KR" altLang="en-US" sz="1600" dirty="0"/>
              <a:t>예제 </a:t>
            </a:r>
            <a:r>
              <a:rPr lang="en-US" altLang="ko-KR" sz="1600" dirty="0"/>
              <a:t>08-02 </a:t>
            </a:r>
            <a:r>
              <a:rPr lang="ko-KR" altLang="en-US" sz="1600" dirty="0"/>
              <a:t>실행 결과</a:t>
            </a:r>
            <a:endParaRPr lang="en-US" altLang="ko-KR" sz="1600" dirty="0"/>
          </a:p>
          <a:p>
            <a:pPr lvl="2"/>
            <a:r>
              <a:rPr lang="ko-KR" altLang="en-US" sz="1400" dirty="0"/>
              <a:t>기존 요소를 바탕으로 </a:t>
            </a:r>
            <a:r>
              <a:rPr lang="ko-KR" altLang="en-US" sz="1400" dirty="0" err="1"/>
              <a:t>필터링한</a:t>
            </a:r>
            <a:r>
              <a:rPr lang="ko-KR" altLang="en-US" sz="1400" dirty="0"/>
              <a:t> </a:t>
            </a:r>
            <a:r>
              <a:rPr lang="en-US" altLang="ko-KR" sz="1400" dirty="0" err="1"/>
              <a:t>jQuery</a:t>
            </a:r>
            <a:r>
              <a:rPr lang="ko-KR" altLang="en-US" sz="1400" dirty="0"/>
              <a:t>객체는 </a:t>
            </a:r>
            <a:r>
              <a:rPr lang="en-US" altLang="ko-KR" sz="1400" dirty="0" err="1"/>
              <a:t>prevObject</a:t>
            </a:r>
            <a:r>
              <a:rPr lang="ko-KR" altLang="en-US" sz="1400" dirty="0"/>
              <a:t>라는 속성 존재</a:t>
            </a:r>
            <a:endParaRPr lang="en-US" altLang="ko-KR" sz="1400" dirty="0"/>
          </a:p>
          <a:p>
            <a:pPr lvl="2"/>
            <a:r>
              <a:rPr lang="en-US" altLang="ko-KR" sz="1400" dirty="0" err="1"/>
              <a:t>prevObject</a:t>
            </a:r>
            <a:r>
              <a:rPr lang="ko-KR" altLang="en-US" sz="1400" dirty="0"/>
              <a:t>는 이전에 선택된 </a:t>
            </a:r>
            <a:r>
              <a:rPr lang="en-US" altLang="ko-KR" sz="1400" dirty="0" err="1"/>
              <a:t>jQuery</a:t>
            </a:r>
            <a:r>
              <a:rPr lang="en-US" altLang="ko-KR" sz="1400" dirty="0"/>
              <a:t>  </a:t>
            </a:r>
            <a:r>
              <a:rPr lang="ko-KR" altLang="en-US" sz="1400" dirty="0"/>
              <a:t>객체를 가리킴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071546"/>
            <a:ext cx="432435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4857752" y="1071546"/>
            <a:ext cx="200026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72198" y="4786322"/>
            <a:ext cx="200026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5" idx="3"/>
            <a:endCxn id="6" idx="3"/>
          </p:cNvCxnSpPr>
          <p:nvPr/>
        </p:nvCxnSpPr>
        <p:spPr>
          <a:xfrm>
            <a:off x="6858016" y="1214422"/>
            <a:ext cx="1214446" cy="3714776"/>
          </a:xfrm>
          <a:prstGeom prst="bentConnector3">
            <a:avLst>
              <a:gd name="adj1" fmla="val 118823"/>
            </a:avLst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필터링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filter( ), not( )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이 코드는 문서 전체에서 찾는 작업을 </a:t>
            </a:r>
            <a:r>
              <a:rPr lang="ko-KR" altLang="en-US" dirty="0" err="1"/>
              <a:t>두번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r>
              <a:rPr lang="en-US" altLang="ko-KR" dirty="0"/>
              <a:t>!!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아래 코드는 이전 코드와 최종 결과는 같지만 문서 전체에서 찾는 작업은 한번만 수행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3116"/>
            <a:ext cx="4352925" cy="714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714752"/>
            <a:ext cx="7315200" cy="438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4572008"/>
            <a:ext cx="4071966" cy="204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필터링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08-03 </a:t>
            </a:r>
            <a:r>
              <a:rPr lang="ko-KR" altLang="en-US" dirty="0"/>
              <a:t>실행 결과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8220843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필터링 메서드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has()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기존 선택된 요소 중에서 지정된 선택자로 선택할 수 있는 자식 요소를 포함한요소로 필터링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08" y="2636912"/>
            <a:ext cx="5038560" cy="316835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636912"/>
            <a:ext cx="1800200" cy="2777910"/>
          </a:xfrm>
          <a:prstGeom prst="rect">
            <a:avLst/>
          </a:prstGeom>
        </p:spPr>
      </p:pic>
      <p:sp>
        <p:nvSpPr>
          <p:cNvPr id="7" name="오른쪽 화살표 7"/>
          <p:cNvSpPr/>
          <p:nvPr/>
        </p:nvSpPr>
        <p:spPr>
          <a:xfrm>
            <a:off x="5580434" y="3792460"/>
            <a:ext cx="500066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84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필터링 메서드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slice()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전체 요소 중에서 위치 정보를 이용해 일부 요소를 추출하는 메서드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87" y="2540597"/>
            <a:ext cx="3756573" cy="6239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62" y="3130310"/>
            <a:ext cx="3080778" cy="24416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395" y="3548054"/>
            <a:ext cx="5158173" cy="19987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018334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355600" indent="-355600">
          <a:buFont typeface="Wingdings" pitchFamily="2" charset="2"/>
          <a:buChar char="§"/>
          <a:defRPr sz="1600" dirty="0" smtClean="0">
            <a:latin typeface="+mn-ea"/>
            <a:ea typeface="+mn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22573</TotalTime>
  <Words>945</Words>
  <Application>Microsoft Office PowerPoint</Application>
  <PresentationFormat>화면 슬라이드 쇼(4:3)</PresentationFormat>
  <Paragraphs>150</Paragraphs>
  <Slides>31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(환)돋움중둥근체</vt:lpstr>
      <vt:lpstr>굴림</vt:lpstr>
      <vt:lpstr>나눔고딕</vt:lpstr>
      <vt:lpstr>맑은 고딕</vt:lpstr>
      <vt:lpstr>Consolas</vt:lpstr>
      <vt:lpstr>Wingdings</vt:lpstr>
      <vt:lpstr>기본 디자인</vt:lpstr>
      <vt:lpstr>횡단 탐색(Traversing)</vt:lpstr>
      <vt:lpstr>필터링 메서드(1)</vt:lpstr>
      <vt:lpstr>필터링 메서드(2)</vt:lpstr>
      <vt:lpstr>필터링 메서드(3)</vt:lpstr>
      <vt:lpstr>필터링 메서드(4)</vt:lpstr>
      <vt:lpstr>필터링 메서드(5)</vt:lpstr>
      <vt:lpstr>필터링 메서드(6)</vt:lpstr>
      <vt:lpstr>필터링 메서드(7)</vt:lpstr>
      <vt:lpstr>필터링 메서드(8)</vt:lpstr>
      <vt:lpstr>필터링 메서드(9)</vt:lpstr>
      <vt:lpstr>필터링 메서드(10)</vt:lpstr>
      <vt:lpstr>필터링 메서드(11)</vt:lpstr>
      <vt:lpstr>트리 횡단 탐색 메서드(1)</vt:lpstr>
      <vt:lpstr>트리 횡단 탐색 메서드(2)</vt:lpstr>
      <vt:lpstr>트리 횡단 탐색 메서드(3)</vt:lpstr>
      <vt:lpstr>트리 횡단 탐색 메서드(4)</vt:lpstr>
      <vt:lpstr>트리 횡단 탐색 메서드(5)</vt:lpstr>
      <vt:lpstr>트리 횡단 탐색 메서드(6)</vt:lpstr>
      <vt:lpstr>트리 횡단 탐색 메서드(7)</vt:lpstr>
      <vt:lpstr>트리 횡단 탐색 메서드(8)</vt:lpstr>
      <vt:lpstr>트리 횡단 탐색 메서드(9)</vt:lpstr>
      <vt:lpstr>트리 횡단 탐색 메서드(10)</vt:lpstr>
      <vt:lpstr>기타 횡단 탐색 메서드(1)</vt:lpstr>
      <vt:lpstr>기타 횡단 탐색 메서드(2)</vt:lpstr>
      <vt:lpstr>기타 횡단 탐색 메서드(3)</vt:lpstr>
      <vt:lpstr>기타 횡단 탐색 메서드(4)</vt:lpstr>
      <vt:lpstr>기타 횡단 탐색 메서드(5)</vt:lpstr>
      <vt:lpstr>기타 횡단 탐색 메서드(6)</vt:lpstr>
      <vt:lpstr>기타 횡단 탐색 메서드(7)</vt:lpstr>
      <vt:lpstr>기타 횡단 탐색 메서드(8)</vt:lpstr>
      <vt:lpstr>정리</vt:lpstr>
    </vt:vector>
  </TitlesOfParts>
  <Company>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데이터 모델링</dc:title>
  <dc:subject>1. NOSQL</dc:subject>
  <dc:creator>Stephen Won</dc:creator>
  <cp:lastModifiedBy>Stephen Won</cp:lastModifiedBy>
  <cp:revision>2212</cp:revision>
  <dcterms:created xsi:type="dcterms:W3CDTF">2011-01-27T23:33:23Z</dcterms:created>
  <dcterms:modified xsi:type="dcterms:W3CDTF">2016-09-08T10:44:55Z</dcterms:modified>
</cp:coreProperties>
</file>