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 autoAdjust="0"/>
    <p:restoredTop sz="88612" autoAdjust="0"/>
  </p:normalViewPr>
  <p:slideViewPr>
    <p:cSldViewPr>
      <p:cViewPr varScale="1">
        <p:scale>
          <a:sx n="65" d="100"/>
          <a:sy n="65" d="100"/>
        </p:scale>
        <p:origin x="750" y="7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3738" y="863600"/>
            <a:ext cx="5495925" cy="41227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824955-CBB3-4DBF-B29D-1E20247B46E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708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선택자와 성능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성능이 좋지 않다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Pure </a:t>
            </a:r>
            <a:r>
              <a:rPr lang="en-US" altLang="ko-KR" dirty="0" err="1"/>
              <a:t>Javascript</a:t>
            </a:r>
            <a:r>
              <a:rPr lang="ko-KR" altLang="en-US" dirty="0"/>
              <a:t>로 개발했을 때보다 </a:t>
            </a:r>
            <a:r>
              <a:rPr lang="ko-KR" altLang="en-US" dirty="0" err="1"/>
              <a:t>좋을리는</a:t>
            </a:r>
            <a:r>
              <a:rPr lang="ko-KR" altLang="en-US" dirty="0"/>
              <a:t> 없지만</a:t>
            </a:r>
            <a:r>
              <a:rPr lang="en-US" altLang="ko-KR" dirty="0"/>
              <a:t>...</a:t>
            </a:r>
          </a:p>
          <a:p>
            <a:pPr lvl="1"/>
            <a:r>
              <a:rPr lang="ko-KR" altLang="en-US" dirty="0"/>
              <a:t>조금만 </a:t>
            </a:r>
            <a:r>
              <a:rPr lang="ko-KR" altLang="en-US" dirty="0" err="1"/>
              <a:t>신경쓰면</a:t>
            </a:r>
            <a:r>
              <a:rPr lang="ko-KR" altLang="en-US" dirty="0"/>
              <a:t> 꽤 괜찮은 성능을 낼 수 있음</a:t>
            </a:r>
            <a:endParaRPr lang="en-US" altLang="ko-KR" dirty="0"/>
          </a:p>
          <a:p>
            <a:r>
              <a:rPr lang="ko-KR" altLang="en-US" dirty="0"/>
              <a:t>성능에 큰 영향을 주는 부분</a:t>
            </a:r>
            <a:endParaRPr lang="en-US" altLang="ko-KR" dirty="0"/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/>
              <a:t>!!  </a:t>
            </a:r>
            <a:r>
              <a:rPr lang="ko-KR" altLang="en-US" dirty="0"/>
              <a:t>횡단 탐색</a:t>
            </a:r>
            <a:r>
              <a:rPr lang="en-US" altLang="ko-KR" dirty="0"/>
              <a:t>!!</a:t>
            </a:r>
          </a:p>
          <a:p>
            <a:pPr lvl="2"/>
            <a:r>
              <a:rPr lang="ko-KR" altLang="en-US" dirty="0"/>
              <a:t>선택자와 횡단 탐색 메서드를 적절히 조합하여 사용하면 성능 향상에 도움이 됨</a:t>
            </a:r>
            <a:endParaRPr lang="en-US" altLang="ko-KR" dirty="0"/>
          </a:p>
          <a:p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4149080"/>
            <a:ext cx="754120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7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96752"/>
            <a:ext cx="8485187" cy="5116512"/>
          </a:xfrm>
        </p:spPr>
        <p:txBody>
          <a:bodyPr/>
          <a:lstStyle/>
          <a:p>
            <a:r>
              <a:rPr lang="ko-KR" altLang="en-US" dirty="0"/>
              <a:t>선택자를 반드시 사용해야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반드시 선택자를 사용할 필요는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이미 선택된 요소가 있다면 굳이 사용할 필요가 없다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성능보다 개발 생산성이 더 중요하다면 </a:t>
            </a:r>
            <a:r>
              <a:rPr lang="en-US" altLang="ko-KR" dirty="0"/>
              <a:t>jQuery </a:t>
            </a:r>
            <a:r>
              <a:rPr lang="ko-KR" altLang="en-US" dirty="0"/>
              <a:t>사용을 더욱 권장함</a:t>
            </a:r>
            <a:endParaRPr lang="en-US" altLang="ko-KR" dirty="0"/>
          </a:p>
          <a:p>
            <a:pPr lvl="2"/>
            <a:r>
              <a:rPr lang="ko-KR" altLang="en-US" dirty="0"/>
              <a:t>크로스 브라우저 기능 지원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2636912"/>
            <a:ext cx="648072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$("#result").html($(this).</a:t>
            </a:r>
            <a:r>
              <a:rPr lang="en-US" altLang="ko-KR" b="1" dirty="0" err="1">
                <a:latin typeface="+mj-lt"/>
              </a:rPr>
              <a:t>attr</a:t>
            </a:r>
            <a:r>
              <a:rPr lang="en-US" altLang="ko-KR" b="1" dirty="0">
                <a:latin typeface="+mj-lt"/>
              </a:rPr>
              <a:t>("data-no"));</a:t>
            </a:r>
          </a:p>
          <a:p>
            <a:r>
              <a:rPr lang="en-US" altLang="ko-KR" b="1" dirty="0">
                <a:latin typeface="+mj-lt"/>
              </a:rPr>
              <a:t> --&gt; $("#result").html(</a:t>
            </a:r>
            <a:r>
              <a:rPr lang="en-US" altLang="ko-KR" b="1" dirty="0" err="1">
                <a:latin typeface="+mj-lt"/>
              </a:rPr>
              <a:t>this.attributes</a:t>
            </a:r>
            <a:r>
              <a:rPr lang="en-US" altLang="ko-KR" b="1" dirty="0">
                <a:latin typeface="+mj-lt"/>
              </a:rPr>
              <a:t>["data-no"].value);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94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성능을 최우선으로 고려해야 한다면 </a:t>
            </a:r>
            <a:r>
              <a:rPr lang="en-US" altLang="ko-KR" dirty="0"/>
              <a:t>jQuery </a:t>
            </a:r>
            <a:r>
              <a:rPr lang="ko-KR" altLang="en-US" dirty="0"/>
              <a:t>선택자와 함수를 사용하는 대신 네이티브 </a:t>
            </a:r>
            <a:r>
              <a:rPr lang="en-US" altLang="ko-KR" dirty="0"/>
              <a:t>API</a:t>
            </a:r>
            <a:r>
              <a:rPr lang="ko-KR" altLang="en-US" dirty="0"/>
              <a:t>를 사용할 것을 권장</a:t>
            </a:r>
            <a:endParaRPr lang="en-US" altLang="ko-KR" dirty="0"/>
          </a:p>
          <a:p>
            <a:pPr lvl="2"/>
            <a:r>
              <a:rPr lang="en-US" altLang="ko-KR" dirty="0"/>
              <a:t>document </a:t>
            </a:r>
            <a:r>
              <a:rPr lang="ko-KR" altLang="en-US" dirty="0"/>
              <a:t>객체의 </a:t>
            </a:r>
            <a:r>
              <a:rPr lang="en-US" altLang="ko-KR" dirty="0" err="1"/>
              <a:t>getElementById</a:t>
            </a:r>
            <a:r>
              <a:rPr lang="en-US" altLang="ko-KR" dirty="0"/>
              <a:t>(), </a:t>
            </a:r>
            <a:r>
              <a:rPr lang="en-US" altLang="ko-KR" dirty="0" err="1"/>
              <a:t>getElementsByTagName</a:t>
            </a:r>
            <a:r>
              <a:rPr lang="en-US" altLang="ko-KR" dirty="0"/>
              <a:t>(), </a:t>
            </a:r>
            <a:r>
              <a:rPr lang="en-US" altLang="ko-KR" dirty="0" err="1"/>
              <a:t>querySelector</a:t>
            </a:r>
            <a:r>
              <a:rPr lang="en-US" altLang="ko-KR" dirty="0"/>
              <a:t>(), </a:t>
            </a:r>
            <a:r>
              <a:rPr lang="en-US" altLang="ko-KR" dirty="0" err="1"/>
              <a:t>querySelectorAll</a:t>
            </a:r>
            <a:r>
              <a:rPr lang="en-US" altLang="ko-KR" dirty="0"/>
              <a:t>() </a:t>
            </a:r>
            <a:r>
              <a:rPr lang="ko-KR" altLang="en-US" dirty="0"/>
              <a:t>등의 메서드가 훨씬 성능이 좋기 때문이다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3" y="2780928"/>
            <a:ext cx="6735673" cy="38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2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다시 한번 정리</a:t>
            </a:r>
            <a:endParaRPr lang="en-US" altLang="ko-KR" b="0" dirty="0"/>
          </a:p>
          <a:p>
            <a:pPr lvl="1"/>
            <a:r>
              <a:rPr lang="ko-KR" altLang="en-US" b="0" dirty="0"/>
              <a:t>선택자의 실행 속도는 </a:t>
            </a:r>
            <a:r>
              <a:rPr lang="ko-KR" altLang="en-US" b="0" dirty="0" err="1"/>
              <a:t>제각각이므로</a:t>
            </a:r>
            <a:r>
              <a:rPr lang="ko-KR" altLang="en-US" b="0" dirty="0"/>
              <a:t> 가능하다면 빠른 선택자를 사용하자</a:t>
            </a:r>
            <a:r>
              <a:rPr lang="en-US" altLang="ko-KR" b="0" dirty="0"/>
              <a:t>. </a:t>
            </a:r>
            <a:r>
              <a:rPr lang="ko-KR" altLang="en-US" b="0" dirty="0"/>
              <a:t>일반적으로 </a:t>
            </a:r>
            <a:r>
              <a:rPr lang="en-US" altLang="ko-KR" b="0" dirty="0"/>
              <a:t>ID </a:t>
            </a:r>
            <a:r>
              <a:rPr lang="ko-KR" altLang="en-US" b="0" dirty="0"/>
              <a:t>선택자가 가장 빠르다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dirty="0"/>
              <a:t>느린 선택자를 사용할 때는 찾을 범위를 좁히는 것이 바람직하다</a:t>
            </a:r>
            <a:r>
              <a:rPr lang="en-US" altLang="ko-KR" dirty="0"/>
              <a:t>. </a:t>
            </a:r>
            <a:r>
              <a:rPr lang="ko-KR" altLang="en-US" dirty="0"/>
              <a:t>특히 후손 선택자나 </a:t>
            </a:r>
            <a:r>
              <a:rPr lang="en-US" altLang="ko-KR" dirty="0"/>
              <a:t>AND </a:t>
            </a:r>
            <a:r>
              <a:rPr lang="ko-KR" altLang="en-US" dirty="0"/>
              <a:t>조합</a:t>
            </a:r>
            <a:r>
              <a:rPr lang="en-US" altLang="ko-KR" dirty="0"/>
              <a:t>, </a:t>
            </a:r>
            <a:r>
              <a:rPr lang="ko-KR" altLang="en-US" dirty="0"/>
              <a:t>횡단 탐색 메서드를 고려한다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확장 선택자는 실행 속도가 매우 느리다</a:t>
            </a:r>
            <a:r>
              <a:rPr lang="en-US" altLang="ko-KR" dirty="0"/>
              <a:t>. </a:t>
            </a:r>
            <a:r>
              <a:rPr lang="ko-KR" altLang="en-US" dirty="0"/>
              <a:t>따라서 표준 선택자로 찾은 후에 횡단 탐색</a:t>
            </a:r>
            <a:r>
              <a:rPr lang="en-US" altLang="ko-KR" dirty="0"/>
              <a:t>(Traverse) </a:t>
            </a:r>
            <a:r>
              <a:rPr lang="ko-KR" altLang="en-US" dirty="0"/>
              <a:t>메서드를 사용하는 것이 가장 효과적이다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이미 선택된 요소가 있다면 </a:t>
            </a:r>
            <a:r>
              <a:rPr lang="en-US" altLang="ko-KR" dirty="0"/>
              <a:t>$() </a:t>
            </a:r>
            <a:r>
              <a:rPr lang="ko-KR" altLang="en-US" dirty="0"/>
              <a:t>함수를 호출할 필요 없이 요소에 직접 접근하는 것이 성능을 높이는 방법이다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성능이 최우선 고려 사항이라면 네이티브 </a:t>
            </a:r>
            <a:r>
              <a:rPr lang="en-US" altLang="ko-KR" dirty="0"/>
              <a:t>API</a:t>
            </a:r>
            <a:r>
              <a:rPr lang="ko-KR" altLang="en-US" dirty="0"/>
              <a:t>를 사용하자</a:t>
            </a:r>
            <a:r>
              <a:rPr lang="en-US" altLang="ko-KR" dirty="0"/>
              <a:t>. jQuery</a:t>
            </a:r>
            <a:r>
              <a:rPr lang="ko-KR" altLang="en-US" dirty="0"/>
              <a:t>를 사용하는 것보다 빠르다</a:t>
            </a:r>
            <a:r>
              <a:rPr lang="en-US" altLang="ko-KR" dirty="0"/>
              <a:t>. </a:t>
            </a:r>
            <a:r>
              <a:rPr lang="ko-KR" altLang="en-US" dirty="0"/>
              <a:t>다만 성능이 중요한 고려 사항이 아니라면 </a:t>
            </a:r>
            <a:r>
              <a:rPr lang="en-US" altLang="ko-KR" dirty="0"/>
              <a:t>jQuery</a:t>
            </a:r>
            <a:r>
              <a:rPr lang="ko-KR" altLang="en-US" dirty="0"/>
              <a:t>를 사용하는 것이 개발 생산성 향상</a:t>
            </a:r>
            <a:r>
              <a:rPr lang="en-US" altLang="ko-KR" dirty="0"/>
              <a:t>, </a:t>
            </a:r>
            <a:r>
              <a:rPr lang="ko-KR" altLang="en-US" dirty="0"/>
              <a:t>크로스 브라우저 지원 등의 장점을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86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선택자의 속도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속도를 알아보기 위한 기본 템플릿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61875"/>
            <a:ext cx="3744416" cy="489291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화살표: 오른쪽 4"/>
          <p:cNvSpPr/>
          <p:nvPr/>
        </p:nvSpPr>
        <p:spPr>
          <a:xfrm>
            <a:off x="4577556" y="3212976"/>
            <a:ext cx="426492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33" y="1772816"/>
            <a:ext cx="3080717" cy="2529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2966" y="4720664"/>
            <a:ext cx="393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itchFamily="2" charset="2"/>
              <a:buChar char="§"/>
            </a:pPr>
            <a:r>
              <a:rPr lang="ko-KR" altLang="en-US" sz="1600" dirty="0">
                <a:latin typeface="+mn-ea"/>
                <a:ea typeface="+mn-ea"/>
              </a:rPr>
              <a:t>위와 같은 요소를 </a:t>
            </a:r>
            <a:r>
              <a:rPr lang="en-US" altLang="ko-KR" sz="1600" dirty="0">
                <a:latin typeface="+mn-ea"/>
                <a:ea typeface="+mn-ea"/>
              </a:rPr>
              <a:t>100</a:t>
            </a:r>
            <a:r>
              <a:rPr lang="ko-KR" altLang="en-US" sz="1600" dirty="0">
                <a:latin typeface="+mn-ea"/>
                <a:ea typeface="+mn-ea"/>
              </a:rPr>
              <a:t>개 생성하여 </a:t>
            </a:r>
            <a:r>
              <a:rPr lang="en-US" altLang="ko-KR" sz="1600" dirty="0" err="1">
                <a:latin typeface="+mn-ea"/>
                <a:ea typeface="+mn-ea"/>
              </a:rPr>
              <a:t>div#content</a:t>
            </a:r>
            <a:r>
              <a:rPr lang="ko-KR" altLang="en-US" sz="1600" dirty="0">
                <a:latin typeface="+mn-ea"/>
                <a:ea typeface="+mn-ea"/>
              </a:rPr>
              <a:t>에 추가함</a:t>
            </a:r>
          </a:p>
        </p:txBody>
      </p:sp>
    </p:spTree>
    <p:extLst>
      <p:ext uri="{BB962C8B-B14F-4D97-AF65-F5344CB8AC3E}">
        <p14:creationId xmlns:p14="http://schemas.microsoft.com/office/powerpoint/2010/main" val="400244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선택자의 속도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09-02</a:t>
            </a:r>
          </a:p>
          <a:p>
            <a:pPr lvl="1"/>
            <a:r>
              <a:rPr lang="ko-KR" altLang="en-US" dirty="0"/>
              <a:t>기본 선택자들의 실행 속도 측정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3672408" cy="1556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7" y="3788093"/>
            <a:ext cx="3672408" cy="28053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359" y="1988840"/>
            <a:ext cx="4046641" cy="1545592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4560263" y="2204864"/>
            <a:ext cx="426492" cy="138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3509" y="3597327"/>
            <a:ext cx="3931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itchFamily="2" charset="2"/>
              <a:buChar char="§"/>
            </a:pPr>
            <a:r>
              <a:rPr lang="ko-KR" altLang="en-US" sz="1600" dirty="0">
                <a:latin typeface="+mn-ea"/>
                <a:ea typeface="+mn-ea"/>
              </a:rPr>
              <a:t>브라우저마다 실행시간의 차이는 있겠지만 대체로 다음과 같은 결과</a:t>
            </a:r>
            <a:endParaRPr lang="en-US" altLang="ko-KR" sz="1600" dirty="0">
              <a:latin typeface="+mn-ea"/>
              <a:ea typeface="+mn-ea"/>
            </a:endParaRPr>
          </a:p>
          <a:p>
            <a:pPr marL="355600" indent="-355600">
              <a:buFont typeface="Wingdings" pitchFamily="2" charset="2"/>
              <a:buChar char="§"/>
            </a:pPr>
            <a:endParaRPr lang="en-US" altLang="ko-KR" sz="1600" dirty="0">
              <a:latin typeface="+mn-ea"/>
              <a:ea typeface="+mn-ea"/>
            </a:endParaRPr>
          </a:p>
          <a:p>
            <a:pPr marL="355600" indent="-355600">
              <a:buFont typeface="Wingdings" pitchFamily="2" charset="2"/>
              <a:buChar char="§"/>
            </a:pPr>
            <a:endParaRPr lang="en-US" altLang="ko-KR" sz="1600" dirty="0">
              <a:latin typeface="+mn-ea"/>
              <a:ea typeface="+mn-ea"/>
            </a:endParaRPr>
          </a:p>
          <a:p>
            <a:pPr marL="355600" indent="-355600">
              <a:buFont typeface="Wingdings" pitchFamily="2" charset="2"/>
              <a:buChar char="§"/>
            </a:pPr>
            <a:endParaRPr lang="en-US" altLang="ko-KR" sz="1600" dirty="0">
              <a:latin typeface="+mn-ea"/>
              <a:ea typeface="+mn-ea"/>
            </a:endParaRPr>
          </a:p>
          <a:p>
            <a:pPr marL="355600" indent="-355600">
              <a:buFont typeface="Wingdings" pitchFamily="2" charset="2"/>
              <a:buChar char="§"/>
            </a:pPr>
            <a:endParaRPr lang="en-US" altLang="ko-KR" sz="1600" dirty="0">
              <a:latin typeface="+mn-ea"/>
              <a:ea typeface="+mn-ea"/>
            </a:endParaRPr>
          </a:p>
          <a:p>
            <a:pPr marL="355600" indent="-355600">
              <a:buFont typeface="Wingdings" pitchFamily="2" charset="2"/>
              <a:buChar char="§"/>
            </a:pPr>
            <a:r>
              <a:rPr lang="ko-KR" altLang="en-US" sz="1600" b="1" u="sng" dirty="0">
                <a:latin typeface="+mn-ea"/>
                <a:ea typeface="+mn-ea"/>
              </a:rPr>
              <a:t>이 </a:t>
            </a:r>
            <a:r>
              <a:rPr lang="en-US" altLang="ko-KR" sz="1600" b="1" u="sng" dirty="0">
                <a:latin typeface="+mn-ea"/>
                <a:ea typeface="+mn-ea"/>
              </a:rPr>
              <a:t>3</a:t>
            </a:r>
            <a:r>
              <a:rPr lang="ko-KR" altLang="en-US" sz="1600" b="1" u="sng" dirty="0">
                <a:latin typeface="+mn-ea"/>
                <a:ea typeface="+mn-ea"/>
              </a:rPr>
              <a:t>가지 선택자가 가장 빠르다</a:t>
            </a:r>
            <a:r>
              <a:rPr lang="en-US" altLang="ko-KR" sz="1600" b="1" u="sng" dirty="0">
                <a:latin typeface="+mn-ea"/>
                <a:ea typeface="+mn-ea"/>
              </a:rPr>
              <a:t>!!</a:t>
            </a:r>
          </a:p>
          <a:p>
            <a:pPr marL="355600" indent="-355600">
              <a:buFont typeface="Wingdings" pitchFamily="2" charset="2"/>
              <a:buChar char="§"/>
            </a:pPr>
            <a:endParaRPr lang="en-US" altLang="ko-KR" sz="1600" b="1" u="sng" dirty="0">
              <a:latin typeface="+mn-ea"/>
              <a:ea typeface="+mn-ea"/>
            </a:endParaRPr>
          </a:p>
          <a:p>
            <a:pPr marL="355600" indent="-355600">
              <a:buFont typeface="Wingdings" pitchFamily="2" charset="2"/>
              <a:buChar char="§"/>
            </a:pPr>
            <a:r>
              <a:rPr lang="ko-KR" altLang="en-US" sz="1600" b="1" u="sng" dirty="0">
                <a:latin typeface="+mn-ea"/>
                <a:ea typeface="+mn-ea"/>
              </a:rPr>
              <a:t>가능하다면 이 </a:t>
            </a:r>
            <a:r>
              <a:rPr lang="en-US" altLang="ko-KR" sz="1600" b="1" u="sng" dirty="0">
                <a:latin typeface="+mn-ea"/>
                <a:ea typeface="+mn-ea"/>
              </a:rPr>
              <a:t>3</a:t>
            </a:r>
            <a:r>
              <a:rPr lang="ko-KR" altLang="en-US" sz="1600" b="1" u="sng" dirty="0">
                <a:latin typeface="+mn-ea"/>
                <a:ea typeface="+mn-ea"/>
              </a:rPr>
              <a:t>가지 선택자는 단독으로 사용하는 것이 바람직하다</a:t>
            </a:r>
            <a:r>
              <a:rPr lang="en-US" altLang="ko-KR" sz="1600" b="1" u="sng" dirty="0">
                <a:latin typeface="+mn-ea"/>
                <a:ea typeface="+mn-ea"/>
              </a:rPr>
              <a:t>.</a:t>
            </a:r>
            <a:endParaRPr lang="ko-KR" altLang="en-US" sz="1600" b="1" u="sng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509" y="4261408"/>
            <a:ext cx="4098385" cy="4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1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선택자의 속도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최종적으로 선택된 요소가 같아도 실행 속도의 차이가 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4000500" cy="3581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194" y="1988840"/>
            <a:ext cx="4230469" cy="1008112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>
            <a:off x="4560263" y="2204864"/>
            <a:ext cx="426492" cy="138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5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후손 선택자와 </a:t>
            </a:r>
            <a:r>
              <a:rPr lang="en-US" altLang="ko-KR" dirty="0"/>
              <a:t>find()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둘 중의 어느 쪽이 더 좋은 성능</a:t>
            </a:r>
            <a:endParaRPr lang="en-US" altLang="ko-KR" dirty="0"/>
          </a:p>
          <a:p>
            <a:pPr lvl="1"/>
            <a:r>
              <a:rPr lang="en-US" altLang="ko-KR" dirty="0"/>
              <a:t>A : $("#a50 .main")</a:t>
            </a:r>
          </a:p>
          <a:p>
            <a:pPr lvl="1"/>
            <a:r>
              <a:rPr lang="en-US" altLang="ko-KR" dirty="0"/>
              <a:t>B : $("#a50").find(".main")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가 월등히 좋은 성능을 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1" u="sng" dirty="0"/>
              <a:t>특정 요소 내에서 반복해서 선택할 경우 후손 선택자를 반복해서 사용하지 말고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선택 범위를 미리 선택하여 </a:t>
            </a:r>
            <a:r>
              <a:rPr lang="ko-KR" altLang="en-US" b="1" u="sng" dirty="0" err="1"/>
              <a:t>캐싱하고</a:t>
            </a:r>
            <a:r>
              <a:rPr lang="ko-KR" altLang="en-US" b="1" u="sng" dirty="0"/>
              <a:t> </a:t>
            </a:r>
            <a:r>
              <a:rPr lang="en-US" altLang="ko-KR" b="1" u="sng" dirty="0"/>
              <a:t>find() </a:t>
            </a:r>
            <a:r>
              <a:rPr lang="ko-KR" altLang="en-US" b="1" u="sng" dirty="0"/>
              <a:t>메서드를 활용하는 편이 바람직하다</a:t>
            </a:r>
            <a:r>
              <a:rPr lang="en-US" altLang="ko-KR" b="1" u="sng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168" y="1268760"/>
            <a:ext cx="3624979" cy="4057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9" y="4270415"/>
            <a:ext cx="3955672" cy="936104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 rot="10800000">
            <a:off x="4385308" y="3757383"/>
            <a:ext cx="384495" cy="138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확장 </a:t>
            </a:r>
            <a:r>
              <a:rPr lang="ko-KR" altLang="en-US" dirty="0" err="1"/>
              <a:t>선택자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선택자란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HTML </a:t>
            </a:r>
            <a:r>
              <a:rPr lang="ko-KR" altLang="en-US" sz="1800" dirty="0"/>
              <a:t>문서에 적용할 디자인을 </a:t>
            </a:r>
            <a:r>
              <a:rPr lang="en-US" altLang="ko-KR" sz="1800" dirty="0"/>
              <a:t>CSS</a:t>
            </a:r>
            <a:r>
              <a:rPr lang="ko-KR" altLang="en-US" sz="1800" dirty="0"/>
              <a:t>로 정의하고 이 디자인을 지정한 요소에 적용하는 방법을 위해 사용되었다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이 선택자를 </a:t>
            </a:r>
            <a:r>
              <a:rPr lang="en-US" altLang="ko-KR" sz="1800" dirty="0"/>
              <a:t>jQuery</a:t>
            </a:r>
            <a:r>
              <a:rPr lang="ko-KR" altLang="en-US" sz="1800" dirty="0"/>
              <a:t>에서 요소 선택을 위해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하지만 모든 것이 </a:t>
            </a:r>
            <a:r>
              <a:rPr lang="en-US" altLang="ko-KR" sz="1800" dirty="0"/>
              <a:t>CSS </a:t>
            </a:r>
            <a:r>
              <a:rPr lang="ko-KR" altLang="en-US" sz="1800" dirty="0"/>
              <a:t>표준 스펙을 만족하지는 않음</a:t>
            </a:r>
            <a:endParaRPr lang="en-US" altLang="ko-KR" sz="1800" dirty="0"/>
          </a:p>
          <a:p>
            <a:r>
              <a:rPr lang="en-US" altLang="ko-KR" sz="2200" dirty="0"/>
              <a:t>jQuery </a:t>
            </a:r>
            <a:r>
              <a:rPr lang="ko-KR" altLang="en-US" sz="2200" dirty="0"/>
              <a:t>확장 </a:t>
            </a:r>
            <a:r>
              <a:rPr lang="ko-KR" altLang="en-US" sz="2200" dirty="0" err="1"/>
              <a:t>선택자</a:t>
            </a:r>
            <a:endParaRPr lang="en-US" altLang="ko-KR" sz="2200" dirty="0"/>
          </a:p>
          <a:p>
            <a:pPr lvl="1"/>
            <a:r>
              <a:rPr lang="en-US" altLang="ko-KR" sz="1800" dirty="0"/>
              <a:t>CSS </a:t>
            </a:r>
            <a:r>
              <a:rPr lang="ko-KR" altLang="en-US" sz="1800" dirty="0"/>
              <a:t>표준 스펙에는 없지만 </a:t>
            </a:r>
            <a:r>
              <a:rPr lang="en-US" altLang="ko-KR" sz="1800" dirty="0"/>
              <a:t>jQuery</a:t>
            </a:r>
            <a:r>
              <a:rPr lang="ko-KR" altLang="en-US" sz="1800" dirty="0"/>
              <a:t>에서 사용하는 선택자를 </a:t>
            </a:r>
            <a:r>
              <a:rPr lang="en-US" altLang="ko-KR" sz="1800" dirty="0"/>
              <a:t>jQuery </a:t>
            </a:r>
            <a:r>
              <a:rPr lang="ko-KR" altLang="en-US" sz="1800" dirty="0"/>
              <a:t>확장 </a:t>
            </a:r>
            <a:r>
              <a:rPr lang="ko-KR" altLang="en-US" sz="1800" dirty="0" err="1"/>
              <a:t>선택자</a:t>
            </a:r>
            <a:r>
              <a:rPr lang="en-US" altLang="ko-KR" sz="1800" dirty="0"/>
              <a:t>(jQuery Extension selector)</a:t>
            </a:r>
            <a:r>
              <a:rPr lang="ko-KR" altLang="en-US" sz="1800" dirty="0"/>
              <a:t>라고 부름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87561"/>
            <a:ext cx="4824536" cy="22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0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확장 </a:t>
            </a:r>
            <a:r>
              <a:rPr lang="ko-KR" altLang="en-US" dirty="0" err="1"/>
              <a:t>선택자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한마디로 </a:t>
            </a:r>
            <a:r>
              <a:rPr lang="en-US" altLang="ko-KR" dirty="0"/>
              <a:t>jQuery </a:t>
            </a:r>
            <a:r>
              <a:rPr lang="ko-KR" altLang="en-US" dirty="0"/>
              <a:t>확장 선택자는 가능하다면 사용하지 않는 것이 바람직하다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불가피하게 사용해야만 한다면 기본 선택자로 찾는 범위를 좁혀 놓고 횡단 탐색 메서드를 사용해 찾는다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56850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4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확장 </a:t>
            </a:r>
            <a:r>
              <a:rPr lang="ko-KR" altLang="en-US" dirty="0" err="1"/>
              <a:t>선택자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09-05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00809"/>
            <a:ext cx="3888110" cy="25785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25" y="4258595"/>
            <a:ext cx="3978406" cy="25587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852317"/>
            <a:ext cx="3830021" cy="1137750"/>
          </a:xfrm>
          <a:prstGeom prst="rect">
            <a:avLst/>
          </a:prstGeom>
        </p:spPr>
      </p:pic>
      <p:sp>
        <p:nvSpPr>
          <p:cNvPr id="7" name="화살표: 오른쪽 6"/>
          <p:cNvSpPr/>
          <p:nvPr/>
        </p:nvSpPr>
        <p:spPr>
          <a:xfrm>
            <a:off x="4577556" y="1852317"/>
            <a:ext cx="426492" cy="138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73509" y="3597327"/>
            <a:ext cx="3931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itchFamily="2" charset="2"/>
              <a:buChar char="§"/>
            </a:pPr>
            <a:r>
              <a:rPr lang="en-US" altLang="ko-KR" sz="1600" dirty="0">
                <a:latin typeface="+mn-ea"/>
                <a:ea typeface="+mn-ea"/>
              </a:rPr>
              <a:t>jQuery </a:t>
            </a:r>
            <a:r>
              <a:rPr lang="ko-KR" altLang="en-US" sz="1600" dirty="0">
                <a:latin typeface="+mn-ea"/>
                <a:ea typeface="+mn-ea"/>
              </a:rPr>
              <a:t>확장 선택자인</a:t>
            </a:r>
            <a:r>
              <a:rPr lang="en-US" altLang="ko-KR" sz="1600" dirty="0">
                <a:latin typeface="+mn-ea"/>
                <a:ea typeface="+mn-ea"/>
              </a:rPr>
              <a:t> text form filter</a:t>
            </a:r>
            <a:r>
              <a:rPr lang="ko-KR" altLang="en-US" sz="1600" dirty="0">
                <a:latin typeface="+mn-ea"/>
                <a:ea typeface="+mn-ea"/>
              </a:rPr>
              <a:t>가 가장 나쁜 성능</a:t>
            </a:r>
            <a:r>
              <a:rPr lang="en-US" altLang="ko-KR" sz="1600" dirty="0">
                <a:latin typeface="+mn-ea"/>
                <a:ea typeface="+mn-ea"/>
              </a:rPr>
              <a:t>!!</a:t>
            </a:r>
          </a:p>
          <a:p>
            <a:pPr marL="355600" indent="-355600">
              <a:buFont typeface="Wingdings" pitchFamily="2" charset="2"/>
              <a:buChar char="§"/>
            </a:pPr>
            <a:r>
              <a:rPr lang="ko-KR" altLang="en-US" sz="1600" dirty="0">
                <a:latin typeface="+mn-ea"/>
                <a:ea typeface="+mn-ea"/>
              </a:rPr>
              <a:t>기본 선택자와 결합시키거나 </a:t>
            </a:r>
            <a:r>
              <a:rPr lang="en-US" altLang="ko-KR" sz="1600" dirty="0">
                <a:latin typeface="+mn-ea"/>
                <a:ea typeface="+mn-ea"/>
              </a:rPr>
              <a:t>filter </a:t>
            </a:r>
            <a:r>
              <a:rPr lang="ko-KR" altLang="en-US" sz="1600" dirty="0">
                <a:latin typeface="+mn-ea"/>
                <a:ea typeface="+mn-ea"/>
              </a:rPr>
              <a:t>메서드를 사용했을 때 성능이 개선된 것을 볼 수 있음</a:t>
            </a:r>
            <a:endParaRPr lang="en-US" altLang="ko-KR" sz="1600" dirty="0">
              <a:latin typeface="+mn-ea"/>
              <a:ea typeface="+mn-ea"/>
            </a:endParaRPr>
          </a:p>
          <a:p>
            <a:pPr marL="355600" indent="-355600">
              <a:buFont typeface="Wingdings" pitchFamily="2" charset="2"/>
              <a:buChar char="§"/>
            </a:pPr>
            <a:r>
              <a:rPr lang="ko-KR" altLang="en-US" sz="1600" dirty="0">
                <a:latin typeface="+mn-ea"/>
                <a:ea typeface="+mn-ea"/>
              </a:rPr>
              <a:t>역시 가능하자면 기본 선택자를 단독으로 사용하는 것이 좋다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marL="355600" indent="-355600">
              <a:buFont typeface="Wingdings" pitchFamily="2" charset="2"/>
              <a:buChar char="§"/>
            </a:pPr>
            <a:endParaRPr lang="en-US" altLang="ko-KR" sz="1600" dirty="0">
              <a:latin typeface="+mn-ea"/>
              <a:ea typeface="+mn-ea"/>
            </a:endParaRPr>
          </a:p>
          <a:p>
            <a:pPr marL="355600" indent="-355600">
              <a:buFont typeface="Wingdings" pitchFamily="2" charset="2"/>
              <a:buChar char="§"/>
            </a:pPr>
            <a:r>
              <a:rPr lang="ko-KR" altLang="en-US" sz="1600" dirty="0">
                <a:latin typeface="+mn-ea"/>
                <a:ea typeface="+mn-ea"/>
              </a:rPr>
              <a:t>아쉽지만 </a:t>
            </a:r>
            <a:r>
              <a:rPr lang="en-US" altLang="ko-KR" sz="1600" dirty="0">
                <a:latin typeface="+mn-ea"/>
                <a:ea typeface="+mn-ea"/>
              </a:rPr>
              <a:t>:selected </a:t>
            </a:r>
            <a:r>
              <a:rPr lang="ko-KR" altLang="en-US" sz="1600" dirty="0">
                <a:latin typeface="+mn-ea"/>
                <a:ea typeface="+mn-ea"/>
              </a:rPr>
              <a:t>필터도 </a:t>
            </a:r>
            <a:r>
              <a:rPr lang="en-US" altLang="ko-KR" sz="1600" dirty="0">
                <a:latin typeface="+mn-ea"/>
                <a:ea typeface="+mn-ea"/>
              </a:rPr>
              <a:t>jQuery </a:t>
            </a:r>
            <a:r>
              <a:rPr lang="ko-KR" altLang="en-US" sz="1600" dirty="0">
                <a:latin typeface="+mn-ea"/>
                <a:ea typeface="+mn-ea"/>
              </a:rPr>
              <a:t>확장 </a:t>
            </a:r>
            <a:r>
              <a:rPr lang="ko-KR" altLang="en-US" sz="1600" dirty="0" err="1">
                <a:latin typeface="+mn-ea"/>
                <a:ea typeface="+mn-ea"/>
              </a:rPr>
              <a:t>선택자이다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41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체이닝</a:t>
            </a:r>
            <a:r>
              <a:rPr lang="ko-KR" altLang="en-US" dirty="0"/>
              <a:t> 또는 </a:t>
            </a:r>
            <a:r>
              <a:rPr lang="en-US" altLang="ko-KR" dirty="0"/>
              <a:t>jQuery </a:t>
            </a:r>
            <a:r>
              <a:rPr lang="ko-KR" altLang="en-US" dirty="0"/>
              <a:t>캐시 객체를 사용하자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8" y="2369889"/>
            <a:ext cx="3648075" cy="762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41" y="1769814"/>
            <a:ext cx="3019425" cy="9810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041" y="2996952"/>
            <a:ext cx="2752725" cy="9525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화살표: 오른쪽 6"/>
          <p:cNvSpPr/>
          <p:nvPr/>
        </p:nvSpPr>
        <p:spPr>
          <a:xfrm>
            <a:off x="4459229" y="2088291"/>
            <a:ext cx="426492" cy="138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920" y="4286919"/>
            <a:ext cx="5876925" cy="4857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화살표: 오른쪽 8"/>
          <p:cNvSpPr/>
          <p:nvPr/>
        </p:nvSpPr>
        <p:spPr>
          <a:xfrm rot="4889988">
            <a:off x="3509034" y="2998754"/>
            <a:ext cx="426492" cy="138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0427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22374</TotalTime>
  <Words>554</Words>
  <Application>Microsoft Office PowerPoint</Application>
  <PresentationFormat>화면 슬라이드 쇼(4:3)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선택자와 성능</vt:lpstr>
      <vt:lpstr>기본 선택자의 속도(1)</vt:lpstr>
      <vt:lpstr>기본 선택자의 속도(2)</vt:lpstr>
      <vt:lpstr>기본 선택자의 속도(3)</vt:lpstr>
      <vt:lpstr>후손 선택자와 find() 메서드</vt:lpstr>
      <vt:lpstr>jQuery 확장 선택자(1)</vt:lpstr>
      <vt:lpstr>jQuery 확장 선택자(2)</vt:lpstr>
      <vt:lpstr>jQuery 확장 선택자(3)</vt:lpstr>
      <vt:lpstr>정리(1)</vt:lpstr>
      <vt:lpstr>정리(2)</vt:lpstr>
      <vt:lpstr>정리(3)</vt:lpstr>
      <vt:lpstr>정리(4)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2192</cp:revision>
  <dcterms:created xsi:type="dcterms:W3CDTF">2011-01-27T23:33:23Z</dcterms:created>
  <dcterms:modified xsi:type="dcterms:W3CDTF">2016-09-08T11:38:00Z</dcterms:modified>
</cp:coreProperties>
</file>