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301" r:id="rId43"/>
    <p:sldId id="298" r:id="rId44"/>
    <p:sldId id="299" r:id="rId45"/>
    <p:sldId id="300" r:id="rId46"/>
    <p:sldId id="303" r:id="rId47"/>
    <p:sldId id="304" r:id="rId48"/>
    <p:sldId id="302"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48" r:id="rId91"/>
    <p:sldId id="349" r:id="rId92"/>
    <p:sldId id="350" r:id="rId93"/>
    <p:sldId id="351" r:id="rId94"/>
    <p:sldId id="352" r:id="rId95"/>
    <p:sldId id="353" r:id="rId96"/>
    <p:sldId id="354" r:id="rId97"/>
    <p:sldId id="355" r:id="rId98"/>
    <p:sldId id="356" r:id="rId99"/>
    <p:sldId id="357" r:id="rId100"/>
    <p:sldId id="358" r:id="rId101"/>
    <p:sldId id="359" r:id="rId102"/>
    <p:sldId id="360" r:id="rId103"/>
    <p:sldId id="361" r:id="rId104"/>
    <p:sldId id="362" r:id="rId105"/>
    <p:sldId id="363" r:id="rId106"/>
    <p:sldId id="364" r:id="rId107"/>
    <p:sldId id="365" r:id="rId108"/>
    <p:sldId id="366" r:id="rId109"/>
    <p:sldId id="367" r:id="rId110"/>
    <p:sldId id="368" r:id="rId111"/>
    <p:sldId id="369" r:id="rId112"/>
    <p:sldId id="370" r:id="rId113"/>
    <p:sldId id="371" r:id="rId114"/>
    <p:sldId id="372" r:id="rId115"/>
    <p:sldId id="373" r:id="rId116"/>
    <p:sldId id="374" r:id="rId117"/>
    <p:sldId id="375" r:id="rId118"/>
    <p:sldId id="376" r:id="rId119"/>
    <p:sldId id="377" r:id="rId120"/>
    <p:sldId id="378" r:id="rId121"/>
    <p:sldId id="379" r:id="rId122"/>
    <p:sldId id="380" r:id="rId123"/>
    <p:sldId id="381" r:id="rId124"/>
    <p:sldId id="382" r:id="rId125"/>
    <p:sldId id="383" r:id="rId126"/>
    <p:sldId id="384" r:id="rId127"/>
    <p:sldId id="385" r:id="rId128"/>
    <p:sldId id="386" r:id="rId129"/>
    <p:sldId id="387" r:id="rId130"/>
    <p:sldId id="388" r:id="rId131"/>
    <p:sldId id="389" r:id="rId132"/>
    <p:sldId id="390" r:id="rId133"/>
    <p:sldId id="391" r:id="rId134"/>
    <p:sldId id="392" r:id="rId135"/>
    <p:sldId id="393" r:id="rId136"/>
    <p:sldId id="394" r:id="rId137"/>
    <p:sldId id="395" r:id="rId138"/>
    <p:sldId id="396" r:id="rId139"/>
    <p:sldId id="397" r:id="rId140"/>
    <p:sldId id="398" r:id="rId141"/>
    <p:sldId id="399" r:id="rId142"/>
    <p:sldId id="400" r:id="rId143"/>
    <p:sldId id="401" r:id="rId144"/>
    <p:sldId id="402" r:id="rId145"/>
    <p:sldId id="403" r:id="rId146"/>
    <p:sldId id="404" r:id="rId147"/>
    <p:sldId id="405" r:id="rId148"/>
    <p:sldId id="406" r:id="rId149"/>
    <p:sldId id="407" r:id="rId150"/>
    <p:sldId id="408" r:id="rId151"/>
    <p:sldId id="409" r:id="rId152"/>
    <p:sldId id="410" r:id="rId153"/>
    <p:sldId id="411" r:id="rId154"/>
    <p:sldId id="412" r:id="rId155"/>
    <p:sldId id="413" r:id="rId156"/>
    <p:sldId id="414" r:id="rId157"/>
    <p:sldId id="415" r:id="rId158"/>
    <p:sldId id="416" r:id="rId1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sorterViewPr>
    <p:cViewPr>
      <p:scale>
        <a:sx n="100" d="100"/>
        <a:sy n="100" d="100"/>
      </p:scale>
      <p:origin x="0" y="396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F73A00-053E-42A3-A7A3-661F20FA3973}" type="datetimeFigureOut">
              <a:rPr lang="en-IN" smtClean="0"/>
              <a:t>13-03-2018</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CF627B-48B5-4FC5-A1F9-131155DBDDDD}" type="slidenum">
              <a:rPr lang="en-IN" smtClean="0"/>
              <a:t>‹#›</a:t>
            </a:fld>
            <a:endParaRPr lang="en-IN" dirty="0"/>
          </a:p>
        </p:txBody>
      </p:sp>
    </p:spTree>
    <p:extLst>
      <p:ext uri="{BB962C8B-B14F-4D97-AF65-F5344CB8AC3E}">
        <p14:creationId xmlns:p14="http://schemas.microsoft.com/office/powerpoint/2010/main" val="2535099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ACF627B-48B5-4FC5-A1F9-131155DBDDDD}" type="slidenum">
              <a:rPr lang="en-IN" smtClean="0"/>
              <a:t>8</a:t>
            </a:fld>
            <a:endParaRPr lang="en-IN" dirty="0"/>
          </a:p>
        </p:txBody>
      </p:sp>
    </p:spTree>
    <p:extLst>
      <p:ext uri="{BB962C8B-B14F-4D97-AF65-F5344CB8AC3E}">
        <p14:creationId xmlns:p14="http://schemas.microsoft.com/office/powerpoint/2010/main" val="3744647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ACF627B-48B5-4FC5-A1F9-131155DBDDDD}" type="slidenum">
              <a:rPr lang="en-IN" smtClean="0"/>
              <a:t>30</a:t>
            </a:fld>
            <a:endParaRPr lang="en-IN" dirty="0"/>
          </a:p>
        </p:txBody>
      </p:sp>
    </p:spTree>
    <p:extLst>
      <p:ext uri="{BB962C8B-B14F-4D97-AF65-F5344CB8AC3E}">
        <p14:creationId xmlns:p14="http://schemas.microsoft.com/office/powerpoint/2010/main" val="3309327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29573B8-F7CF-47D7-A38C-4E297EF39CA5}" type="datetimeFigureOut">
              <a:rPr lang="en-IN" smtClean="0"/>
              <a:t>13-03-2018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01F187F-1A0E-43F6-9AAB-145317A5D4CA}" type="slidenum">
              <a:rPr lang="en-IN" smtClean="0"/>
              <a:t>‹#›</a:t>
            </a:fld>
            <a:endParaRPr lang="en-IN" dirty="0"/>
          </a:p>
        </p:txBody>
      </p:sp>
    </p:spTree>
    <p:extLst>
      <p:ext uri="{BB962C8B-B14F-4D97-AF65-F5344CB8AC3E}">
        <p14:creationId xmlns:p14="http://schemas.microsoft.com/office/powerpoint/2010/main" val="1723351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29573B8-F7CF-47D7-A38C-4E297EF39CA5}" type="datetimeFigureOut">
              <a:rPr lang="en-IN" smtClean="0"/>
              <a:t>13-03-2018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01F187F-1A0E-43F6-9AAB-145317A5D4CA}" type="slidenum">
              <a:rPr lang="en-IN" smtClean="0"/>
              <a:t>‹#›</a:t>
            </a:fld>
            <a:endParaRPr lang="en-IN" dirty="0"/>
          </a:p>
        </p:txBody>
      </p:sp>
    </p:spTree>
    <p:extLst>
      <p:ext uri="{BB962C8B-B14F-4D97-AF65-F5344CB8AC3E}">
        <p14:creationId xmlns:p14="http://schemas.microsoft.com/office/powerpoint/2010/main" val="3784071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29573B8-F7CF-47D7-A38C-4E297EF39CA5}" type="datetimeFigureOut">
              <a:rPr lang="en-IN" smtClean="0"/>
              <a:t>13-03-2018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01F187F-1A0E-43F6-9AAB-145317A5D4CA}" type="slidenum">
              <a:rPr lang="en-IN" smtClean="0"/>
              <a:t>‹#›</a:t>
            </a:fld>
            <a:endParaRPr lang="en-IN" dirty="0"/>
          </a:p>
        </p:txBody>
      </p:sp>
    </p:spTree>
    <p:extLst>
      <p:ext uri="{BB962C8B-B14F-4D97-AF65-F5344CB8AC3E}">
        <p14:creationId xmlns:p14="http://schemas.microsoft.com/office/powerpoint/2010/main" val="716479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29573B8-F7CF-47D7-A38C-4E297EF39CA5}" type="datetimeFigureOut">
              <a:rPr lang="en-IN" smtClean="0"/>
              <a:t>13-03-2018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01F187F-1A0E-43F6-9AAB-145317A5D4CA}" type="slidenum">
              <a:rPr lang="en-IN" smtClean="0"/>
              <a:t>‹#›</a:t>
            </a:fld>
            <a:endParaRPr lang="en-IN" dirty="0"/>
          </a:p>
        </p:txBody>
      </p:sp>
    </p:spTree>
    <p:extLst>
      <p:ext uri="{BB962C8B-B14F-4D97-AF65-F5344CB8AC3E}">
        <p14:creationId xmlns:p14="http://schemas.microsoft.com/office/powerpoint/2010/main" val="2006781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9573B8-F7CF-47D7-A38C-4E297EF39CA5}" type="datetimeFigureOut">
              <a:rPr lang="en-IN" smtClean="0"/>
              <a:t>13-03-2018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01F187F-1A0E-43F6-9AAB-145317A5D4CA}" type="slidenum">
              <a:rPr lang="en-IN" smtClean="0"/>
              <a:t>‹#›</a:t>
            </a:fld>
            <a:endParaRPr lang="en-IN" dirty="0"/>
          </a:p>
        </p:txBody>
      </p:sp>
    </p:spTree>
    <p:extLst>
      <p:ext uri="{BB962C8B-B14F-4D97-AF65-F5344CB8AC3E}">
        <p14:creationId xmlns:p14="http://schemas.microsoft.com/office/powerpoint/2010/main" val="3466875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29573B8-F7CF-47D7-A38C-4E297EF39CA5}" type="datetimeFigureOut">
              <a:rPr lang="en-IN" smtClean="0"/>
              <a:t>13-03-2018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01F187F-1A0E-43F6-9AAB-145317A5D4CA}" type="slidenum">
              <a:rPr lang="en-IN" smtClean="0"/>
              <a:t>‹#›</a:t>
            </a:fld>
            <a:endParaRPr lang="en-IN" dirty="0"/>
          </a:p>
        </p:txBody>
      </p:sp>
    </p:spTree>
    <p:extLst>
      <p:ext uri="{BB962C8B-B14F-4D97-AF65-F5344CB8AC3E}">
        <p14:creationId xmlns:p14="http://schemas.microsoft.com/office/powerpoint/2010/main" val="1034997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29573B8-F7CF-47D7-A38C-4E297EF39CA5}" type="datetimeFigureOut">
              <a:rPr lang="en-IN" smtClean="0"/>
              <a:t>13-03-2018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01F187F-1A0E-43F6-9AAB-145317A5D4CA}" type="slidenum">
              <a:rPr lang="en-IN" smtClean="0"/>
              <a:t>‹#›</a:t>
            </a:fld>
            <a:endParaRPr lang="en-IN" dirty="0"/>
          </a:p>
        </p:txBody>
      </p:sp>
    </p:spTree>
    <p:extLst>
      <p:ext uri="{BB962C8B-B14F-4D97-AF65-F5344CB8AC3E}">
        <p14:creationId xmlns:p14="http://schemas.microsoft.com/office/powerpoint/2010/main" val="1267113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29573B8-F7CF-47D7-A38C-4E297EF39CA5}" type="datetimeFigureOut">
              <a:rPr lang="en-IN" smtClean="0"/>
              <a:t>13-03-2018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01F187F-1A0E-43F6-9AAB-145317A5D4CA}" type="slidenum">
              <a:rPr lang="en-IN" smtClean="0"/>
              <a:t>‹#›</a:t>
            </a:fld>
            <a:endParaRPr lang="en-IN" dirty="0"/>
          </a:p>
        </p:txBody>
      </p:sp>
    </p:spTree>
    <p:extLst>
      <p:ext uri="{BB962C8B-B14F-4D97-AF65-F5344CB8AC3E}">
        <p14:creationId xmlns:p14="http://schemas.microsoft.com/office/powerpoint/2010/main" val="1921269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9573B8-F7CF-47D7-A38C-4E297EF39CA5}" type="datetimeFigureOut">
              <a:rPr lang="en-IN" smtClean="0"/>
              <a:t>13-03-2018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01F187F-1A0E-43F6-9AAB-145317A5D4CA}" type="slidenum">
              <a:rPr lang="en-IN" smtClean="0"/>
              <a:t>‹#›</a:t>
            </a:fld>
            <a:endParaRPr lang="en-IN" dirty="0"/>
          </a:p>
        </p:txBody>
      </p:sp>
    </p:spTree>
    <p:extLst>
      <p:ext uri="{BB962C8B-B14F-4D97-AF65-F5344CB8AC3E}">
        <p14:creationId xmlns:p14="http://schemas.microsoft.com/office/powerpoint/2010/main" val="1370149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9573B8-F7CF-47D7-A38C-4E297EF39CA5}" type="datetimeFigureOut">
              <a:rPr lang="en-IN" smtClean="0"/>
              <a:t>13-03-2018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01F187F-1A0E-43F6-9AAB-145317A5D4CA}" type="slidenum">
              <a:rPr lang="en-IN" smtClean="0"/>
              <a:t>‹#›</a:t>
            </a:fld>
            <a:endParaRPr lang="en-IN" dirty="0"/>
          </a:p>
        </p:txBody>
      </p:sp>
    </p:spTree>
    <p:extLst>
      <p:ext uri="{BB962C8B-B14F-4D97-AF65-F5344CB8AC3E}">
        <p14:creationId xmlns:p14="http://schemas.microsoft.com/office/powerpoint/2010/main" val="3749963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9573B8-F7CF-47D7-A38C-4E297EF39CA5}" type="datetimeFigureOut">
              <a:rPr lang="en-IN" smtClean="0"/>
              <a:t>13-03-2018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01F187F-1A0E-43F6-9AAB-145317A5D4CA}" type="slidenum">
              <a:rPr lang="en-IN" smtClean="0"/>
              <a:t>‹#›</a:t>
            </a:fld>
            <a:endParaRPr lang="en-IN" dirty="0"/>
          </a:p>
        </p:txBody>
      </p:sp>
    </p:spTree>
    <p:extLst>
      <p:ext uri="{BB962C8B-B14F-4D97-AF65-F5344CB8AC3E}">
        <p14:creationId xmlns:p14="http://schemas.microsoft.com/office/powerpoint/2010/main" val="1456821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9573B8-F7CF-47D7-A38C-4E297EF39CA5}" type="datetimeFigureOut">
              <a:rPr lang="en-IN" smtClean="0"/>
              <a:t>13-03-2018</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1F187F-1A0E-43F6-9AAB-145317A5D4CA}" type="slidenum">
              <a:rPr lang="en-IN" smtClean="0"/>
              <a:t>‹#›</a:t>
            </a:fld>
            <a:endParaRPr lang="en-IN" dirty="0"/>
          </a:p>
        </p:txBody>
      </p:sp>
    </p:spTree>
    <p:extLst>
      <p:ext uri="{BB962C8B-B14F-4D97-AF65-F5344CB8AC3E}">
        <p14:creationId xmlns:p14="http://schemas.microsoft.com/office/powerpoint/2010/main" val="40382383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04665"/>
            <a:ext cx="7772400" cy="1584175"/>
          </a:xfrm>
        </p:spPr>
        <p:txBody>
          <a:bodyPr/>
          <a:lstStyle/>
          <a:p>
            <a:r>
              <a:rPr lang="en-IN" b="1" dirty="0" smtClean="0">
                <a:solidFill>
                  <a:srgbClr val="FF0000"/>
                </a:solidFill>
              </a:rPr>
              <a:t>Multithreading</a:t>
            </a:r>
            <a:endParaRPr lang="en-IN" b="1" dirty="0">
              <a:solidFill>
                <a:srgbClr val="FF0000"/>
              </a:solidFill>
            </a:endParaRPr>
          </a:p>
        </p:txBody>
      </p:sp>
      <p:sp>
        <p:nvSpPr>
          <p:cNvPr id="3" name="Subtitle 2"/>
          <p:cNvSpPr>
            <a:spLocks noGrp="1"/>
          </p:cNvSpPr>
          <p:nvPr>
            <p:ph type="subTitle" idx="1"/>
          </p:nvPr>
        </p:nvSpPr>
        <p:spPr>
          <a:xfrm>
            <a:off x="1371600" y="2492896"/>
            <a:ext cx="6400800" cy="3145904"/>
          </a:xfrm>
        </p:spPr>
        <p:txBody>
          <a:bodyPr/>
          <a:lstStyle/>
          <a:p>
            <a:r>
              <a:rPr lang="en-IN" b="1" dirty="0" smtClean="0">
                <a:solidFill>
                  <a:schemeClr val="tx1"/>
                </a:solidFill>
                <a:effectLst>
                  <a:outerShdw blurRad="38100" dist="38100" dir="2700000" algn="tl">
                    <a:srgbClr val="000000">
                      <a:alpha val="43137"/>
                    </a:srgbClr>
                  </a:outerShdw>
                </a:effectLst>
              </a:rPr>
              <a:t>Doing multiple tasks simultaneously</a:t>
            </a:r>
          </a:p>
          <a:p>
            <a:r>
              <a:rPr lang="en-IN" b="1" dirty="0" smtClean="0">
                <a:solidFill>
                  <a:schemeClr val="tx1"/>
                </a:solidFill>
                <a:effectLst>
                  <a:outerShdw blurRad="38100" dist="38100" dir="2700000" algn="tl">
                    <a:srgbClr val="000000">
                      <a:alpha val="43137"/>
                    </a:srgbClr>
                  </a:outerShdw>
                </a:effectLst>
              </a:rPr>
              <a:t>Or</a:t>
            </a:r>
          </a:p>
          <a:p>
            <a:r>
              <a:rPr lang="en-IN" b="1" dirty="0" smtClean="0">
                <a:solidFill>
                  <a:schemeClr val="tx1"/>
                </a:solidFill>
                <a:effectLst>
                  <a:outerShdw blurRad="38100" dist="38100" dir="2700000" algn="tl">
                    <a:srgbClr val="000000">
                      <a:alpha val="43137"/>
                    </a:srgbClr>
                  </a:outerShdw>
                </a:effectLst>
              </a:rPr>
              <a:t>Executing several tasks simultaneously.</a:t>
            </a:r>
            <a:endParaRPr lang="en-IN"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689858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a:xfrm>
            <a:off x="457200" y="404664"/>
            <a:ext cx="8229600" cy="6120680"/>
          </a:xfrm>
        </p:spPr>
        <p:txBody>
          <a:bodyPr>
            <a:normAutofit fontScale="92500" lnSpcReduction="10000"/>
          </a:bodyPr>
          <a:lstStyle/>
          <a:p>
            <a:pPr marL="0" indent="0">
              <a:buNone/>
            </a:pPr>
            <a:r>
              <a:rPr lang="en-IN" b="1" dirty="0" smtClean="0"/>
              <a:t>	public final void </a:t>
            </a:r>
            <a:r>
              <a:rPr lang="en-IN" b="1" dirty="0" smtClean="0">
                <a:solidFill>
                  <a:srgbClr val="00B0F0"/>
                </a:solidFill>
              </a:rPr>
              <a:t>join</a:t>
            </a:r>
            <a:r>
              <a:rPr lang="en-IN" b="1" dirty="0" smtClean="0"/>
              <a:t>(long ms);</a:t>
            </a:r>
          </a:p>
          <a:p>
            <a:pPr marL="0" indent="0">
              <a:buNone/>
            </a:pPr>
            <a:r>
              <a:rPr lang="en-IN" b="1" dirty="0" smtClean="0"/>
              <a:t>	public final void </a:t>
            </a:r>
            <a:r>
              <a:rPr lang="en-IN" b="1" dirty="0" smtClean="0">
                <a:solidFill>
                  <a:srgbClr val="00B0F0"/>
                </a:solidFill>
              </a:rPr>
              <a:t>join</a:t>
            </a:r>
            <a:r>
              <a:rPr lang="en-IN" b="1" dirty="0" smtClean="0"/>
              <a:t>(long ms , long ns);</a:t>
            </a:r>
          </a:p>
          <a:p>
            <a:pPr marL="0" indent="0">
              <a:buNone/>
            </a:pPr>
            <a:r>
              <a:rPr lang="en-IN" b="1" dirty="0">
                <a:effectLst>
                  <a:outerShdw blurRad="38100" dist="38100" dir="2700000" algn="tl">
                    <a:srgbClr val="000000">
                      <a:alpha val="43137"/>
                    </a:srgbClr>
                  </a:outerShdw>
                </a:effectLst>
              </a:rPr>
              <a:t>	</a:t>
            </a:r>
            <a:r>
              <a:rPr lang="en-IN" b="1" dirty="0" smtClean="0">
                <a:effectLst>
                  <a:outerShdw blurRad="38100" dist="38100" dir="2700000" algn="tl">
                    <a:srgbClr val="000000">
                      <a:alpha val="43137"/>
                    </a:srgbClr>
                  </a:outerShdw>
                </a:effectLst>
              </a:rPr>
              <a:t>	</a:t>
            </a:r>
            <a:r>
              <a:rPr lang="en-IN" b="1" dirty="0" smtClean="0">
                <a:effectLst>
                  <a:outerShdw blurRad="38100" dist="38100" dir="2700000" algn="tl">
                    <a:srgbClr val="000000">
                      <a:alpha val="43137"/>
                    </a:srgbClr>
                  </a:outerShdw>
                </a:effectLst>
                <a:sym typeface="Wingdings" pitchFamily="2" charset="2"/>
              </a:rPr>
              <a:t> </a:t>
            </a:r>
            <a:r>
              <a:rPr lang="en-IN" dirty="0" smtClean="0">
                <a:effectLst>
                  <a:outerShdw blurRad="38100" dist="38100" dir="2700000" algn="tl">
                    <a:srgbClr val="000000">
                      <a:alpha val="43137"/>
                    </a:srgbClr>
                  </a:outerShdw>
                </a:effectLst>
              </a:rPr>
              <a:t>Every join() method throws InterruptedException that is checked exception</a:t>
            </a:r>
          </a:p>
          <a:p>
            <a:pPr marL="0" indent="0">
              <a:buNone/>
            </a:pPr>
            <a:r>
              <a:rPr lang="en-IN" dirty="0" smtClean="0">
                <a:effectLst>
                  <a:outerShdw blurRad="38100" dist="38100" dir="2700000" algn="tl">
                    <a:srgbClr val="000000">
                      <a:alpha val="43137"/>
                    </a:srgbClr>
                  </a:outerShdw>
                </a:effectLst>
              </a:rPr>
              <a:t>Hence compulsory to handle this exception</a:t>
            </a:r>
          </a:p>
          <a:p>
            <a:r>
              <a:rPr lang="en-IN" b="1" dirty="0" smtClean="0"/>
              <a:t>public void </a:t>
            </a:r>
            <a:r>
              <a:rPr lang="en-IN" b="1" dirty="0" smtClean="0">
                <a:solidFill>
                  <a:srgbClr val="00B0F0"/>
                </a:solidFill>
              </a:rPr>
              <a:t>run</a:t>
            </a:r>
            <a:r>
              <a:rPr lang="en-IN" b="1" dirty="0" smtClean="0"/>
              <a:t>();</a:t>
            </a:r>
          </a:p>
          <a:p>
            <a:pPr marL="0" indent="0">
              <a:buNone/>
            </a:pPr>
            <a:r>
              <a:rPr lang="en-IN" b="1" dirty="0"/>
              <a:t>	</a:t>
            </a:r>
            <a:r>
              <a:rPr lang="en-IN" dirty="0" smtClean="0"/>
              <a:t>Entry point for the thread.</a:t>
            </a:r>
            <a:endParaRPr lang="en-IN" b="1" dirty="0" smtClean="0"/>
          </a:p>
          <a:p>
            <a:pPr marL="0" indent="0">
              <a:buNone/>
            </a:pPr>
            <a:r>
              <a:rPr lang="en-IN" dirty="0"/>
              <a:t>	</a:t>
            </a:r>
            <a:r>
              <a:rPr lang="en-IN" dirty="0" smtClean="0"/>
              <a:t> </a:t>
            </a:r>
            <a:r>
              <a:rPr lang="en-IN" b="1" dirty="0" smtClean="0">
                <a:effectLst/>
              </a:rPr>
              <a:t>Description:</a:t>
            </a:r>
            <a:r>
              <a:rPr lang="en-IN" dirty="0" smtClean="0"/>
              <a:t> If this thread was constructed using a separate Runnable run object, then that Runnable object's run method is called; otherwise, this method does nothing and returns. Subclasses of Thread should override this method.</a:t>
            </a:r>
            <a:endParaRPr lang="en-IN" dirty="0" smtClean="0">
              <a:effectLst>
                <a:outerShdw blurRad="38100" dist="38100" dir="2700000" algn="tl">
                  <a:srgbClr val="000000">
                    <a:alpha val="43137"/>
                  </a:srgbClr>
                </a:outerShdw>
              </a:effectLst>
            </a:endParaRPr>
          </a:p>
          <a:p>
            <a:pPr marL="0" indent="0">
              <a:buNone/>
            </a:pPr>
            <a:endParaRPr lang="en-IN" dirty="0" smtClean="0">
              <a:effectLst>
                <a:outerShdw blurRad="38100" dist="38100" dir="2700000" algn="tl">
                  <a:srgbClr val="000000">
                    <a:alpha val="43137"/>
                  </a:srgbClr>
                </a:outerShdw>
              </a:effectLst>
            </a:endParaRPr>
          </a:p>
          <a:p>
            <a:pPr marL="0" indent="0">
              <a:buNone/>
            </a:pPr>
            <a:endParaRPr lang="en-IN" dirty="0" smtClean="0">
              <a:effectLst>
                <a:outerShdw blurRad="38100" dist="38100" dir="2700000" algn="tl">
                  <a:srgbClr val="000000">
                    <a:alpha val="43137"/>
                  </a:srgbClr>
                </a:outerShdw>
              </a:effectLst>
            </a:endParaRPr>
          </a:p>
          <a:p>
            <a:pPr marL="0" indent="0">
              <a:buNone/>
            </a:pPr>
            <a:endParaRPr lang="en-IN" dirty="0"/>
          </a:p>
        </p:txBody>
      </p:sp>
    </p:spTree>
    <p:extLst>
      <p:ext uri="{BB962C8B-B14F-4D97-AF65-F5344CB8AC3E}">
        <p14:creationId xmlns:p14="http://schemas.microsoft.com/office/powerpoint/2010/main" val="343240033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Deadlock </a:t>
            </a:r>
            <a:endParaRPr lang="en-IN" dirty="0">
              <a:solidFill>
                <a:srgbClr val="FF0000"/>
              </a:solidFill>
            </a:endParaRPr>
          </a:p>
        </p:txBody>
      </p:sp>
      <p:sp>
        <p:nvSpPr>
          <p:cNvPr id="3" name="Content Placeholder 2"/>
          <p:cNvSpPr>
            <a:spLocks noGrp="1"/>
          </p:cNvSpPr>
          <p:nvPr>
            <p:ph idx="1"/>
          </p:nvPr>
        </p:nvSpPr>
        <p:spPr>
          <a:xfrm>
            <a:off x="457200" y="1340768"/>
            <a:ext cx="8229600" cy="5400600"/>
          </a:xfrm>
        </p:spPr>
        <p:txBody>
          <a:bodyPr>
            <a:normAutofit/>
          </a:bodyPr>
          <a:lstStyle/>
          <a:p>
            <a:r>
              <a:rPr lang="en-IN" dirty="0" smtClean="0"/>
              <a:t>If </a:t>
            </a:r>
            <a:r>
              <a:rPr lang="en-IN" dirty="0" smtClean="0">
                <a:solidFill>
                  <a:srgbClr val="00B0F0"/>
                </a:solidFill>
              </a:rPr>
              <a:t>two threads are waiting </a:t>
            </a:r>
            <a:r>
              <a:rPr lang="en-IN" dirty="0" smtClean="0"/>
              <a:t>for each other forever , such type of </a:t>
            </a:r>
            <a:r>
              <a:rPr lang="en-IN" dirty="0" smtClean="0">
                <a:solidFill>
                  <a:srgbClr val="00B0F0"/>
                </a:solidFill>
              </a:rPr>
              <a:t>infinite  waiting </a:t>
            </a:r>
            <a:r>
              <a:rPr lang="en-IN" dirty="0" smtClean="0"/>
              <a:t>is called </a:t>
            </a:r>
            <a:r>
              <a:rPr lang="en-IN" dirty="0" smtClean="0">
                <a:solidFill>
                  <a:srgbClr val="00B0F0"/>
                </a:solidFill>
              </a:rPr>
              <a:t>deadlock</a:t>
            </a:r>
            <a:r>
              <a:rPr lang="en-IN" dirty="0" smtClean="0"/>
              <a:t>.</a:t>
            </a:r>
          </a:p>
          <a:p>
            <a:r>
              <a:rPr lang="en-IN" dirty="0"/>
              <a:t>s</a:t>
            </a:r>
            <a:r>
              <a:rPr lang="en-IN" dirty="0" smtClean="0"/>
              <a:t>ynchronized keyword is the only reason for deadlock situation , hence while using </a:t>
            </a:r>
            <a:r>
              <a:rPr lang="en-IN" dirty="0" smtClean="0">
                <a:solidFill>
                  <a:srgbClr val="00B0F0"/>
                </a:solidFill>
              </a:rPr>
              <a:t>synchronized keyword</a:t>
            </a:r>
            <a:r>
              <a:rPr lang="en-IN" dirty="0" smtClean="0"/>
              <a:t> , we have to take special care.</a:t>
            </a:r>
          </a:p>
          <a:p>
            <a:r>
              <a:rPr lang="en-IN" dirty="0" smtClean="0"/>
              <a:t>There are no resolution techniques for deadlock but several prevention techniques are available</a:t>
            </a:r>
            <a:endParaRPr lang="en-IN" dirty="0"/>
          </a:p>
        </p:txBody>
      </p:sp>
    </p:spTree>
    <p:extLst>
      <p:ext uri="{BB962C8B-B14F-4D97-AF65-F5344CB8AC3E}">
        <p14:creationId xmlns:p14="http://schemas.microsoft.com/office/powerpoint/2010/main" val="315606741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624736"/>
          </a:xfrm>
        </p:spPr>
        <p:txBody>
          <a:bodyPr>
            <a:normAutofit fontScale="70000" lnSpcReduction="20000"/>
          </a:bodyPr>
          <a:lstStyle/>
          <a:p>
            <a:pPr marL="0" indent="0">
              <a:buNone/>
            </a:pPr>
            <a:r>
              <a:rPr lang="en-IN" dirty="0"/>
              <a:t> </a:t>
            </a:r>
            <a:r>
              <a:rPr lang="en-IN" dirty="0" smtClean="0">
                <a:solidFill>
                  <a:srgbClr val="FF0000"/>
                </a:solidFill>
                <a:sym typeface="Wingdings" pitchFamily="2" charset="2"/>
              </a:rPr>
              <a:t> </a:t>
            </a:r>
            <a:r>
              <a:rPr lang="en-IN" sz="5100" dirty="0" smtClean="0">
                <a:solidFill>
                  <a:srgbClr val="00B0F0"/>
                </a:solidFill>
                <a:sym typeface="Wingdings" pitchFamily="2" charset="2"/>
              </a:rPr>
              <a:t>Example</a:t>
            </a:r>
            <a:r>
              <a:rPr lang="en-IN" dirty="0" smtClean="0">
                <a:solidFill>
                  <a:srgbClr val="00B0F0"/>
                </a:solidFill>
                <a:sym typeface="Wingdings" pitchFamily="2" charset="2"/>
              </a:rPr>
              <a:t> </a:t>
            </a:r>
          </a:p>
          <a:p>
            <a:pPr marL="0" indent="0">
              <a:buNone/>
            </a:pPr>
            <a:r>
              <a:rPr lang="en-IN" dirty="0">
                <a:solidFill>
                  <a:srgbClr val="00B0F0"/>
                </a:solidFill>
                <a:sym typeface="Wingdings" pitchFamily="2" charset="2"/>
              </a:rPr>
              <a:t> </a:t>
            </a:r>
            <a:r>
              <a:rPr lang="en-IN" sz="3400" dirty="0" smtClean="0">
                <a:solidFill>
                  <a:srgbClr val="002060"/>
                </a:solidFill>
                <a:sym typeface="Wingdings" pitchFamily="2" charset="2"/>
              </a:rPr>
              <a:t>class A{</a:t>
            </a:r>
          </a:p>
          <a:p>
            <a:pPr marL="0" indent="0">
              <a:buNone/>
            </a:pPr>
            <a:r>
              <a:rPr lang="en-IN" sz="3400" dirty="0">
                <a:solidFill>
                  <a:srgbClr val="002060"/>
                </a:solidFill>
                <a:sym typeface="Wingdings" pitchFamily="2" charset="2"/>
              </a:rPr>
              <a:t>	</a:t>
            </a:r>
            <a:r>
              <a:rPr lang="en-IN" sz="3400" dirty="0" smtClean="0">
                <a:solidFill>
                  <a:srgbClr val="002060"/>
                </a:solidFill>
                <a:sym typeface="Wingdings" pitchFamily="2" charset="2"/>
              </a:rPr>
              <a:t>public </a:t>
            </a:r>
            <a:r>
              <a:rPr lang="en-IN" sz="3400" dirty="0" smtClean="0">
                <a:solidFill>
                  <a:srgbClr val="00B0F0"/>
                </a:solidFill>
                <a:sym typeface="Wingdings" pitchFamily="2" charset="2"/>
              </a:rPr>
              <a:t>synchronized</a:t>
            </a:r>
            <a:r>
              <a:rPr lang="en-IN" sz="3400" dirty="0" smtClean="0">
                <a:solidFill>
                  <a:srgbClr val="002060"/>
                </a:solidFill>
                <a:sym typeface="Wingdings" pitchFamily="2" charset="2"/>
              </a:rPr>
              <a:t> void d1(B b){</a:t>
            </a:r>
          </a:p>
          <a:p>
            <a:pPr marL="0" indent="0">
              <a:buNone/>
            </a:pPr>
            <a:r>
              <a:rPr lang="en-IN" sz="3400" dirty="0">
                <a:solidFill>
                  <a:srgbClr val="002060"/>
                </a:solidFill>
                <a:sym typeface="Wingdings" pitchFamily="2" charset="2"/>
              </a:rPr>
              <a:t>	</a:t>
            </a:r>
            <a:r>
              <a:rPr lang="en-IN" sz="3400" dirty="0" smtClean="0">
                <a:solidFill>
                  <a:srgbClr val="002060"/>
                </a:solidFill>
                <a:sym typeface="Wingdings" pitchFamily="2" charset="2"/>
              </a:rPr>
              <a:t>	System.out.println(“Thread1 starts execution of d1() method”);</a:t>
            </a:r>
          </a:p>
          <a:p>
            <a:pPr marL="0" indent="0">
              <a:buNone/>
            </a:pPr>
            <a:r>
              <a:rPr lang="en-IN" sz="3400" dirty="0">
                <a:solidFill>
                  <a:srgbClr val="002060"/>
                </a:solidFill>
                <a:sym typeface="Wingdings" pitchFamily="2" charset="2"/>
              </a:rPr>
              <a:t>	</a:t>
            </a:r>
            <a:r>
              <a:rPr lang="en-IN" sz="3400" dirty="0" smtClean="0">
                <a:solidFill>
                  <a:srgbClr val="002060"/>
                </a:solidFill>
                <a:sym typeface="Wingdings" pitchFamily="2" charset="2"/>
              </a:rPr>
              <a:t>	try{</a:t>
            </a:r>
          </a:p>
          <a:p>
            <a:pPr marL="0" indent="0">
              <a:buNone/>
            </a:pPr>
            <a:r>
              <a:rPr lang="en-IN" sz="3400" dirty="0">
                <a:solidFill>
                  <a:srgbClr val="002060"/>
                </a:solidFill>
                <a:sym typeface="Wingdings" pitchFamily="2" charset="2"/>
              </a:rPr>
              <a:t>	</a:t>
            </a:r>
            <a:r>
              <a:rPr lang="en-IN" sz="3400" dirty="0" smtClean="0">
                <a:solidFill>
                  <a:srgbClr val="002060"/>
                </a:solidFill>
                <a:sym typeface="Wingdings" pitchFamily="2" charset="2"/>
              </a:rPr>
              <a:t>		Thread.sleep(2000);</a:t>
            </a:r>
          </a:p>
          <a:p>
            <a:pPr marL="0" indent="0">
              <a:buNone/>
            </a:pPr>
            <a:r>
              <a:rPr lang="en-IN" sz="3400" dirty="0">
                <a:solidFill>
                  <a:srgbClr val="002060"/>
                </a:solidFill>
                <a:sym typeface="Wingdings" pitchFamily="2" charset="2"/>
              </a:rPr>
              <a:t>	</a:t>
            </a:r>
            <a:r>
              <a:rPr lang="en-IN" sz="3400" dirty="0" smtClean="0">
                <a:solidFill>
                  <a:srgbClr val="002060"/>
                </a:solidFill>
                <a:sym typeface="Wingdings" pitchFamily="2" charset="2"/>
              </a:rPr>
              <a:t>	}</a:t>
            </a:r>
          </a:p>
          <a:p>
            <a:pPr marL="0" indent="0">
              <a:buNone/>
            </a:pPr>
            <a:r>
              <a:rPr lang="en-IN" sz="3400" dirty="0">
                <a:solidFill>
                  <a:srgbClr val="002060"/>
                </a:solidFill>
                <a:sym typeface="Wingdings" pitchFamily="2" charset="2"/>
              </a:rPr>
              <a:t>	</a:t>
            </a:r>
            <a:r>
              <a:rPr lang="en-IN" sz="3400" dirty="0" smtClean="0">
                <a:solidFill>
                  <a:srgbClr val="002060"/>
                </a:solidFill>
                <a:sym typeface="Wingdings" pitchFamily="2" charset="2"/>
              </a:rPr>
              <a:t>	catch(InterruptedException e){}</a:t>
            </a:r>
          </a:p>
          <a:p>
            <a:pPr marL="0" indent="0">
              <a:buNone/>
            </a:pPr>
            <a:r>
              <a:rPr lang="en-IN" sz="3400" dirty="0">
                <a:solidFill>
                  <a:srgbClr val="002060"/>
                </a:solidFill>
                <a:sym typeface="Wingdings" pitchFamily="2" charset="2"/>
              </a:rPr>
              <a:t>	</a:t>
            </a:r>
            <a:r>
              <a:rPr lang="en-IN" sz="3400" dirty="0" smtClean="0">
                <a:solidFill>
                  <a:srgbClr val="002060"/>
                </a:solidFill>
                <a:sym typeface="Wingdings" pitchFamily="2" charset="2"/>
              </a:rPr>
              <a:t>	</a:t>
            </a:r>
            <a:r>
              <a:rPr lang="en-IN" sz="3400" dirty="0">
                <a:solidFill>
                  <a:srgbClr val="002060"/>
                </a:solidFill>
                <a:sym typeface="Wingdings" pitchFamily="2" charset="2"/>
              </a:rPr>
              <a:t>System.out.println(“Thread1 </a:t>
            </a:r>
            <a:r>
              <a:rPr lang="en-IN" sz="3400" dirty="0" smtClean="0">
                <a:solidFill>
                  <a:srgbClr val="002060"/>
                </a:solidFill>
                <a:sym typeface="Wingdings" pitchFamily="2" charset="2"/>
              </a:rPr>
              <a:t>trying to call B’s last() method”);</a:t>
            </a:r>
          </a:p>
          <a:p>
            <a:pPr marL="0" indent="0">
              <a:buNone/>
            </a:pPr>
            <a:r>
              <a:rPr lang="en-IN" sz="3400" dirty="0">
                <a:solidFill>
                  <a:srgbClr val="002060"/>
                </a:solidFill>
                <a:sym typeface="Wingdings" pitchFamily="2" charset="2"/>
              </a:rPr>
              <a:t>	</a:t>
            </a:r>
            <a:r>
              <a:rPr lang="en-IN" sz="3400" dirty="0" smtClean="0">
                <a:solidFill>
                  <a:srgbClr val="002060"/>
                </a:solidFill>
                <a:sym typeface="Wingdings" pitchFamily="2" charset="2"/>
              </a:rPr>
              <a:t>	b.last();</a:t>
            </a:r>
          </a:p>
          <a:p>
            <a:pPr marL="0" indent="0">
              <a:buNone/>
            </a:pPr>
            <a:r>
              <a:rPr lang="en-IN" sz="3400" dirty="0">
                <a:solidFill>
                  <a:srgbClr val="002060"/>
                </a:solidFill>
                <a:sym typeface="Wingdings" pitchFamily="2" charset="2"/>
              </a:rPr>
              <a:t>	</a:t>
            </a:r>
            <a:r>
              <a:rPr lang="en-IN" sz="3400" dirty="0" smtClean="0">
                <a:solidFill>
                  <a:srgbClr val="002060"/>
                </a:solidFill>
                <a:sym typeface="Wingdings" pitchFamily="2" charset="2"/>
              </a:rPr>
              <a:t>}</a:t>
            </a:r>
          </a:p>
          <a:p>
            <a:pPr marL="0" indent="0">
              <a:buNone/>
            </a:pPr>
            <a:r>
              <a:rPr lang="en-IN" sz="3400" dirty="0">
                <a:solidFill>
                  <a:srgbClr val="002060"/>
                </a:solidFill>
                <a:sym typeface="Wingdings" pitchFamily="2" charset="2"/>
              </a:rPr>
              <a:t>	</a:t>
            </a:r>
            <a:r>
              <a:rPr lang="en-IN" sz="3400" dirty="0" smtClean="0">
                <a:solidFill>
                  <a:srgbClr val="002060"/>
                </a:solidFill>
                <a:sym typeface="Wingdings" pitchFamily="2" charset="2"/>
              </a:rPr>
              <a:t>public </a:t>
            </a:r>
            <a:r>
              <a:rPr lang="en-IN" sz="3400" dirty="0" smtClean="0">
                <a:solidFill>
                  <a:srgbClr val="00B0F0"/>
                </a:solidFill>
                <a:sym typeface="Wingdings" pitchFamily="2" charset="2"/>
              </a:rPr>
              <a:t>synchronized</a:t>
            </a:r>
            <a:r>
              <a:rPr lang="en-IN" sz="3400" dirty="0" smtClean="0">
                <a:solidFill>
                  <a:srgbClr val="002060"/>
                </a:solidFill>
                <a:sym typeface="Wingdings" pitchFamily="2" charset="2"/>
              </a:rPr>
              <a:t> void last(){</a:t>
            </a:r>
          </a:p>
          <a:p>
            <a:pPr marL="0" indent="0">
              <a:buNone/>
            </a:pPr>
            <a:r>
              <a:rPr lang="en-IN" sz="3400" dirty="0">
                <a:solidFill>
                  <a:srgbClr val="002060"/>
                </a:solidFill>
                <a:sym typeface="Wingdings" pitchFamily="2" charset="2"/>
              </a:rPr>
              <a:t>	</a:t>
            </a:r>
            <a:r>
              <a:rPr lang="en-IN" sz="3400" dirty="0" smtClean="0">
                <a:solidFill>
                  <a:srgbClr val="002060"/>
                </a:solidFill>
                <a:sym typeface="Wingdings" pitchFamily="2" charset="2"/>
              </a:rPr>
              <a:t>	</a:t>
            </a:r>
            <a:r>
              <a:rPr lang="en-IN" sz="3400" dirty="0">
                <a:solidFill>
                  <a:srgbClr val="002060"/>
                </a:solidFill>
                <a:sym typeface="Wingdings" pitchFamily="2" charset="2"/>
              </a:rPr>
              <a:t>System.out.println</a:t>
            </a:r>
            <a:r>
              <a:rPr lang="en-IN" sz="3400" dirty="0" smtClean="0">
                <a:solidFill>
                  <a:srgbClr val="002060"/>
                </a:solidFill>
                <a:sym typeface="Wingdings" pitchFamily="2" charset="2"/>
              </a:rPr>
              <a:t>(“Inside A, this is last() method”);</a:t>
            </a:r>
          </a:p>
          <a:p>
            <a:pPr marL="0" indent="0">
              <a:buNone/>
            </a:pPr>
            <a:r>
              <a:rPr lang="en-IN" sz="3400" dirty="0">
                <a:solidFill>
                  <a:srgbClr val="002060"/>
                </a:solidFill>
                <a:sym typeface="Wingdings" pitchFamily="2" charset="2"/>
              </a:rPr>
              <a:t>	</a:t>
            </a:r>
            <a:r>
              <a:rPr lang="en-IN" sz="3400" dirty="0" smtClean="0">
                <a:solidFill>
                  <a:srgbClr val="002060"/>
                </a:solidFill>
                <a:sym typeface="Wingdings" pitchFamily="2" charset="2"/>
              </a:rPr>
              <a:t>}</a:t>
            </a:r>
          </a:p>
          <a:p>
            <a:pPr marL="0" indent="0">
              <a:buNone/>
            </a:pPr>
            <a:r>
              <a:rPr lang="en-IN" sz="3400" dirty="0" smtClean="0">
                <a:solidFill>
                  <a:srgbClr val="002060"/>
                </a:solidFill>
                <a:sym typeface="Wingdings" pitchFamily="2" charset="2"/>
              </a:rPr>
              <a:t>}</a:t>
            </a:r>
            <a:endParaRPr lang="en-IN" sz="3400" dirty="0">
              <a:solidFill>
                <a:srgbClr val="002060"/>
              </a:solidFill>
              <a:sym typeface="Wingdings" pitchFamily="2" charset="2"/>
            </a:endParaRPr>
          </a:p>
        </p:txBody>
      </p:sp>
    </p:spTree>
    <p:extLst>
      <p:ext uri="{BB962C8B-B14F-4D97-AF65-F5344CB8AC3E}">
        <p14:creationId xmlns:p14="http://schemas.microsoft.com/office/powerpoint/2010/main" val="307636301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624736"/>
          </a:xfrm>
        </p:spPr>
        <p:txBody>
          <a:bodyPr>
            <a:normAutofit fontScale="77500" lnSpcReduction="20000"/>
          </a:bodyPr>
          <a:lstStyle/>
          <a:p>
            <a:pPr marL="0" indent="0">
              <a:buNone/>
            </a:pPr>
            <a:r>
              <a:rPr lang="en-IN" dirty="0" smtClean="0">
                <a:solidFill>
                  <a:srgbClr val="00B0F0"/>
                </a:solidFill>
                <a:sym typeface="Wingdings" pitchFamily="2" charset="2"/>
              </a:rPr>
              <a:t> </a:t>
            </a:r>
            <a:r>
              <a:rPr lang="en-IN" sz="3400" dirty="0" smtClean="0">
                <a:solidFill>
                  <a:srgbClr val="002060"/>
                </a:solidFill>
                <a:sym typeface="Wingdings" pitchFamily="2" charset="2"/>
              </a:rPr>
              <a:t>class B{</a:t>
            </a:r>
          </a:p>
          <a:p>
            <a:pPr marL="0" indent="0">
              <a:buNone/>
            </a:pPr>
            <a:r>
              <a:rPr lang="en-IN" sz="3400" dirty="0">
                <a:solidFill>
                  <a:srgbClr val="002060"/>
                </a:solidFill>
                <a:sym typeface="Wingdings" pitchFamily="2" charset="2"/>
              </a:rPr>
              <a:t>	</a:t>
            </a:r>
            <a:r>
              <a:rPr lang="en-IN" sz="3400" dirty="0" smtClean="0">
                <a:solidFill>
                  <a:srgbClr val="002060"/>
                </a:solidFill>
                <a:sym typeface="Wingdings" pitchFamily="2" charset="2"/>
              </a:rPr>
              <a:t>public </a:t>
            </a:r>
            <a:r>
              <a:rPr lang="en-IN" sz="3400" dirty="0" smtClean="0">
                <a:solidFill>
                  <a:srgbClr val="00B0F0"/>
                </a:solidFill>
                <a:sym typeface="Wingdings" pitchFamily="2" charset="2"/>
              </a:rPr>
              <a:t>synchronized</a:t>
            </a:r>
            <a:r>
              <a:rPr lang="en-IN" sz="3400" dirty="0" smtClean="0">
                <a:solidFill>
                  <a:srgbClr val="002060"/>
                </a:solidFill>
                <a:sym typeface="Wingdings" pitchFamily="2" charset="2"/>
              </a:rPr>
              <a:t> void d2(A a){</a:t>
            </a:r>
          </a:p>
          <a:p>
            <a:pPr marL="0" indent="0">
              <a:buNone/>
            </a:pPr>
            <a:r>
              <a:rPr lang="en-IN" sz="3400" dirty="0">
                <a:solidFill>
                  <a:srgbClr val="002060"/>
                </a:solidFill>
                <a:sym typeface="Wingdings" pitchFamily="2" charset="2"/>
              </a:rPr>
              <a:t>	</a:t>
            </a:r>
            <a:r>
              <a:rPr lang="en-IN" sz="3400" dirty="0" smtClean="0">
                <a:solidFill>
                  <a:srgbClr val="002060"/>
                </a:solidFill>
                <a:sym typeface="Wingdings" pitchFamily="2" charset="2"/>
              </a:rPr>
              <a:t>	System.out.println(“Thread2 starts execution of d2() method”);</a:t>
            </a:r>
          </a:p>
          <a:p>
            <a:pPr marL="0" indent="0">
              <a:buNone/>
            </a:pPr>
            <a:r>
              <a:rPr lang="en-IN" sz="3400" dirty="0">
                <a:solidFill>
                  <a:srgbClr val="002060"/>
                </a:solidFill>
                <a:sym typeface="Wingdings" pitchFamily="2" charset="2"/>
              </a:rPr>
              <a:t>	</a:t>
            </a:r>
            <a:r>
              <a:rPr lang="en-IN" sz="3400" dirty="0" smtClean="0">
                <a:solidFill>
                  <a:srgbClr val="002060"/>
                </a:solidFill>
                <a:sym typeface="Wingdings" pitchFamily="2" charset="2"/>
              </a:rPr>
              <a:t>	try{</a:t>
            </a:r>
          </a:p>
          <a:p>
            <a:pPr marL="0" indent="0">
              <a:buNone/>
            </a:pPr>
            <a:r>
              <a:rPr lang="en-IN" sz="3400" dirty="0">
                <a:solidFill>
                  <a:srgbClr val="002060"/>
                </a:solidFill>
                <a:sym typeface="Wingdings" pitchFamily="2" charset="2"/>
              </a:rPr>
              <a:t>	</a:t>
            </a:r>
            <a:r>
              <a:rPr lang="en-IN" sz="3400" dirty="0" smtClean="0">
                <a:solidFill>
                  <a:srgbClr val="002060"/>
                </a:solidFill>
                <a:sym typeface="Wingdings" pitchFamily="2" charset="2"/>
              </a:rPr>
              <a:t>		Thread.sleep(2000);</a:t>
            </a:r>
          </a:p>
          <a:p>
            <a:pPr marL="0" indent="0">
              <a:buNone/>
            </a:pPr>
            <a:r>
              <a:rPr lang="en-IN" sz="3400" dirty="0">
                <a:solidFill>
                  <a:srgbClr val="002060"/>
                </a:solidFill>
                <a:sym typeface="Wingdings" pitchFamily="2" charset="2"/>
              </a:rPr>
              <a:t>	</a:t>
            </a:r>
            <a:r>
              <a:rPr lang="en-IN" sz="3400" dirty="0" smtClean="0">
                <a:solidFill>
                  <a:srgbClr val="002060"/>
                </a:solidFill>
                <a:sym typeface="Wingdings" pitchFamily="2" charset="2"/>
              </a:rPr>
              <a:t>	}</a:t>
            </a:r>
          </a:p>
          <a:p>
            <a:pPr marL="0" indent="0">
              <a:buNone/>
            </a:pPr>
            <a:r>
              <a:rPr lang="en-IN" sz="3400" dirty="0">
                <a:solidFill>
                  <a:srgbClr val="002060"/>
                </a:solidFill>
                <a:sym typeface="Wingdings" pitchFamily="2" charset="2"/>
              </a:rPr>
              <a:t>	</a:t>
            </a:r>
            <a:r>
              <a:rPr lang="en-IN" sz="3400" dirty="0" smtClean="0">
                <a:solidFill>
                  <a:srgbClr val="002060"/>
                </a:solidFill>
                <a:sym typeface="Wingdings" pitchFamily="2" charset="2"/>
              </a:rPr>
              <a:t>	catch(InterruptedException e){}</a:t>
            </a:r>
          </a:p>
          <a:p>
            <a:pPr marL="0" indent="0">
              <a:buNone/>
            </a:pPr>
            <a:r>
              <a:rPr lang="en-IN" sz="3400" dirty="0">
                <a:solidFill>
                  <a:srgbClr val="002060"/>
                </a:solidFill>
                <a:sym typeface="Wingdings" pitchFamily="2" charset="2"/>
              </a:rPr>
              <a:t>	</a:t>
            </a:r>
            <a:r>
              <a:rPr lang="en-IN" sz="3400" dirty="0" smtClean="0">
                <a:solidFill>
                  <a:srgbClr val="002060"/>
                </a:solidFill>
                <a:sym typeface="Wingdings" pitchFamily="2" charset="2"/>
              </a:rPr>
              <a:t>	</a:t>
            </a:r>
            <a:r>
              <a:rPr lang="en-IN" sz="3400" dirty="0">
                <a:solidFill>
                  <a:srgbClr val="002060"/>
                </a:solidFill>
                <a:sym typeface="Wingdings" pitchFamily="2" charset="2"/>
              </a:rPr>
              <a:t>System.out.println(“</a:t>
            </a:r>
            <a:r>
              <a:rPr lang="en-IN" sz="3400" dirty="0" smtClean="0">
                <a:solidFill>
                  <a:srgbClr val="002060"/>
                </a:solidFill>
                <a:sym typeface="Wingdings" pitchFamily="2" charset="2"/>
              </a:rPr>
              <a:t>Thread2 trying to call A’s last() method”);</a:t>
            </a:r>
          </a:p>
          <a:p>
            <a:pPr marL="0" indent="0">
              <a:buNone/>
            </a:pPr>
            <a:r>
              <a:rPr lang="en-IN" sz="3400" dirty="0">
                <a:solidFill>
                  <a:srgbClr val="002060"/>
                </a:solidFill>
                <a:sym typeface="Wingdings" pitchFamily="2" charset="2"/>
              </a:rPr>
              <a:t>	</a:t>
            </a:r>
            <a:r>
              <a:rPr lang="en-IN" sz="3400" dirty="0" smtClean="0">
                <a:solidFill>
                  <a:srgbClr val="002060"/>
                </a:solidFill>
                <a:sym typeface="Wingdings" pitchFamily="2" charset="2"/>
              </a:rPr>
              <a:t>	a.last();</a:t>
            </a:r>
          </a:p>
          <a:p>
            <a:pPr marL="0" indent="0">
              <a:buNone/>
            </a:pPr>
            <a:r>
              <a:rPr lang="en-IN" sz="3400" dirty="0">
                <a:solidFill>
                  <a:srgbClr val="002060"/>
                </a:solidFill>
                <a:sym typeface="Wingdings" pitchFamily="2" charset="2"/>
              </a:rPr>
              <a:t>	</a:t>
            </a:r>
            <a:r>
              <a:rPr lang="en-IN" sz="3400" dirty="0" smtClean="0">
                <a:solidFill>
                  <a:srgbClr val="002060"/>
                </a:solidFill>
                <a:sym typeface="Wingdings" pitchFamily="2" charset="2"/>
              </a:rPr>
              <a:t>}</a:t>
            </a:r>
          </a:p>
          <a:p>
            <a:pPr marL="0" indent="0">
              <a:buNone/>
            </a:pPr>
            <a:r>
              <a:rPr lang="en-IN" sz="3400" dirty="0">
                <a:solidFill>
                  <a:srgbClr val="002060"/>
                </a:solidFill>
                <a:sym typeface="Wingdings" pitchFamily="2" charset="2"/>
              </a:rPr>
              <a:t>	</a:t>
            </a:r>
            <a:r>
              <a:rPr lang="en-IN" sz="3400" dirty="0" smtClean="0">
                <a:solidFill>
                  <a:srgbClr val="002060"/>
                </a:solidFill>
                <a:sym typeface="Wingdings" pitchFamily="2" charset="2"/>
              </a:rPr>
              <a:t>public </a:t>
            </a:r>
            <a:r>
              <a:rPr lang="en-IN" sz="3400" dirty="0" smtClean="0">
                <a:solidFill>
                  <a:srgbClr val="00B0F0"/>
                </a:solidFill>
                <a:sym typeface="Wingdings" pitchFamily="2" charset="2"/>
              </a:rPr>
              <a:t>synchronized</a:t>
            </a:r>
            <a:r>
              <a:rPr lang="en-IN" sz="3400" dirty="0" smtClean="0">
                <a:solidFill>
                  <a:srgbClr val="002060"/>
                </a:solidFill>
                <a:sym typeface="Wingdings" pitchFamily="2" charset="2"/>
              </a:rPr>
              <a:t> void last(){</a:t>
            </a:r>
          </a:p>
          <a:p>
            <a:pPr marL="0" indent="0">
              <a:buNone/>
            </a:pPr>
            <a:r>
              <a:rPr lang="en-IN" sz="3400" dirty="0">
                <a:solidFill>
                  <a:srgbClr val="002060"/>
                </a:solidFill>
                <a:sym typeface="Wingdings" pitchFamily="2" charset="2"/>
              </a:rPr>
              <a:t>	</a:t>
            </a:r>
            <a:r>
              <a:rPr lang="en-IN" sz="3400" dirty="0" smtClean="0">
                <a:solidFill>
                  <a:srgbClr val="002060"/>
                </a:solidFill>
                <a:sym typeface="Wingdings" pitchFamily="2" charset="2"/>
              </a:rPr>
              <a:t>	</a:t>
            </a:r>
            <a:r>
              <a:rPr lang="en-IN" sz="3400" dirty="0">
                <a:solidFill>
                  <a:srgbClr val="002060"/>
                </a:solidFill>
                <a:sym typeface="Wingdings" pitchFamily="2" charset="2"/>
              </a:rPr>
              <a:t>System.out.println</a:t>
            </a:r>
            <a:r>
              <a:rPr lang="en-IN" sz="3400" dirty="0" smtClean="0">
                <a:solidFill>
                  <a:srgbClr val="002060"/>
                </a:solidFill>
                <a:sym typeface="Wingdings" pitchFamily="2" charset="2"/>
              </a:rPr>
              <a:t>(“Inside B, this is last() method”);</a:t>
            </a:r>
          </a:p>
          <a:p>
            <a:pPr marL="0" indent="0">
              <a:buNone/>
            </a:pPr>
            <a:r>
              <a:rPr lang="en-IN" sz="3400" dirty="0">
                <a:solidFill>
                  <a:srgbClr val="002060"/>
                </a:solidFill>
                <a:sym typeface="Wingdings" pitchFamily="2" charset="2"/>
              </a:rPr>
              <a:t>	</a:t>
            </a:r>
            <a:r>
              <a:rPr lang="en-IN" sz="3400" dirty="0" smtClean="0">
                <a:solidFill>
                  <a:srgbClr val="002060"/>
                </a:solidFill>
                <a:sym typeface="Wingdings" pitchFamily="2" charset="2"/>
              </a:rPr>
              <a:t>}</a:t>
            </a:r>
          </a:p>
          <a:p>
            <a:pPr marL="0" indent="0">
              <a:buNone/>
            </a:pPr>
            <a:r>
              <a:rPr lang="en-IN" sz="3400" dirty="0" smtClean="0">
                <a:solidFill>
                  <a:srgbClr val="002060"/>
                </a:solidFill>
                <a:sym typeface="Wingdings" pitchFamily="2" charset="2"/>
              </a:rPr>
              <a:t>}</a:t>
            </a:r>
            <a:endParaRPr lang="en-IN" sz="3400" dirty="0">
              <a:solidFill>
                <a:srgbClr val="002060"/>
              </a:solidFill>
              <a:sym typeface="Wingdings" pitchFamily="2" charset="2"/>
            </a:endParaRPr>
          </a:p>
        </p:txBody>
      </p:sp>
    </p:spTree>
    <p:extLst>
      <p:ext uri="{BB962C8B-B14F-4D97-AF65-F5344CB8AC3E}">
        <p14:creationId xmlns:p14="http://schemas.microsoft.com/office/powerpoint/2010/main" val="343823155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624736"/>
          </a:xfrm>
        </p:spPr>
        <p:txBody>
          <a:bodyPr>
            <a:normAutofit fontScale="77500" lnSpcReduction="20000"/>
          </a:bodyPr>
          <a:lstStyle/>
          <a:p>
            <a:pPr marL="0" indent="0">
              <a:buNone/>
            </a:pPr>
            <a:r>
              <a:rPr lang="en-IN" sz="3400" dirty="0" smtClean="0">
                <a:solidFill>
                  <a:srgbClr val="002060"/>
                </a:solidFill>
                <a:sym typeface="Wingdings" pitchFamily="2" charset="2"/>
              </a:rPr>
              <a:t>class DeadLockDemo  extends Thread {</a:t>
            </a:r>
          </a:p>
          <a:p>
            <a:pPr marL="0" indent="0">
              <a:buNone/>
            </a:pPr>
            <a:r>
              <a:rPr lang="en-IN" sz="3400" dirty="0">
                <a:solidFill>
                  <a:srgbClr val="002060"/>
                </a:solidFill>
                <a:sym typeface="Wingdings" pitchFamily="2" charset="2"/>
              </a:rPr>
              <a:t>	</a:t>
            </a:r>
            <a:r>
              <a:rPr lang="en-IN" sz="3400" dirty="0" smtClean="0">
                <a:solidFill>
                  <a:srgbClr val="002060"/>
                </a:solidFill>
                <a:sym typeface="Wingdings" pitchFamily="2" charset="2"/>
              </a:rPr>
              <a:t>A a=new A();</a:t>
            </a:r>
          </a:p>
          <a:p>
            <a:pPr marL="0" indent="0">
              <a:buNone/>
            </a:pPr>
            <a:r>
              <a:rPr lang="en-IN" sz="3400" dirty="0">
                <a:solidFill>
                  <a:srgbClr val="002060"/>
                </a:solidFill>
                <a:sym typeface="Wingdings" pitchFamily="2" charset="2"/>
              </a:rPr>
              <a:t>	</a:t>
            </a:r>
            <a:r>
              <a:rPr lang="en-IN" sz="3400" dirty="0" smtClean="0">
                <a:solidFill>
                  <a:srgbClr val="002060"/>
                </a:solidFill>
                <a:sym typeface="Wingdings" pitchFamily="2" charset="2"/>
              </a:rPr>
              <a:t>B b=new B();</a:t>
            </a:r>
          </a:p>
          <a:p>
            <a:pPr marL="0" indent="0">
              <a:buNone/>
            </a:pPr>
            <a:r>
              <a:rPr lang="en-IN" sz="3400" dirty="0">
                <a:solidFill>
                  <a:srgbClr val="002060"/>
                </a:solidFill>
                <a:sym typeface="Wingdings" pitchFamily="2" charset="2"/>
              </a:rPr>
              <a:t>	</a:t>
            </a:r>
            <a:r>
              <a:rPr lang="en-IN" sz="3400" dirty="0" smtClean="0">
                <a:solidFill>
                  <a:srgbClr val="002060"/>
                </a:solidFill>
                <a:sym typeface="Wingdings" pitchFamily="2" charset="2"/>
              </a:rPr>
              <a:t>public void m1(){</a:t>
            </a:r>
          </a:p>
          <a:p>
            <a:pPr marL="0" indent="0">
              <a:buNone/>
            </a:pPr>
            <a:r>
              <a:rPr lang="en-IN" sz="3400" dirty="0">
                <a:solidFill>
                  <a:srgbClr val="002060"/>
                </a:solidFill>
                <a:sym typeface="Wingdings" pitchFamily="2" charset="2"/>
              </a:rPr>
              <a:t>	</a:t>
            </a:r>
            <a:r>
              <a:rPr lang="en-IN" sz="3400" dirty="0" smtClean="0">
                <a:solidFill>
                  <a:srgbClr val="002060"/>
                </a:solidFill>
                <a:sym typeface="Wingdings" pitchFamily="2" charset="2"/>
              </a:rPr>
              <a:t>	this.start();</a:t>
            </a:r>
          </a:p>
          <a:p>
            <a:pPr marL="0" indent="0">
              <a:buNone/>
            </a:pPr>
            <a:r>
              <a:rPr lang="en-IN" sz="3400" dirty="0">
                <a:solidFill>
                  <a:srgbClr val="002060"/>
                </a:solidFill>
                <a:sym typeface="Wingdings" pitchFamily="2" charset="2"/>
              </a:rPr>
              <a:t>		</a:t>
            </a:r>
            <a:r>
              <a:rPr lang="en-IN" sz="3400" dirty="0" smtClean="0">
                <a:solidFill>
                  <a:srgbClr val="002060"/>
                </a:solidFill>
                <a:sym typeface="Wingdings" pitchFamily="2" charset="2"/>
              </a:rPr>
              <a:t>a.d1(b);</a:t>
            </a:r>
          </a:p>
          <a:p>
            <a:pPr marL="0" indent="0">
              <a:buNone/>
            </a:pPr>
            <a:r>
              <a:rPr lang="en-IN" sz="3400" dirty="0">
                <a:solidFill>
                  <a:srgbClr val="002060"/>
                </a:solidFill>
                <a:sym typeface="Wingdings" pitchFamily="2" charset="2"/>
              </a:rPr>
              <a:t>	</a:t>
            </a:r>
            <a:r>
              <a:rPr lang="en-IN" sz="3400" dirty="0" smtClean="0">
                <a:solidFill>
                  <a:srgbClr val="002060"/>
                </a:solidFill>
                <a:sym typeface="Wingdings" pitchFamily="2" charset="2"/>
              </a:rPr>
              <a:t>}</a:t>
            </a:r>
          </a:p>
          <a:p>
            <a:pPr marL="0" indent="0">
              <a:buNone/>
            </a:pPr>
            <a:r>
              <a:rPr lang="en-IN" sz="3400" dirty="0">
                <a:solidFill>
                  <a:srgbClr val="002060"/>
                </a:solidFill>
                <a:sym typeface="Wingdings" pitchFamily="2" charset="2"/>
              </a:rPr>
              <a:t>	</a:t>
            </a:r>
            <a:r>
              <a:rPr lang="en-IN" sz="3400" dirty="0" smtClean="0">
                <a:solidFill>
                  <a:srgbClr val="002060"/>
                </a:solidFill>
                <a:sym typeface="Wingdings" pitchFamily="2" charset="2"/>
              </a:rPr>
              <a:t>public void run(){</a:t>
            </a:r>
          </a:p>
          <a:p>
            <a:pPr marL="0" indent="0">
              <a:buNone/>
            </a:pPr>
            <a:r>
              <a:rPr lang="en-IN" sz="3400" dirty="0">
                <a:solidFill>
                  <a:srgbClr val="002060"/>
                </a:solidFill>
                <a:sym typeface="Wingdings" pitchFamily="2" charset="2"/>
              </a:rPr>
              <a:t>	</a:t>
            </a:r>
            <a:r>
              <a:rPr lang="en-IN" sz="3400" dirty="0" smtClean="0">
                <a:solidFill>
                  <a:srgbClr val="002060"/>
                </a:solidFill>
                <a:sym typeface="Wingdings" pitchFamily="2" charset="2"/>
              </a:rPr>
              <a:t>	b.d2(a);</a:t>
            </a:r>
          </a:p>
          <a:p>
            <a:pPr marL="0" indent="0">
              <a:buNone/>
            </a:pPr>
            <a:r>
              <a:rPr lang="en-IN" sz="3400" dirty="0">
                <a:solidFill>
                  <a:srgbClr val="002060"/>
                </a:solidFill>
                <a:sym typeface="Wingdings" pitchFamily="2" charset="2"/>
              </a:rPr>
              <a:t>	</a:t>
            </a:r>
            <a:r>
              <a:rPr lang="en-IN" sz="3400" dirty="0" smtClean="0">
                <a:solidFill>
                  <a:srgbClr val="002060"/>
                </a:solidFill>
                <a:sym typeface="Wingdings" pitchFamily="2" charset="2"/>
              </a:rPr>
              <a:t>}</a:t>
            </a:r>
          </a:p>
          <a:p>
            <a:pPr marL="0" indent="0">
              <a:buNone/>
            </a:pPr>
            <a:r>
              <a:rPr lang="en-IN" sz="3400" dirty="0">
                <a:solidFill>
                  <a:srgbClr val="002060"/>
                </a:solidFill>
                <a:sym typeface="Wingdings" pitchFamily="2" charset="2"/>
              </a:rPr>
              <a:t>	</a:t>
            </a:r>
            <a:r>
              <a:rPr lang="en-IN" sz="3400" dirty="0" smtClean="0">
                <a:solidFill>
                  <a:srgbClr val="002060"/>
                </a:solidFill>
                <a:sym typeface="Wingdings" pitchFamily="2" charset="2"/>
              </a:rPr>
              <a:t>public static void main(String args[]){</a:t>
            </a:r>
          </a:p>
          <a:p>
            <a:pPr marL="0" indent="0">
              <a:buNone/>
            </a:pPr>
            <a:r>
              <a:rPr lang="en-IN" sz="3400" dirty="0">
                <a:solidFill>
                  <a:srgbClr val="002060"/>
                </a:solidFill>
                <a:sym typeface="Wingdings" pitchFamily="2" charset="2"/>
              </a:rPr>
              <a:t>	</a:t>
            </a:r>
            <a:r>
              <a:rPr lang="en-IN" sz="3400" dirty="0" smtClean="0">
                <a:solidFill>
                  <a:srgbClr val="002060"/>
                </a:solidFill>
                <a:sym typeface="Wingdings" pitchFamily="2" charset="2"/>
              </a:rPr>
              <a:t>	DeadLock d=new Deadlock();</a:t>
            </a:r>
          </a:p>
          <a:p>
            <a:pPr marL="0" indent="0">
              <a:buNone/>
            </a:pPr>
            <a:r>
              <a:rPr lang="en-IN" sz="3400" dirty="0">
                <a:solidFill>
                  <a:srgbClr val="002060"/>
                </a:solidFill>
                <a:sym typeface="Wingdings" pitchFamily="2" charset="2"/>
              </a:rPr>
              <a:t>	</a:t>
            </a:r>
            <a:r>
              <a:rPr lang="en-IN" sz="3400" dirty="0" smtClean="0">
                <a:solidFill>
                  <a:srgbClr val="002060"/>
                </a:solidFill>
                <a:sym typeface="Wingdings" pitchFamily="2" charset="2"/>
              </a:rPr>
              <a:t>	d.m1();</a:t>
            </a:r>
          </a:p>
          <a:p>
            <a:pPr marL="0" indent="0">
              <a:buNone/>
            </a:pPr>
            <a:r>
              <a:rPr lang="en-IN" sz="3400" dirty="0" smtClean="0">
                <a:solidFill>
                  <a:srgbClr val="002060"/>
                </a:solidFill>
                <a:sym typeface="Wingdings" pitchFamily="2" charset="2"/>
              </a:rPr>
              <a:t>}</a:t>
            </a:r>
          </a:p>
          <a:p>
            <a:pPr marL="0" indent="0">
              <a:buNone/>
            </a:pPr>
            <a:r>
              <a:rPr lang="en-IN" sz="3400" dirty="0">
                <a:solidFill>
                  <a:srgbClr val="002060"/>
                </a:solidFill>
                <a:sym typeface="Wingdings" pitchFamily="2" charset="2"/>
              </a:rPr>
              <a:t> </a:t>
            </a:r>
            <a:r>
              <a:rPr lang="en-IN" sz="3400" dirty="0" smtClean="0">
                <a:solidFill>
                  <a:srgbClr val="FF0000"/>
                </a:solidFill>
                <a:sym typeface="Wingdings" pitchFamily="2" charset="2"/>
              </a:rPr>
              <a:t> </a:t>
            </a:r>
            <a:r>
              <a:rPr lang="en-IN" sz="3400" dirty="0" smtClean="0">
                <a:solidFill>
                  <a:srgbClr val="00B0F0"/>
                </a:solidFill>
                <a:sym typeface="Wingdings" pitchFamily="2" charset="2"/>
              </a:rPr>
              <a:t>this program will never terminate.</a:t>
            </a:r>
            <a:endParaRPr lang="en-IN" sz="3400" dirty="0">
              <a:solidFill>
                <a:srgbClr val="00B0F0"/>
              </a:solidFill>
              <a:sym typeface="Wingdings" pitchFamily="2" charset="2"/>
            </a:endParaRPr>
          </a:p>
        </p:txBody>
      </p:sp>
      <p:cxnSp>
        <p:nvCxnSpPr>
          <p:cNvPr id="4" name="Straight Arrow Connector 3"/>
          <p:cNvCxnSpPr/>
          <p:nvPr/>
        </p:nvCxnSpPr>
        <p:spPr>
          <a:xfrm>
            <a:off x="3698629" y="2708920"/>
            <a:ext cx="1561581" cy="1440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5229231" y="2636912"/>
            <a:ext cx="2746136" cy="830997"/>
          </a:xfrm>
          <a:prstGeom prst="rect">
            <a:avLst/>
          </a:prstGeom>
          <a:noFill/>
        </p:spPr>
        <p:txBody>
          <a:bodyPr wrap="none" rtlCol="0">
            <a:spAutoFit/>
          </a:bodyPr>
          <a:lstStyle/>
          <a:p>
            <a:r>
              <a:rPr lang="en-IN" sz="2400" dirty="0" smtClean="0">
                <a:solidFill>
                  <a:srgbClr val="00B0F0"/>
                </a:solidFill>
              </a:rPr>
              <a:t>This line is executed </a:t>
            </a:r>
          </a:p>
          <a:p>
            <a:r>
              <a:rPr lang="en-IN" sz="2400" dirty="0" smtClean="0">
                <a:solidFill>
                  <a:srgbClr val="00B0F0"/>
                </a:solidFill>
              </a:rPr>
              <a:t>by </a:t>
            </a:r>
            <a:r>
              <a:rPr lang="en-IN" sz="2400" dirty="0" smtClean="0">
                <a:solidFill>
                  <a:srgbClr val="FF0000"/>
                </a:solidFill>
              </a:rPr>
              <a:t>main</a:t>
            </a:r>
            <a:r>
              <a:rPr lang="en-IN" sz="2400" dirty="0" smtClean="0">
                <a:solidFill>
                  <a:srgbClr val="00B0F0"/>
                </a:solidFill>
              </a:rPr>
              <a:t> thread</a:t>
            </a:r>
            <a:endParaRPr lang="en-IN" sz="2400" dirty="0">
              <a:solidFill>
                <a:srgbClr val="00B0F0"/>
              </a:solidFill>
            </a:endParaRPr>
          </a:p>
        </p:txBody>
      </p:sp>
      <p:cxnSp>
        <p:nvCxnSpPr>
          <p:cNvPr id="8" name="Straight Arrow Connector 7"/>
          <p:cNvCxnSpPr/>
          <p:nvPr/>
        </p:nvCxnSpPr>
        <p:spPr>
          <a:xfrm>
            <a:off x="3303208" y="3395901"/>
            <a:ext cx="1561581" cy="1440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4773278" y="3284984"/>
            <a:ext cx="2746136" cy="830997"/>
          </a:xfrm>
          <a:prstGeom prst="rect">
            <a:avLst/>
          </a:prstGeom>
          <a:noFill/>
        </p:spPr>
        <p:txBody>
          <a:bodyPr wrap="none" rtlCol="0">
            <a:spAutoFit/>
          </a:bodyPr>
          <a:lstStyle/>
          <a:p>
            <a:r>
              <a:rPr lang="en-IN" sz="2400" dirty="0" smtClean="0">
                <a:solidFill>
                  <a:srgbClr val="00B0F0"/>
                </a:solidFill>
              </a:rPr>
              <a:t>This line is executed </a:t>
            </a:r>
          </a:p>
          <a:p>
            <a:r>
              <a:rPr lang="en-IN" sz="2400" dirty="0" smtClean="0">
                <a:solidFill>
                  <a:srgbClr val="00B0F0"/>
                </a:solidFill>
              </a:rPr>
              <a:t>by </a:t>
            </a:r>
            <a:r>
              <a:rPr lang="en-IN" sz="2400" dirty="0" smtClean="0">
                <a:solidFill>
                  <a:srgbClr val="FF0000"/>
                </a:solidFill>
              </a:rPr>
              <a:t>child</a:t>
            </a:r>
            <a:r>
              <a:rPr lang="en-IN" sz="2400" dirty="0" smtClean="0">
                <a:solidFill>
                  <a:srgbClr val="00B0F0"/>
                </a:solidFill>
              </a:rPr>
              <a:t>  thread</a:t>
            </a:r>
            <a:endParaRPr lang="en-IN" sz="2400" dirty="0">
              <a:solidFill>
                <a:srgbClr val="00B0F0"/>
              </a:solidFill>
            </a:endParaRPr>
          </a:p>
        </p:txBody>
      </p:sp>
    </p:spTree>
    <p:extLst>
      <p:ext uri="{BB962C8B-B14F-4D97-AF65-F5344CB8AC3E}">
        <p14:creationId xmlns:p14="http://schemas.microsoft.com/office/powerpoint/2010/main" val="343823155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Deadlock v/s Starvation</a:t>
            </a:r>
            <a:endParaRPr lang="en-IN" dirty="0">
              <a:solidFill>
                <a:srgbClr val="FF0000"/>
              </a:solidFill>
            </a:endParaRPr>
          </a:p>
        </p:txBody>
      </p:sp>
      <p:sp>
        <p:nvSpPr>
          <p:cNvPr id="3" name="Content Placeholder 2"/>
          <p:cNvSpPr>
            <a:spLocks noGrp="1"/>
          </p:cNvSpPr>
          <p:nvPr>
            <p:ph idx="1"/>
          </p:nvPr>
        </p:nvSpPr>
        <p:spPr/>
        <p:txBody>
          <a:bodyPr>
            <a:normAutofit lnSpcReduction="10000"/>
          </a:bodyPr>
          <a:lstStyle/>
          <a:p>
            <a:r>
              <a:rPr lang="en-IN" dirty="0" smtClean="0"/>
              <a:t>Long waiting of a thread where </a:t>
            </a:r>
            <a:r>
              <a:rPr lang="en-IN" dirty="0" smtClean="0">
                <a:solidFill>
                  <a:srgbClr val="00B0F0"/>
                </a:solidFill>
              </a:rPr>
              <a:t>waiting never ends is called deadlock</a:t>
            </a:r>
            <a:r>
              <a:rPr lang="en-IN" dirty="0" smtClean="0"/>
              <a:t>.</a:t>
            </a:r>
          </a:p>
          <a:p>
            <a:r>
              <a:rPr lang="en-IN" dirty="0" smtClean="0"/>
              <a:t>Long waiting of a thread where </a:t>
            </a:r>
            <a:r>
              <a:rPr lang="en-IN" dirty="0" smtClean="0">
                <a:solidFill>
                  <a:srgbClr val="00B0F0"/>
                </a:solidFill>
              </a:rPr>
              <a:t>waiting ends at certain point is called starvation</a:t>
            </a:r>
            <a:r>
              <a:rPr lang="en-IN" dirty="0" smtClean="0"/>
              <a:t>.</a:t>
            </a:r>
          </a:p>
          <a:p>
            <a:r>
              <a:rPr lang="en-IN" dirty="0" smtClean="0"/>
              <a:t>Example :</a:t>
            </a:r>
          </a:p>
          <a:p>
            <a:pPr marL="0" indent="0">
              <a:buNone/>
            </a:pPr>
            <a:r>
              <a:rPr lang="en-IN" dirty="0"/>
              <a:t>	</a:t>
            </a:r>
            <a:r>
              <a:rPr lang="en-IN" dirty="0" smtClean="0">
                <a:solidFill>
                  <a:srgbClr val="00B0F0"/>
                </a:solidFill>
              </a:rPr>
              <a:t>Low</a:t>
            </a:r>
            <a:r>
              <a:rPr lang="en-IN" dirty="0" smtClean="0"/>
              <a:t> priority thread has to </a:t>
            </a:r>
            <a:r>
              <a:rPr lang="en-IN" dirty="0" smtClean="0">
                <a:solidFill>
                  <a:srgbClr val="00B0F0"/>
                </a:solidFill>
              </a:rPr>
              <a:t>wait</a:t>
            </a:r>
            <a:r>
              <a:rPr lang="en-IN" dirty="0" smtClean="0"/>
              <a:t> </a:t>
            </a:r>
            <a:r>
              <a:rPr lang="en-IN" dirty="0" smtClean="0">
                <a:solidFill>
                  <a:srgbClr val="00B0F0"/>
                </a:solidFill>
              </a:rPr>
              <a:t>until</a:t>
            </a:r>
            <a:r>
              <a:rPr lang="en-IN" dirty="0" smtClean="0"/>
              <a:t> completion of all </a:t>
            </a:r>
            <a:r>
              <a:rPr lang="en-IN" dirty="0" smtClean="0">
                <a:solidFill>
                  <a:srgbClr val="00B0F0"/>
                </a:solidFill>
              </a:rPr>
              <a:t>high</a:t>
            </a:r>
            <a:r>
              <a:rPr lang="en-IN" dirty="0" smtClean="0"/>
              <a:t> priority threads. It </a:t>
            </a:r>
            <a:r>
              <a:rPr lang="en-IN" dirty="0" smtClean="0">
                <a:solidFill>
                  <a:srgbClr val="00B0F0"/>
                </a:solidFill>
              </a:rPr>
              <a:t>may be long waiting time</a:t>
            </a:r>
            <a:r>
              <a:rPr lang="en-IN" dirty="0" smtClean="0"/>
              <a:t> but </a:t>
            </a:r>
            <a:r>
              <a:rPr lang="en-IN" dirty="0" smtClean="0">
                <a:solidFill>
                  <a:srgbClr val="00B0F0"/>
                </a:solidFill>
              </a:rPr>
              <a:t>ends</a:t>
            </a:r>
            <a:r>
              <a:rPr lang="en-IN" dirty="0" smtClean="0"/>
              <a:t> at certain point which is nothing but </a:t>
            </a:r>
            <a:r>
              <a:rPr lang="en-IN" dirty="0" smtClean="0">
                <a:solidFill>
                  <a:srgbClr val="00B0F0"/>
                </a:solidFill>
              </a:rPr>
              <a:t>starvation</a:t>
            </a:r>
            <a:r>
              <a:rPr lang="en-IN" dirty="0" smtClean="0"/>
              <a:t>.</a:t>
            </a:r>
            <a:endParaRPr lang="en-IN" dirty="0"/>
          </a:p>
        </p:txBody>
      </p:sp>
    </p:spTree>
    <p:extLst>
      <p:ext uri="{BB962C8B-B14F-4D97-AF65-F5344CB8AC3E}">
        <p14:creationId xmlns:p14="http://schemas.microsoft.com/office/powerpoint/2010/main" val="384267537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Daemon threads</a:t>
            </a:r>
            <a:endParaRPr lang="en-IN" dirty="0">
              <a:solidFill>
                <a:srgbClr val="FF0000"/>
              </a:solidFill>
            </a:endParaRPr>
          </a:p>
        </p:txBody>
      </p:sp>
      <p:sp>
        <p:nvSpPr>
          <p:cNvPr id="3" name="Content Placeholder 2"/>
          <p:cNvSpPr>
            <a:spLocks noGrp="1"/>
          </p:cNvSpPr>
          <p:nvPr>
            <p:ph idx="1"/>
          </p:nvPr>
        </p:nvSpPr>
        <p:spPr>
          <a:xfrm>
            <a:off x="251520" y="1268760"/>
            <a:ext cx="8640960" cy="5589240"/>
          </a:xfrm>
        </p:spPr>
        <p:txBody>
          <a:bodyPr>
            <a:normAutofit lnSpcReduction="10000"/>
          </a:bodyPr>
          <a:lstStyle/>
          <a:p>
            <a:r>
              <a:rPr lang="en-IN" dirty="0" smtClean="0"/>
              <a:t>The thread which is </a:t>
            </a:r>
            <a:r>
              <a:rPr lang="en-IN" dirty="0" smtClean="0">
                <a:solidFill>
                  <a:srgbClr val="00B0F0"/>
                </a:solidFill>
              </a:rPr>
              <a:t>executing in background</a:t>
            </a:r>
            <a:r>
              <a:rPr lang="en-IN" dirty="0" smtClean="0"/>
              <a:t> is called </a:t>
            </a:r>
            <a:r>
              <a:rPr lang="en-IN" dirty="0" smtClean="0">
                <a:solidFill>
                  <a:srgbClr val="00B0F0"/>
                </a:solidFill>
              </a:rPr>
              <a:t>Daemon thread </a:t>
            </a:r>
            <a:r>
              <a:rPr lang="en-IN" dirty="0" smtClean="0"/>
              <a:t>.</a:t>
            </a:r>
          </a:p>
          <a:p>
            <a:r>
              <a:rPr lang="en-IN" dirty="0" smtClean="0"/>
              <a:t>Examples : </a:t>
            </a:r>
            <a:r>
              <a:rPr lang="en-IN" dirty="0" smtClean="0">
                <a:solidFill>
                  <a:srgbClr val="002060"/>
                </a:solidFill>
              </a:rPr>
              <a:t>Garbage Collector , Attach Listener, Signal Dispatcher </a:t>
            </a:r>
            <a:r>
              <a:rPr lang="en-IN" dirty="0" smtClean="0"/>
              <a:t>etc. </a:t>
            </a:r>
          </a:p>
          <a:p>
            <a:r>
              <a:rPr lang="en-IN" dirty="0" smtClean="0"/>
              <a:t>The </a:t>
            </a:r>
            <a:r>
              <a:rPr lang="en-IN" dirty="0" smtClean="0">
                <a:solidFill>
                  <a:srgbClr val="00B0F0"/>
                </a:solidFill>
              </a:rPr>
              <a:t>main objective </a:t>
            </a:r>
            <a:r>
              <a:rPr lang="en-IN" dirty="0" smtClean="0"/>
              <a:t>of Daemon thread is </a:t>
            </a:r>
            <a:r>
              <a:rPr lang="en-IN" dirty="0" smtClean="0">
                <a:solidFill>
                  <a:srgbClr val="00B0F0"/>
                </a:solidFill>
              </a:rPr>
              <a:t>to provide supports for non daemon threads</a:t>
            </a:r>
            <a:r>
              <a:rPr lang="en-IN" dirty="0" smtClean="0"/>
              <a:t>.</a:t>
            </a:r>
          </a:p>
          <a:p>
            <a:r>
              <a:rPr lang="en-IN" dirty="0" smtClean="0"/>
              <a:t>For example if </a:t>
            </a:r>
            <a:r>
              <a:rPr lang="en-IN" dirty="0" smtClean="0">
                <a:solidFill>
                  <a:srgbClr val="00B0F0"/>
                </a:solidFill>
              </a:rPr>
              <a:t>main thread </a:t>
            </a:r>
            <a:r>
              <a:rPr lang="en-IN" dirty="0" smtClean="0"/>
              <a:t>runs with </a:t>
            </a:r>
            <a:r>
              <a:rPr lang="en-IN" dirty="0" smtClean="0">
                <a:solidFill>
                  <a:srgbClr val="00B0F0"/>
                </a:solidFill>
              </a:rPr>
              <a:t>low memory </a:t>
            </a:r>
            <a:r>
              <a:rPr lang="en-IN" dirty="0" smtClean="0"/>
              <a:t>then </a:t>
            </a:r>
            <a:r>
              <a:rPr lang="en-IN" dirty="0" smtClean="0">
                <a:solidFill>
                  <a:srgbClr val="FF0000"/>
                </a:solidFill>
              </a:rPr>
              <a:t>JVM</a:t>
            </a:r>
            <a:r>
              <a:rPr lang="en-IN" dirty="0" smtClean="0"/>
              <a:t> runs </a:t>
            </a:r>
            <a:r>
              <a:rPr lang="en-IN" dirty="0" smtClean="0">
                <a:solidFill>
                  <a:srgbClr val="002060"/>
                </a:solidFill>
              </a:rPr>
              <a:t>Garbage Collector </a:t>
            </a:r>
            <a:r>
              <a:rPr lang="en-IN" dirty="0" smtClean="0"/>
              <a:t>to </a:t>
            </a:r>
            <a:r>
              <a:rPr lang="en-IN" dirty="0" smtClean="0">
                <a:solidFill>
                  <a:srgbClr val="002060"/>
                </a:solidFill>
              </a:rPr>
              <a:t>destroy useless objects </a:t>
            </a:r>
            <a:r>
              <a:rPr lang="en-IN" dirty="0" smtClean="0"/>
              <a:t>so that number of bytes of free memory will be improved. With this free memory </a:t>
            </a:r>
            <a:r>
              <a:rPr lang="en-IN" dirty="0" smtClean="0">
                <a:solidFill>
                  <a:srgbClr val="00B0F0"/>
                </a:solidFill>
              </a:rPr>
              <a:t>main thread </a:t>
            </a:r>
            <a:r>
              <a:rPr lang="en-IN" dirty="0" smtClean="0"/>
              <a:t>can continue its execution.</a:t>
            </a:r>
            <a:endParaRPr lang="en-IN" dirty="0"/>
          </a:p>
        </p:txBody>
      </p:sp>
    </p:spTree>
    <p:extLst>
      <p:ext uri="{BB962C8B-B14F-4D97-AF65-F5344CB8AC3E}">
        <p14:creationId xmlns:p14="http://schemas.microsoft.com/office/powerpoint/2010/main" val="127358341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570058" cy="6480720"/>
          </a:xfrm>
        </p:spPr>
        <p:txBody>
          <a:bodyPr/>
          <a:lstStyle/>
          <a:p>
            <a:r>
              <a:rPr lang="en-IN" dirty="0" smtClean="0"/>
              <a:t>Usually daemon threads having low priority but based on out requirement Daemon thread can run with high priority also.</a:t>
            </a:r>
          </a:p>
          <a:p>
            <a:pPr marL="0" indent="0">
              <a:buNone/>
            </a:pPr>
            <a:r>
              <a:rPr lang="en-IN" dirty="0" smtClean="0">
                <a:solidFill>
                  <a:srgbClr val="FF0000"/>
                </a:solidFill>
                <a:sym typeface="Wingdings" pitchFamily="2" charset="2"/>
              </a:rPr>
              <a:t> </a:t>
            </a:r>
            <a:r>
              <a:rPr lang="en-IN" dirty="0" smtClean="0">
                <a:solidFill>
                  <a:srgbClr val="00B0F0"/>
                </a:solidFill>
                <a:sym typeface="Wingdings" pitchFamily="2" charset="2"/>
              </a:rPr>
              <a:t>public boolean isDaemon(); </a:t>
            </a:r>
          </a:p>
          <a:p>
            <a:pPr marL="0" indent="0">
              <a:buNone/>
            </a:pPr>
            <a:r>
              <a:rPr lang="en-IN" dirty="0" smtClean="0">
                <a:solidFill>
                  <a:srgbClr val="FF0000"/>
                </a:solidFill>
                <a:sym typeface="Wingdings" pitchFamily="2" charset="2"/>
              </a:rPr>
              <a:t> </a:t>
            </a:r>
            <a:r>
              <a:rPr lang="en-IN" dirty="0" smtClean="0">
                <a:solidFill>
                  <a:srgbClr val="00B0F0"/>
                </a:solidFill>
                <a:sym typeface="Wingdings" pitchFamily="2" charset="2"/>
              </a:rPr>
              <a:t>public </a:t>
            </a:r>
            <a:r>
              <a:rPr lang="en-IN" dirty="0">
                <a:solidFill>
                  <a:srgbClr val="00B0F0"/>
                </a:solidFill>
                <a:sym typeface="Wingdings" pitchFamily="2" charset="2"/>
              </a:rPr>
              <a:t>void </a:t>
            </a:r>
            <a:r>
              <a:rPr lang="en-IN" dirty="0" smtClean="0">
                <a:solidFill>
                  <a:srgbClr val="00B0F0"/>
                </a:solidFill>
                <a:sym typeface="Wingdings" pitchFamily="2" charset="2"/>
              </a:rPr>
              <a:t>setDaemon( </a:t>
            </a:r>
            <a:r>
              <a:rPr lang="en-IN" dirty="0" smtClean="0">
                <a:sym typeface="Wingdings" pitchFamily="2" charset="2"/>
              </a:rPr>
              <a:t>boolean b</a:t>
            </a:r>
            <a:r>
              <a:rPr lang="en-IN" dirty="0" smtClean="0">
                <a:solidFill>
                  <a:srgbClr val="00B0F0"/>
                </a:solidFill>
                <a:sym typeface="Wingdings" pitchFamily="2" charset="2"/>
              </a:rPr>
              <a:t>); </a:t>
            </a:r>
          </a:p>
          <a:p>
            <a:pPr marL="0" indent="0">
              <a:buNone/>
            </a:pPr>
            <a:endParaRPr lang="en-IN" dirty="0" smtClean="0">
              <a:sym typeface="Wingdings" pitchFamily="2" charset="2"/>
            </a:endParaRPr>
          </a:p>
          <a:p>
            <a:endParaRPr lang="en-IN" dirty="0">
              <a:sym typeface="Wingdings" pitchFamily="2" charset="2"/>
            </a:endParaRPr>
          </a:p>
          <a:p>
            <a:r>
              <a:rPr lang="en-IN" dirty="0" smtClean="0">
                <a:sym typeface="Wingdings" pitchFamily="2" charset="2"/>
              </a:rPr>
              <a:t>We can </a:t>
            </a:r>
            <a:r>
              <a:rPr lang="en-IN" dirty="0" smtClean="0">
                <a:solidFill>
                  <a:srgbClr val="00B0F0"/>
                </a:solidFill>
                <a:sym typeface="Wingdings" pitchFamily="2" charset="2"/>
              </a:rPr>
              <a:t>check</a:t>
            </a:r>
            <a:r>
              <a:rPr lang="en-IN" dirty="0" smtClean="0">
                <a:sym typeface="Wingdings" pitchFamily="2" charset="2"/>
              </a:rPr>
              <a:t> </a:t>
            </a:r>
            <a:r>
              <a:rPr lang="en-IN" dirty="0" smtClean="0">
                <a:solidFill>
                  <a:srgbClr val="00B0F0"/>
                </a:solidFill>
                <a:sym typeface="Wingdings" pitchFamily="2" charset="2"/>
              </a:rPr>
              <a:t>Daemon nature</a:t>
            </a:r>
            <a:r>
              <a:rPr lang="en-IN" dirty="0" smtClean="0">
                <a:sym typeface="Wingdings" pitchFamily="2" charset="2"/>
              </a:rPr>
              <a:t> of a thread by using </a:t>
            </a:r>
            <a:r>
              <a:rPr lang="en-IN" dirty="0" smtClean="0">
                <a:solidFill>
                  <a:srgbClr val="00B0F0"/>
                </a:solidFill>
                <a:sym typeface="Wingdings" pitchFamily="2" charset="2"/>
              </a:rPr>
              <a:t>isDaemon</a:t>
            </a:r>
            <a:r>
              <a:rPr lang="en-IN" dirty="0" smtClean="0">
                <a:sym typeface="Wingdings" pitchFamily="2" charset="2"/>
              </a:rPr>
              <a:t>() method of Thread class.</a:t>
            </a:r>
          </a:p>
          <a:p>
            <a:r>
              <a:rPr lang="en-IN" dirty="0" smtClean="0">
                <a:sym typeface="Wingdings" pitchFamily="2" charset="2"/>
              </a:rPr>
              <a:t> </a:t>
            </a:r>
            <a:r>
              <a:rPr lang="en-IN" dirty="0">
                <a:sym typeface="Wingdings" pitchFamily="2" charset="2"/>
              </a:rPr>
              <a:t>We can </a:t>
            </a:r>
            <a:r>
              <a:rPr lang="en-IN" dirty="0" smtClean="0">
                <a:solidFill>
                  <a:srgbClr val="00B0F0"/>
                </a:solidFill>
                <a:sym typeface="Wingdings" pitchFamily="2" charset="2"/>
              </a:rPr>
              <a:t>change</a:t>
            </a:r>
            <a:r>
              <a:rPr lang="en-IN" dirty="0" smtClean="0">
                <a:sym typeface="Wingdings" pitchFamily="2" charset="2"/>
              </a:rPr>
              <a:t> </a:t>
            </a:r>
            <a:r>
              <a:rPr lang="en-IN" dirty="0">
                <a:solidFill>
                  <a:srgbClr val="00B0F0"/>
                </a:solidFill>
                <a:sym typeface="Wingdings" pitchFamily="2" charset="2"/>
              </a:rPr>
              <a:t>Daemon </a:t>
            </a:r>
            <a:r>
              <a:rPr lang="en-IN" dirty="0" smtClean="0">
                <a:solidFill>
                  <a:srgbClr val="00B0F0"/>
                </a:solidFill>
                <a:sym typeface="Wingdings" pitchFamily="2" charset="2"/>
              </a:rPr>
              <a:t>nature </a:t>
            </a:r>
            <a:r>
              <a:rPr lang="en-IN" dirty="0">
                <a:sym typeface="Wingdings" pitchFamily="2" charset="2"/>
              </a:rPr>
              <a:t>of a thread by using </a:t>
            </a:r>
            <a:r>
              <a:rPr lang="en-IN" dirty="0" smtClean="0">
                <a:solidFill>
                  <a:srgbClr val="00B0F0"/>
                </a:solidFill>
                <a:sym typeface="Wingdings" pitchFamily="2" charset="2"/>
              </a:rPr>
              <a:t>setDaemon</a:t>
            </a:r>
            <a:r>
              <a:rPr lang="en-IN" dirty="0">
                <a:sym typeface="Wingdings" pitchFamily="2" charset="2"/>
              </a:rPr>
              <a:t>() method of Thread class.</a:t>
            </a:r>
          </a:p>
          <a:p>
            <a:endParaRPr lang="en-IN" dirty="0" smtClean="0">
              <a:sym typeface="Wingdings" pitchFamily="2" charset="2"/>
            </a:endParaRPr>
          </a:p>
          <a:p>
            <a:pPr marL="0" indent="0">
              <a:buNone/>
            </a:pPr>
            <a:endParaRPr lang="en-IN" dirty="0">
              <a:solidFill>
                <a:srgbClr val="FF0000"/>
              </a:solidFill>
            </a:endParaRPr>
          </a:p>
        </p:txBody>
      </p:sp>
      <p:cxnSp>
        <p:nvCxnSpPr>
          <p:cNvPr id="5" name="Straight Arrow Connector 4"/>
          <p:cNvCxnSpPr/>
          <p:nvPr/>
        </p:nvCxnSpPr>
        <p:spPr>
          <a:xfrm>
            <a:off x="6516216" y="2780928"/>
            <a:ext cx="216024" cy="288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6624228" y="3068960"/>
            <a:ext cx="2403030" cy="707886"/>
          </a:xfrm>
          <a:prstGeom prst="rect">
            <a:avLst/>
          </a:prstGeom>
          <a:noFill/>
        </p:spPr>
        <p:txBody>
          <a:bodyPr wrap="none" rtlCol="0">
            <a:spAutoFit/>
          </a:bodyPr>
          <a:lstStyle/>
          <a:p>
            <a:r>
              <a:rPr lang="en-IN" sz="2000" dirty="0"/>
              <a:t>t</a:t>
            </a:r>
            <a:r>
              <a:rPr lang="en-IN" sz="2000" dirty="0" smtClean="0"/>
              <a:t>rue</a:t>
            </a:r>
            <a:r>
              <a:rPr lang="en-IN" sz="2000" dirty="0" smtClean="0">
                <a:sym typeface="Wingdings" pitchFamily="2" charset="2"/>
              </a:rPr>
              <a:t> Daemon</a:t>
            </a:r>
          </a:p>
          <a:p>
            <a:r>
              <a:rPr lang="en-IN" sz="2000" dirty="0">
                <a:sym typeface="Wingdings" pitchFamily="2" charset="2"/>
              </a:rPr>
              <a:t>f</a:t>
            </a:r>
            <a:r>
              <a:rPr lang="en-IN" sz="2000" dirty="0" smtClean="0">
                <a:sym typeface="Wingdings" pitchFamily="2" charset="2"/>
              </a:rPr>
              <a:t>alse non -Daemon</a:t>
            </a:r>
            <a:endParaRPr lang="en-IN" sz="2000" dirty="0"/>
          </a:p>
        </p:txBody>
      </p:sp>
    </p:spTree>
    <p:extLst>
      <p:ext uri="{BB962C8B-B14F-4D97-AF65-F5344CB8AC3E}">
        <p14:creationId xmlns:p14="http://schemas.microsoft.com/office/powerpoint/2010/main" val="110571960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Important point</a:t>
            </a:r>
            <a:endParaRPr lang="en-IN" dirty="0">
              <a:solidFill>
                <a:srgbClr val="FF0000"/>
              </a:solidFill>
            </a:endParaRPr>
          </a:p>
        </p:txBody>
      </p:sp>
      <p:sp>
        <p:nvSpPr>
          <p:cNvPr id="3" name="Content Placeholder 2"/>
          <p:cNvSpPr>
            <a:spLocks noGrp="1"/>
          </p:cNvSpPr>
          <p:nvPr>
            <p:ph idx="1"/>
          </p:nvPr>
        </p:nvSpPr>
        <p:spPr/>
        <p:txBody>
          <a:bodyPr/>
          <a:lstStyle/>
          <a:p>
            <a:r>
              <a:rPr lang="en-IN" dirty="0" smtClean="0">
                <a:solidFill>
                  <a:srgbClr val="00B0F0"/>
                </a:solidFill>
              </a:rPr>
              <a:t>Changing</a:t>
            </a:r>
            <a:r>
              <a:rPr lang="en-IN" dirty="0" smtClean="0"/>
              <a:t> daemon nature of a thread is possible </a:t>
            </a:r>
            <a:r>
              <a:rPr lang="en-IN" dirty="0" smtClean="0">
                <a:solidFill>
                  <a:srgbClr val="00B0F0"/>
                </a:solidFill>
              </a:rPr>
              <a:t>before starting </a:t>
            </a:r>
            <a:r>
              <a:rPr lang="en-IN" dirty="0" smtClean="0"/>
              <a:t>. After starting if we try to change Daemon nature then we will get runtime exception saying </a:t>
            </a:r>
          </a:p>
          <a:p>
            <a:pPr marL="457200" lvl="1" indent="0">
              <a:buNone/>
            </a:pPr>
            <a:r>
              <a:rPr lang="en-IN" dirty="0"/>
              <a:t>	</a:t>
            </a:r>
            <a:r>
              <a:rPr lang="en-IN" dirty="0" smtClean="0">
                <a:solidFill>
                  <a:srgbClr val="00B0F0"/>
                </a:solidFill>
              </a:rPr>
              <a:t>IllegalThreadStateException</a:t>
            </a:r>
            <a:endParaRPr lang="en-IN" dirty="0">
              <a:solidFill>
                <a:srgbClr val="00B0F0"/>
              </a:solidFill>
            </a:endParaRPr>
          </a:p>
          <a:p>
            <a:pPr marL="457200" lvl="1" indent="0">
              <a:buNone/>
            </a:pPr>
            <a:endParaRPr lang="en-IN" dirty="0">
              <a:solidFill>
                <a:srgbClr val="00B0F0"/>
              </a:solidFill>
            </a:endParaRPr>
          </a:p>
        </p:txBody>
      </p:sp>
    </p:spTree>
    <p:extLst>
      <p:ext uri="{BB962C8B-B14F-4D97-AF65-F5344CB8AC3E}">
        <p14:creationId xmlns:p14="http://schemas.microsoft.com/office/powerpoint/2010/main" val="412739767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Default Nature</a:t>
            </a:r>
            <a:endParaRPr lang="en-IN" dirty="0">
              <a:solidFill>
                <a:srgbClr val="FF0000"/>
              </a:solidFill>
            </a:endParaRPr>
          </a:p>
        </p:txBody>
      </p:sp>
      <p:sp>
        <p:nvSpPr>
          <p:cNvPr id="3" name="Content Placeholder 2"/>
          <p:cNvSpPr>
            <a:spLocks noGrp="1"/>
          </p:cNvSpPr>
          <p:nvPr>
            <p:ph idx="1"/>
          </p:nvPr>
        </p:nvSpPr>
        <p:spPr/>
        <p:txBody>
          <a:bodyPr/>
          <a:lstStyle/>
          <a:p>
            <a:r>
              <a:rPr lang="en-IN" dirty="0" smtClean="0"/>
              <a:t>By default </a:t>
            </a:r>
            <a:r>
              <a:rPr lang="en-IN" dirty="0" smtClean="0">
                <a:solidFill>
                  <a:srgbClr val="00B0F0"/>
                </a:solidFill>
              </a:rPr>
              <a:t>main thread is always non-daemon </a:t>
            </a:r>
            <a:r>
              <a:rPr lang="en-IN" dirty="0" smtClean="0"/>
              <a:t>and for all </a:t>
            </a:r>
            <a:r>
              <a:rPr lang="en-IN" dirty="0" smtClean="0">
                <a:solidFill>
                  <a:srgbClr val="00B0F0"/>
                </a:solidFill>
              </a:rPr>
              <a:t>remaining threads </a:t>
            </a:r>
            <a:r>
              <a:rPr lang="en-IN" dirty="0" smtClean="0"/>
              <a:t>daemon nature will be </a:t>
            </a:r>
            <a:r>
              <a:rPr lang="en-IN" dirty="0" smtClean="0">
                <a:solidFill>
                  <a:srgbClr val="00B0F0"/>
                </a:solidFill>
              </a:rPr>
              <a:t>inherited from parent to child </a:t>
            </a:r>
            <a:r>
              <a:rPr lang="en-IN" dirty="0" smtClean="0"/>
              <a:t>thread i.e. if parent thread is daemon then child threads are also daemon and if parent thread is non-daemon then child threads are also non-daemon.</a:t>
            </a:r>
            <a:endParaRPr lang="en-IN" dirty="0"/>
          </a:p>
        </p:txBody>
      </p:sp>
    </p:spTree>
    <p:extLst>
      <p:ext uri="{BB962C8B-B14F-4D97-AF65-F5344CB8AC3E}">
        <p14:creationId xmlns:p14="http://schemas.microsoft.com/office/powerpoint/2010/main" val="250463434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normAutofit fontScale="85000" lnSpcReduction="20000"/>
          </a:bodyPr>
          <a:lstStyle/>
          <a:p>
            <a:r>
              <a:rPr lang="en-IN" dirty="0" smtClean="0">
                <a:solidFill>
                  <a:srgbClr val="FF0000"/>
                </a:solidFill>
              </a:rPr>
              <a:t>Note :</a:t>
            </a:r>
          </a:p>
          <a:p>
            <a:pPr marL="0" indent="0">
              <a:buNone/>
            </a:pPr>
            <a:r>
              <a:rPr lang="en-IN" dirty="0">
                <a:solidFill>
                  <a:srgbClr val="FF0000"/>
                </a:solidFill>
              </a:rPr>
              <a:t>	</a:t>
            </a:r>
            <a:r>
              <a:rPr lang="en-IN" dirty="0" smtClean="0"/>
              <a:t>It is </a:t>
            </a:r>
            <a:r>
              <a:rPr lang="en-IN" dirty="0" smtClean="0">
                <a:solidFill>
                  <a:srgbClr val="00B0F0"/>
                </a:solidFill>
              </a:rPr>
              <a:t>not possible </a:t>
            </a:r>
            <a:r>
              <a:rPr lang="en-IN" dirty="0" smtClean="0"/>
              <a:t>to change </a:t>
            </a:r>
            <a:r>
              <a:rPr lang="en-IN" dirty="0" smtClean="0">
                <a:solidFill>
                  <a:srgbClr val="00B0F0"/>
                </a:solidFill>
              </a:rPr>
              <a:t>daemon nature </a:t>
            </a:r>
            <a:r>
              <a:rPr lang="en-IN" dirty="0" smtClean="0"/>
              <a:t>of </a:t>
            </a:r>
            <a:r>
              <a:rPr lang="en-IN" dirty="0" smtClean="0">
                <a:solidFill>
                  <a:srgbClr val="00B0F0"/>
                </a:solidFill>
              </a:rPr>
              <a:t>main thread </a:t>
            </a:r>
            <a:r>
              <a:rPr lang="en-IN" dirty="0" smtClean="0"/>
              <a:t>because it is already started by JVM at beginning.</a:t>
            </a:r>
          </a:p>
          <a:p>
            <a:r>
              <a:rPr lang="en-IN" dirty="0" smtClean="0">
                <a:solidFill>
                  <a:srgbClr val="FF0000"/>
                </a:solidFill>
              </a:rPr>
              <a:t>Example</a:t>
            </a:r>
          </a:p>
          <a:p>
            <a:pPr marL="0" indent="0">
              <a:buNone/>
            </a:pPr>
            <a:r>
              <a:rPr lang="en-IN" dirty="0">
                <a:solidFill>
                  <a:srgbClr val="FF0000"/>
                </a:solidFill>
              </a:rPr>
              <a:t>	</a:t>
            </a:r>
            <a:r>
              <a:rPr lang="en-IN" dirty="0" smtClean="0"/>
              <a:t>class MyThread extends Thread{</a:t>
            </a:r>
          </a:p>
          <a:p>
            <a:pPr marL="0" indent="0">
              <a:buNone/>
            </a:pPr>
            <a:r>
              <a:rPr lang="en-IN" dirty="0"/>
              <a:t>	</a:t>
            </a:r>
            <a:r>
              <a:rPr lang="en-IN" dirty="0" smtClean="0"/>
              <a:t>}</a:t>
            </a:r>
          </a:p>
          <a:p>
            <a:pPr marL="0" indent="0">
              <a:buNone/>
            </a:pPr>
            <a:r>
              <a:rPr lang="en-IN" dirty="0"/>
              <a:t>	</a:t>
            </a:r>
            <a:r>
              <a:rPr lang="en-IN" dirty="0" smtClean="0"/>
              <a:t>class Test {</a:t>
            </a:r>
          </a:p>
          <a:p>
            <a:pPr marL="0" indent="0">
              <a:buNone/>
            </a:pPr>
            <a:r>
              <a:rPr lang="en-IN" dirty="0"/>
              <a:t>	</a:t>
            </a:r>
            <a:r>
              <a:rPr lang="en-IN" dirty="0" smtClean="0"/>
              <a:t>	public static void main(String args[]){</a:t>
            </a:r>
          </a:p>
          <a:p>
            <a:pPr marL="0" indent="0">
              <a:buNone/>
            </a:pPr>
            <a:r>
              <a:rPr lang="en-IN" dirty="0"/>
              <a:t>	</a:t>
            </a:r>
            <a:r>
              <a:rPr lang="en-IN" dirty="0" smtClean="0"/>
              <a:t>		System.out.println( </a:t>
            </a:r>
            <a:r>
              <a:rPr lang="en-IN" dirty="0" smtClean="0">
                <a:solidFill>
                  <a:srgbClr val="00B0F0"/>
                </a:solidFill>
              </a:rPr>
              <a:t>Thread.currentThread().isDaemon()</a:t>
            </a:r>
            <a:r>
              <a:rPr lang="en-IN" dirty="0" smtClean="0"/>
              <a:t>);//</a:t>
            </a:r>
            <a:r>
              <a:rPr lang="en-IN" dirty="0" smtClean="0">
                <a:solidFill>
                  <a:srgbClr val="FF0000"/>
                </a:solidFill>
              </a:rPr>
              <a:t>false</a:t>
            </a:r>
          </a:p>
          <a:p>
            <a:pPr marL="0" indent="0">
              <a:buNone/>
            </a:pPr>
            <a:r>
              <a:rPr lang="en-IN" dirty="0"/>
              <a:t>	</a:t>
            </a:r>
            <a:r>
              <a:rPr lang="en-IN" dirty="0" smtClean="0"/>
              <a:t>		MyThread t=new MyThread();</a:t>
            </a:r>
          </a:p>
          <a:p>
            <a:pPr marL="0" indent="0">
              <a:buNone/>
            </a:pPr>
            <a:r>
              <a:rPr lang="en-IN" dirty="0"/>
              <a:t>	</a:t>
            </a:r>
            <a:r>
              <a:rPr lang="en-IN" dirty="0" smtClean="0"/>
              <a:t>		</a:t>
            </a:r>
            <a:r>
              <a:rPr lang="en-IN" dirty="0"/>
              <a:t>System.out.println( </a:t>
            </a:r>
            <a:r>
              <a:rPr lang="en-IN" dirty="0" smtClean="0">
                <a:solidFill>
                  <a:srgbClr val="00B0F0"/>
                </a:solidFill>
              </a:rPr>
              <a:t>t.isDaemon() </a:t>
            </a:r>
            <a:r>
              <a:rPr lang="en-IN" dirty="0" smtClean="0"/>
              <a:t>);//</a:t>
            </a:r>
            <a:r>
              <a:rPr lang="en-IN" dirty="0" smtClean="0">
                <a:solidFill>
                  <a:srgbClr val="FF0000"/>
                </a:solidFill>
              </a:rPr>
              <a:t>false</a:t>
            </a:r>
          </a:p>
          <a:p>
            <a:pPr marL="0" indent="0">
              <a:buNone/>
            </a:pPr>
            <a:r>
              <a:rPr lang="en-IN" dirty="0"/>
              <a:t>	</a:t>
            </a:r>
            <a:r>
              <a:rPr lang="en-IN" dirty="0" smtClean="0"/>
              <a:t>		t.setDaemon(true);</a:t>
            </a:r>
          </a:p>
          <a:p>
            <a:pPr marL="0" indent="0">
              <a:buNone/>
            </a:pPr>
            <a:r>
              <a:rPr lang="en-IN" dirty="0"/>
              <a:t>	</a:t>
            </a:r>
            <a:r>
              <a:rPr lang="en-IN" dirty="0" smtClean="0"/>
              <a:t>		</a:t>
            </a:r>
            <a:r>
              <a:rPr lang="en-IN" dirty="0"/>
              <a:t>System.out.println( </a:t>
            </a:r>
            <a:r>
              <a:rPr lang="en-IN" dirty="0">
                <a:solidFill>
                  <a:srgbClr val="00B0F0"/>
                </a:solidFill>
              </a:rPr>
              <a:t>t.isDaemon</a:t>
            </a:r>
            <a:r>
              <a:rPr lang="en-IN" dirty="0" smtClean="0">
                <a:solidFill>
                  <a:srgbClr val="00B0F0"/>
                </a:solidFill>
              </a:rPr>
              <a:t>()</a:t>
            </a:r>
            <a:r>
              <a:rPr lang="en-IN" dirty="0" smtClean="0"/>
              <a:t> );//</a:t>
            </a:r>
            <a:r>
              <a:rPr lang="en-IN" dirty="0" smtClean="0">
                <a:solidFill>
                  <a:srgbClr val="FF0000"/>
                </a:solidFill>
              </a:rPr>
              <a:t>true</a:t>
            </a:r>
          </a:p>
          <a:p>
            <a:pPr marL="0" indent="0">
              <a:buNone/>
            </a:pPr>
            <a:r>
              <a:rPr lang="en-IN" dirty="0"/>
              <a:t>	</a:t>
            </a:r>
            <a:r>
              <a:rPr lang="en-IN" dirty="0" smtClean="0"/>
              <a:t>	}</a:t>
            </a:r>
          </a:p>
          <a:p>
            <a:pPr marL="0" indent="0">
              <a:buNone/>
            </a:pPr>
            <a:r>
              <a:rPr lang="en-IN" dirty="0"/>
              <a:t>	</a:t>
            </a:r>
            <a:r>
              <a:rPr lang="en-IN" dirty="0" smtClean="0"/>
              <a:t>}</a:t>
            </a:r>
            <a:endParaRPr lang="en-IN" dirty="0"/>
          </a:p>
        </p:txBody>
      </p:sp>
    </p:spTree>
    <p:extLst>
      <p:ext uri="{BB962C8B-B14F-4D97-AF65-F5344CB8AC3E}">
        <p14:creationId xmlns:p14="http://schemas.microsoft.com/office/powerpoint/2010/main" val="3212754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a:xfrm>
            <a:off x="457200" y="332656"/>
            <a:ext cx="8229600" cy="5793507"/>
          </a:xfrm>
        </p:spPr>
        <p:txBody>
          <a:bodyPr/>
          <a:lstStyle/>
          <a:p>
            <a:r>
              <a:rPr lang="en-IN" b="1" dirty="0" smtClean="0"/>
              <a:t>public static void </a:t>
            </a:r>
            <a:r>
              <a:rPr lang="en-IN" b="1" dirty="0" smtClean="0">
                <a:solidFill>
                  <a:srgbClr val="00B0F0"/>
                </a:solidFill>
              </a:rPr>
              <a:t>yield</a:t>
            </a:r>
            <a:r>
              <a:rPr lang="en-IN" b="1" dirty="0" smtClean="0"/>
              <a:t>();</a:t>
            </a:r>
          </a:p>
          <a:p>
            <a:pPr marL="0" indent="0">
              <a:buNone/>
            </a:pPr>
            <a:r>
              <a:rPr lang="en-IN" dirty="0"/>
              <a:t>	</a:t>
            </a:r>
            <a:r>
              <a:rPr lang="en-IN" dirty="0" smtClean="0"/>
              <a:t> </a:t>
            </a:r>
            <a:r>
              <a:rPr lang="en-IN" b="1" dirty="0" smtClean="0">
                <a:effectLst/>
              </a:rPr>
              <a:t>Description:</a:t>
            </a:r>
            <a:r>
              <a:rPr lang="en-IN" dirty="0" smtClean="0"/>
              <a:t> A hint to the scheduler that the current thread is willing to yield its current use of a processor. The scheduler is free to ignore this hint </a:t>
            </a:r>
          </a:p>
          <a:p>
            <a:pPr marL="0" indent="0">
              <a:buNone/>
            </a:pPr>
            <a:endParaRPr lang="en-IN" dirty="0"/>
          </a:p>
          <a:p>
            <a:r>
              <a:rPr lang="en-IN" b="1" dirty="0" smtClean="0"/>
              <a:t>public void </a:t>
            </a:r>
            <a:r>
              <a:rPr lang="en-IN" b="1" dirty="0" smtClean="0">
                <a:solidFill>
                  <a:srgbClr val="00B0F0"/>
                </a:solidFill>
              </a:rPr>
              <a:t>start</a:t>
            </a:r>
            <a:r>
              <a:rPr lang="en-IN" b="1" dirty="0" smtClean="0"/>
              <a:t>();</a:t>
            </a:r>
          </a:p>
          <a:p>
            <a:pPr marL="0" indent="0">
              <a:buNone/>
            </a:pPr>
            <a:r>
              <a:rPr lang="en-IN" b="1" dirty="0"/>
              <a:t>	</a:t>
            </a:r>
            <a:r>
              <a:rPr lang="en-IN" dirty="0" smtClean="0"/>
              <a:t>Start a thread by calling run() method</a:t>
            </a:r>
            <a:endParaRPr lang="en-IN" b="1" dirty="0" smtClean="0"/>
          </a:p>
          <a:p>
            <a:pPr marL="0" indent="0">
              <a:buNone/>
            </a:pPr>
            <a:r>
              <a:rPr lang="en-IN" dirty="0"/>
              <a:t>	</a:t>
            </a:r>
            <a:r>
              <a:rPr lang="en-IN" dirty="0" smtClean="0"/>
              <a:t> </a:t>
            </a:r>
            <a:r>
              <a:rPr lang="en-IN" b="1" dirty="0" smtClean="0">
                <a:effectLst/>
              </a:rPr>
              <a:t>Throws:</a:t>
            </a:r>
            <a:r>
              <a:rPr lang="en-IN" dirty="0" smtClean="0"/>
              <a:t> IllegalThreadStateException - if the thread was already started.</a:t>
            </a:r>
            <a:endParaRPr lang="en-IN" dirty="0"/>
          </a:p>
        </p:txBody>
      </p:sp>
    </p:spTree>
    <p:extLst>
      <p:ext uri="{BB962C8B-B14F-4D97-AF65-F5344CB8AC3E}">
        <p14:creationId xmlns:p14="http://schemas.microsoft.com/office/powerpoint/2010/main" val="114496578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16632"/>
            <a:ext cx="8856984" cy="6009531"/>
          </a:xfrm>
        </p:spPr>
        <p:txBody>
          <a:bodyPr>
            <a:normAutofit fontScale="77500" lnSpcReduction="20000"/>
          </a:bodyPr>
          <a:lstStyle/>
          <a:p>
            <a:r>
              <a:rPr lang="en-IN" dirty="0" smtClean="0"/>
              <a:t>Whenever </a:t>
            </a:r>
            <a:r>
              <a:rPr lang="en-IN" dirty="0" smtClean="0">
                <a:solidFill>
                  <a:srgbClr val="00B0F0"/>
                </a:solidFill>
              </a:rPr>
              <a:t>last non-daemon thread terminates</a:t>
            </a:r>
            <a:r>
              <a:rPr lang="en-IN" dirty="0" smtClean="0"/>
              <a:t>, </a:t>
            </a:r>
            <a:r>
              <a:rPr lang="en-IN" dirty="0" smtClean="0">
                <a:solidFill>
                  <a:srgbClr val="00B0F0"/>
                </a:solidFill>
              </a:rPr>
              <a:t>automatically all daemon threads</a:t>
            </a:r>
            <a:r>
              <a:rPr lang="en-IN" dirty="0" smtClean="0"/>
              <a:t> will be </a:t>
            </a:r>
            <a:r>
              <a:rPr lang="en-IN" dirty="0" smtClean="0">
                <a:solidFill>
                  <a:srgbClr val="00B0F0"/>
                </a:solidFill>
              </a:rPr>
              <a:t>terminated</a:t>
            </a:r>
            <a:r>
              <a:rPr lang="en-IN" dirty="0" smtClean="0"/>
              <a:t> irrespective of their positions.</a:t>
            </a:r>
          </a:p>
          <a:p>
            <a:r>
              <a:rPr lang="en-IN" dirty="0" smtClean="0">
                <a:solidFill>
                  <a:srgbClr val="FF0000"/>
                </a:solidFill>
              </a:rPr>
              <a:t>Example</a:t>
            </a:r>
          </a:p>
          <a:p>
            <a:pPr marL="0" indent="0">
              <a:buNone/>
            </a:pPr>
            <a:r>
              <a:rPr lang="en-IN" dirty="0" smtClean="0"/>
              <a:t> class MyThread extends Thread{</a:t>
            </a:r>
          </a:p>
          <a:p>
            <a:pPr marL="0" indent="0">
              <a:buNone/>
            </a:pPr>
            <a:r>
              <a:rPr lang="en-IN" dirty="0"/>
              <a:t>	</a:t>
            </a:r>
            <a:r>
              <a:rPr lang="en-IN" dirty="0" smtClean="0"/>
              <a:t>public void run(){</a:t>
            </a:r>
          </a:p>
          <a:p>
            <a:pPr marL="0" indent="0">
              <a:buNone/>
            </a:pPr>
            <a:r>
              <a:rPr lang="en-IN" dirty="0"/>
              <a:t>	</a:t>
            </a:r>
            <a:r>
              <a:rPr lang="en-IN" dirty="0" smtClean="0"/>
              <a:t>	for(int i=0;i&lt;10;i++){</a:t>
            </a:r>
          </a:p>
          <a:p>
            <a:pPr marL="0" indent="0">
              <a:buNone/>
            </a:pPr>
            <a:r>
              <a:rPr lang="en-IN" dirty="0"/>
              <a:t>	</a:t>
            </a:r>
            <a:r>
              <a:rPr lang="en-IN" dirty="0" smtClean="0"/>
              <a:t>		System.out.println(“child thread”);</a:t>
            </a:r>
          </a:p>
          <a:p>
            <a:pPr marL="0" indent="0">
              <a:buNone/>
            </a:pPr>
            <a:r>
              <a:rPr lang="en-IN" dirty="0"/>
              <a:t>	</a:t>
            </a:r>
            <a:r>
              <a:rPr lang="en-IN" dirty="0" smtClean="0"/>
              <a:t>		try{</a:t>
            </a:r>
          </a:p>
          <a:p>
            <a:pPr marL="0" indent="0">
              <a:buNone/>
            </a:pPr>
            <a:r>
              <a:rPr lang="en-IN" dirty="0"/>
              <a:t>	</a:t>
            </a:r>
            <a:r>
              <a:rPr lang="en-IN" dirty="0" smtClean="0"/>
              <a:t>			Thread.sleep(2000);</a:t>
            </a:r>
          </a:p>
          <a:p>
            <a:pPr marL="0" indent="0">
              <a:buNone/>
            </a:pPr>
            <a:r>
              <a:rPr lang="en-IN" dirty="0"/>
              <a:t>	</a:t>
            </a:r>
            <a:r>
              <a:rPr lang="en-IN" dirty="0" smtClean="0"/>
              <a:t>		}</a:t>
            </a:r>
          </a:p>
          <a:p>
            <a:pPr marL="0" indent="0">
              <a:buNone/>
            </a:pPr>
            <a:r>
              <a:rPr lang="en-IN" dirty="0"/>
              <a:t>	</a:t>
            </a:r>
            <a:r>
              <a:rPr lang="en-IN" dirty="0" smtClean="0"/>
              <a:t>		catch(InterruptedException e){}</a:t>
            </a:r>
          </a:p>
          <a:p>
            <a:pPr marL="0" indent="0">
              <a:buNone/>
            </a:pPr>
            <a:r>
              <a:rPr lang="en-IN" dirty="0"/>
              <a:t>	</a:t>
            </a:r>
            <a:r>
              <a:rPr lang="en-IN" dirty="0" smtClean="0"/>
              <a:t>	}</a:t>
            </a:r>
          </a:p>
          <a:p>
            <a:pPr marL="0" indent="0">
              <a:buNone/>
            </a:pPr>
            <a:r>
              <a:rPr lang="en-IN" dirty="0"/>
              <a:t>	</a:t>
            </a:r>
            <a:r>
              <a:rPr lang="en-IN" dirty="0" smtClean="0"/>
              <a:t>}</a:t>
            </a:r>
          </a:p>
          <a:p>
            <a:pPr marL="0" indent="0">
              <a:buNone/>
            </a:pPr>
            <a:r>
              <a:rPr lang="en-IN" dirty="0"/>
              <a:t>}</a:t>
            </a:r>
            <a:endParaRPr lang="en-IN" dirty="0" smtClean="0"/>
          </a:p>
          <a:p>
            <a:pPr marL="0" indent="0">
              <a:buNone/>
            </a:pPr>
            <a:endParaRPr lang="en-IN" dirty="0"/>
          </a:p>
        </p:txBody>
      </p:sp>
    </p:spTree>
    <p:extLst>
      <p:ext uri="{BB962C8B-B14F-4D97-AF65-F5344CB8AC3E}">
        <p14:creationId xmlns:p14="http://schemas.microsoft.com/office/powerpoint/2010/main" val="2144105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928992" cy="6336704"/>
          </a:xfrm>
        </p:spPr>
        <p:txBody>
          <a:bodyPr>
            <a:normAutofit/>
          </a:bodyPr>
          <a:lstStyle/>
          <a:p>
            <a:pPr marL="0" indent="0">
              <a:buNone/>
            </a:pPr>
            <a:r>
              <a:rPr lang="en-IN" dirty="0" smtClean="0"/>
              <a:t> </a:t>
            </a:r>
            <a:r>
              <a:rPr lang="en-IN" dirty="0"/>
              <a:t>class </a:t>
            </a:r>
            <a:r>
              <a:rPr lang="en-IN" dirty="0" smtClean="0"/>
              <a:t>DaemonThreadDemo </a:t>
            </a:r>
            <a:r>
              <a:rPr lang="en-IN" dirty="0"/>
              <a:t>{</a:t>
            </a:r>
          </a:p>
          <a:p>
            <a:pPr marL="0" indent="0">
              <a:buNone/>
            </a:pPr>
            <a:r>
              <a:rPr lang="en-IN" dirty="0"/>
              <a:t>	</a:t>
            </a:r>
            <a:r>
              <a:rPr lang="en-IN" dirty="0" smtClean="0"/>
              <a:t>public </a:t>
            </a:r>
            <a:r>
              <a:rPr lang="en-IN" dirty="0"/>
              <a:t>static void main(String args</a:t>
            </a:r>
            <a:r>
              <a:rPr lang="en-IN" dirty="0" smtClean="0"/>
              <a:t>[]){</a:t>
            </a:r>
            <a:endParaRPr lang="en-IN" dirty="0">
              <a:solidFill>
                <a:srgbClr val="FF0000"/>
              </a:solidFill>
            </a:endParaRPr>
          </a:p>
          <a:p>
            <a:pPr marL="0" indent="0">
              <a:buNone/>
            </a:pPr>
            <a:r>
              <a:rPr lang="en-IN" dirty="0"/>
              <a:t>		</a:t>
            </a:r>
            <a:r>
              <a:rPr lang="en-IN" dirty="0" smtClean="0"/>
              <a:t>MyThread </a:t>
            </a:r>
            <a:r>
              <a:rPr lang="en-IN" dirty="0"/>
              <a:t>t=new MyThread();</a:t>
            </a:r>
          </a:p>
          <a:p>
            <a:pPr marL="0" indent="0">
              <a:buNone/>
            </a:pPr>
            <a:r>
              <a:rPr lang="en-IN" dirty="0"/>
              <a:t>		</a:t>
            </a:r>
            <a:r>
              <a:rPr lang="en-IN" dirty="0" smtClean="0">
                <a:solidFill>
                  <a:srgbClr val="00B0F0"/>
                </a:solidFill>
              </a:rPr>
              <a:t>t.setDaemon(true</a:t>
            </a:r>
            <a:r>
              <a:rPr lang="en-IN" dirty="0">
                <a:solidFill>
                  <a:srgbClr val="00B0F0"/>
                </a:solidFill>
              </a:rPr>
              <a:t>);</a:t>
            </a:r>
          </a:p>
          <a:p>
            <a:pPr marL="0" indent="0">
              <a:buNone/>
            </a:pPr>
            <a:r>
              <a:rPr lang="en-IN" dirty="0"/>
              <a:t>		</a:t>
            </a:r>
            <a:r>
              <a:rPr lang="en-IN" dirty="0" smtClean="0"/>
              <a:t>t.start();</a:t>
            </a:r>
          </a:p>
          <a:p>
            <a:pPr marL="0" indent="0">
              <a:buNone/>
            </a:pPr>
            <a:r>
              <a:rPr lang="en-IN" dirty="0"/>
              <a:t>	</a:t>
            </a:r>
            <a:r>
              <a:rPr lang="en-IN" dirty="0" smtClean="0"/>
              <a:t>	System.out.println(“End of main thread”);</a:t>
            </a:r>
          </a:p>
          <a:p>
            <a:pPr marL="0" indent="0">
              <a:buNone/>
            </a:pPr>
            <a:r>
              <a:rPr lang="en-IN" dirty="0"/>
              <a:t>	</a:t>
            </a:r>
            <a:r>
              <a:rPr lang="en-IN" dirty="0" smtClean="0"/>
              <a:t>}</a:t>
            </a:r>
            <a:endParaRPr lang="en-IN" dirty="0"/>
          </a:p>
          <a:p>
            <a:pPr marL="0" indent="0">
              <a:buNone/>
            </a:pPr>
            <a:r>
              <a:rPr lang="en-IN" dirty="0" smtClean="0"/>
              <a:t>}</a:t>
            </a:r>
          </a:p>
          <a:p>
            <a:pPr marL="0" indent="0">
              <a:buNone/>
            </a:pPr>
            <a:r>
              <a:rPr lang="en-IN" dirty="0" smtClean="0">
                <a:solidFill>
                  <a:srgbClr val="FF0000"/>
                </a:solidFill>
                <a:sym typeface="Wingdings" pitchFamily="2" charset="2"/>
              </a:rPr>
              <a:t> </a:t>
            </a:r>
            <a:r>
              <a:rPr lang="en-IN" dirty="0" smtClean="0">
                <a:solidFill>
                  <a:srgbClr val="002060"/>
                </a:solidFill>
                <a:sym typeface="Wingdings" pitchFamily="2" charset="2"/>
              </a:rPr>
              <a:t>If we don’t </a:t>
            </a:r>
            <a:r>
              <a:rPr lang="en-IN" dirty="0">
                <a:solidFill>
                  <a:srgbClr val="002060"/>
                </a:solidFill>
                <a:sym typeface="Wingdings" pitchFamily="2" charset="2"/>
              </a:rPr>
              <a:t>c</a:t>
            </a:r>
            <a:r>
              <a:rPr lang="en-IN" dirty="0" smtClean="0">
                <a:solidFill>
                  <a:srgbClr val="002060"/>
                </a:solidFill>
                <a:sym typeface="Wingdings" pitchFamily="2" charset="2"/>
              </a:rPr>
              <a:t>omment</a:t>
            </a:r>
            <a:r>
              <a:rPr lang="en-IN" dirty="0" smtClean="0">
                <a:solidFill>
                  <a:srgbClr val="FF0000"/>
                </a:solidFill>
                <a:sym typeface="Wingdings" pitchFamily="2" charset="2"/>
              </a:rPr>
              <a:t> Line 1 </a:t>
            </a:r>
            <a:r>
              <a:rPr lang="en-IN" dirty="0" smtClean="0">
                <a:solidFill>
                  <a:srgbClr val="002060"/>
                </a:solidFill>
                <a:sym typeface="Wingdings" pitchFamily="2" charset="2"/>
              </a:rPr>
              <a:t>then both main and child threads are non-daemon and hence both threads will be executed until their completion.</a:t>
            </a:r>
          </a:p>
          <a:p>
            <a:pPr marL="0" indent="0">
              <a:buNone/>
            </a:pPr>
            <a:endParaRPr lang="en-IN" dirty="0">
              <a:solidFill>
                <a:srgbClr val="002060"/>
              </a:solidFill>
            </a:endParaRPr>
          </a:p>
          <a:p>
            <a:pPr marL="0" indent="0">
              <a:buNone/>
            </a:pPr>
            <a:endParaRPr lang="en-IN" dirty="0"/>
          </a:p>
        </p:txBody>
      </p:sp>
      <p:cxnSp>
        <p:nvCxnSpPr>
          <p:cNvPr id="5" name="Straight Arrow Connector 4"/>
          <p:cNvCxnSpPr/>
          <p:nvPr/>
        </p:nvCxnSpPr>
        <p:spPr>
          <a:xfrm>
            <a:off x="5220072" y="2348880"/>
            <a:ext cx="914400" cy="1440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6228184" y="2492896"/>
            <a:ext cx="925253" cy="461665"/>
          </a:xfrm>
          <a:prstGeom prst="rect">
            <a:avLst/>
          </a:prstGeom>
          <a:noFill/>
        </p:spPr>
        <p:txBody>
          <a:bodyPr wrap="none" rtlCol="0">
            <a:spAutoFit/>
          </a:bodyPr>
          <a:lstStyle/>
          <a:p>
            <a:r>
              <a:rPr lang="en-IN" sz="2400" dirty="0" smtClean="0">
                <a:solidFill>
                  <a:srgbClr val="FF0000"/>
                </a:solidFill>
              </a:rPr>
              <a:t>Line 1</a:t>
            </a:r>
            <a:endParaRPr lang="en-IN" sz="2400" dirty="0">
              <a:solidFill>
                <a:srgbClr val="FF0000"/>
              </a:solidFill>
            </a:endParaRPr>
          </a:p>
        </p:txBody>
      </p:sp>
    </p:spTree>
    <p:extLst>
      <p:ext uri="{BB962C8B-B14F-4D97-AF65-F5344CB8AC3E}">
        <p14:creationId xmlns:p14="http://schemas.microsoft.com/office/powerpoint/2010/main" val="107738681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lstStyle/>
          <a:p>
            <a:pPr marL="0" indent="0">
              <a:buNone/>
            </a:pPr>
            <a:r>
              <a:rPr lang="en-IN" dirty="0">
                <a:solidFill>
                  <a:srgbClr val="FF0000"/>
                </a:solidFill>
                <a:sym typeface="Wingdings" pitchFamily="2" charset="2"/>
              </a:rPr>
              <a:t> </a:t>
            </a:r>
            <a:r>
              <a:rPr lang="en-IN" dirty="0">
                <a:solidFill>
                  <a:srgbClr val="002060"/>
                </a:solidFill>
                <a:sym typeface="Wingdings" pitchFamily="2" charset="2"/>
              </a:rPr>
              <a:t>If we </a:t>
            </a:r>
            <a:r>
              <a:rPr lang="en-IN" dirty="0" smtClean="0">
                <a:solidFill>
                  <a:srgbClr val="002060"/>
                </a:solidFill>
                <a:sym typeface="Wingdings" pitchFamily="2" charset="2"/>
              </a:rPr>
              <a:t>comment</a:t>
            </a:r>
            <a:r>
              <a:rPr lang="en-IN" dirty="0" smtClean="0">
                <a:solidFill>
                  <a:srgbClr val="FF0000"/>
                </a:solidFill>
                <a:sym typeface="Wingdings" pitchFamily="2" charset="2"/>
              </a:rPr>
              <a:t> </a:t>
            </a:r>
            <a:r>
              <a:rPr lang="en-IN" dirty="0">
                <a:solidFill>
                  <a:srgbClr val="FF0000"/>
                </a:solidFill>
                <a:sym typeface="Wingdings" pitchFamily="2" charset="2"/>
              </a:rPr>
              <a:t>Line 1 </a:t>
            </a:r>
            <a:r>
              <a:rPr lang="en-IN" dirty="0">
                <a:solidFill>
                  <a:srgbClr val="002060"/>
                </a:solidFill>
                <a:sym typeface="Wingdings" pitchFamily="2" charset="2"/>
              </a:rPr>
              <a:t>then </a:t>
            </a:r>
            <a:r>
              <a:rPr lang="en-IN" dirty="0" smtClean="0">
                <a:solidFill>
                  <a:srgbClr val="00B0F0"/>
                </a:solidFill>
                <a:sym typeface="Wingdings" pitchFamily="2" charset="2"/>
              </a:rPr>
              <a:t>main</a:t>
            </a:r>
            <a:r>
              <a:rPr lang="en-IN" dirty="0" smtClean="0">
                <a:solidFill>
                  <a:srgbClr val="002060"/>
                </a:solidFill>
                <a:sym typeface="Wingdings" pitchFamily="2" charset="2"/>
              </a:rPr>
              <a:t> thread is </a:t>
            </a:r>
            <a:r>
              <a:rPr lang="en-IN" dirty="0" smtClean="0">
                <a:solidFill>
                  <a:srgbClr val="00B0F0"/>
                </a:solidFill>
                <a:sym typeface="Wingdings" pitchFamily="2" charset="2"/>
              </a:rPr>
              <a:t>non-daemon</a:t>
            </a:r>
            <a:r>
              <a:rPr lang="en-IN" dirty="0" smtClean="0">
                <a:solidFill>
                  <a:srgbClr val="002060"/>
                </a:solidFill>
                <a:sym typeface="Wingdings" pitchFamily="2" charset="2"/>
              </a:rPr>
              <a:t> and </a:t>
            </a:r>
            <a:r>
              <a:rPr lang="en-IN" dirty="0">
                <a:solidFill>
                  <a:srgbClr val="00B0F0"/>
                </a:solidFill>
                <a:sym typeface="Wingdings" pitchFamily="2" charset="2"/>
              </a:rPr>
              <a:t>child</a:t>
            </a:r>
            <a:r>
              <a:rPr lang="en-IN" dirty="0">
                <a:solidFill>
                  <a:srgbClr val="002060"/>
                </a:solidFill>
                <a:sym typeface="Wingdings" pitchFamily="2" charset="2"/>
              </a:rPr>
              <a:t> </a:t>
            </a:r>
            <a:r>
              <a:rPr lang="en-IN" dirty="0" smtClean="0">
                <a:solidFill>
                  <a:srgbClr val="002060"/>
                </a:solidFill>
                <a:sym typeface="Wingdings" pitchFamily="2" charset="2"/>
              </a:rPr>
              <a:t>threads is </a:t>
            </a:r>
            <a:r>
              <a:rPr lang="en-IN" dirty="0" smtClean="0">
                <a:solidFill>
                  <a:srgbClr val="00B0F0"/>
                </a:solidFill>
                <a:sym typeface="Wingdings" pitchFamily="2" charset="2"/>
              </a:rPr>
              <a:t>daemon</a:t>
            </a:r>
            <a:r>
              <a:rPr lang="en-IN" dirty="0" smtClean="0">
                <a:solidFill>
                  <a:srgbClr val="002060"/>
                </a:solidFill>
                <a:sym typeface="Wingdings" pitchFamily="2" charset="2"/>
              </a:rPr>
              <a:t> </a:t>
            </a:r>
            <a:r>
              <a:rPr lang="en-IN" dirty="0">
                <a:solidFill>
                  <a:srgbClr val="002060"/>
                </a:solidFill>
                <a:sym typeface="Wingdings" pitchFamily="2" charset="2"/>
              </a:rPr>
              <a:t>and </a:t>
            </a:r>
            <a:r>
              <a:rPr lang="en-IN" dirty="0" smtClean="0">
                <a:solidFill>
                  <a:srgbClr val="002060"/>
                </a:solidFill>
                <a:sym typeface="Wingdings" pitchFamily="2" charset="2"/>
              </a:rPr>
              <a:t>hence whenever main thread terminates automatically child thread also terminates.</a:t>
            </a:r>
            <a:endParaRPr lang="en-IN" dirty="0">
              <a:solidFill>
                <a:srgbClr val="002060"/>
              </a:solidFill>
              <a:sym typeface="Wingdings" pitchFamily="2" charset="2"/>
            </a:endParaRPr>
          </a:p>
          <a:p>
            <a:pPr marL="0" indent="0">
              <a:buNone/>
            </a:pPr>
            <a:endParaRPr lang="en-IN" dirty="0"/>
          </a:p>
        </p:txBody>
      </p:sp>
    </p:spTree>
    <p:extLst>
      <p:ext uri="{BB962C8B-B14F-4D97-AF65-F5344CB8AC3E}">
        <p14:creationId xmlns:p14="http://schemas.microsoft.com/office/powerpoint/2010/main" val="355515467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Green Thread</a:t>
            </a:r>
            <a:endParaRPr lang="en-IN"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IN" dirty="0" smtClean="0"/>
              <a:t>Java multithreading concept is implemented by following two models</a:t>
            </a:r>
          </a:p>
          <a:p>
            <a:pPr marL="0" indent="0">
              <a:buNone/>
            </a:pPr>
            <a:r>
              <a:rPr lang="en-IN" dirty="0"/>
              <a:t>	</a:t>
            </a:r>
            <a:r>
              <a:rPr lang="en-IN" dirty="0" smtClean="0">
                <a:solidFill>
                  <a:srgbClr val="FF0000"/>
                </a:solidFill>
              </a:rPr>
              <a:t>1.</a:t>
            </a:r>
            <a:r>
              <a:rPr lang="en-IN" dirty="0" smtClean="0"/>
              <a:t> Green Thread Model</a:t>
            </a:r>
          </a:p>
          <a:p>
            <a:pPr marL="0" indent="0">
              <a:buNone/>
            </a:pPr>
            <a:r>
              <a:rPr lang="en-IN" dirty="0"/>
              <a:t>	</a:t>
            </a:r>
            <a:r>
              <a:rPr lang="en-IN" dirty="0" smtClean="0">
                <a:solidFill>
                  <a:srgbClr val="FF0000"/>
                </a:solidFill>
              </a:rPr>
              <a:t>2.</a:t>
            </a:r>
            <a:r>
              <a:rPr lang="en-IN" dirty="0" smtClean="0"/>
              <a:t> Native OS Model.</a:t>
            </a:r>
          </a:p>
          <a:p>
            <a:pPr marL="0" indent="0">
              <a:buNone/>
            </a:pPr>
            <a:r>
              <a:rPr lang="en-IN" dirty="0" smtClean="0">
                <a:solidFill>
                  <a:srgbClr val="FF0000"/>
                </a:solidFill>
                <a:sym typeface="Wingdings" pitchFamily="2" charset="2"/>
              </a:rPr>
              <a:t></a:t>
            </a:r>
            <a:r>
              <a:rPr lang="en-IN" dirty="0" smtClean="0">
                <a:solidFill>
                  <a:srgbClr val="00B0F0"/>
                </a:solidFill>
              </a:rPr>
              <a:t>Green Thread Model</a:t>
            </a:r>
            <a:r>
              <a:rPr lang="en-IN" dirty="0" smtClean="0"/>
              <a:t>: </a:t>
            </a:r>
          </a:p>
          <a:p>
            <a:pPr marL="0" indent="0">
              <a:buNone/>
            </a:pPr>
            <a:r>
              <a:rPr lang="en-IN" sz="2600" dirty="0" smtClean="0"/>
              <a:t>	The thread which is </a:t>
            </a:r>
            <a:r>
              <a:rPr lang="en-IN" sz="2600" dirty="0" smtClean="0">
                <a:solidFill>
                  <a:srgbClr val="00B0F0"/>
                </a:solidFill>
              </a:rPr>
              <a:t>managed completely by JVM without taking underlying OS support</a:t>
            </a:r>
            <a:r>
              <a:rPr lang="en-IN" sz="2600" dirty="0" smtClean="0"/>
              <a:t> is called Green Thread. Very few Operating systems like sun solaria, provides support for green threads. Any way green thread model is deprecated and  not recommended to use.</a:t>
            </a:r>
          </a:p>
        </p:txBody>
      </p:sp>
    </p:spTree>
    <p:extLst>
      <p:ext uri="{BB962C8B-B14F-4D97-AF65-F5344CB8AC3E}">
        <p14:creationId xmlns:p14="http://schemas.microsoft.com/office/powerpoint/2010/main" val="296379101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lstStyle/>
          <a:p>
            <a:pPr marL="0" indent="0">
              <a:buNone/>
            </a:pPr>
            <a:r>
              <a:rPr lang="en-IN" dirty="0" smtClean="0">
                <a:solidFill>
                  <a:srgbClr val="FF0000"/>
                </a:solidFill>
                <a:sym typeface="Wingdings" pitchFamily="2" charset="2"/>
              </a:rPr>
              <a:t>  </a:t>
            </a:r>
            <a:r>
              <a:rPr lang="en-IN" dirty="0" smtClean="0">
                <a:solidFill>
                  <a:srgbClr val="00B0F0"/>
                </a:solidFill>
                <a:sym typeface="Wingdings" pitchFamily="2" charset="2"/>
              </a:rPr>
              <a:t>Native OS Model</a:t>
            </a:r>
          </a:p>
          <a:p>
            <a:pPr marL="0" indent="0">
              <a:buNone/>
            </a:pPr>
            <a:r>
              <a:rPr lang="en-IN" dirty="0" smtClean="0">
                <a:solidFill>
                  <a:srgbClr val="00B0F0"/>
                </a:solidFill>
              </a:rPr>
              <a:t>	</a:t>
            </a:r>
            <a:r>
              <a:rPr lang="en-IN" dirty="0" smtClean="0"/>
              <a:t>The thread which is managed by JVM with the help of underlying OS support, is called Native OS  Model.</a:t>
            </a:r>
          </a:p>
          <a:p>
            <a:pPr marL="0" indent="0">
              <a:buNone/>
            </a:pPr>
            <a:r>
              <a:rPr lang="en-IN" dirty="0"/>
              <a:t>	</a:t>
            </a:r>
            <a:r>
              <a:rPr lang="en-IN" dirty="0" smtClean="0"/>
              <a:t>All windows based OS provide supports for Native OS Model.</a:t>
            </a:r>
            <a:endParaRPr lang="en-IN" dirty="0"/>
          </a:p>
        </p:txBody>
      </p:sp>
    </p:spTree>
    <p:extLst>
      <p:ext uri="{BB962C8B-B14F-4D97-AF65-F5344CB8AC3E}">
        <p14:creationId xmlns:p14="http://schemas.microsoft.com/office/powerpoint/2010/main" val="321210468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Some other methods</a:t>
            </a:r>
            <a:endParaRPr lang="en-IN" dirty="0">
              <a:solidFill>
                <a:srgbClr val="FF0000"/>
              </a:solidFill>
            </a:endParaRPr>
          </a:p>
        </p:txBody>
      </p:sp>
      <p:sp>
        <p:nvSpPr>
          <p:cNvPr id="3" name="Content Placeholder 2"/>
          <p:cNvSpPr>
            <a:spLocks noGrp="1"/>
          </p:cNvSpPr>
          <p:nvPr>
            <p:ph idx="1"/>
          </p:nvPr>
        </p:nvSpPr>
        <p:spPr>
          <a:xfrm>
            <a:off x="457200" y="1196752"/>
            <a:ext cx="8229600" cy="5544616"/>
          </a:xfrm>
        </p:spPr>
        <p:txBody>
          <a:bodyPr/>
          <a:lstStyle/>
          <a:p>
            <a:r>
              <a:rPr lang="en-IN" dirty="0" smtClean="0"/>
              <a:t>We can stop a thread execution by using stop() method of java class.</a:t>
            </a:r>
          </a:p>
          <a:p>
            <a:pPr marL="0" indent="0">
              <a:buNone/>
            </a:pPr>
            <a:r>
              <a:rPr lang="en-IN" dirty="0"/>
              <a:t>	</a:t>
            </a:r>
            <a:r>
              <a:rPr lang="en-IN" dirty="0" smtClean="0">
                <a:solidFill>
                  <a:srgbClr val="FF0000"/>
                </a:solidFill>
                <a:sym typeface="Wingdings" pitchFamily="2" charset="2"/>
              </a:rPr>
              <a:t> </a:t>
            </a:r>
            <a:r>
              <a:rPr lang="en-IN" dirty="0" smtClean="0">
                <a:solidFill>
                  <a:srgbClr val="00B0F0"/>
                </a:solidFill>
                <a:sym typeface="Wingdings" pitchFamily="2" charset="2"/>
              </a:rPr>
              <a:t>public void stop();</a:t>
            </a:r>
          </a:p>
          <a:p>
            <a:pPr marL="0" indent="0">
              <a:buNone/>
            </a:pPr>
            <a:r>
              <a:rPr lang="en-IN" dirty="0" smtClean="0">
                <a:solidFill>
                  <a:srgbClr val="00B0F0"/>
                </a:solidFill>
                <a:sym typeface="Wingdings" pitchFamily="2" charset="2"/>
              </a:rPr>
              <a:t>    </a:t>
            </a:r>
            <a:r>
              <a:rPr lang="en-IN" dirty="0" smtClean="0">
                <a:solidFill>
                  <a:srgbClr val="002060"/>
                </a:solidFill>
                <a:sym typeface="Wingdings" pitchFamily="2" charset="2"/>
              </a:rPr>
              <a:t>If we call stop() method, immediately thread will enter into dead state . Anyway stop() method is deprecated and not recommended to use.</a:t>
            </a:r>
          </a:p>
          <a:p>
            <a:pPr marL="0" indent="0">
              <a:buNone/>
            </a:pPr>
            <a:endParaRPr lang="en-IN" dirty="0"/>
          </a:p>
        </p:txBody>
      </p:sp>
    </p:spTree>
    <p:extLst>
      <p:ext uri="{BB962C8B-B14F-4D97-AF65-F5344CB8AC3E}">
        <p14:creationId xmlns:p14="http://schemas.microsoft.com/office/powerpoint/2010/main" val="240756565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rgbClr val="FF0000"/>
                </a:solidFill>
                <a:sym typeface="Wingdings" pitchFamily="2" charset="2"/>
              </a:rPr>
              <a:t>How to suspend and resume a </a:t>
            </a:r>
            <a:r>
              <a:rPr lang="en-IN" dirty="0" smtClean="0">
                <a:solidFill>
                  <a:srgbClr val="FF0000"/>
                </a:solidFill>
                <a:sym typeface="Wingdings" pitchFamily="2" charset="2"/>
              </a:rPr>
              <a:t>thread</a:t>
            </a:r>
            <a:r>
              <a:rPr lang="en-IN" dirty="0">
                <a:solidFill>
                  <a:srgbClr val="FF0000"/>
                </a:solidFill>
                <a:sym typeface="Wingdings" pitchFamily="2" charset="2"/>
              </a:rPr>
              <a:t>?</a:t>
            </a:r>
            <a:endParaRPr lang="en-IN" dirty="0">
              <a:solidFill>
                <a:srgbClr val="FF0000"/>
              </a:solidFill>
            </a:endParaRPr>
          </a:p>
        </p:txBody>
      </p:sp>
      <p:sp>
        <p:nvSpPr>
          <p:cNvPr id="3" name="Content Placeholder 2"/>
          <p:cNvSpPr>
            <a:spLocks noGrp="1"/>
          </p:cNvSpPr>
          <p:nvPr>
            <p:ph idx="1"/>
          </p:nvPr>
        </p:nvSpPr>
        <p:spPr>
          <a:xfrm>
            <a:off x="457200" y="1268760"/>
            <a:ext cx="8229600" cy="5472608"/>
          </a:xfrm>
        </p:spPr>
        <p:txBody>
          <a:bodyPr>
            <a:normAutofit fontScale="92500"/>
          </a:bodyPr>
          <a:lstStyle/>
          <a:p>
            <a:pPr marL="0" indent="0">
              <a:buNone/>
            </a:pPr>
            <a:r>
              <a:rPr lang="en-IN" dirty="0" smtClean="0">
                <a:solidFill>
                  <a:srgbClr val="FF0000"/>
                </a:solidFill>
                <a:sym typeface="Wingdings" pitchFamily="2" charset="2"/>
              </a:rPr>
              <a:t></a:t>
            </a:r>
            <a:r>
              <a:rPr lang="en-IN" dirty="0" smtClean="0">
                <a:sym typeface="Wingdings" pitchFamily="2" charset="2"/>
              </a:rPr>
              <a:t> public void </a:t>
            </a:r>
            <a:r>
              <a:rPr lang="en-IN" dirty="0" smtClean="0">
                <a:solidFill>
                  <a:srgbClr val="00B0F0"/>
                </a:solidFill>
                <a:sym typeface="Wingdings" pitchFamily="2" charset="2"/>
              </a:rPr>
              <a:t>suspend</a:t>
            </a:r>
            <a:r>
              <a:rPr lang="en-IN" dirty="0" smtClean="0">
                <a:sym typeface="Wingdings" pitchFamily="2" charset="2"/>
              </a:rPr>
              <a:t>();</a:t>
            </a:r>
          </a:p>
          <a:p>
            <a:pPr marL="0" indent="0">
              <a:buNone/>
            </a:pPr>
            <a:r>
              <a:rPr lang="en-IN" dirty="0" smtClean="0">
                <a:solidFill>
                  <a:srgbClr val="FF0000"/>
                </a:solidFill>
                <a:sym typeface="Wingdings" pitchFamily="2" charset="2"/>
              </a:rPr>
              <a:t> </a:t>
            </a:r>
            <a:r>
              <a:rPr lang="en-IN" dirty="0" smtClean="0">
                <a:sym typeface="Wingdings" pitchFamily="2" charset="2"/>
              </a:rPr>
              <a:t>public </a:t>
            </a:r>
            <a:r>
              <a:rPr lang="en-IN" dirty="0">
                <a:sym typeface="Wingdings" pitchFamily="2" charset="2"/>
              </a:rPr>
              <a:t>void </a:t>
            </a:r>
            <a:r>
              <a:rPr lang="en-IN" dirty="0" smtClean="0">
                <a:solidFill>
                  <a:srgbClr val="00B0F0"/>
                </a:solidFill>
                <a:sym typeface="Wingdings" pitchFamily="2" charset="2"/>
              </a:rPr>
              <a:t>resume</a:t>
            </a:r>
            <a:r>
              <a:rPr lang="en-IN" dirty="0" smtClean="0">
                <a:sym typeface="Wingdings" pitchFamily="2" charset="2"/>
              </a:rPr>
              <a:t>();</a:t>
            </a:r>
          </a:p>
          <a:p>
            <a:r>
              <a:rPr lang="en-IN" dirty="0" smtClean="0">
                <a:sym typeface="Wingdings" pitchFamily="2" charset="2"/>
              </a:rPr>
              <a:t>We can </a:t>
            </a:r>
            <a:r>
              <a:rPr lang="en-IN" dirty="0" smtClean="0">
                <a:solidFill>
                  <a:srgbClr val="00B0F0"/>
                </a:solidFill>
                <a:sym typeface="Wingdings" pitchFamily="2" charset="2"/>
              </a:rPr>
              <a:t>suspend </a:t>
            </a:r>
            <a:r>
              <a:rPr lang="en-IN" dirty="0" smtClean="0">
                <a:sym typeface="Wingdings" pitchFamily="2" charset="2"/>
              </a:rPr>
              <a:t>a thread by using </a:t>
            </a:r>
            <a:r>
              <a:rPr lang="en-IN" dirty="0" smtClean="0">
                <a:solidFill>
                  <a:srgbClr val="00B0F0"/>
                </a:solidFill>
                <a:sym typeface="Wingdings" pitchFamily="2" charset="2"/>
              </a:rPr>
              <a:t>suspend</a:t>
            </a:r>
            <a:r>
              <a:rPr lang="en-IN" dirty="0" smtClean="0">
                <a:sym typeface="Wingdings" pitchFamily="2" charset="2"/>
              </a:rPr>
              <a:t>() method of the thread class. </a:t>
            </a:r>
            <a:r>
              <a:rPr lang="en-IN" dirty="0" smtClean="0">
                <a:solidFill>
                  <a:srgbClr val="00B0F0"/>
                </a:solidFill>
                <a:sym typeface="Wingdings" pitchFamily="2" charset="2"/>
              </a:rPr>
              <a:t>After calling suspend() method immediately thread enters into suspended state</a:t>
            </a:r>
            <a:r>
              <a:rPr lang="en-IN" dirty="0" smtClean="0">
                <a:sym typeface="Wingdings" pitchFamily="2" charset="2"/>
              </a:rPr>
              <a:t>. We can </a:t>
            </a:r>
            <a:r>
              <a:rPr lang="en-IN" dirty="0" smtClean="0">
                <a:solidFill>
                  <a:srgbClr val="00B0F0"/>
                </a:solidFill>
                <a:sym typeface="Wingdings" pitchFamily="2" charset="2"/>
              </a:rPr>
              <a:t>resume</a:t>
            </a:r>
            <a:r>
              <a:rPr lang="en-IN" dirty="0" smtClean="0">
                <a:sym typeface="Wingdings" pitchFamily="2" charset="2"/>
              </a:rPr>
              <a:t> a suspended thread by </a:t>
            </a:r>
            <a:r>
              <a:rPr lang="en-IN" dirty="0" smtClean="0">
                <a:solidFill>
                  <a:srgbClr val="00B0F0"/>
                </a:solidFill>
                <a:sym typeface="Wingdings" pitchFamily="2" charset="2"/>
              </a:rPr>
              <a:t>using resume() method </a:t>
            </a:r>
            <a:r>
              <a:rPr lang="en-IN" dirty="0" smtClean="0">
                <a:sym typeface="Wingdings" pitchFamily="2" charset="2"/>
              </a:rPr>
              <a:t>of thread class. </a:t>
            </a:r>
            <a:r>
              <a:rPr lang="en-IN" dirty="0" smtClean="0">
                <a:solidFill>
                  <a:srgbClr val="00B0F0"/>
                </a:solidFill>
                <a:sym typeface="Wingdings" pitchFamily="2" charset="2"/>
              </a:rPr>
              <a:t>After calling resume() method the suspended thread can continue its execution</a:t>
            </a:r>
            <a:r>
              <a:rPr lang="en-IN" dirty="0" smtClean="0">
                <a:sym typeface="Wingdings" pitchFamily="2" charset="2"/>
              </a:rPr>
              <a:t>. </a:t>
            </a:r>
          </a:p>
          <a:p>
            <a:r>
              <a:rPr lang="en-IN" dirty="0" smtClean="0">
                <a:sym typeface="Wingdings" pitchFamily="2" charset="2"/>
              </a:rPr>
              <a:t>Any way these methods are </a:t>
            </a:r>
            <a:r>
              <a:rPr lang="en-IN" dirty="0" smtClean="0">
                <a:solidFill>
                  <a:srgbClr val="00B0F0"/>
                </a:solidFill>
                <a:sym typeface="Wingdings" pitchFamily="2" charset="2"/>
              </a:rPr>
              <a:t>deprecated</a:t>
            </a:r>
            <a:r>
              <a:rPr lang="en-IN" dirty="0" smtClean="0">
                <a:sym typeface="Wingdings" pitchFamily="2" charset="2"/>
              </a:rPr>
              <a:t> and not recommended to use.  </a:t>
            </a:r>
            <a:endParaRPr lang="en-IN" dirty="0">
              <a:sym typeface="Wingdings" pitchFamily="2" charset="2"/>
            </a:endParaRPr>
          </a:p>
        </p:txBody>
      </p:sp>
    </p:spTree>
    <p:extLst>
      <p:ext uri="{BB962C8B-B14F-4D97-AF65-F5344CB8AC3E}">
        <p14:creationId xmlns:p14="http://schemas.microsoft.com/office/powerpoint/2010/main" val="303387849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rPr>
              <a:t>Thread Group</a:t>
            </a:r>
            <a:endParaRPr lang="en-IN" b="1" dirty="0">
              <a:solidFill>
                <a:srgbClr val="FF0000"/>
              </a:solidFill>
            </a:endParaRPr>
          </a:p>
        </p:txBody>
      </p:sp>
      <p:sp>
        <p:nvSpPr>
          <p:cNvPr id="3" name="Content Placeholder 2"/>
          <p:cNvSpPr>
            <a:spLocks noGrp="1"/>
          </p:cNvSpPr>
          <p:nvPr>
            <p:ph idx="1"/>
          </p:nvPr>
        </p:nvSpPr>
        <p:spPr/>
        <p:txBody>
          <a:bodyPr/>
          <a:lstStyle/>
          <a:p>
            <a:r>
              <a:rPr lang="en-IN" dirty="0" smtClean="0"/>
              <a:t>Based on functionality we can group threads into a single unit which is nothing but thread group i.e. </a:t>
            </a:r>
            <a:r>
              <a:rPr lang="en-IN" dirty="0" smtClean="0">
                <a:solidFill>
                  <a:srgbClr val="00B0F0"/>
                </a:solidFill>
              </a:rPr>
              <a:t>ThreadGroup </a:t>
            </a:r>
            <a:r>
              <a:rPr lang="en-IN" dirty="0" smtClean="0"/>
              <a:t>contains a group of threads.</a:t>
            </a:r>
          </a:p>
          <a:p>
            <a:r>
              <a:rPr lang="en-IN" dirty="0" smtClean="0"/>
              <a:t>In addition to threads ThreadGroup can also contain sub Thread  groups.</a:t>
            </a:r>
            <a:endParaRPr lang="en-IN" dirty="0"/>
          </a:p>
        </p:txBody>
      </p:sp>
    </p:spTree>
    <p:extLst>
      <p:ext uri="{BB962C8B-B14F-4D97-AF65-F5344CB8AC3E}">
        <p14:creationId xmlns:p14="http://schemas.microsoft.com/office/powerpoint/2010/main" val="126917423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08712"/>
          </a:xfrm>
        </p:spPr>
        <p:txBody>
          <a:bodyPr/>
          <a:lstStyle/>
          <a:p>
            <a:r>
              <a:rPr lang="en-IN" dirty="0" smtClean="0"/>
              <a:t>This is a ThreadGroup which contains threads and sub thread group. </a:t>
            </a:r>
            <a:endParaRPr lang="en-IN" dirty="0"/>
          </a:p>
        </p:txBody>
      </p:sp>
      <p:sp>
        <p:nvSpPr>
          <p:cNvPr id="7" name="TextBox 6"/>
          <p:cNvSpPr txBox="1"/>
          <p:nvPr/>
        </p:nvSpPr>
        <p:spPr>
          <a:xfrm>
            <a:off x="3223549" y="1933926"/>
            <a:ext cx="530915" cy="584775"/>
          </a:xfrm>
          <a:prstGeom prst="rect">
            <a:avLst/>
          </a:prstGeom>
          <a:noFill/>
        </p:spPr>
        <p:txBody>
          <a:bodyPr wrap="none" rtlCol="0">
            <a:spAutoFit/>
          </a:bodyPr>
          <a:lstStyle/>
          <a:p>
            <a:r>
              <a:rPr lang="en-IN" sz="3200" dirty="0" smtClean="0"/>
              <a:t>t1</a:t>
            </a:r>
            <a:endParaRPr lang="en-IN" sz="3200" dirty="0"/>
          </a:p>
        </p:txBody>
      </p:sp>
      <p:sp>
        <p:nvSpPr>
          <p:cNvPr id="8" name="TextBox 7"/>
          <p:cNvSpPr txBox="1"/>
          <p:nvPr/>
        </p:nvSpPr>
        <p:spPr>
          <a:xfrm>
            <a:off x="5436096" y="1800642"/>
            <a:ext cx="530915" cy="584775"/>
          </a:xfrm>
          <a:prstGeom prst="rect">
            <a:avLst/>
          </a:prstGeom>
          <a:noFill/>
        </p:spPr>
        <p:txBody>
          <a:bodyPr wrap="none" rtlCol="0">
            <a:spAutoFit/>
          </a:bodyPr>
          <a:lstStyle/>
          <a:p>
            <a:r>
              <a:rPr lang="en-IN" sz="3200" dirty="0" smtClean="0"/>
              <a:t>t4</a:t>
            </a:r>
            <a:endParaRPr lang="en-IN" sz="3200" dirty="0"/>
          </a:p>
        </p:txBody>
      </p:sp>
      <p:sp>
        <p:nvSpPr>
          <p:cNvPr id="9" name="TextBox 8"/>
          <p:cNvSpPr txBox="1"/>
          <p:nvPr/>
        </p:nvSpPr>
        <p:spPr>
          <a:xfrm>
            <a:off x="3923928" y="1349151"/>
            <a:ext cx="530915" cy="584775"/>
          </a:xfrm>
          <a:prstGeom prst="rect">
            <a:avLst/>
          </a:prstGeom>
          <a:noFill/>
        </p:spPr>
        <p:txBody>
          <a:bodyPr wrap="none" rtlCol="0">
            <a:spAutoFit/>
          </a:bodyPr>
          <a:lstStyle/>
          <a:p>
            <a:r>
              <a:rPr lang="en-IN" sz="3200" dirty="0" smtClean="0"/>
              <a:t>t2</a:t>
            </a:r>
            <a:endParaRPr lang="en-IN" sz="3200" dirty="0"/>
          </a:p>
        </p:txBody>
      </p:sp>
      <p:sp>
        <p:nvSpPr>
          <p:cNvPr id="10" name="TextBox 9"/>
          <p:cNvSpPr txBox="1"/>
          <p:nvPr/>
        </p:nvSpPr>
        <p:spPr>
          <a:xfrm>
            <a:off x="4716016" y="1366825"/>
            <a:ext cx="530915" cy="584775"/>
          </a:xfrm>
          <a:prstGeom prst="rect">
            <a:avLst/>
          </a:prstGeom>
          <a:noFill/>
        </p:spPr>
        <p:txBody>
          <a:bodyPr wrap="none" rtlCol="0">
            <a:spAutoFit/>
          </a:bodyPr>
          <a:lstStyle/>
          <a:p>
            <a:r>
              <a:rPr lang="en-IN" sz="3200" dirty="0" smtClean="0"/>
              <a:t>t3</a:t>
            </a:r>
            <a:endParaRPr lang="en-IN" sz="3200" dirty="0"/>
          </a:p>
        </p:txBody>
      </p:sp>
      <p:sp>
        <p:nvSpPr>
          <p:cNvPr id="12" name="Arc 11"/>
          <p:cNvSpPr/>
          <p:nvPr/>
        </p:nvSpPr>
        <p:spPr>
          <a:xfrm flipV="1">
            <a:off x="1835696" y="1349144"/>
            <a:ext cx="5472607" cy="4456117"/>
          </a:xfrm>
          <a:prstGeom prst="arc">
            <a:avLst>
              <a:gd name="adj1" fmla="val 52385"/>
              <a:gd name="adj2" fmla="val 0"/>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IN"/>
          </a:p>
        </p:txBody>
      </p:sp>
      <p:sp>
        <p:nvSpPr>
          <p:cNvPr id="13" name="Freeform 12"/>
          <p:cNvSpPr/>
          <p:nvPr/>
        </p:nvSpPr>
        <p:spPr>
          <a:xfrm>
            <a:off x="3398607" y="2507673"/>
            <a:ext cx="333178" cy="789709"/>
          </a:xfrm>
          <a:custGeom>
            <a:avLst/>
            <a:gdLst>
              <a:gd name="connsiteX0" fmla="*/ 106593 w 333178"/>
              <a:gd name="connsiteY0" fmla="*/ 0 h 789709"/>
              <a:gd name="connsiteX1" fmla="*/ 175866 w 333178"/>
              <a:gd name="connsiteY1" fmla="*/ 83127 h 789709"/>
              <a:gd name="connsiteX2" fmla="*/ 203575 w 333178"/>
              <a:gd name="connsiteY2" fmla="*/ 180109 h 789709"/>
              <a:gd name="connsiteX3" fmla="*/ 120448 w 333178"/>
              <a:gd name="connsiteY3" fmla="*/ 263236 h 789709"/>
              <a:gd name="connsiteX4" fmla="*/ 23466 w 333178"/>
              <a:gd name="connsiteY4" fmla="*/ 277091 h 789709"/>
              <a:gd name="connsiteX5" fmla="*/ 23466 w 333178"/>
              <a:gd name="connsiteY5" fmla="*/ 498763 h 789709"/>
              <a:gd name="connsiteX6" fmla="*/ 106593 w 333178"/>
              <a:gd name="connsiteY6" fmla="*/ 512618 h 789709"/>
              <a:gd name="connsiteX7" fmla="*/ 148157 w 333178"/>
              <a:gd name="connsiteY7" fmla="*/ 526472 h 789709"/>
              <a:gd name="connsiteX8" fmla="*/ 231284 w 333178"/>
              <a:gd name="connsiteY8" fmla="*/ 595745 h 789709"/>
              <a:gd name="connsiteX9" fmla="*/ 300557 w 333178"/>
              <a:gd name="connsiteY9" fmla="*/ 609600 h 789709"/>
              <a:gd name="connsiteX10" fmla="*/ 286702 w 333178"/>
              <a:gd name="connsiteY10" fmla="*/ 762000 h 789709"/>
              <a:gd name="connsiteX11" fmla="*/ 189720 w 333178"/>
              <a:gd name="connsiteY11" fmla="*/ 775854 h 789709"/>
              <a:gd name="connsiteX12" fmla="*/ 175866 w 333178"/>
              <a:gd name="connsiteY12" fmla="*/ 789709 h 78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3178" h="789709">
                <a:moveTo>
                  <a:pt x="106593" y="0"/>
                </a:moveTo>
                <a:cubicBezTo>
                  <a:pt x="129684" y="27709"/>
                  <a:pt x="155858" y="53116"/>
                  <a:pt x="175866" y="83127"/>
                </a:cubicBezTo>
                <a:cubicBezTo>
                  <a:pt x="183814" y="95049"/>
                  <a:pt x="201729" y="172723"/>
                  <a:pt x="203575" y="180109"/>
                </a:cubicBezTo>
                <a:cubicBezTo>
                  <a:pt x="179911" y="215605"/>
                  <a:pt x="165815" y="246739"/>
                  <a:pt x="120448" y="263236"/>
                </a:cubicBezTo>
                <a:cubicBezTo>
                  <a:pt x="89759" y="274396"/>
                  <a:pt x="55793" y="272473"/>
                  <a:pt x="23466" y="277091"/>
                </a:cubicBezTo>
                <a:cubicBezTo>
                  <a:pt x="5276" y="349849"/>
                  <a:pt x="-18701" y="420453"/>
                  <a:pt x="23466" y="498763"/>
                </a:cubicBezTo>
                <a:cubicBezTo>
                  <a:pt x="36784" y="523497"/>
                  <a:pt x="79171" y="506524"/>
                  <a:pt x="106593" y="512618"/>
                </a:cubicBezTo>
                <a:cubicBezTo>
                  <a:pt x="120849" y="515786"/>
                  <a:pt x="134302" y="521854"/>
                  <a:pt x="148157" y="526472"/>
                </a:cubicBezTo>
                <a:cubicBezTo>
                  <a:pt x="169720" y="548036"/>
                  <a:pt x="200420" y="584171"/>
                  <a:pt x="231284" y="595745"/>
                </a:cubicBezTo>
                <a:cubicBezTo>
                  <a:pt x="253333" y="604013"/>
                  <a:pt x="277466" y="604982"/>
                  <a:pt x="300557" y="609600"/>
                </a:cubicBezTo>
                <a:cubicBezTo>
                  <a:pt x="328013" y="664512"/>
                  <a:pt x="363618" y="700468"/>
                  <a:pt x="286702" y="762000"/>
                </a:cubicBezTo>
                <a:cubicBezTo>
                  <a:pt x="261202" y="782400"/>
                  <a:pt x="221400" y="767934"/>
                  <a:pt x="189720" y="775854"/>
                </a:cubicBezTo>
                <a:cubicBezTo>
                  <a:pt x="183384" y="777438"/>
                  <a:pt x="180484" y="785091"/>
                  <a:pt x="175866" y="789709"/>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IN"/>
          </a:p>
        </p:txBody>
      </p:sp>
      <p:sp>
        <p:nvSpPr>
          <p:cNvPr id="14" name="Freeform 13"/>
          <p:cNvSpPr/>
          <p:nvPr/>
        </p:nvSpPr>
        <p:spPr>
          <a:xfrm>
            <a:off x="4913753" y="1933926"/>
            <a:ext cx="333178" cy="789709"/>
          </a:xfrm>
          <a:custGeom>
            <a:avLst/>
            <a:gdLst>
              <a:gd name="connsiteX0" fmla="*/ 106593 w 333178"/>
              <a:gd name="connsiteY0" fmla="*/ 0 h 789709"/>
              <a:gd name="connsiteX1" fmla="*/ 175866 w 333178"/>
              <a:gd name="connsiteY1" fmla="*/ 83127 h 789709"/>
              <a:gd name="connsiteX2" fmla="*/ 203575 w 333178"/>
              <a:gd name="connsiteY2" fmla="*/ 180109 h 789709"/>
              <a:gd name="connsiteX3" fmla="*/ 120448 w 333178"/>
              <a:gd name="connsiteY3" fmla="*/ 263236 h 789709"/>
              <a:gd name="connsiteX4" fmla="*/ 23466 w 333178"/>
              <a:gd name="connsiteY4" fmla="*/ 277091 h 789709"/>
              <a:gd name="connsiteX5" fmla="*/ 23466 w 333178"/>
              <a:gd name="connsiteY5" fmla="*/ 498763 h 789709"/>
              <a:gd name="connsiteX6" fmla="*/ 106593 w 333178"/>
              <a:gd name="connsiteY6" fmla="*/ 512618 h 789709"/>
              <a:gd name="connsiteX7" fmla="*/ 148157 w 333178"/>
              <a:gd name="connsiteY7" fmla="*/ 526472 h 789709"/>
              <a:gd name="connsiteX8" fmla="*/ 231284 w 333178"/>
              <a:gd name="connsiteY8" fmla="*/ 595745 h 789709"/>
              <a:gd name="connsiteX9" fmla="*/ 300557 w 333178"/>
              <a:gd name="connsiteY9" fmla="*/ 609600 h 789709"/>
              <a:gd name="connsiteX10" fmla="*/ 286702 w 333178"/>
              <a:gd name="connsiteY10" fmla="*/ 762000 h 789709"/>
              <a:gd name="connsiteX11" fmla="*/ 189720 w 333178"/>
              <a:gd name="connsiteY11" fmla="*/ 775854 h 789709"/>
              <a:gd name="connsiteX12" fmla="*/ 175866 w 333178"/>
              <a:gd name="connsiteY12" fmla="*/ 789709 h 78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3178" h="789709">
                <a:moveTo>
                  <a:pt x="106593" y="0"/>
                </a:moveTo>
                <a:cubicBezTo>
                  <a:pt x="129684" y="27709"/>
                  <a:pt x="155858" y="53116"/>
                  <a:pt x="175866" y="83127"/>
                </a:cubicBezTo>
                <a:cubicBezTo>
                  <a:pt x="183814" y="95049"/>
                  <a:pt x="201729" y="172723"/>
                  <a:pt x="203575" y="180109"/>
                </a:cubicBezTo>
                <a:cubicBezTo>
                  <a:pt x="179911" y="215605"/>
                  <a:pt x="165815" y="246739"/>
                  <a:pt x="120448" y="263236"/>
                </a:cubicBezTo>
                <a:cubicBezTo>
                  <a:pt x="89759" y="274396"/>
                  <a:pt x="55793" y="272473"/>
                  <a:pt x="23466" y="277091"/>
                </a:cubicBezTo>
                <a:cubicBezTo>
                  <a:pt x="5276" y="349849"/>
                  <a:pt x="-18701" y="420453"/>
                  <a:pt x="23466" y="498763"/>
                </a:cubicBezTo>
                <a:cubicBezTo>
                  <a:pt x="36784" y="523497"/>
                  <a:pt x="79171" y="506524"/>
                  <a:pt x="106593" y="512618"/>
                </a:cubicBezTo>
                <a:cubicBezTo>
                  <a:pt x="120849" y="515786"/>
                  <a:pt x="134302" y="521854"/>
                  <a:pt x="148157" y="526472"/>
                </a:cubicBezTo>
                <a:cubicBezTo>
                  <a:pt x="169720" y="548036"/>
                  <a:pt x="200420" y="584171"/>
                  <a:pt x="231284" y="595745"/>
                </a:cubicBezTo>
                <a:cubicBezTo>
                  <a:pt x="253333" y="604013"/>
                  <a:pt x="277466" y="604982"/>
                  <a:pt x="300557" y="609600"/>
                </a:cubicBezTo>
                <a:cubicBezTo>
                  <a:pt x="328013" y="664512"/>
                  <a:pt x="363618" y="700468"/>
                  <a:pt x="286702" y="762000"/>
                </a:cubicBezTo>
                <a:cubicBezTo>
                  <a:pt x="261202" y="782400"/>
                  <a:pt x="221400" y="767934"/>
                  <a:pt x="189720" y="775854"/>
                </a:cubicBezTo>
                <a:cubicBezTo>
                  <a:pt x="183384" y="777438"/>
                  <a:pt x="180484" y="785091"/>
                  <a:pt x="175866" y="789709"/>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IN"/>
          </a:p>
        </p:txBody>
      </p:sp>
      <p:sp>
        <p:nvSpPr>
          <p:cNvPr id="15" name="Freeform 14"/>
          <p:cNvSpPr/>
          <p:nvPr/>
        </p:nvSpPr>
        <p:spPr>
          <a:xfrm>
            <a:off x="4041163" y="1870364"/>
            <a:ext cx="333178" cy="789709"/>
          </a:xfrm>
          <a:custGeom>
            <a:avLst/>
            <a:gdLst>
              <a:gd name="connsiteX0" fmla="*/ 106593 w 333178"/>
              <a:gd name="connsiteY0" fmla="*/ 0 h 789709"/>
              <a:gd name="connsiteX1" fmla="*/ 175866 w 333178"/>
              <a:gd name="connsiteY1" fmla="*/ 83127 h 789709"/>
              <a:gd name="connsiteX2" fmla="*/ 203575 w 333178"/>
              <a:gd name="connsiteY2" fmla="*/ 180109 h 789709"/>
              <a:gd name="connsiteX3" fmla="*/ 120448 w 333178"/>
              <a:gd name="connsiteY3" fmla="*/ 263236 h 789709"/>
              <a:gd name="connsiteX4" fmla="*/ 23466 w 333178"/>
              <a:gd name="connsiteY4" fmla="*/ 277091 h 789709"/>
              <a:gd name="connsiteX5" fmla="*/ 23466 w 333178"/>
              <a:gd name="connsiteY5" fmla="*/ 498763 h 789709"/>
              <a:gd name="connsiteX6" fmla="*/ 106593 w 333178"/>
              <a:gd name="connsiteY6" fmla="*/ 512618 h 789709"/>
              <a:gd name="connsiteX7" fmla="*/ 148157 w 333178"/>
              <a:gd name="connsiteY7" fmla="*/ 526472 h 789709"/>
              <a:gd name="connsiteX8" fmla="*/ 231284 w 333178"/>
              <a:gd name="connsiteY8" fmla="*/ 595745 h 789709"/>
              <a:gd name="connsiteX9" fmla="*/ 300557 w 333178"/>
              <a:gd name="connsiteY9" fmla="*/ 609600 h 789709"/>
              <a:gd name="connsiteX10" fmla="*/ 286702 w 333178"/>
              <a:gd name="connsiteY10" fmla="*/ 762000 h 789709"/>
              <a:gd name="connsiteX11" fmla="*/ 189720 w 333178"/>
              <a:gd name="connsiteY11" fmla="*/ 775854 h 789709"/>
              <a:gd name="connsiteX12" fmla="*/ 175866 w 333178"/>
              <a:gd name="connsiteY12" fmla="*/ 789709 h 78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3178" h="789709">
                <a:moveTo>
                  <a:pt x="106593" y="0"/>
                </a:moveTo>
                <a:cubicBezTo>
                  <a:pt x="129684" y="27709"/>
                  <a:pt x="155858" y="53116"/>
                  <a:pt x="175866" y="83127"/>
                </a:cubicBezTo>
                <a:cubicBezTo>
                  <a:pt x="183814" y="95049"/>
                  <a:pt x="201729" y="172723"/>
                  <a:pt x="203575" y="180109"/>
                </a:cubicBezTo>
                <a:cubicBezTo>
                  <a:pt x="179911" y="215605"/>
                  <a:pt x="165815" y="246739"/>
                  <a:pt x="120448" y="263236"/>
                </a:cubicBezTo>
                <a:cubicBezTo>
                  <a:pt x="89759" y="274396"/>
                  <a:pt x="55793" y="272473"/>
                  <a:pt x="23466" y="277091"/>
                </a:cubicBezTo>
                <a:cubicBezTo>
                  <a:pt x="5276" y="349849"/>
                  <a:pt x="-18701" y="420453"/>
                  <a:pt x="23466" y="498763"/>
                </a:cubicBezTo>
                <a:cubicBezTo>
                  <a:pt x="36784" y="523497"/>
                  <a:pt x="79171" y="506524"/>
                  <a:pt x="106593" y="512618"/>
                </a:cubicBezTo>
                <a:cubicBezTo>
                  <a:pt x="120849" y="515786"/>
                  <a:pt x="134302" y="521854"/>
                  <a:pt x="148157" y="526472"/>
                </a:cubicBezTo>
                <a:cubicBezTo>
                  <a:pt x="169720" y="548036"/>
                  <a:pt x="200420" y="584171"/>
                  <a:pt x="231284" y="595745"/>
                </a:cubicBezTo>
                <a:cubicBezTo>
                  <a:pt x="253333" y="604013"/>
                  <a:pt x="277466" y="604982"/>
                  <a:pt x="300557" y="609600"/>
                </a:cubicBezTo>
                <a:cubicBezTo>
                  <a:pt x="328013" y="664512"/>
                  <a:pt x="363618" y="700468"/>
                  <a:pt x="286702" y="762000"/>
                </a:cubicBezTo>
                <a:cubicBezTo>
                  <a:pt x="261202" y="782400"/>
                  <a:pt x="221400" y="767934"/>
                  <a:pt x="189720" y="775854"/>
                </a:cubicBezTo>
                <a:cubicBezTo>
                  <a:pt x="183384" y="777438"/>
                  <a:pt x="180484" y="785091"/>
                  <a:pt x="175866" y="789709"/>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IN"/>
          </a:p>
        </p:txBody>
      </p:sp>
      <p:sp>
        <p:nvSpPr>
          <p:cNvPr id="16" name="Freeform 15"/>
          <p:cNvSpPr/>
          <p:nvPr/>
        </p:nvSpPr>
        <p:spPr>
          <a:xfrm>
            <a:off x="5701553" y="2273362"/>
            <a:ext cx="333178" cy="789709"/>
          </a:xfrm>
          <a:custGeom>
            <a:avLst/>
            <a:gdLst>
              <a:gd name="connsiteX0" fmla="*/ 106593 w 333178"/>
              <a:gd name="connsiteY0" fmla="*/ 0 h 789709"/>
              <a:gd name="connsiteX1" fmla="*/ 175866 w 333178"/>
              <a:gd name="connsiteY1" fmla="*/ 83127 h 789709"/>
              <a:gd name="connsiteX2" fmla="*/ 203575 w 333178"/>
              <a:gd name="connsiteY2" fmla="*/ 180109 h 789709"/>
              <a:gd name="connsiteX3" fmla="*/ 120448 w 333178"/>
              <a:gd name="connsiteY3" fmla="*/ 263236 h 789709"/>
              <a:gd name="connsiteX4" fmla="*/ 23466 w 333178"/>
              <a:gd name="connsiteY4" fmla="*/ 277091 h 789709"/>
              <a:gd name="connsiteX5" fmla="*/ 23466 w 333178"/>
              <a:gd name="connsiteY5" fmla="*/ 498763 h 789709"/>
              <a:gd name="connsiteX6" fmla="*/ 106593 w 333178"/>
              <a:gd name="connsiteY6" fmla="*/ 512618 h 789709"/>
              <a:gd name="connsiteX7" fmla="*/ 148157 w 333178"/>
              <a:gd name="connsiteY7" fmla="*/ 526472 h 789709"/>
              <a:gd name="connsiteX8" fmla="*/ 231284 w 333178"/>
              <a:gd name="connsiteY8" fmla="*/ 595745 h 789709"/>
              <a:gd name="connsiteX9" fmla="*/ 300557 w 333178"/>
              <a:gd name="connsiteY9" fmla="*/ 609600 h 789709"/>
              <a:gd name="connsiteX10" fmla="*/ 286702 w 333178"/>
              <a:gd name="connsiteY10" fmla="*/ 762000 h 789709"/>
              <a:gd name="connsiteX11" fmla="*/ 189720 w 333178"/>
              <a:gd name="connsiteY11" fmla="*/ 775854 h 789709"/>
              <a:gd name="connsiteX12" fmla="*/ 175866 w 333178"/>
              <a:gd name="connsiteY12" fmla="*/ 789709 h 78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3178" h="789709">
                <a:moveTo>
                  <a:pt x="106593" y="0"/>
                </a:moveTo>
                <a:cubicBezTo>
                  <a:pt x="129684" y="27709"/>
                  <a:pt x="155858" y="53116"/>
                  <a:pt x="175866" y="83127"/>
                </a:cubicBezTo>
                <a:cubicBezTo>
                  <a:pt x="183814" y="95049"/>
                  <a:pt x="201729" y="172723"/>
                  <a:pt x="203575" y="180109"/>
                </a:cubicBezTo>
                <a:cubicBezTo>
                  <a:pt x="179911" y="215605"/>
                  <a:pt x="165815" y="246739"/>
                  <a:pt x="120448" y="263236"/>
                </a:cubicBezTo>
                <a:cubicBezTo>
                  <a:pt x="89759" y="274396"/>
                  <a:pt x="55793" y="272473"/>
                  <a:pt x="23466" y="277091"/>
                </a:cubicBezTo>
                <a:cubicBezTo>
                  <a:pt x="5276" y="349849"/>
                  <a:pt x="-18701" y="420453"/>
                  <a:pt x="23466" y="498763"/>
                </a:cubicBezTo>
                <a:cubicBezTo>
                  <a:pt x="36784" y="523497"/>
                  <a:pt x="79171" y="506524"/>
                  <a:pt x="106593" y="512618"/>
                </a:cubicBezTo>
                <a:cubicBezTo>
                  <a:pt x="120849" y="515786"/>
                  <a:pt x="134302" y="521854"/>
                  <a:pt x="148157" y="526472"/>
                </a:cubicBezTo>
                <a:cubicBezTo>
                  <a:pt x="169720" y="548036"/>
                  <a:pt x="200420" y="584171"/>
                  <a:pt x="231284" y="595745"/>
                </a:cubicBezTo>
                <a:cubicBezTo>
                  <a:pt x="253333" y="604013"/>
                  <a:pt x="277466" y="604982"/>
                  <a:pt x="300557" y="609600"/>
                </a:cubicBezTo>
                <a:cubicBezTo>
                  <a:pt x="328013" y="664512"/>
                  <a:pt x="363618" y="700468"/>
                  <a:pt x="286702" y="762000"/>
                </a:cubicBezTo>
                <a:cubicBezTo>
                  <a:pt x="261202" y="782400"/>
                  <a:pt x="221400" y="767934"/>
                  <a:pt x="189720" y="775854"/>
                </a:cubicBezTo>
                <a:cubicBezTo>
                  <a:pt x="183384" y="777438"/>
                  <a:pt x="180484" y="785091"/>
                  <a:pt x="175866" y="789709"/>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IN"/>
          </a:p>
        </p:txBody>
      </p:sp>
      <p:sp>
        <p:nvSpPr>
          <p:cNvPr id="17" name="Arc 16"/>
          <p:cNvSpPr/>
          <p:nvPr/>
        </p:nvSpPr>
        <p:spPr>
          <a:xfrm>
            <a:off x="2385336" y="3577202"/>
            <a:ext cx="3482805" cy="1296144"/>
          </a:xfrm>
          <a:prstGeom prst="arc">
            <a:avLst>
              <a:gd name="adj1" fmla="val 16200000"/>
              <a:gd name="adj2" fmla="val 1619082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18" name="Freeform 17"/>
          <p:cNvSpPr/>
          <p:nvPr/>
        </p:nvSpPr>
        <p:spPr>
          <a:xfrm>
            <a:off x="3565196" y="4092342"/>
            <a:ext cx="333178" cy="789709"/>
          </a:xfrm>
          <a:custGeom>
            <a:avLst/>
            <a:gdLst>
              <a:gd name="connsiteX0" fmla="*/ 106593 w 333178"/>
              <a:gd name="connsiteY0" fmla="*/ 0 h 789709"/>
              <a:gd name="connsiteX1" fmla="*/ 175866 w 333178"/>
              <a:gd name="connsiteY1" fmla="*/ 83127 h 789709"/>
              <a:gd name="connsiteX2" fmla="*/ 203575 w 333178"/>
              <a:gd name="connsiteY2" fmla="*/ 180109 h 789709"/>
              <a:gd name="connsiteX3" fmla="*/ 120448 w 333178"/>
              <a:gd name="connsiteY3" fmla="*/ 263236 h 789709"/>
              <a:gd name="connsiteX4" fmla="*/ 23466 w 333178"/>
              <a:gd name="connsiteY4" fmla="*/ 277091 h 789709"/>
              <a:gd name="connsiteX5" fmla="*/ 23466 w 333178"/>
              <a:gd name="connsiteY5" fmla="*/ 498763 h 789709"/>
              <a:gd name="connsiteX6" fmla="*/ 106593 w 333178"/>
              <a:gd name="connsiteY6" fmla="*/ 512618 h 789709"/>
              <a:gd name="connsiteX7" fmla="*/ 148157 w 333178"/>
              <a:gd name="connsiteY7" fmla="*/ 526472 h 789709"/>
              <a:gd name="connsiteX8" fmla="*/ 231284 w 333178"/>
              <a:gd name="connsiteY8" fmla="*/ 595745 h 789709"/>
              <a:gd name="connsiteX9" fmla="*/ 300557 w 333178"/>
              <a:gd name="connsiteY9" fmla="*/ 609600 h 789709"/>
              <a:gd name="connsiteX10" fmla="*/ 286702 w 333178"/>
              <a:gd name="connsiteY10" fmla="*/ 762000 h 789709"/>
              <a:gd name="connsiteX11" fmla="*/ 189720 w 333178"/>
              <a:gd name="connsiteY11" fmla="*/ 775854 h 789709"/>
              <a:gd name="connsiteX12" fmla="*/ 175866 w 333178"/>
              <a:gd name="connsiteY12" fmla="*/ 789709 h 78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3178" h="789709">
                <a:moveTo>
                  <a:pt x="106593" y="0"/>
                </a:moveTo>
                <a:cubicBezTo>
                  <a:pt x="129684" y="27709"/>
                  <a:pt x="155858" y="53116"/>
                  <a:pt x="175866" y="83127"/>
                </a:cubicBezTo>
                <a:cubicBezTo>
                  <a:pt x="183814" y="95049"/>
                  <a:pt x="201729" y="172723"/>
                  <a:pt x="203575" y="180109"/>
                </a:cubicBezTo>
                <a:cubicBezTo>
                  <a:pt x="179911" y="215605"/>
                  <a:pt x="165815" y="246739"/>
                  <a:pt x="120448" y="263236"/>
                </a:cubicBezTo>
                <a:cubicBezTo>
                  <a:pt x="89759" y="274396"/>
                  <a:pt x="55793" y="272473"/>
                  <a:pt x="23466" y="277091"/>
                </a:cubicBezTo>
                <a:cubicBezTo>
                  <a:pt x="5276" y="349849"/>
                  <a:pt x="-18701" y="420453"/>
                  <a:pt x="23466" y="498763"/>
                </a:cubicBezTo>
                <a:cubicBezTo>
                  <a:pt x="36784" y="523497"/>
                  <a:pt x="79171" y="506524"/>
                  <a:pt x="106593" y="512618"/>
                </a:cubicBezTo>
                <a:cubicBezTo>
                  <a:pt x="120849" y="515786"/>
                  <a:pt x="134302" y="521854"/>
                  <a:pt x="148157" y="526472"/>
                </a:cubicBezTo>
                <a:cubicBezTo>
                  <a:pt x="169720" y="548036"/>
                  <a:pt x="200420" y="584171"/>
                  <a:pt x="231284" y="595745"/>
                </a:cubicBezTo>
                <a:cubicBezTo>
                  <a:pt x="253333" y="604013"/>
                  <a:pt x="277466" y="604982"/>
                  <a:pt x="300557" y="609600"/>
                </a:cubicBezTo>
                <a:cubicBezTo>
                  <a:pt x="328013" y="664512"/>
                  <a:pt x="363618" y="700468"/>
                  <a:pt x="286702" y="762000"/>
                </a:cubicBezTo>
                <a:cubicBezTo>
                  <a:pt x="261202" y="782400"/>
                  <a:pt x="221400" y="767934"/>
                  <a:pt x="189720" y="775854"/>
                </a:cubicBezTo>
                <a:cubicBezTo>
                  <a:pt x="183384" y="777438"/>
                  <a:pt x="180484" y="785091"/>
                  <a:pt x="175866" y="789709"/>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IN"/>
          </a:p>
        </p:txBody>
      </p:sp>
      <p:sp>
        <p:nvSpPr>
          <p:cNvPr id="19" name="TextBox 18"/>
          <p:cNvSpPr txBox="1"/>
          <p:nvPr/>
        </p:nvSpPr>
        <p:spPr>
          <a:xfrm>
            <a:off x="3466327" y="3577202"/>
            <a:ext cx="530915" cy="584775"/>
          </a:xfrm>
          <a:prstGeom prst="rect">
            <a:avLst/>
          </a:prstGeom>
          <a:noFill/>
        </p:spPr>
        <p:txBody>
          <a:bodyPr wrap="none" rtlCol="0">
            <a:spAutoFit/>
          </a:bodyPr>
          <a:lstStyle/>
          <a:p>
            <a:r>
              <a:rPr lang="en-IN" sz="3200" dirty="0" smtClean="0"/>
              <a:t>t5</a:t>
            </a:r>
            <a:endParaRPr lang="en-IN" sz="3200" dirty="0"/>
          </a:p>
        </p:txBody>
      </p:sp>
      <p:sp>
        <p:nvSpPr>
          <p:cNvPr id="20" name="TextBox 19"/>
          <p:cNvSpPr txBox="1"/>
          <p:nvPr/>
        </p:nvSpPr>
        <p:spPr>
          <a:xfrm>
            <a:off x="4517354" y="3507567"/>
            <a:ext cx="530915" cy="584775"/>
          </a:xfrm>
          <a:prstGeom prst="rect">
            <a:avLst/>
          </a:prstGeom>
          <a:noFill/>
        </p:spPr>
        <p:txBody>
          <a:bodyPr wrap="none" rtlCol="0">
            <a:spAutoFit/>
          </a:bodyPr>
          <a:lstStyle/>
          <a:p>
            <a:r>
              <a:rPr lang="en-IN" sz="3200" dirty="0" smtClean="0"/>
              <a:t>t6</a:t>
            </a:r>
            <a:endParaRPr lang="en-IN" sz="3200" dirty="0"/>
          </a:p>
        </p:txBody>
      </p:sp>
      <p:sp>
        <p:nvSpPr>
          <p:cNvPr id="22" name="Freeform 21"/>
          <p:cNvSpPr/>
          <p:nvPr/>
        </p:nvSpPr>
        <p:spPr>
          <a:xfrm>
            <a:off x="4653207" y="4083637"/>
            <a:ext cx="333178" cy="789709"/>
          </a:xfrm>
          <a:custGeom>
            <a:avLst/>
            <a:gdLst>
              <a:gd name="connsiteX0" fmla="*/ 106593 w 333178"/>
              <a:gd name="connsiteY0" fmla="*/ 0 h 789709"/>
              <a:gd name="connsiteX1" fmla="*/ 175866 w 333178"/>
              <a:gd name="connsiteY1" fmla="*/ 83127 h 789709"/>
              <a:gd name="connsiteX2" fmla="*/ 203575 w 333178"/>
              <a:gd name="connsiteY2" fmla="*/ 180109 h 789709"/>
              <a:gd name="connsiteX3" fmla="*/ 120448 w 333178"/>
              <a:gd name="connsiteY3" fmla="*/ 263236 h 789709"/>
              <a:gd name="connsiteX4" fmla="*/ 23466 w 333178"/>
              <a:gd name="connsiteY4" fmla="*/ 277091 h 789709"/>
              <a:gd name="connsiteX5" fmla="*/ 23466 w 333178"/>
              <a:gd name="connsiteY5" fmla="*/ 498763 h 789709"/>
              <a:gd name="connsiteX6" fmla="*/ 106593 w 333178"/>
              <a:gd name="connsiteY6" fmla="*/ 512618 h 789709"/>
              <a:gd name="connsiteX7" fmla="*/ 148157 w 333178"/>
              <a:gd name="connsiteY7" fmla="*/ 526472 h 789709"/>
              <a:gd name="connsiteX8" fmla="*/ 231284 w 333178"/>
              <a:gd name="connsiteY8" fmla="*/ 595745 h 789709"/>
              <a:gd name="connsiteX9" fmla="*/ 300557 w 333178"/>
              <a:gd name="connsiteY9" fmla="*/ 609600 h 789709"/>
              <a:gd name="connsiteX10" fmla="*/ 286702 w 333178"/>
              <a:gd name="connsiteY10" fmla="*/ 762000 h 789709"/>
              <a:gd name="connsiteX11" fmla="*/ 189720 w 333178"/>
              <a:gd name="connsiteY11" fmla="*/ 775854 h 789709"/>
              <a:gd name="connsiteX12" fmla="*/ 175866 w 333178"/>
              <a:gd name="connsiteY12" fmla="*/ 789709 h 78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3178" h="789709">
                <a:moveTo>
                  <a:pt x="106593" y="0"/>
                </a:moveTo>
                <a:cubicBezTo>
                  <a:pt x="129684" y="27709"/>
                  <a:pt x="155858" y="53116"/>
                  <a:pt x="175866" y="83127"/>
                </a:cubicBezTo>
                <a:cubicBezTo>
                  <a:pt x="183814" y="95049"/>
                  <a:pt x="201729" y="172723"/>
                  <a:pt x="203575" y="180109"/>
                </a:cubicBezTo>
                <a:cubicBezTo>
                  <a:pt x="179911" y="215605"/>
                  <a:pt x="165815" y="246739"/>
                  <a:pt x="120448" y="263236"/>
                </a:cubicBezTo>
                <a:cubicBezTo>
                  <a:pt x="89759" y="274396"/>
                  <a:pt x="55793" y="272473"/>
                  <a:pt x="23466" y="277091"/>
                </a:cubicBezTo>
                <a:cubicBezTo>
                  <a:pt x="5276" y="349849"/>
                  <a:pt x="-18701" y="420453"/>
                  <a:pt x="23466" y="498763"/>
                </a:cubicBezTo>
                <a:cubicBezTo>
                  <a:pt x="36784" y="523497"/>
                  <a:pt x="79171" y="506524"/>
                  <a:pt x="106593" y="512618"/>
                </a:cubicBezTo>
                <a:cubicBezTo>
                  <a:pt x="120849" y="515786"/>
                  <a:pt x="134302" y="521854"/>
                  <a:pt x="148157" y="526472"/>
                </a:cubicBezTo>
                <a:cubicBezTo>
                  <a:pt x="169720" y="548036"/>
                  <a:pt x="200420" y="584171"/>
                  <a:pt x="231284" y="595745"/>
                </a:cubicBezTo>
                <a:cubicBezTo>
                  <a:pt x="253333" y="604013"/>
                  <a:pt x="277466" y="604982"/>
                  <a:pt x="300557" y="609600"/>
                </a:cubicBezTo>
                <a:cubicBezTo>
                  <a:pt x="328013" y="664512"/>
                  <a:pt x="363618" y="700468"/>
                  <a:pt x="286702" y="762000"/>
                </a:cubicBezTo>
                <a:cubicBezTo>
                  <a:pt x="261202" y="782400"/>
                  <a:pt x="221400" y="767934"/>
                  <a:pt x="189720" y="775854"/>
                </a:cubicBezTo>
                <a:cubicBezTo>
                  <a:pt x="183384" y="777438"/>
                  <a:pt x="180484" y="785091"/>
                  <a:pt x="175866" y="789709"/>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IN"/>
          </a:p>
        </p:txBody>
      </p:sp>
      <p:sp>
        <p:nvSpPr>
          <p:cNvPr id="23" name="TextBox 22"/>
          <p:cNvSpPr txBox="1"/>
          <p:nvPr/>
        </p:nvSpPr>
        <p:spPr>
          <a:xfrm>
            <a:off x="3223548" y="4882051"/>
            <a:ext cx="2350965" cy="461665"/>
          </a:xfrm>
          <a:prstGeom prst="rect">
            <a:avLst/>
          </a:prstGeom>
          <a:noFill/>
        </p:spPr>
        <p:txBody>
          <a:bodyPr wrap="none" rtlCol="0">
            <a:spAutoFit/>
          </a:bodyPr>
          <a:lstStyle/>
          <a:p>
            <a:r>
              <a:rPr lang="en-IN" sz="2400" dirty="0" smtClean="0"/>
              <a:t>Sub thread group</a:t>
            </a:r>
            <a:endParaRPr lang="en-IN" sz="2400" dirty="0"/>
          </a:p>
        </p:txBody>
      </p:sp>
      <p:sp>
        <p:nvSpPr>
          <p:cNvPr id="24" name="TextBox 23"/>
          <p:cNvSpPr txBox="1"/>
          <p:nvPr/>
        </p:nvSpPr>
        <p:spPr>
          <a:xfrm>
            <a:off x="3454996" y="5910452"/>
            <a:ext cx="2428101" cy="584775"/>
          </a:xfrm>
          <a:prstGeom prst="rect">
            <a:avLst/>
          </a:prstGeom>
          <a:noFill/>
        </p:spPr>
        <p:txBody>
          <a:bodyPr wrap="none" rtlCol="0">
            <a:spAutoFit/>
          </a:bodyPr>
          <a:lstStyle/>
          <a:p>
            <a:r>
              <a:rPr lang="en-IN" sz="3200" dirty="0" smtClean="0"/>
              <a:t>Thread group</a:t>
            </a:r>
            <a:endParaRPr lang="en-IN" sz="3200" dirty="0"/>
          </a:p>
        </p:txBody>
      </p:sp>
    </p:spTree>
    <p:extLst>
      <p:ext uri="{BB962C8B-B14F-4D97-AF65-F5344CB8AC3E}">
        <p14:creationId xmlns:p14="http://schemas.microsoft.com/office/powerpoint/2010/main" val="12619394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6632"/>
            <a:ext cx="8928992" cy="6624736"/>
          </a:xfrm>
        </p:spPr>
        <p:txBody>
          <a:bodyPr>
            <a:normAutofit fontScale="85000" lnSpcReduction="20000"/>
          </a:bodyPr>
          <a:lstStyle/>
          <a:p>
            <a:r>
              <a:rPr lang="en-IN" dirty="0" smtClean="0"/>
              <a:t>The main advantage of maintaining threads in the form of ThreadGroup is ,we can perform common operations very easily.</a:t>
            </a:r>
          </a:p>
          <a:p>
            <a:endParaRPr lang="en-IN" dirty="0"/>
          </a:p>
          <a:p>
            <a:endParaRPr lang="en-IN" dirty="0" smtClean="0"/>
          </a:p>
          <a:p>
            <a:pPr marL="0" indent="0">
              <a:buNone/>
            </a:pPr>
            <a:r>
              <a:rPr lang="en-IN" dirty="0" smtClean="0">
                <a:solidFill>
                  <a:srgbClr val="FF0000"/>
                </a:solidFill>
                <a:sym typeface="Wingdings" pitchFamily="2" charset="2"/>
              </a:rPr>
              <a:t> </a:t>
            </a:r>
            <a:r>
              <a:rPr lang="en-IN" dirty="0" smtClean="0">
                <a:sym typeface="Wingdings" pitchFamily="2" charset="2"/>
              </a:rPr>
              <a:t> class Test{</a:t>
            </a:r>
          </a:p>
          <a:p>
            <a:pPr marL="0" indent="0">
              <a:buNone/>
            </a:pPr>
            <a:r>
              <a:rPr lang="en-IN" dirty="0" smtClean="0"/>
              <a:t>	public static void main(String args[]){</a:t>
            </a:r>
          </a:p>
          <a:p>
            <a:pPr marL="0" indent="0">
              <a:buNone/>
            </a:pPr>
            <a:r>
              <a:rPr lang="en-IN" dirty="0"/>
              <a:t>	</a:t>
            </a:r>
            <a:r>
              <a:rPr lang="en-IN" dirty="0" smtClean="0"/>
              <a:t>	System.out.println( </a:t>
            </a:r>
            <a:r>
              <a:rPr lang="en-IN" dirty="0" smtClean="0">
                <a:solidFill>
                  <a:srgbClr val="002060"/>
                </a:solidFill>
              </a:rPr>
              <a:t>Thread.currentThread().getName()</a:t>
            </a:r>
            <a:r>
              <a:rPr lang="en-IN" dirty="0" smtClean="0"/>
              <a:t>);//</a:t>
            </a:r>
            <a:r>
              <a:rPr lang="en-IN" dirty="0" smtClean="0">
                <a:solidFill>
                  <a:srgbClr val="FF0000"/>
                </a:solidFill>
              </a:rPr>
              <a:t>main</a:t>
            </a:r>
          </a:p>
          <a:p>
            <a:pPr marL="0" indent="0">
              <a:buNone/>
            </a:pPr>
            <a:r>
              <a:rPr lang="en-IN" dirty="0"/>
              <a:t>	</a:t>
            </a:r>
            <a:r>
              <a:rPr lang="en-IN" dirty="0" smtClean="0"/>
              <a:t>	</a:t>
            </a:r>
            <a:r>
              <a:rPr lang="en-IN" dirty="0"/>
              <a:t> System.out.println( Thread.currentThread</a:t>
            </a:r>
            <a:r>
              <a:rPr lang="en-IN" dirty="0" smtClean="0"/>
              <a:t>().</a:t>
            </a:r>
            <a:r>
              <a:rPr lang="en-IN" dirty="0" smtClean="0">
                <a:solidFill>
                  <a:srgbClr val="002060"/>
                </a:solidFill>
              </a:rPr>
              <a:t>getThreadGroup</a:t>
            </a:r>
            <a:r>
              <a:rPr lang="en-IN" dirty="0" smtClean="0"/>
              <a:t>().getName());//</a:t>
            </a:r>
            <a:r>
              <a:rPr lang="en-IN" dirty="0" smtClean="0">
                <a:solidFill>
                  <a:srgbClr val="FF0000"/>
                </a:solidFill>
              </a:rPr>
              <a:t>main</a:t>
            </a:r>
          </a:p>
          <a:p>
            <a:pPr marL="0" indent="0">
              <a:buNone/>
            </a:pPr>
            <a:r>
              <a:rPr lang="en-IN" dirty="0"/>
              <a:t>	</a:t>
            </a:r>
            <a:r>
              <a:rPr lang="en-IN" dirty="0" smtClean="0"/>
              <a:t>	</a:t>
            </a:r>
            <a:r>
              <a:rPr lang="en-IN" dirty="0"/>
              <a:t> System.out.println( Thread.currentThread</a:t>
            </a:r>
            <a:r>
              <a:rPr lang="en-IN" dirty="0" smtClean="0"/>
              <a:t>().getThreadGroup().</a:t>
            </a:r>
            <a:r>
              <a:rPr lang="en-IN" dirty="0" smtClean="0">
                <a:solidFill>
                  <a:srgbClr val="002060"/>
                </a:solidFill>
              </a:rPr>
              <a:t>getParent</a:t>
            </a:r>
            <a:r>
              <a:rPr lang="en-IN" dirty="0" smtClean="0"/>
              <a:t>().getName());//</a:t>
            </a:r>
            <a:r>
              <a:rPr lang="en-IN" dirty="0" smtClean="0">
                <a:solidFill>
                  <a:srgbClr val="FF0000"/>
                </a:solidFill>
              </a:rPr>
              <a:t>system</a:t>
            </a:r>
          </a:p>
          <a:p>
            <a:pPr marL="0" indent="0">
              <a:buNone/>
            </a:pPr>
            <a:r>
              <a:rPr lang="en-IN" dirty="0"/>
              <a:t>	</a:t>
            </a:r>
            <a:r>
              <a:rPr lang="en-IN" dirty="0" smtClean="0"/>
              <a:t>}</a:t>
            </a:r>
          </a:p>
          <a:p>
            <a:pPr marL="0" indent="0">
              <a:buNone/>
            </a:pPr>
            <a:r>
              <a:rPr lang="en-IN" dirty="0"/>
              <a:t>}</a:t>
            </a:r>
            <a:endParaRPr lang="en-IN" dirty="0" smtClean="0"/>
          </a:p>
          <a:p>
            <a:pPr marL="0" indent="0">
              <a:buNone/>
            </a:pPr>
            <a:r>
              <a:rPr lang="en-IN" dirty="0"/>
              <a:t>	</a:t>
            </a:r>
            <a:r>
              <a:rPr lang="en-IN" dirty="0" smtClean="0"/>
              <a:t>	</a:t>
            </a:r>
          </a:p>
          <a:p>
            <a:pPr marL="0" indent="0">
              <a:buNone/>
            </a:pPr>
            <a:endParaRPr lang="en-IN" dirty="0"/>
          </a:p>
        </p:txBody>
      </p:sp>
      <p:sp>
        <p:nvSpPr>
          <p:cNvPr id="6" name="TextBox 5"/>
          <p:cNvSpPr txBox="1"/>
          <p:nvPr/>
        </p:nvSpPr>
        <p:spPr>
          <a:xfrm>
            <a:off x="5916666" y="908720"/>
            <a:ext cx="2931315" cy="1384995"/>
          </a:xfrm>
          <a:prstGeom prst="rect">
            <a:avLst/>
          </a:prstGeom>
          <a:noFill/>
        </p:spPr>
        <p:txBody>
          <a:bodyPr wrap="none" rtlCol="0">
            <a:spAutoFit/>
          </a:bodyPr>
          <a:lstStyle/>
          <a:p>
            <a:r>
              <a:rPr lang="en-IN" sz="2800" dirty="0">
                <a:solidFill>
                  <a:srgbClr val="00B0F0"/>
                </a:solidFill>
              </a:rPr>
              <a:t>m</a:t>
            </a:r>
            <a:r>
              <a:rPr lang="en-IN" sz="2800" dirty="0" smtClean="0">
                <a:solidFill>
                  <a:srgbClr val="00B0F0"/>
                </a:solidFill>
              </a:rPr>
              <a:t>ain method</a:t>
            </a:r>
          </a:p>
          <a:p>
            <a:r>
              <a:rPr lang="en-IN" sz="2800" dirty="0">
                <a:solidFill>
                  <a:srgbClr val="00B0F0"/>
                </a:solidFill>
              </a:rPr>
              <a:t>m</a:t>
            </a:r>
            <a:r>
              <a:rPr lang="en-IN" sz="2800" dirty="0" smtClean="0">
                <a:solidFill>
                  <a:srgbClr val="00B0F0"/>
                </a:solidFill>
              </a:rPr>
              <a:t>ain thread</a:t>
            </a:r>
          </a:p>
          <a:p>
            <a:r>
              <a:rPr lang="en-IN" sz="2800" dirty="0">
                <a:solidFill>
                  <a:srgbClr val="00B0F0"/>
                </a:solidFill>
              </a:rPr>
              <a:t>m</a:t>
            </a:r>
            <a:r>
              <a:rPr lang="en-IN" sz="2800" dirty="0" smtClean="0">
                <a:solidFill>
                  <a:srgbClr val="00B0F0"/>
                </a:solidFill>
              </a:rPr>
              <a:t>ain ThreadGroup</a:t>
            </a:r>
            <a:endParaRPr lang="en-IN" sz="2800" dirty="0">
              <a:solidFill>
                <a:srgbClr val="00B0F0"/>
              </a:solidFill>
            </a:endParaRPr>
          </a:p>
        </p:txBody>
      </p:sp>
      <p:sp>
        <p:nvSpPr>
          <p:cNvPr id="7" name="Left Brace 6"/>
          <p:cNvSpPr/>
          <p:nvPr/>
        </p:nvSpPr>
        <p:spPr>
          <a:xfrm>
            <a:off x="5626422" y="1032140"/>
            <a:ext cx="437764" cy="1240979"/>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1276160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a:xfrm>
            <a:off x="457200" y="260648"/>
            <a:ext cx="8229600" cy="6048672"/>
          </a:xfrm>
        </p:spPr>
        <p:txBody>
          <a:bodyPr>
            <a:normAutofit lnSpcReduction="10000"/>
          </a:bodyPr>
          <a:lstStyle/>
          <a:p>
            <a:r>
              <a:rPr lang="en-IN" b="1" dirty="0" smtClean="0"/>
              <a:t>public static void </a:t>
            </a:r>
            <a:r>
              <a:rPr lang="en-IN" b="1" dirty="0" smtClean="0">
                <a:solidFill>
                  <a:srgbClr val="00B0F0"/>
                </a:solidFill>
              </a:rPr>
              <a:t>sleep</a:t>
            </a:r>
            <a:r>
              <a:rPr lang="en-IN" b="1" dirty="0" smtClean="0"/>
              <a:t>(long ms);</a:t>
            </a:r>
          </a:p>
          <a:p>
            <a:r>
              <a:rPr lang="en-IN" b="1" dirty="0" smtClean="0"/>
              <a:t>public static void </a:t>
            </a:r>
            <a:r>
              <a:rPr lang="en-IN" b="1" dirty="0" smtClean="0">
                <a:solidFill>
                  <a:srgbClr val="00B0F0"/>
                </a:solidFill>
              </a:rPr>
              <a:t>sleep</a:t>
            </a:r>
            <a:r>
              <a:rPr lang="en-IN" b="1" dirty="0" smtClean="0"/>
              <a:t>(long ms, int ns);</a:t>
            </a:r>
          </a:p>
          <a:p>
            <a:endParaRPr lang="en-IN" b="1" dirty="0" smtClean="0"/>
          </a:p>
          <a:p>
            <a:pPr marL="0" indent="0">
              <a:buNone/>
            </a:pPr>
            <a:r>
              <a:rPr lang="en-IN" b="1" dirty="0"/>
              <a:t>	</a:t>
            </a:r>
            <a:r>
              <a:rPr lang="en-IN" b="1" dirty="0" smtClean="0">
                <a:effectLst/>
              </a:rPr>
              <a:t>Parameters:</a:t>
            </a:r>
            <a:r>
              <a:rPr lang="en-IN" dirty="0" smtClean="0"/>
              <a:t> ms - the length of time to sleep in milliseconds </a:t>
            </a:r>
          </a:p>
          <a:p>
            <a:pPr marL="0" indent="0">
              <a:buNone/>
            </a:pPr>
            <a:r>
              <a:rPr lang="en-IN" dirty="0"/>
              <a:t>	</a:t>
            </a:r>
            <a:r>
              <a:rPr lang="en-IN" dirty="0" smtClean="0"/>
              <a:t>ns- nano seconds</a:t>
            </a:r>
          </a:p>
          <a:p>
            <a:pPr marL="0" indent="0">
              <a:buNone/>
            </a:pPr>
            <a:endParaRPr lang="en-IN" dirty="0" smtClean="0"/>
          </a:p>
          <a:p>
            <a:pPr marL="0" indent="0">
              <a:buNone/>
            </a:pPr>
            <a:r>
              <a:rPr lang="en-IN" b="1" dirty="0">
                <a:effectLst/>
              </a:rPr>
              <a:t>	</a:t>
            </a:r>
            <a:r>
              <a:rPr lang="en-IN" b="1" dirty="0" smtClean="0">
                <a:effectLst/>
              </a:rPr>
              <a:t>Throws:</a:t>
            </a:r>
            <a:r>
              <a:rPr lang="en-IN" dirty="0" smtClean="0"/>
              <a:t> IllegalArgumentException - if the value of millis is negative InterruptedException - if any thread has interrupted the current thread. The interrupted status of the current thread is cleared when this exception is thrown. </a:t>
            </a:r>
            <a:endParaRPr lang="en-IN" dirty="0"/>
          </a:p>
        </p:txBody>
      </p:sp>
    </p:spTree>
    <p:extLst>
      <p:ext uri="{BB962C8B-B14F-4D97-AF65-F5344CB8AC3E}">
        <p14:creationId xmlns:p14="http://schemas.microsoft.com/office/powerpoint/2010/main" val="13043113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624736"/>
          </a:xfrm>
        </p:spPr>
        <p:txBody>
          <a:bodyPr/>
          <a:lstStyle/>
          <a:p>
            <a:r>
              <a:rPr lang="en-IN" dirty="0" smtClean="0"/>
              <a:t>Every thread in java belongs to some group. </a:t>
            </a:r>
            <a:r>
              <a:rPr lang="en-IN" dirty="0" smtClean="0">
                <a:solidFill>
                  <a:srgbClr val="00B0F0"/>
                </a:solidFill>
              </a:rPr>
              <a:t>main thread belongs to main group</a:t>
            </a:r>
            <a:r>
              <a:rPr lang="en-IN" dirty="0" smtClean="0"/>
              <a:t>.</a:t>
            </a:r>
          </a:p>
          <a:p>
            <a:r>
              <a:rPr lang="en-IN" dirty="0" smtClean="0"/>
              <a:t>Every </a:t>
            </a:r>
            <a:r>
              <a:rPr lang="en-IN" dirty="0" smtClean="0">
                <a:solidFill>
                  <a:srgbClr val="00B0F0"/>
                </a:solidFill>
              </a:rPr>
              <a:t>thread group </a:t>
            </a:r>
            <a:r>
              <a:rPr lang="en-IN" dirty="0" smtClean="0"/>
              <a:t>in java is the </a:t>
            </a:r>
            <a:r>
              <a:rPr lang="en-IN" dirty="0" smtClean="0">
                <a:solidFill>
                  <a:srgbClr val="00B0F0"/>
                </a:solidFill>
              </a:rPr>
              <a:t>child group of system group</a:t>
            </a:r>
            <a:r>
              <a:rPr lang="en-IN" dirty="0" smtClean="0"/>
              <a:t> either directly or indirectly. Hence </a:t>
            </a:r>
            <a:r>
              <a:rPr lang="en-IN" dirty="0" smtClean="0">
                <a:solidFill>
                  <a:srgbClr val="00B0F0"/>
                </a:solidFill>
              </a:rPr>
              <a:t>System Group </a:t>
            </a:r>
            <a:r>
              <a:rPr lang="en-IN" dirty="0" smtClean="0"/>
              <a:t>acts as root for all ThreadGruops in java.</a:t>
            </a:r>
          </a:p>
          <a:p>
            <a:r>
              <a:rPr lang="en-IN" dirty="0" smtClean="0">
                <a:solidFill>
                  <a:srgbClr val="00B0F0"/>
                </a:solidFill>
              </a:rPr>
              <a:t>System Group </a:t>
            </a:r>
            <a:r>
              <a:rPr lang="en-IN" dirty="0" smtClean="0"/>
              <a:t>contains several system level threads like..</a:t>
            </a:r>
          </a:p>
          <a:p>
            <a:pPr marL="0" indent="0">
              <a:buNone/>
            </a:pPr>
            <a:r>
              <a:rPr lang="en-IN" dirty="0"/>
              <a:t>	</a:t>
            </a:r>
            <a:r>
              <a:rPr lang="en-IN" dirty="0" smtClean="0">
                <a:solidFill>
                  <a:srgbClr val="FF0000"/>
                </a:solidFill>
              </a:rPr>
              <a:t>1.</a:t>
            </a:r>
            <a:r>
              <a:rPr lang="en-IN" dirty="0" smtClean="0"/>
              <a:t> </a:t>
            </a:r>
            <a:r>
              <a:rPr lang="en-IN" dirty="0" smtClean="0">
                <a:solidFill>
                  <a:srgbClr val="002060"/>
                </a:solidFill>
              </a:rPr>
              <a:t>Finalizer (Garbage Collector)</a:t>
            </a:r>
          </a:p>
          <a:p>
            <a:pPr marL="0" indent="0">
              <a:buNone/>
            </a:pPr>
            <a:r>
              <a:rPr lang="en-IN" dirty="0"/>
              <a:t>	</a:t>
            </a:r>
            <a:r>
              <a:rPr lang="en-IN" dirty="0" smtClean="0">
                <a:solidFill>
                  <a:srgbClr val="FF0000"/>
                </a:solidFill>
              </a:rPr>
              <a:t>2.</a:t>
            </a:r>
            <a:r>
              <a:rPr lang="en-IN" dirty="0" smtClean="0"/>
              <a:t> </a:t>
            </a:r>
            <a:r>
              <a:rPr lang="en-IN" dirty="0" smtClean="0">
                <a:solidFill>
                  <a:srgbClr val="002060"/>
                </a:solidFill>
              </a:rPr>
              <a:t>Reference Handler</a:t>
            </a:r>
          </a:p>
          <a:p>
            <a:pPr marL="0" indent="0">
              <a:buNone/>
            </a:pPr>
            <a:r>
              <a:rPr lang="en-IN" dirty="0"/>
              <a:t>	</a:t>
            </a:r>
            <a:r>
              <a:rPr lang="en-IN" dirty="0" smtClean="0">
                <a:solidFill>
                  <a:srgbClr val="FF0000"/>
                </a:solidFill>
              </a:rPr>
              <a:t>3.</a:t>
            </a:r>
            <a:r>
              <a:rPr lang="en-IN" dirty="0" smtClean="0"/>
              <a:t> </a:t>
            </a:r>
            <a:r>
              <a:rPr lang="en-IN" dirty="0" smtClean="0">
                <a:solidFill>
                  <a:srgbClr val="002060"/>
                </a:solidFill>
              </a:rPr>
              <a:t>Signal Dispatcher</a:t>
            </a:r>
          </a:p>
          <a:p>
            <a:pPr marL="0" indent="0">
              <a:buNone/>
            </a:pPr>
            <a:r>
              <a:rPr lang="en-IN" dirty="0"/>
              <a:t>	</a:t>
            </a:r>
            <a:r>
              <a:rPr lang="en-IN" dirty="0" smtClean="0">
                <a:solidFill>
                  <a:srgbClr val="FF0000"/>
                </a:solidFill>
              </a:rPr>
              <a:t>4.</a:t>
            </a:r>
            <a:r>
              <a:rPr lang="en-IN" dirty="0" smtClean="0"/>
              <a:t> </a:t>
            </a:r>
            <a:r>
              <a:rPr lang="en-IN" dirty="0" smtClean="0">
                <a:solidFill>
                  <a:srgbClr val="002060"/>
                </a:solidFill>
              </a:rPr>
              <a:t>Attach Listener</a:t>
            </a:r>
            <a:endParaRPr lang="en-IN" dirty="0">
              <a:solidFill>
                <a:srgbClr val="002060"/>
              </a:solidFill>
            </a:endParaRPr>
          </a:p>
        </p:txBody>
      </p:sp>
    </p:spTree>
    <p:extLst>
      <p:ext uri="{BB962C8B-B14F-4D97-AF65-F5344CB8AC3E}">
        <p14:creationId xmlns:p14="http://schemas.microsoft.com/office/powerpoint/2010/main" val="135208416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lstStyle/>
          <a:p>
            <a:pPr marL="0" indent="0">
              <a:buNone/>
            </a:pPr>
            <a:r>
              <a:rPr lang="en-IN" dirty="0"/>
              <a:t> </a:t>
            </a:r>
          </a:p>
        </p:txBody>
      </p:sp>
      <p:sp>
        <p:nvSpPr>
          <p:cNvPr id="4" name="Oval 3"/>
          <p:cNvSpPr/>
          <p:nvPr/>
        </p:nvSpPr>
        <p:spPr>
          <a:xfrm>
            <a:off x="3131840" y="836712"/>
            <a:ext cx="2858616" cy="10584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3200" dirty="0" smtClean="0"/>
              <a:t>System</a:t>
            </a:r>
            <a:endParaRPr lang="en-IN" sz="3200" dirty="0"/>
          </a:p>
        </p:txBody>
      </p:sp>
      <p:cxnSp>
        <p:nvCxnSpPr>
          <p:cNvPr id="6" name="Straight Connector 5"/>
          <p:cNvCxnSpPr>
            <a:stCxn id="4" idx="2"/>
          </p:cNvCxnSpPr>
          <p:nvPr/>
        </p:nvCxnSpPr>
        <p:spPr>
          <a:xfrm flipH="1">
            <a:off x="2051720" y="1293648"/>
            <a:ext cx="1080120" cy="1589984"/>
          </a:xfrm>
          <a:prstGeom prst="line">
            <a:avLst/>
          </a:prstGeom>
        </p:spPr>
        <p:style>
          <a:lnRef idx="2">
            <a:schemeClr val="dk1"/>
          </a:lnRef>
          <a:fillRef idx="0">
            <a:schemeClr val="dk1"/>
          </a:fillRef>
          <a:effectRef idx="1">
            <a:schemeClr val="dk1"/>
          </a:effectRef>
          <a:fontRef idx="minor">
            <a:schemeClr val="tx1"/>
          </a:fontRef>
        </p:style>
      </p:cxnSp>
      <p:sp>
        <p:nvSpPr>
          <p:cNvPr id="8" name="Oval 7"/>
          <p:cNvSpPr/>
          <p:nvPr/>
        </p:nvSpPr>
        <p:spPr>
          <a:xfrm>
            <a:off x="899592" y="2852936"/>
            <a:ext cx="2592288"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t>m</a:t>
            </a:r>
            <a:r>
              <a:rPr lang="en-IN" sz="2400" dirty="0" smtClean="0"/>
              <a:t>ain ThreadGroup</a:t>
            </a:r>
            <a:endParaRPr lang="en-IN" sz="2400" dirty="0"/>
          </a:p>
        </p:txBody>
      </p:sp>
      <p:cxnSp>
        <p:nvCxnSpPr>
          <p:cNvPr id="10" name="Straight Connector 9"/>
          <p:cNvCxnSpPr>
            <a:stCxn id="4" idx="3"/>
            <a:endCxn id="12" idx="1"/>
          </p:cNvCxnSpPr>
          <p:nvPr/>
        </p:nvCxnSpPr>
        <p:spPr>
          <a:xfrm>
            <a:off x="3550475" y="1740127"/>
            <a:ext cx="733493" cy="1800842"/>
          </a:xfrm>
          <a:prstGeom prst="line">
            <a:avLst/>
          </a:prstGeom>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4283968" y="3310136"/>
            <a:ext cx="1222899" cy="461665"/>
          </a:xfrm>
          <a:prstGeom prst="rect">
            <a:avLst/>
          </a:prstGeom>
          <a:noFill/>
        </p:spPr>
        <p:txBody>
          <a:bodyPr wrap="none" rtlCol="0">
            <a:spAutoFit/>
          </a:bodyPr>
          <a:lstStyle/>
          <a:p>
            <a:r>
              <a:rPr lang="en-IN" sz="2400" dirty="0" smtClean="0"/>
              <a:t>Finalizer</a:t>
            </a:r>
            <a:endParaRPr lang="en-IN" sz="2400" dirty="0"/>
          </a:p>
        </p:txBody>
      </p:sp>
      <p:cxnSp>
        <p:nvCxnSpPr>
          <p:cNvPr id="14" name="Straight Connector 13"/>
          <p:cNvCxnSpPr>
            <a:stCxn id="4" idx="4"/>
            <a:endCxn id="17" idx="1"/>
          </p:cNvCxnSpPr>
          <p:nvPr/>
        </p:nvCxnSpPr>
        <p:spPr>
          <a:xfrm>
            <a:off x="4561148" y="1895128"/>
            <a:ext cx="1429307" cy="2412777"/>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p:cNvCxnSpPr>
            <a:stCxn id="4" idx="5"/>
            <a:endCxn id="18" idx="1"/>
          </p:cNvCxnSpPr>
          <p:nvPr/>
        </p:nvCxnSpPr>
        <p:spPr>
          <a:xfrm>
            <a:off x="5571821" y="1740127"/>
            <a:ext cx="288022" cy="1716124"/>
          </a:xfrm>
          <a:prstGeom prst="line">
            <a:avLst/>
          </a:prstGeom>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5990455" y="4077072"/>
            <a:ext cx="2053447" cy="461665"/>
          </a:xfrm>
          <a:prstGeom prst="rect">
            <a:avLst/>
          </a:prstGeom>
          <a:noFill/>
        </p:spPr>
        <p:txBody>
          <a:bodyPr wrap="none" rtlCol="0">
            <a:spAutoFit/>
          </a:bodyPr>
          <a:lstStyle/>
          <a:p>
            <a:r>
              <a:rPr lang="en-IN" sz="2400" dirty="0" smtClean="0"/>
              <a:t>Attach Listener</a:t>
            </a:r>
            <a:endParaRPr lang="en-IN" sz="2400" dirty="0"/>
          </a:p>
        </p:txBody>
      </p:sp>
      <p:sp>
        <p:nvSpPr>
          <p:cNvPr id="18" name="TextBox 17"/>
          <p:cNvSpPr txBox="1"/>
          <p:nvPr/>
        </p:nvSpPr>
        <p:spPr>
          <a:xfrm>
            <a:off x="5859843" y="3225418"/>
            <a:ext cx="2327625" cy="461665"/>
          </a:xfrm>
          <a:prstGeom prst="rect">
            <a:avLst/>
          </a:prstGeom>
          <a:noFill/>
        </p:spPr>
        <p:txBody>
          <a:bodyPr wrap="none" rtlCol="0">
            <a:spAutoFit/>
          </a:bodyPr>
          <a:lstStyle/>
          <a:p>
            <a:r>
              <a:rPr lang="en-IN" sz="2400" dirty="0" smtClean="0"/>
              <a:t>Signal Dispatcher</a:t>
            </a:r>
            <a:endParaRPr lang="en-IN" sz="2400" dirty="0"/>
          </a:p>
        </p:txBody>
      </p:sp>
      <p:cxnSp>
        <p:nvCxnSpPr>
          <p:cNvPr id="24" name="Straight Connector 23"/>
          <p:cNvCxnSpPr>
            <a:stCxn id="4" idx="6"/>
            <a:endCxn id="27" idx="0"/>
          </p:cNvCxnSpPr>
          <p:nvPr/>
        </p:nvCxnSpPr>
        <p:spPr>
          <a:xfrm>
            <a:off x="5990456" y="1365920"/>
            <a:ext cx="1838702" cy="1299646"/>
          </a:xfrm>
          <a:prstGeom prst="line">
            <a:avLst/>
          </a:prstGeom>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6576539" y="2665566"/>
            <a:ext cx="2505238" cy="461665"/>
          </a:xfrm>
          <a:prstGeom prst="rect">
            <a:avLst/>
          </a:prstGeom>
          <a:noFill/>
        </p:spPr>
        <p:txBody>
          <a:bodyPr wrap="none" rtlCol="0">
            <a:spAutoFit/>
          </a:bodyPr>
          <a:lstStyle/>
          <a:p>
            <a:r>
              <a:rPr lang="en-IN" sz="2400" dirty="0" smtClean="0"/>
              <a:t>Reference Handler</a:t>
            </a:r>
            <a:endParaRPr lang="en-IN" sz="2400" dirty="0"/>
          </a:p>
        </p:txBody>
      </p:sp>
      <p:sp>
        <p:nvSpPr>
          <p:cNvPr id="30" name="TextBox 29"/>
          <p:cNvSpPr txBox="1"/>
          <p:nvPr/>
        </p:nvSpPr>
        <p:spPr>
          <a:xfrm>
            <a:off x="196222" y="4538737"/>
            <a:ext cx="1709892" cy="461665"/>
          </a:xfrm>
          <a:prstGeom prst="rect">
            <a:avLst/>
          </a:prstGeom>
          <a:noFill/>
        </p:spPr>
        <p:txBody>
          <a:bodyPr wrap="none" rtlCol="0">
            <a:spAutoFit/>
          </a:bodyPr>
          <a:lstStyle/>
          <a:p>
            <a:r>
              <a:rPr lang="en-IN" sz="2400" dirty="0"/>
              <a:t>m</a:t>
            </a:r>
            <a:r>
              <a:rPr lang="en-IN" sz="2400" dirty="0" smtClean="0"/>
              <a:t>ain thread</a:t>
            </a:r>
            <a:endParaRPr lang="en-IN" sz="2400" dirty="0"/>
          </a:p>
        </p:txBody>
      </p:sp>
      <p:cxnSp>
        <p:nvCxnSpPr>
          <p:cNvPr id="31" name="Straight Connector 30"/>
          <p:cNvCxnSpPr>
            <a:stCxn id="8" idx="3"/>
            <a:endCxn id="30" idx="0"/>
          </p:cNvCxnSpPr>
          <p:nvPr/>
        </p:nvCxnSpPr>
        <p:spPr>
          <a:xfrm flipH="1">
            <a:off x="1051168" y="3588160"/>
            <a:ext cx="228056" cy="995843"/>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Connector 33"/>
          <p:cNvCxnSpPr>
            <a:stCxn id="8" idx="4"/>
            <a:endCxn id="36" idx="0"/>
          </p:cNvCxnSpPr>
          <p:nvPr/>
        </p:nvCxnSpPr>
        <p:spPr>
          <a:xfrm>
            <a:off x="2195736" y="3767336"/>
            <a:ext cx="51" cy="1780228"/>
          </a:xfrm>
          <a:prstGeom prst="line">
            <a:avLst/>
          </a:prstGeom>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1538812" y="5547564"/>
            <a:ext cx="1313949" cy="461665"/>
          </a:xfrm>
          <a:prstGeom prst="rect">
            <a:avLst/>
          </a:prstGeom>
          <a:noFill/>
        </p:spPr>
        <p:txBody>
          <a:bodyPr wrap="none" rtlCol="0">
            <a:spAutoFit/>
          </a:bodyPr>
          <a:lstStyle/>
          <a:p>
            <a:r>
              <a:rPr lang="en-IN" sz="2400" dirty="0" smtClean="0"/>
              <a:t>Thread-0</a:t>
            </a:r>
            <a:endParaRPr lang="en-IN" sz="2400" dirty="0"/>
          </a:p>
        </p:txBody>
      </p:sp>
      <p:cxnSp>
        <p:nvCxnSpPr>
          <p:cNvPr id="38" name="Straight Connector 37"/>
          <p:cNvCxnSpPr>
            <a:stCxn id="8" idx="5"/>
            <a:endCxn id="41" idx="1"/>
          </p:cNvCxnSpPr>
          <p:nvPr/>
        </p:nvCxnSpPr>
        <p:spPr>
          <a:xfrm>
            <a:off x="3112248" y="3633425"/>
            <a:ext cx="876284" cy="1513642"/>
          </a:xfrm>
          <a:prstGeom prst="line">
            <a:avLst/>
          </a:prstGeom>
        </p:spPr>
        <p:style>
          <a:lnRef idx="2">
            <a:schemeClr val="dk1"/>
          </a:lnRef>
          <a:fillRef idx="0">
            <a:schemeClr val="dk1"/>
          </a:fillRef>
          <a:effectRef idx="1">
            <a:schemeClr val="dk1"/>
          </a:effectRef>
          <a:fontRef idx="minor">
            <a:schemeClr val="tx1"/>
          </a:fontRef>
        </p:style>
      </p:cxnSp>
      <p:sp>
        <p:nvSpPr>
          <p:cNvPr id="41" name="Oval 40"/>
          <p:cNvSpPr/>
          <p:nvPr/>
        </p:nvSpPr>
        <p:spPr>
          <a:xfrm>
            <a:off x="3608900" y="5013156"/>
            <a:ext cx="2592288"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smtClean="0"/>
              <a:t>sub ThreadGroup</a:t>
            </a:r>
            <a:endParaRPr lang="en-IN" sz="2400" dirty="0"/>
          </a:p>
        </p:txBody>
      </p:sp>
      <p:cxnSp>
        <p:nvCxnSpPr>
          <p:cNvPr id="43" name="Straight Connector 42"/>
          <p:cNvCxnSpPr>
            <a:stCxn id="41" idx="5"/>
          </p:cNvCxnSpPr>
          <p:nvPr/>
        </p:nvCxnSpPr>
        <p:spPr>
          <a:xfrm>
            <a:off x="5821556" y="5793645"/>
            <a:ext cx="0" cy="443667"/>
          </a:xfrm>
          <a:prstGeom prst="line">
            <a:avLst/>
          </a:prstGeom>
        </p:spPr>
        <p:style>
          <a:lnRef idx="2">
            <a:schemeClr val="dk1"/>
          </a:lnRef>
          <a:fillRef idx="0">
            <a:schemeClr val="dk1"/>
          </a:fillRef>
          <a:effectRef idx="1">
            <a:schemeClr val="dk1"/>
          </a:effectRef>
          <a:fontRef idx="minor">
            <a:schemeClr val="tx1"/>
          </a:fontRef>
        </p:style>
      </p:cxnSp>
      <p:cxnSp>
        <p:nvCxnSpPr>
          <p:cNvPr id="44" name="Straight Connector 43"/>
          <p:cNvCxnSpPr>
            <a:stCxn id="41" idx="3"/>
          </p:cNvCxnSpPr>
          <p:nvPr/>
        </p:nvCxnSpPr>
        <p:spPr>
          <a:xfrm>
            <a:off x="3988532" y="5793645"/>
            <a:ext cx="0" cy="443667"/>
          </a:xfrm>
          <a:prstGeom prst="line">
            <a:avLst/>
          </a:prstGeom>
        </p:spPr>
        <p:style>
          <a:lnRef idx="2">
            <a:schemeClr val="dk1"/>
          </a:lnRef>
          <a:fillRef idx="0">
            <a:schemeClr val="dk1"/>
          </a:fillRef>
          <a:effectRef idx="1">
            <a:schemeClr val="dk1"/>
          </a:effectRef>
          <a:fontRef idx="minor">
            <a:schemeClr val="tx1"/>
          </a:fontRef>
        </p:style>
      </p:cxnSp>
      <p:sp>
        <p:nvSpPr>
          <p:cNvPr id="51" name="TextBox 50"/>
          <p:cNvSpPr txBox="1"/>
          <p:nvPr/>
        </p:nvSpPr>
        <p:spPr>
          <a:xfrm>
            <a:off x="5600181" y="6243058"/>
            <a:ext cx="442750" cy="461665"/>
          </a:xfrm>
          <a:prstGeom prst="rect">
            <a:avLst/>
          </a:prstGeom>
          <a:noFill/>
        </p:spPr>
        <p:txBody>
          <a:bodyPr wrap="none" rtlCol="0">
            <a:spAutoFit/>
          </a:bodyPr>
          <a:lstStyle/>
          <a:p>
            <a:r>
              <a:rPr lang="en-IN" sz="2400" dirty="0" smtClean="0"/>
              <a:t>t2</a:t>
            </a:r>
            <a:endParaRPr lang="en-IN" sz="2400" dirty="0"/>
          </a:p>
        </p:txBody>
      </p:sp>
      <p:sp>
        <p:nvSpPr>
          <p:cNvPr id="52" name="TextBox 51"/>
          <p:cNvSpPr txBox="1"/>
          <p:nvPr/>
        </p:nvSpPr>
        <p:spPr>
          <a:xfrm>
            <a:off x="3841218" y="6237312"/>
            <a:ext cx="442750" cy="461665"/>
          </a:xfrm>
          <a:prstGeom prst="rect">
            <a:avLst/>
          </a:prstGeom>
          <a:noFill/>
        </p:spPr>
        <p:txBody>
          <a:bodyPr wrap="none" rtlCol="0">
            <a:spAutoFit/>
          </a:bodyPr>
          <a:lstStyle/>
          <a:p>
            <a:r>
              <a:rPr lang="en-IN" sz="2400" dirty="0" smtClean="0"/>
              <a:t>t1</a:t>
            </a:r>
            <a:endParaRPr lang="en-IN" sz="2400" dirty="0"/>
          </a:p>
        </p:txBody>
      </p:sp>
    </p:spTree>
    <p:extLst>
      <p:ext uri="{BB962C8B-B14F-4D97-AF65-F5344CB8AC3E}">
        <p14:creationId xmlns:p14="http://schemas.microsoft.com/office/powerpoint/2010/main" val="259610597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lstStyle/>
          <a:p>
            <a:r>
              <a:rPr lang="en-IN" dirty="0" smtClean="0"/>
              <a:t>ThreadGroup is a java class present in java.lang package and direct child class of Object class.</a:t>
            </a:r>
            <a:endParaRPr lang="en-IN" dirty="0"/>
          </a:p>
        </p:txBody>
      </p:sp>
      <p:cxnSp>
        <p:nvCxnSpPr>
          <p:cNvPr id="5" name="Straight Arrow Connector 4"/>
          <p:cNvCxnSpPr/>
          <p:nvPr/>
        </p:nvCxnSpPr>
        <p:spPr>
          <a:xfrm flipV="1">
            <a:off x="4283968" y="2204864"/>
            <a:ext cx="0" cy="9361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684957" y="1681644"/>
            <a:ext cx="1148071" cy="523220"/>
          </a:xfrm>
          <a:prstGeom prst="rect">
            <a:avLst/>
          </a:prstGeom>
          <a:noFill/>
        </p:spPr>
        <p:txBody>
          <a:bodyPr wrap="none" rtlCol="0">
            <a:spAutoFit/>
          </a:bodyPr>
          <a:lstStyle/>
          <a:p>
            <a:r>
              <a:rPr lang="en-IN" sz="2800" dirty="0" smtClean="0"/>
              <a:t>Object</a:t>
            </a:r>
            <a:endParaRPr lang="en-IN" sz="2800" dirty="0"/>
          </a:p>
        </p:txBody>
      </p:sp>
      <p:sp>
        <p:nvSpPr>
          <p:cNvPr id="9" name="TextBox 8"/>
          <p:cNvSpPr txBox="1"/>
          <p:nvPr/>
        </p:nvSpPr>
        <p:spPr>
          <a:xfrm>
            <a:off x="3563888" y="3146212"/>
            <a:ext cx="2120196" cy="523220"/>
          </a:xfrm>
          <a:prstGeom prst="rect">
            <a:avLst/>
          </a:prstGeom>
          <a:noFill/>
        </p:spPr>
        <p:txBody>
          <a:bodyPr wrap="none" rtlCol="0">
            <a:spAutoFit/>
          </a:bodyPr>
          <a:lstStyle/>
          <a:p>
            <a:r>
              <a:rPr lang="en-IN" sz="2800" dirty="0" smtClean="0"/>
              <a:t>ThreadGroup</a:t>
            </a:r>
            <a:endParaRPr lang="en-IN" sz="2800" dirty="0"/>
          </a:p>
        </p:txBody>
      </p:sp>
    </p:spTree>
    <p:extLst>
      <p:ext uri="{BB962C8B-B14F-4D97-AF65-F5344CB8AC3E}">
        <p14:creationId xmlns:p14="http://schemas.microsoft.com/office/powerpoint/2010/main" val="205857413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Constructors of ThreadGroup</a:t>
            </a:r>
            <a:endParaRPr lang="en-IN" dirty="0">
              <a:solidFill>
                <a:srgbClr val="FF0000"/>
              </a:solidFill>
            </a:endParaRPr>
          </a:p>
        </p:txBody>
      </p:sp>
      <p:sp>
        <p:nvSpPr>
          <p:cNvPr id="3" name="Content Placeholder 2"/>
          <p:cNvSpPr>
            <a:spLocks noGrp="1"/>
          </p:cNvSpPr>
          <p:nvPr>
            <p:ph idx="1"/>
          </p:nvPr>
        </p:nvSpPr>
        <p:spPr>
          <a:xfrm>
            <a:off x="179512" y="1600200"/>
            <a:ext cx="8856984" cy="5141168"/>
          </a:xfrm>
        </p:spPr>
        <p:txBody>
          <a:bodyPr/>
          <a:lstStyle/>
          <a:p>
            <a:pPr marL="514350" indent="-514350">
              <a:buFont typeface="+mj-lt"/>
              <a:buAutoNum type="arabicPeriod"/>
            </a:pPr>
            <a:r>
              <a:rPr lang="en-IN" dirty="0" smtClean="0">
                <a:solidFill>
                  <a:srgbClr val="00B0F0"/>
                </a:solidFill>
              </a:rPr>
              <a:t>ThreadGroup g=new ThreadGroup(String name);</a:t>
            </a:r>
          </a:p>
          <a:p>
            <a:pPr marL="0" indent="0">
              <a:buNone/>
            </a:pPr>
            <a:r>
              <a:rPr lang="en-IN" dirty="0">
                <a:solidFill>
                  <a:srgbClr val="00B0F0"/>
                </a:solidFill>
              </a:rPr>
              <a:t> </a:t>
            </a:r>
            <a:r>
              <a:rPr lang="en-IN" dirty="0" smtClean="0">
                <a:solidFill>
                  <a:srgbClr val="00B0F0"/>
                </a:solidFill>
              </a:rPr>
              <a:t>  </a:t>
            </a:r>
            <a:r>
              <a:rPr lang="en-IN" dirty="0" smtClean="0"/>
              <a:t>creates a new thread group with the specified group name. The parent of new group is the thread group of currently executing thread. </a:t>
            </a:r>
            <a:endParaRPr lang="en-IN" dirty="0" smtClean="0">
              <a:solidFill>
                <a:srgbClr val="00B0F0"/>
              </a:solidFill>
            </a:endParaRPr>
          </a:p>
          <a:p>
            <a:pPr marL="0" indent="0">
              <a:buNone/>
            </a:pPr>
            <a:r>
              <a:rPr lang="en-IN" dirty="0" smtClean="0"/>
              <a:t> </a:t>
            </a:r>
            <a:r>
              <a:rPr lang="en-IN" dirty="0" smtClean="0">
                <a:solidFill>
                  <a:srgbClr val="FF0000"/>
                </a:solidFill>
              </a:rPr>
              <a:t>Example </a:t>
            </a:r>
            <a:r>
              <a:rPr lang="en-IN" dirty="0" smtClean="0"/>
              <a:t>ThreadGroup g=new ThreadGroup(“first”);</a:t>
            </a:r>
          </a:p>
          <a:p>
            <a:pPr marL="0" indent="0">
              <a:buNone/>
            </a:pPr>
            <a:r>
              <a:rPr lang="en-IN" dirty="0" smtClean="0"/>
              <a:t>2. </a:t>
            </a:r>
            <a:r>
              <a:rPr lang="en-IN" dirty="0">
                <a:solidFill>
                  <a:srgbClr val="00B0F0"/>
                </a:solidFill>
              </a:rPr>
              <a:t>ThreadGroup g=new </a:t>
            </a:r>
            <a:r>
              <a:rPr lang="en-IN" dirty="0" smtClean="0">
                <a:solidFill>
                  <a:srgbClr val="00B0F0"/>
                </a:solidFill>
              </a:rPr>
              <a:t>ThreadGroup( ThreadGroup pg  ,String </a:t>
            </a:r>
            <a:r>
              <a:rPr lang="en-IN" dirty="0">
                <a:solidFill>
                  <a:srgbClr val="00B0F0"/>
                </a:solidFill>
              </a:rPr>
              <a:t>name</a:t>
            </a:r>
            <a:r>
              <a:rPr lang="en-IN" dirty="0" smtClean="0">
                <a:solidFill>
                  <a:srgbClr val="00B0F0"/>
                </a:solidFill>
              </a:rPr>
              <a:t>);</a:t>
            </a:r>
          </a:p>
          <a:p>
            <a:pPr marL="0" indent="0">
              <a:buNone/>
            </a:pPr>
            <a:r>
              <a:rPr lang="en-IN" dirty="0">
                <a:solidFill>
                  <a:srgbClr val="00B0F0"/>
                </a:solidFill>
              </a:rPr>
              <a:t> </a:t>
            </a:r>
            <a:r>
              <a:rPr lang="en-IN" dirty="0">
                <a:solidFill>
                  <a:srgbClr val="FF0000"/>
                </a:solidFill>
              </a:rPr>
              <a:t>Example </a:t>
            </a:r>
            <a:r>
              <a:rPr lang="en-IN" dirty="0"/>
              <a:t>ThreadGroup </a:t>
            </a:r>
            <a:r>
              <a:rPr lang="en-IN" dirty="0" smtClean="0"/>
              <a:t>g1=new ThreadGroup (g , “first ”);</a:t>
            </a:r>
            <a:r>
              <a:rPr lang="en-IN" dirty="0" smtClean="0">
                <a:solidFill>
                  <a:srgbClr val="00B0F0"/>
                </a:solidFill>
              </a:rPr>
              <a:t> </a:t>
            </a:r>
            <a:endParaRPr lang="en-IN" dirty="0">
              <a:solidFill>
                <a:srgbClr val="00B0F0"/>
              </a:solidFill>
            </a:endParaRPr>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3463301585"/>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928992" cy="6552728"/>
          </a:xfrm>
        </p:spPr>
        <p:txBody>
          <a:bodyPr>
            <a:normAutofit fontScale="92500" lnSpcReduction="10000"/>
          </a:bodyPr>
          <a:lstStyle/>
          <a:p>
            <a:r>
              <a:rPr lang="en-IN" dirty="0" smtClean="0">
                <a:solidFill>
                  <a:srgbClr val="FF0000"/>
                </a:solidFill>
              </a:rPr>
              <a:t>Example</a:t>
            </a:r>
          </a:p>
          <a:p>
            <a:pPr marL="0" indent="0">
              <a:buNone/>
            </a:pPr>
            <a:r>
              <a:rPr lang="en-IN" dirty="0">
                <a:solidFill>
                  <a:srgbClr val="FF0000"/>
                </a:solidFill>
              </a:rPr>
              <a:t> </a:t>
            </a:r>
            <a:r>
              <a:rPr lang="en-IN" dirty="0" smtClean="0"/>
              <a:t>class Test {</a:t>
            </a:r>
          </a:p>
          <a:p>
            <a:pPr marL="0" indent="0">
              <a:buNone/>
            </a:pPr>
            <a:r>
              <a:rPr lang="en-IN" dirty="0">
                <a:solidFill>
                  <a:srgbClr val="FF0000"/>
                </a:solidFill>
              </a:rPr>
              <a:t>	</a:t>
            </a:r>
            <a:r>
              <a:rPr lang="en-IN" dirty="0" smtClean="0"/>
              <a:t>public static void main(String args[]) {</a:t>
            </a:r>
          </a:p>
          <a:p>
            <a:pPr marL="0" indent="0">
              <a:buNone/>
            </a:pPr>
            <a:r>
              <a:rPr lang="en-IN" dirty="0"/>
              <a:t>	</a:t>
            </a:r>
            <a:r>
              <a:rPr lang="en-IN" dirty="0" smtClean="0"/>
              <a:t>	</a:t>
            </a:r>
            <a:r>
              <a:rPr lang="en-IN" dirty="0" smtClean="0">
                <a:solidFill>
                  <a:srgbClr val="002060"/>
                </a:solidFill>
              </a:rPr>
              <a:t>ThreadGroup g1=new ThreadGroup( “first thread”);</a:t>
            </a:r>
          </a:p>
          <a:p>
            <a:pPr marL="0" indent="0">
              <a:buNone/>
            </a:pPr>
            <a:r>
              <a:rPr lang="en-IN" dirty="0"/>
              <a:t>	</a:t>
            </a:r>
            <a:r>
              <a:rPr lang="en-IN" dirty="0" smtClean="0"/>
              <a:t>	System.out.println( g1.getParent().getName());//</a:t>
            </a:r>
            <a:r>
              <a:rPr lang="en-IN" dirty="0" smtClean="0">
                <a:solidFill>
                  <a:srgbClr val="FF0000"/>
                </a:solidFill>
              </a:rPr>
              <a:t>main</a:t>
            </a:r>
          </a:p>
          <a:p>
            <a:pPr marL="0" indent="0">
              <a:buNone/>
            </a:pPr>
            <a:r>
              <a:rPr lang="en-IN" dirty="0"/>
              <a:t>	</a:t>
            </a:r>
            <a:r>
              <a:rPr lang="en-IN" dirty="0" smtClean="0"/>
              <a:t>	</a:t>
            </a:r>
            <a:r>
              <a:rPr lang="en-IN" dirty="0">
                <a:solidFill>
                  <a:srgbClr val="002060"/>
                </a:solidFill>
              </a:rPr>
              <a:t>ThreadGroup </a:t>
            </a:r>
            <a:r>
              <a:rPr lang="en-IN" dirty="0" smtClean="0">
                <a:solidFill>
                  <a:srgbClr val="002060"/>
                </a:solidFill>
              </a:rPr>
              <a:t>g2=new ThreadGroup(g1, “second thread”);</a:t>
            </a:r>
            <a:endParaRPr lang="en-IN" dirty="0">
              <a:solidFill>
                <a:srgbClr val="002060"/>
              </a:solidFill>
            </a:endParaRPr>
          </a:p>
          <a:p>
            <a:pPr marL="0" indent="0">
              <a:buNone/>
            </a:pPr>
            <a:r>
              <a:rPr lang="en-IN" dirty="0" smtClean="0"/>
              <a:t>		</a:t>
            </a:r>
            <a:r>
              <a:rPr lang="en-IN" dirty="0"/>
              <a:t>System.out.println( </a:t>
            </a:r>
            <a:r>
              <a:rPr lang="en-IN" dirty="0" smtClean="0"/>
              <a:t>g2.getParent</a:t>
            </a:r>
            <a:r>
              <a:rPr lang="en-IN" dirty="0"/>
              <a:t>().getName</a:t>
            </a:r>
            <a:r>
              <a:rPr lang="en-IN" dirty="0" smtClean="0"/>
              <a:t>());// </a:t>
            </a:r>
            <a:r>
              <a:rPr lang="en-IN" dirty="0" smtClean="0">
                <a:solidFill>
                  <a:srgbClr val="FF0000"/>
                </a:solidFill>
              </a:rPr>
              <a:t>first group</a:t>
            </a:r>
          </a:p>
          <a:p>
            <a:pPr marL="0" indent="0">
              <a:buNone/>
            </a:pPr>
            <a:r>
              <a:rPr lang="en-IN" dirty="0"/>
              <a:t>	</a:t>
            </a:r>
            <a:r>
              <a:rPr lang="en-IN" dirty="0" smtClean="0"/>
              <a:t>}</a:t>
            </a:r>
          </a:p>
          <a:p>
            <a:pPr marL="0" indent="0">
              <a:buNone/>
            </a:pPr>
            <a:r>
              <a:rPr lang="en-IN" dirty="0"/>
              <a:t>}</a:t>
            </a:r>
          </a:p>
        </p:txBody>
      </p:sp>
    </p:spTree>
    <p:extLst>
      <p:ext uri="{BB962C8B-B14F-4D97-AF65-F5344CB8AC3E}">
        <p14:creationId xmlns:p14="http://schemas.microsoft.com/office/powerpoint/2010/main" val="402317035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FF0000"/>
                </a:solidFill>
              </a:rPr>
              <a:t>Important methods of ThreadGroup class</a:t>
            </a:r>
            <a:endParaRPr lang="en-IN" dirty="0">
              <a:solidFill>
                <a:srgbClr val="FF0000"/>
              </a:solidFill>
            </a:endParaRPr>
          </a:p>
        </p:txBody>
      </p:sp>
      <p:sp>
        <p:nvSpPr>
          <p:cNvPr id="3" name="Content Placeholder 2"/>
          <p:cNvSpPr>
            <a:spLocks noGrp="1"/>
          </p:cNvSpPr>
          <p:nvPr>
            <p:ph idx="1"/>
          </p:nvPr>
        </p:nvSpPr>
        <p:spPr>
          <a:xfrm>
            <a:off x="457200" y="1412776"/>
            <a:ext cx="8229600" cy="5445224"/>
          </a:xfrm>
        </p:spPr>
        <p:txBody>
          <a:bodyPr>
            <a:normAutofit fontScale="77500" lnSpcReduction="20000"/>
          </a:bodyPr>
          <a:lstStyle/>
          <a:p>
            <a:pPr marL="514350" indent="-514350">
              <a:buFont typeface="+mj-lt"/>
              <a:buAutoNum type="arabicPeriod"/>
            </a:pPr>
            <a:r>
              <a:rPr lang="en-IN" dirty="0" smtClean="0"/>
              <a:t>String getName(); </a:t>
            </a:r>
            <a:r>
              <a:rPr lang="en-IN" dirty="0" smtClean="0">
                <a:solidFill>
                  <a:srgbClr val="FF0000"/>
                </a:solidFill>
                <a:sym typeface="Wingdings" pitchFamily="2" charset="2"/>
              </a:rPr>
              <a:t></a:t>
            </a:r>
            <a:r>
              <a:rPr lang="en-IN" dirty="0" smtClean="0">
                <a:solidFill>
                  <a:srgbClr val="00B0F0"/>
                </a:solidFill>
              </a:rPr>
              <a:t>used to get name of the thread group</a:t>
            </a:r>
            <a:r>
              <a:rPr lang="en-IN" dirty="0" smtClean="0"/>
              <a:t>.</a:t>
            </a:r>
          </a:p>
          <a:p>
            <a:pPr marL="514350" indent="-514350">
              <a:buFont typeface="+mj-lt"/>
              <a:buAutoNum type="arabicPeriod"/>
            </a:pPr>
            <a:r>
              <a:rPr lang="en-IN" dirty="0"/>
              <a:t>i</a:t>
            </a:r>
            <a:r>
              <a:rPr lang="en-IN" dirty="0" smtClean="0"/>
              <a:t>nt getMaxPriority(); </a:t>
            </a:r>
            <a:r>
              <a:rPr lang="en-IN" dirty="0" smtClean="0">
                <a:solidFill>
                  <a:srgbClr val="FF0000"/>
                </a:solidFill>
                <a:sym typeface="Wingdings" pitchFamily="2" charset="2"/>
              </a:rPr>
              <a:t> </a:t>
            </a:r>
            <a:r>
              <a:rPr lang="en-IN" dirty="0" smtClean="0">
                <a:solidFill>
                  <a:srgbClr val="00B0F0"/>
                </a:solidFill>
                <a:sym typeface="Wingdings" pitchFamily="2" charset="2"/>
              </a:rPr>
              <a:t>used to find priority of a thread group</a:t>
            </a:r>
            <a:r>
              <a:rPr lang="en-IN" dirty="0" smtClean="0">
                <a:sym typeface="Wingdings" pitchFamily="2" charset="2"/>
              </a:rPr>
              <a:t>.</a:t>
            </a:r>
          </a:p>
          <a:p>
            <a:pPr marL="514350" indent="-514350">
              <a:buFont typeface="+mj-lt"/>
              <a:buAutoNum type="arabicPeriod"/>
            </a:pPr>
            <a:r>
              <a:rPr lang="en-IN" dirty="0" smtClean="0"/>
              <a:t>void setMaxPriority(int p); </a:t>
            </a:r>
            <a:r>
              <a:rPr lang="en-IN" dirty="0">
                <a:solidFill>
                  <a:srgbClr val="FF0000"/>
                </a:solidFill>
                <a:sym typeface="Wingdings" pitchFamily="2" charset="2"/>
              </a:rPr>
              <a:t> </a:t>
            </a:r>
            <a:r>
              <a:rPr lang="en-IN" dirty="0">
                <a:solidFill>
                  <a:srgbClr val="00B0F0"/>
                </a:solidFill>
                <a:sym typeface="Wingdings" pitchFamily="2" charset="2"/>
              </a:rPr>
              <a:t>used to </a:t>
            </a:r>
            <a:r>
              <a:rPr lang="en-IN" dirty="0" smtClean="0">
                <a:solidFill>
                  <a:srgbClr val="00B0F0"/>
                </a:solidFill>
                <a:sym typeface="Wingdings" pitchFamily="2" charset="2"/>
              </a:rPr>
              <a:t>set maximum priority </a:t>
            </a:r>
            <a:r>
              <a:rPr lang="en-IN" dirty="0">
                <a:solidFill>
                  <a:srgbClr val="00B0F0"/>
                </a:solidFill>
                <a:sym typeface="Wingdings" pitchFamily="2" charset="2"/>
              </a:rPr>
              <a:t>of a thread group</a:t>
            </a:r>
            <a:r>
              <a:rPr lang="en-IN" dirty="0" smtClean="0">
                <a:sym typeface="Wingdings" pitchFamily="2" charset="2"/>
              </a:rPr>
              <a:t>.</a:t>
            </a:r>
          </a:p>
          <a:p>
            <a:pPr marL="514350" indent="-514350">
              <a:buFont typeface="+mj-lt"/>
              <a:buAutoNum type="arabicPeriod"/>
            </a:pPr>
            <a:r>
              <a:rPr lang="en-IN" dirty="0" smtClean="0">
                <a:sym typeface="Wingdings" pitchFamily="2" charset="2"/>
              </a:rPr>
              <a:t>ThreadGroup getParent(); </a:t>
            </a:r>
            <a:r>
              <a:rPr lang="en-IN" dirty="0">
                <a:solidFill>
                  <a:srgbClr val="FF0000"/>
                </a:solidFill>
                <a:sym typeface="Wingdings" pitchFamily="2" charset="2"/>
              </a:rPr>
              <a:t> </a:t>
            </a:r>
            <a:r>
              <a:rPr lang="en-IN" dirty="0">
                <a:solidFill>
                  <a:srgbClr val="00B0F0"/>
                </a:solidFill>
                <a:sym typeface="Wingdings" pitchFamily="2" charset="2"/>
              </a:rPr>
              <a:t>used to </a:t>
            </a:r>
            <a:r>
              <a:rPr lang="en-IN" dirty="0" smtClean="0">
                <a:solidFill>
                  <a:srgbClr val="00B0F0"/>
                </a:solidFill>
                <a:sym typeface="Wingdings" pitchFamily="2" charset="2"/>
              </a:rPr>
              <a:t>get parent group of current thread </a:t>
            </a:r>
            <a:r>
              <a:rPr lang="en-IN" dirty="0">
                <a:solidFill>
                  <a:srgbClr val="00B0F0"/>
                </a:solidFill>
                <a:sym typeface="Wingdings" pitchFamily="2" charset="2"/>
              </a:rPr>
              <a:t>group</a:t>
            </a:r>
            <a:r>
              <a:rPr lang="en-IN" dirty="0" smtClean="0">
                <a:sym typeface="Wingdings" pitchFamily="2" charset="2"/>
              </a:rPr>
              <a:t>.</a:t>
            </a:r>
          </a:p>
          <a:p>
            <a:pPr marL="514350" indent="-514350">
              <a:buFont typeface="+mj-lt"/>
              <a:buAutoNum type="arabicPeriod"/>
            </a:pPr>
            <a:r>
              <a:rPr lang="en-IN" dirty="0">
                <a:sym typeface="Wingdings" pitchFamily="2" charset="2"/>
              </a:rPr>
              <a:t>v</a:t>
            </a:r>
            <a:r>
              <a:rPr lang="en-IN" dirty="0" smtClean="0">
                <a:sym typeface="Wingdings" pitchFamily="2" charset="2"/>
              </a:rPr>
              <a:t>oid list(); </a:t>
            </a:r>
            <a:r>
              <a:rPr lang="en-IN" dirty="0">
                <a:solidFill>
                  <a:srgbClr val="FF0000"/>
                </a:solidFill>
                <a:sym typeface="Wingdings" pitchFamily="2" charset="2"/>
              </a:rPr>
              <a:t> </a:t>
            </a:r>
            <a:r>
              <a:rPr lang="en-IN" dirty="0" smtClean="0">
                <a:solidFill>
                  <a:srgbClr val="00B0F0"/>
                </a:solidFill>
                <a:sym typeface="Wingdings" pitchFamily="2" charset="2"/>
              </a:rPr>
              <a:t>it prints information about thread group in the console</a:t>
            </a:r>
            <a:r>
              <a:rPr lang="en-IN" dirty="0" smtClean="0">
                <a:sym typeface="Wingdings" pitchFamily="2" charset="2"/>
              </a:rPr>
              <a:t>.</a:t>
            </a:r>
            <a:endParaRPr lang="en-IN" dirty="0">
              <a:sym typeface="Wingdings" pitchFamily="2" charset="2"/>
            </a:endParaRPr>
          </a:p>
          <a:p>
            <a:pPr marL="514350" indent="-514350">
              <a:buFont typeface="+mj-lt"/>
              <a:buAutoNum type="arabicPeriod"/>
            </a:pPr>
            <a:r>
              <a:rPr lang="en-IN" dirty="0">
                <a:sym typeface="Wingdings" pitchFamily="2" charset="2"/>
              </a:rPr>
              <a:t>i</a:t>
            </a:r>
            <a:r>
              <a:rPr lang="en-IN" dirty="0" smtClean="0">
                <a:sym typeface="Wingdings" pitchFamily="2" charset="2"/>
              </a:rPr>
              <a:t>nt activeCount(); </a:t>
            </a:r>
            <a:r>
              <a:rPr lang="en-IN" dirty="0" smtClean="0">
                <a:solidFill>
                  <a:srgbClr val="FF0000"/>
                </a:solidFill>
                <a:sym typeface="Wingdings" pitchFamily="2" charset="2"/>
              </a:rPr>
              <a:t> </a:t>
            </a:r>
            <a:r>
              <a:rPr lang="en-IN" dirty="0" smtClean="0">
                <a:solidFill>
                  <a:srgbClr val="00B0F0"/>
                </a:solidFill>
                <a:sym typeface="Wingdings" pitchFamily="2" charset="2"/>
              </a:rPr>
              <a:t>returns number of active threads present in thread group</a:t>
            </a:r>
            <a:r>
              <a:rPr lang="en-IN" dirty="0" smtClean="0">
                <a:sym typeface="Wingdings" pitchFamily="2" charset="2"/>
              </a:rPr>
              <a:t>.</a:t>
            </a:r>
            <a:endParaRPr lang="en-IN" dirty="0">
              <a:sym typeface="Wingdings" pitchFamily="2" charset="2"/>
            </a:endParaRPr>
          </a:p>
          <a:p>
            <a:pPr marL="514350" indent="-514350">
              <a:buFont typeface="+mj-lt"/>
              <a:buAutoNum type="arabicPeriod"/>
            </a:pPr>
            <a:r>
              <a:rPr lang="en-IN" dirty="0">
                <a:sym typeface="Wingdings" pitchFamily="2" charset="2"/>
              </a:rPr>
              <a:t>i</a:t>
            </a:r>
            <a:r>
              <a:rPr lang="en-IN" dirty="0" smtClean="0">
                <a:sym typeface="Wingdings" pitchFamily="2" charset="2"/>
              </a:rPr>
              <a:t>nt enumerate(Thread t[]); </a:t>
            </a:r>
            <a:r>
              <a:rPr lang="en-IN" dirty="0" smtClean="0">
                <a:solidFill>
                  <a:srgbClr val="FF0000"/>
                </a:solidFill>
                <a:sym typeface="Wingdings" pitchFamily="2" charset="2"/>
              </a:rPr>
              <a:t> </a:t>
            </a:r>
            <a:r>
              <a:rPr lang="en-IN" dirty="0">
                <a:solidFill>
                  <a:srgbClr val="00B0F0"/>
                </a:solidFill>
                <a:sym typeface="Wingdings" pitchFamily="2" charset="2"/>
              </a:rPr>
              <a:t>to copy all active threads of this thread group into provided thread </a:t>
            </a:r>
            <a:r>
              <a:rPr lang="en-IN" dirty="0" smtClean="0">
                <a:solidFill>
                  <a:srgbClr val="00B0F0"/>
                </a:solidFill>
                <a:sym typeface="Wingdings" pitchFamily="2" charset="2"/>
              </a:rPr>
              <a:t>array. In this case SubThreadGroups will also be considered.</a:t>
            </a:r>
            <a:endParaRPr lang="en-IN" dirty="0">
              <a:sym typeface="Wingdings" pitchFamily="2" charset="2"/>
            </a:endParaRPr>
          </a:p>
        </p:txBody>
      </p:sp>
    </p:spTree>
    <p:extLst>
      <p:ext uri="{BB962C8B-B14F-4D97-AF65-F5344CB8AC3E}">
        <p14:creationId xmlns:p14="http://schemas.microsoft.com/office/powerpoint/2010/main" val="189252773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60648"/>
            <a:ext cx="8784976" cy="6408712"/>
          </a:xfrm>
        </p:spPr>
        <p:txBody>
          <a:bodyPr>
            <a:normAutofit lnSpcReduction="10000"/>
          </a:bodyPr>
          <a:lstStyle/>
          <a:p>
            <a:pPr marL="0" indent="0">
              <a:buNone/>
            </a:pPr>
            <a:r>
              <a:rPr lang="en-IN" dirty="0" smtClean="0"/>
              <a:t>8. </a:t>
            </a:r>
            <a:r>
              <a:rPr lang="en-IN" dirty="0">
                <a:sym typeface="Wingdings" pitchFamily="2" charset="2"/>
              </a:rPr>
              <a:t>int </a:t>
            </a:r>
            <a:r>
              <a:rPr lang="en-IN" dirty="0" smtClean="0">
                <a:sym typeface="Wingdings" pitchFamily="2" charset="2"/>
              </a:rPr>
              <a:t>enumerate(ThreadGroup </a:t>
            </a:r>
            <a:r>
              <a:rPr lang="en-IN" dirty="0">
                <a:sym typeface="Wingdings" pitchFamily="2" charset="2"/>
              </a:rPr>
              <a:t>t[]); </a:t>
            </a:r>
            <a:r>
              <a:rPr lang="en-IN" dirty="0">
                <a:solidFill>
                  <a:srgbClr val="FF0000"/>
                </a:solidFill>
                <a:sym typeface="Wingdings" pitchFamily="2" charset="2"/>
              </a:rPr>
              <a:t> </a:t>
            </a:r>
            <a:r>
              <a:rPr lang="en-IN" dirty="0">
                <a:solidFill>
                  <a:srgbClr val="00B0F0"/>
                </a:solidFill>
                <a:sym typeface="Wingdings" pitchFamily="2" charset="2"/>
              </a:rPr>
              <a:t>to copy all </a:t>
            </a:r>
            <a:r>
              <a:rPr lang="en-IN" dirty="0" smtClean="0">
                <a:solidFill>
                  <a:srgbClr val="00B0F0"/>
                </a:solidFill>
                <a:sym typeface="Wingdings" pitchFamily="2" charset="2"/>
              </a:rPr>
              <a:t>active sub thread groups into ThreadGroup </a:t>
            </a:r>
            <a:r>
              <a:rPr lang="en-IN" dirty="0">
                <a:solidFill>
                  <a:srgbClr val="00B0F0"/>
                </a:solidFill>
                <a:sym typeface="Wingdings" pitchFamily="2" charset="2"/>
              </a:rPr>
              <a:t>array</a:t>
            </a:r>
            <a:r>
              <a:rPr lang="en-IN" dirty="0" smtClean="0">
                <a:sym typeface="Wingdings" pitchFamily="2" charset="2"/>
              </a:rPr>
              <a:t>.</a:t>
            </a:r>
          </a:p>
          <a:p>
            <a:pPr marL="0" indent="0">
              <a:buNone/>
            </a:pPr>
            <a:r>
              <a:rPr lang="en-IN" dirty="0" smtClean="0">
                <a:sym typeface="Wingdings" pitchFamily="2" charset="2"/>
              </a:rPr>
              <a:t>9. Boolean isDaemon(); </a:t>
            </a:r>
            <a:r>
              <a:rPr lang="en-IN" dirty="0" smtClean="0">
                <a:solidFill>
                  <a:srgbClr val="FF0000"/>
                </a:solidFill>
                <a:sym typeface="Wingdings" pitchFamily="2" charset="2"/>
              </a:rPr>
              <a:t> </a:t>
            </a:r>
            <a:r>
              <a:rPr lang="en-IN" dirty="0" smtClean="0">
                <a:solidFill>
                  <a:srgbClr val="00B0F0"/>
                </a:solidFill>
                <a:sym typeface="Wingdings" pitchFamily="2" charset="2"/>
              </a:rPr>
              <a:t>to get daemon nature of a thread group</a:t>
            </a:r>
            <a:r>
              <a:rPr lang="en-IN" dirty="0" smtClean="0">
                <a:sym typeface="Wingdings" pitchFamily="2" charset="2"/>
              </a:rPr>
              <a:t>.</a:t>
            </a:r>
            <a:endParaRPr lang="en-IN" dirty="0">
              <a:sym typeface="Wingdings" pitchFamily="2" charset="2"/>
            </a:endParaRPr>
          </a:p>
          <a:p>
            <a:pPr marL="0" indent="0">
              <a:buNone/>
            </a:pPr>
            <a:r>
              <a:rPr lang="en-IN" dirty="0" smtClean="0">
                <a:sym typeface="Wingdings" pitchFamily="2" charset="2"/>
              </a:rPr>
              <a:t>10. Void setDaemon( boolean b);</a:t>
            </a:r>
            <a:r>
              <a:rPr lang="en-IN" dirty="0">
                <a:solidFill>
                  <a:srgbClr val="FF0000"/>
                </a:solidFill>
                <a:sym typeface="Wingdings" pitchFamily="2" charset="2"/>
              </a:rPr>
              <a:t>  </a:t>
            </a:r>
            <a:r>
              <a:rPr lang="en-IN" dirty="0">
                <a:solidFill>
                  <a:srgbClr val="00B0F0"/>
                </a:solidFill>
                <a:sym typeface="Wingdings" pitchFamily="2" charset="2"/>
              </a:rPr>
              <a:t>to </a:t>
            </a:r>
            <a:r>
              <a:rPr lang="en-IN" dirty="0" smtClean="0">
                <a:solidFill>
                  <a:srgbClr val="00B0F0"/>
                </a:solidFill>
                <a:sym typeface="Wingdings" pitchFamily="2" charset="2"/>
              </a:rPr>
              <a:t>change daemon nature of a thread grou</a:t>
            </a:r>
            <a:r>
              <a:rPr lang="en-IN" dirty="0">
                <a:solidFill>
                  <a:srgbClr val="00B0F0"/>
                </a:solidFill>
                <a:sym typeface="Wingdings" pitchFamily="2" charset="2"/>
              </a:rPr>
              <a:t>p</a:t>
            </a:r>
            <a:r>
              <a:rPr lang="en-IN" dirty="0" smtClean="0">
                <a:sym typeface="Wingdings" pitchFamily="2" charset="2"/>
              </a:rPr>
              <a:t>.</a:t>
            </a:r>
            <a:endParaRPr lang="en-IN" dirty="0">
              <a:sym typeface="Wingdings" pitchFamily="2" charset="2"/>
            </a:endParaRPr>
          </a:p>
          <a:p>
            <a:pPr marL="0" indent="0">
              <a:buNone/>
            </a:pPr>
            <a:r>
              <a:rPr lang="en-IN" dirty="0" smtClean="0">
                <a:sym typeface="Wingdings" pitchFamily="2" charset="2"/>
              </a:rPr>
              <a:t>11. Void interrupt(); </a:t>
            </a:r>
            <a:r>
              <a:rPr lang="en-IN" dirty="0" smtClean="0">
                <a:solidFill>
                  <a:srgbClr val="FF0000"/>
                </a:solidFill>
                <a:sym typeface="Wingdings" pitchFamily="2" charset="2"/>
              </a:rPr>
              <a:t> </a:t>
            </a:r>
            <a:r>
              <a:rPr lang="en-IN" dirty="0" smtClean="0">
                <a:solidFill>
                  <a:srgbClr val="00B0F0"/>
                </a:solidFill>
                <a:sym typeface="Wingdings" pitchFamily="2" charset="2"/>
              </a:rPr>
              <a:t>to interrupt all waiting threads of a thread group</a:t>
            </a:r>
            <a:r>
              <a:rPr lang="en-IN" dirty="0" smtClean="0">
                <a:sym typeface="Wingdings" pitchFamily="2" charset="2"/>
              </a:rPr>
              <a:t>.</a:t>
            </a:r>
            <a:endParaRPr lang="en-IN" dirty="0">
              <a:sym typeface="Wingdings" pitchFamily="2" charset="2"/>
            </a:endParaRPr>
          </a:p>
          <a:p>
            <a:pPr marL="0" indent="0">
              <a:buNone/>
            </a:pPr>
            <a:r>
              <a:rPr lang="en-IN" dirty="0" smtClean="0">
                <a:sym typeface="Wingdings" pitchFamily="2" charset="2"/>
              </a:rPr>
              <a:t>12. Void destroy(); </a:t>
            </a:r>
            <a:r>
              <a:rPr lang="en-IN" dirty="0">
                <a:solidFill>
                  <a:srgbClr val="FF0000"/>
                </a:solidFill>
                <a:sym typeface="Wingdings" pitchFamily="2" charset="2"/>
              </a:rPr>
              <a:t> </a:t>
            </a:r>
            <a:r>
              <a:rPr lang="en-IN" dirty="0" smtClean="0">
                <a:solidFill>
                  <a:srgbClr val="00B0F0"/>
                </a:solidFill>
                <a:sym typeface="Wingdings" pitchFamily="2" charset="2"/>
              </a:rPr>
              <a:t>to destroy thread group and its sub thread groups</a:t>
            </a:r>
            <a:r>
              <a:rPr lang="en-IN" dirty="0" smtClean="0">
                <a:sym typeface="Wingdings" pitchFamily="2" charset="2"/>
              </a:rPr>
              <a:t>.</a:t>
            </a:r>
            <a:endParaRPr lang="en-IN" dirty="0">
              <a:sym typeface="Wingdings" pitchFamily="2" charset="2"/>
            </a:endParaRPr>
          </a:p>
          <a:p>
            <a:pPr marL="0" indent="0">
              <a:buNone/>
            </a:pPr>
            <a:r>
              <a:rPr lang="en-IN" dirty="0" smtClean="0">
                <a:sym typeface="Wingdings" pitchFamily="2" charset="2"/>
              </a:rPr>
              <a:t>13. Int activeGroupCount(); </a:t>
            </a:r>
            <a:r>
              <a:rPr lang="en-IN" dirty="0" smtClean="0">
                <a:solidFill>
                  <a:srgbClr val="FF0000"/>
                </a:solidFill>
                <a:sym typeface="Wingdings" pitchFamily="2" charset="2"/>
              </a:rPr>
              <a:t> </a:t>
            </a:r>
            <a:r>
              <a:rPr lang="en-IN" dirty="0" smtClean="0">
                <a:solidFill>
                  <a:srgbClr val="00B0F0"/>
                </a:solidFill>
                <a:sym typeface="Wingdings" pitchFamily="2" charset="2"/>
              </a:rPr>
              <a:t>it returns no. of active thread groups present in current thread group</a:t>
            </a:r>
            <a:r>
              <a:rPr lang="en-IN" dirty="0" smtClean="0">
                <a:sym typeface="Wingdings" pitchFamily="2" charset="2"/>
              </a:rPr>
              <a:t>.</a:t>
            </a:r>
            <a:endParaRPr lang="en-IN" dirty="0">
              <a:sym typeface="Wingdings" pitchFamily="2" charset="2"/>
            </a:endParaRPr>
          </a:p>
          <a:p>
            <a:pPr marL="0" indent="0">
              <a:buNone/>
            </a:pPr>
            <a:endParaRPr lang="en-IN" dirty="0"/>
          </a:p>
        </p:txBody>
      </p:sp>
    </p:spTree>
    <p:extLst>
      <p:ext uri="{BB962C8B-B14F-4D97-AF65-F5344CB8AC3E}">
        <p14:creationId xmlns:p14="http://schemas.microsoft.com/office/powerpoint/2010/main" val="161713969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Example </a:t>
            </a:r>
            <a:endParaRPr lang="en-IN" dirty="0">
              <a:solidFill>
                <a:srgbClr val="FF0000"/>
              </a:solidFill>
            </a:endParaRPr>
          </a:p>
        </p:txBody>
      </p:sp>
      <p:sp>
        <p:nvSpPr>
          <p:cNvPr id="3" name="Content Placeholder 2"/>
          <p:cNvSpPr>
            <a:spLocks noGrp="1"/>
          </p:cNvSpPr>
          <p:nvPr>
            <p:ph idx="1"/>
          </p:nvPr>
        </p:nvSpPr>
        <p:spPr>
          <a:xfrm>
            <a:off x="457200" y="1124744"/>
            <a:ext cx="8229600" cy="5544616"/>
          </a:xfrm>
        </p:spPr>
        <p:txBody>
          <a:bodyPr>
            <a:normAutofit fontScale="85000" lnSpcReduction="20000"/>
          </a:bodyPr>
          <a:lstStyle/>
          <a:p>
            <a:pPr marL="0" indent="0">
              <a:buNone/>
            </a:pPr>
            <a:r>
              <a:rPr lang="en-IN" dirty="0" smtClean="0"/>
              <a:t> class MyThread extends Thread {</a:t>
            </a:r>
          </a:p>
          <a:p>
            <a:pPr marL="0" indent="0">
              <a:buNone/>
            </a:pPr>
            <a:r>
              <a:rPr lang="en-IN" dirty="0"/>
              <a:t>	</a:t>
            </a:r>
            <a:r>
              <a:rPr lang="en-IN" dirty="0" smtClean="0"/>
              <a:t>MyThread(ThreadGroup g, String name){</a:t>
            </a:r>
          </a:p>
          <a:p>
            <a:pPr marL="0" indent="0">
              <a:buNone/>
            </a:pPr>
            <a:r>
              <a:rPr lang="en-IN" dirty="0"/>
              <a:t>	</a:t>
            </a:r>
            <a:r>
              <a:rPr lang="en-IN" dirty="0" smtClean="0"/>
              <a:t>	</a:t>
            </a:r>
            <a:r>
              <a:rPr lang="en-IN" dirty="0" smtClean="0">
                <a:solidFill>
                  <a:srgbClr val="00B0F0"/>
                </a:solidFill>
              </a:rPr>
              <a:t>super(g , name);</a:t>
            </a:r>
          </a:p>
          <a:p>
            <a:pPr marL="0" indent="0">
              <a:buNone/>
            </a:pPr>
            <a:r>
              <a:rPr lang="en-IN" dirty="0"/>
              <a:t>	</a:t>
            </a:r>
            <a:r>
              <a:rPr lang="en-IN" dirty="0" smtClean="0"/>
              <a:t>}</a:t>
            </a:r>
          </a:p>
          <a:p>
            <a:pPr marL="0" indent="0">
              <a:buNone/>
            </a:pPr>
            <a:r>
              <a:rPr lang="en-IN" dirty="0"/>
              <a:t>	</a:t>
            </a:r>
            <a:r>
              <a:rPr lang="en-IN" dirty="0" smtClean="0"/>
              <a:t>public void run(){</a:t>
            </a:r>
          </a:p>
          <a:p>
            <a:pPr marL="0" indent="0">
              <a:buNone/>
            </a:pPr>
            <a:r>
              <a:rPr lang="en-IN" dirty="0"/>
              <a:t>	</a:t>
            </a:r>
            <a:r>
              <a:rPr lang="en-IN" dirty="0" smtClean="0"/>
              <a:t>	System.out.println(“child thread”);</a:t>
            </a:r>
          </a:p>
          <a:p>
            <a:pPr marL="0" indent="0">
              <a:buNone/>
            </a:pPr>
            <a:r>
              <a:rPr lang="en-IN" dirty="0"/>
              <a:t>	</a:t>
            </a:r>
            <a:r>
              <a:rPr lang="en-IN" dirty="0" smtClean="0"/>
              <a:t>	try{</a:t>
            </a:r>
          </a:p>
          <a:p>
            <a:pPr marL="0" indent="0">
              <a:buNone/>
            </a:pPr>
            <a:r>
              <a:rPr lang="en-IN" dirty="0"/>
              <a:t>	</a:t>
            </a:r>
            <a:r>
              <a:rPr lang="en-IN" dirty="0" smtClean="0"/>
              <a:t>		</a:t>
            </a:r>
            <a:r>
              <a:rPr lang="en-IN" dirty="0" smtClean="0">
                <a:solidFill>
                  <a:srgbClr val="00B0F0"/>
                </a:solidFill>
              </a:rPr>
              <a:t>Thread.sleep(2000);</a:t>
            </a:r>
          </a:p>
          <a:p>
            <a:pPr marL="0" indent="0">
              <a:buNone/>
            </a:pPr>
            <a:r>
              <a:rPr lang="en-IN" dirty="0"/>
              <a:t>	</a:t>
            </a:r>
            <a:r>
              <a:rPr lang="en-IN" dirty="0" smtClean="0"/>
              <a:t>	}</a:t>
            </a:r>
          </a:p>
          <a:p>
            <a:pPr marL="0" indent="0">
              <a:buNone/>
            </a:pPr>
            <a:r>
              <a:rPr lang="en-IN" dirty="0"/>
              <a:t>	</a:t>
            </a:r>
            <a:r>
              <a:rPr lang="en-IN" dirty="0" smtClean="0"/>
              <a:t>	catch(InterruptedException a){}</a:t>
            </a:r>
          </a:p>
          <a:p>
            <a:pPr marL="0" indent="0">
              <a:buNone/>
            </a:pPr>
            <a:r>
              <a:rPr lang="en-IN" dirty="0"/>
              <a:t>	</a:t>
            </a:r>
            <a:r>
              <a:rPr lang="en-IN" dirty="0" smtClean="0"/>
              <a:t>}</a:t>
            </a:r>
          </a:p>
          <a:p>
            <a:pPr marL="0" indent="0">
              <a:buNone/>
            </a:pPr>
            <a:r>
              <a:rPr lang="en-IN" dirty="0"/>
              <a:t>}</a:t>
            </a:r>
            <a:endParaRPr lang="en-IN" dirty="0" smtClean="0"/>
          </a:p>
          <a:p>
            <a:pPr marL="0" indent="0">
              <a:buNone/>
            </a:pPr>
            <a:r>
              <a:rPr lang="en-IN" dirty="0"/>
              <a:t>	</a:t>
            </a:r>
          </a:p>
        </p:txBody>
      </p:sp>
    </p:spTree>
    <p:extLst>
      <p:ext uri="{BB962C8B-B14F-4D97-AF65-F5344CB8AC3E}">
        <p14:creationId xmlns:p14="http://schemas.microsoft.com/office/powerpoint/2010/main" val="76665064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928992" cy="6669360"/>
          </a:xfrm>
        </p:spPr>
        <p:txBody>
          <a:bodyPr>
            <a:normAutofit fontScale="77500" lnSpcReduction="20000"/>
          </a:bodyPr>
          <a:lstStyle/>
          <a:p>
            <a:pPr marL="0" indent="0">
              <a:buNone/>
            </a:pPr>
            <a:r>
              <a:rPr lang="en-IN" dirty="0" smtClean="0"/>
              <a:t> class ThreadGroupDemo {</a:t>
            </a:r>
          </a:p>
          <a:p>
            <a:pPr marL="0" indent="0">
              <a:buNone/>
            </a:pPr>
            <a:r>
              <a:rPr lang="en-IN" dirty="0"/>
              <a:t>	</a:t>
            </a:r>
            <a:r>
              <a:rPr lang="en-IN" dirty="0" smtClean="0"/>
              <a:t>public static void main(String args[]) throws Exception {</a:t>
            </a:r>
          </a:p>
          <a:p>
            <a:pPr marL="0" indent="0">
              <a:buNone/>
            </a:pPr>
            <a:r>
              <a:rPr lang="en-IN" dirty="0"/>
              <a:t>	</a:t>
            </a:r>
            <a:r>
              <a:rPr lang="en-IN" dirty="0" smtClean="0"/>
              <a:t>	ThreadGroup </a:t>
            </a:r>
            <a:r>
              <a:rPr lang="en-IN" dirty="0" smtClean="0">
                <a:solidFill>
                  <a:srgbClr val="00B0F0"/>
                </a:solidFill>
              </a:rPr>
              <a:t>pg=new ThreadGroup(“parent group”);</a:t>
            </a:r>
          </a:p>
          <a:p>
            <a:pPr marL="0" indent="0">
              <a:buNone/>
            </a:pPr>
            <a:r>
              <a:rPr lang="en-IN" dirty="0"/>
              <a:t>	</a:t>
            </a:r>
            <a:r>
              <a:rPr lang="en-IN" dirty="0" smtClean="0"/>
              <a:t>	ThreadGroup </a:t>
            </a:r>
            <a:r>
              <a:rPr lang="en-IN" dirty="0" smtClean="0">
                <a:solidFill>
                  <a:srgbClr val="00B0F0"/>
                </a:solidFill>
              </a:rPr>
              <a:t>cg=new ThreadGroup(pg,“child group”);</a:t>
            </a:r>
          </a:p>
          <a:p>
            <a:pPr marL="0" indent="0">
              <a:buNone/>
            </a:pPr>
            <a:r>
              <a:rPr lang="en-IN" dirty="0"/>
              <a:t>	</a:t>
            </a:r>
            <a:r>
              <a:rPr lang="en-IN" dirty="0" smtClean="0"/>
              <a:t>	MyThread t1=new MyThread(pg,”childthread1”);</a:t>
            </a:r>
          </a:p>
          <a:p>
            <a:pPr marL="0" indent="0">
              <a:buNone/>
            </a:pPr>
            <a:r>
              <a:rPr lang="en-IN" dirty="0" smtClean="0"/>
              <a:t>		MyThread t2=new MyThread(pg,”childthread2”);</a:t>
            </a:r>
          </a:p>
          <a:p>
            <a:pPr marL="0" indent="0">
              <a:buNone/>
            </a:pPr>
            <a:r>
              <a:rPr lang="en-IN" dirty="0"/>
              <a:t>	</a:t>
            </a:r>
            <a:r>
              <a:rPr lang="en-IN" dirty="0" smtClean="0"/>
              <a:t>	t1.start();</a:t>
            </a:r>
          </a:p>
          <a:p>
            <a:pPr marL="0" indent="0">
              <a:buNone/>
            </a:pPr>
            <a:r>
              <a:rPr lang="en-IN" dirty="0"/>
              <a:t>	</a:t>
            </a:r>
            <a:r>
              <a:rPr lang="en-IN" dirty="0" smtClean="0"/>
              <a:t>	t2.start();</a:t>
            </a:r>
          </a:p>
          <a:p>
            <a:pPr marL="0" indent="0">
              <a:buNone/>
            </a:pPr>
            <a:r>
              <a:rPr lang="en-IN" dirty="0"/>
              <a:t>	</a:t>
            </a:r>
            <a:r>
              <a:rPr lang="en-IN" dirty="0" smtClean="0"/>
              <a:t>	System.out.println</a:t>
            </a:r>
            <a:r>
              <a:rPr lang="en-IN" dirty="0" smtClean="0">
                <a:solidFill>
                  <a:srgbClr val="00B0F0"/>
                </a:solidFill>
              </a:rPr>
              <a:t>( pg.activeCount() </a:t>
            </a:r>
            <a:r>
              <a:rPr lang="en-IN" dirty="0" smtClean="0"/>
              <a:t>);//2</a:t>
            </a:r>
          </a:p>
          <a:p>
            <a:pPr marL="0" indent="0">
              <a:buNone/>
            </a:pPr>
            <a:r>
              <a:rPr lang="en-IN" dirty="0" smtClean="0"/>
              <a:t>		System.out.println( </a:t>
            </a:r>
            <a:r>
              <a:rPr lang="en-IN" dirty="0" smtClean="0">
                <a:solidFill>
                  <a:srgbClr val="00B0F0"/>
                </a:solidFill>
              </a:rPr>
              <a:t>pg.activeGroupCount() </a:t>
            </a:r>
            <a:r>
              <a:rPr lang="en-IN" dirty="0" smtClean="0"/>
              <a:t>);//1</a:t>
            </a:r>
          </a:p>
          <a:p>
            <a:pPr marL="0" indent="0">
              <a:buNone/>
            </a:pPr>
            <a:r>
              <a:rPr lang="en-IN" dirty="0"/>
              <a:t>	</a:t>
            </a:r>
            <a:r>
              <a:rPr lang="en-IN" dirty="0" smtClean="0"/>
              <a:t>	pg.list();</a:t>
            </a:r>
          </a:p>
          <a:p>
            <a:pPr marL="0" indent="0">
              <a:buNone/>
            </a:pPr>
            <a:r>
              <a:rPr lang="en-IN" dirty="0"/>
              <a:t>	</a:t>
            </a:r>
            <a:r>
              <a:rPr lang="en-IN" dirty="0" smtClean="0"/>
              <a:t>	</a:t>
            </a:r>
            <a:r>
              <a:rPr lang="en-IN" dirty="0" smtClean="0">
                <a:solidFill>
                  <a:srgbClr val="00B0F0"/>
                </a:solidFill>
              </a:rPr>
              <a:t>Thread.sleep(10000);</a:t>
            </a:r>
            <a:endParaRPr lang="en-IN" dirty="0">
              <a:solidFill>
                <a:srgbClr val="00B0F0"/>
              </a:solidFill>
            </a:endParaRPr>
          </a:p>
          <a:p>
            <a:pPr marL="0" indent="0">
              <a:buNone/>
            </a:pPr>
            <a:r>
              <a:rPr lang="en-IN" dirty="0" smtClean="0"/>
              <a:t>             		System.out.println( </a:t>
            </a:r>
            <a:r>
              <a:rPr lang="en-IN" dirty="0" smtClean="0">
                <a:solidFill>
                  <a:srgbClr val="00B0F0"/>
                </a:solidFill>
              </a:rPr>
              <a:t>pg.activeCount() </a:t>
            </a:r>
            <a:r>
              <a:rPr lang="en-IN" dirty="0" smtClean="0"/>
              <a:t>);//</a:t>
            </a:r>
            <a:r>
              <a:rPr lang="en-IN" dirty="0"/>
              <a:t>0</a:t>
            </a:r>
          </a:p>
          <a:p>
            <a:pPr marL="0" indent="0">
              <a:buNone/>
            </a:pPr>
            <a:r>
              <a:rPr lang="en-IN" dirty="0" smtClean="0"/>
              <a:t>		System.out.println</a:t>
            </a:r>
            <a:r>
              <a:rPr lang="en-IN" dirty="0"/>
              <a:t>( </a:t>
            </a:r>
            <a:r>
              <a:rPr lang="en-IN" dirty="0" smtClean="0">
                <a:solidFill>
                  <a:srgbClr val="00B0F0"/>
                </a:solidFill>
              </a:rPr>
              <a:t>pg.activeGroupCount</a:t>
            </a:r>
            <a:r>
              <a:rPr lang="en-IN" dirty="0">
                <a:solidFill>
                  <a:srgbClr val="00B0F0"/>
                </a:solidFill>
              </a:rPr>
              <a:t>()</a:t>
            </a:r>
            <a:r>
              <a:rPr lang="en-IN" dirty="0"/>
              <a:t> </a:t>
            </a:r>
            <a:r>
              <a:rPr lang="en-IN" dirty="0" smtClean="0"/>
              <a:t>);//1</a:t>
            </a:r>
          </a:p>
          <a:p>
            <a:pPr marL="0" indent="0">
              <a:buNone/>
            </a:pPr>
            <a:r>
              <a:rPr lang="en-IN" dirty="0"/>
              <a:t>	</a:t>
            </a:r>
            <a:r>
              <a:rPr lang="en-IN" dirty="0" smtClean="0"/>
              <a:t>	pg.list();</a:t>
            </a:r>
          </a:p>
          <a:p>
            <a:pPr marL="0" indent="0">
              <a:buNone/>
            </a:pPr>
            <a:r>
              <a:rPr lang="en-IN" dirty="0"/>
              <a:t>	</a:t>
            </a:r>
            <a:r>
              <a:rPr lang="en-IN" dirty="0" smtClean="0"/>
              <a:t>}</a:t>
            </a:r>
          </a:p>
          <a:p>
            <a:pPr marL="0" indent="0">
              <a:buNone/>
            </a:pPr>
            <a:r>
              <a:rPr lang="en-IN" dirty="0" smtClean="0"/>
              <a:t>}</a:t>
            </a:r>
            <a:endParaRPr lang="en-IN" dirty="0"/>
          </a:p>
        </p:txBody>
      </p:sp>
    </p:spTree>
    <p:extLst>
      <p:ext uri="{BB962C8B-B14F-4D97-AF65-F5344CB8AC3E}">
        <p14:creationId xmlns:p14="http://schemas.microsoft.com/office/powerpoint/2010/main" val="272890779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29600" cy="1008112"/>
          </a:xfrm>
        </p:spPr>
        <p:txBody>
          <a:bodyPr>
            <a:normAutofit fontScale="90000"/>
          </a:bodyPr>
          <a:lstStyle/>
          <a:p>
            <a:r>
              <a:rPr lang="en-IN" sz="3200" dirty="0" smtClean="0">
                <a:solidFill>
                  <a:srgbClr val="FF0000"/>
                </a:solidFill>
              </a:rPr>
              <a:t>Write a program to display all active threads belongs to system group and its child group.</a:t>
            </a:r>
            <a:endParaRPr lang="en-IN" sz="3200" dirty="0">
              <a:solidFill>
                <a:srgbClr val="FF0000"/>
              </a:solidFill>
            </a:endParaRPr>
          </a:p>
        </p:txBody>
      </p:sp>
      <p:sp>
        <p:nvSpPr>
          <p:cNvPr id="3" name="Content Placeholder 2"/>
          <p:cNvSpPr>
            <a:spLocks noGrp="1"/>
          </p:cNvSpPr>
          <p:nvPr>
            <p:ph idx="1"/>
          </p:nvPr>
        </p:nvSpPr>
        <p:spPr>
          <a:xfrm>
            <a:off x="107504" y="1268760"/>
            <a:ext cx="8928992" cy="5472608"/>
          </a:xfrm>
        </p:spPr>
        <p:txBody>
          <a:bodyPr>
            <a:normAutofit fontScale="62500" lnSpcReduction="20000"/>
          </a:bodyPr>
          <a:lstStyle/>
          <a:p>
            <a:pPr marL="0" indent="0">
              <a:buNone/>
            </a:pPr>
            <a:r>
              <a:rPr lang="en-IN" dirty="0" smtClean="0"/>
              <a:t> class ThreadGroupDemo {</a:t>
            </a:r>
          </a:p>
          <a:p>
            <a:pPr marL="0" indent="0">
              <a:buNone/>
            </a:pPr>
            <a:r>
              <a:rPr lang="en-IN" dirty="0" smtClean="0"/>
              <a:t>	public static void main(String args[]) {</a:t>
            </a:r>
          </a:p>
          <a:p>
            <a:pPr marL="0" indent="0">
              <a:buNone/>
            </a:pPr>
            <a:r>
              <a:rPr lang="en-IN" dirty="0"/>
              <a:t>	</a:t>
            </a:r>
            <a:r>
              <a:rPr lang="en-IN" dirty="0" smtClean="0"/>
              <a:t>	</a:t>
            </a:r>
            <a:r>
              <a:rPr lang="en-IN" dirty="0" smtClean="0">
                <a:solidFill>
                  <a:srgbClr val="00B0F0"/>
                </a:solidFill>
              </a:rPr>
              <a:t>ThreadGroup system= Thread.currentThread().getThreadGroup().getParent();</a:t>
            </a:r>
          </a:p>
          <a:p>
            <a:pPr marL="0" indent="0">
              <a:buNone/>
            </a:pPr>
            <a:r>
              <a:rPr lang="en-IN" dirty="0"/>
              <a:t>	</a:t>
            </a:r>
            <a:r>
              <a:rPr lang="en-IN" dirty="0" smtClean="0"/>
              <a:t>	</a:t>
            </a:r>
            <a:r>
              <a:rPr lang="en-IN" dirty="0" smtClean="0">
                <a:solidFill>
                  <a:srgbClr val="00B0F0"/>
                </a:solidFill>
              </a:rPr>
              <a:t>Thread t[]=new Thread[ system.activeCount()];</a:t>
            </a:r>
          </a:p>
          <a:p>
            <a:pPr marL="0" indent="0">
              <a:buNone/>
            </a:pPr>
            <a:r>
              <a:rPr lang="en-IN" dirty="0">
                <a:solidFill>
                  <a:srgbClr val="00B0F0"/>
                </a:solidFill>
              </a:rPr>
              <a:t>	</a:t>
            </a:r>
            <a:r>
              <a:rPr lang="en-IN" dirty="0" smtClean="0">
                <a:solidFill>
                  <a:srgbClr val="00B0F0"/>
                </a:solidFill>
              </a:rPr>
              <a:t>	system.enumerate(t);</a:t>
            </a:r>
          </a:p>
          <a:p>
            <a:pPr marL="0" indent="0">
              <a:buNone/>
            </a:pPr>
            <a:r>
              <a:rPr lang="en-IN" dirty="0"/>
              <a:t>	</a:t>
            </a:r>
            <a:r>
              <a:rPr lang="en-IN" dirty="0" smtClean="0"/>
              <a:t>	for(Thread t1:t)</a:t>
            </a:r>
          </a:p>
          <a:p>
            <a:pPr marL="0" indent="0">
              <a:buNone/>
            </a:pPr>
            <a:r>
              <a:rPr lang="en-IN" dirty="0"/>
              <a:t>	</a:t>
            </a:r>
            <a:r>
              <a:rPr lang="en-IN" dirty="0" smtClean="0"/>
              <a:t>		System.out.println(t1.getName()+”--- “ + t1.isDaemon());</a:t>
            </a:r>
          </a:p>
          <a:p>
            <a:pPr marL="0" indent="0">
              <a:buNone/>
            </a:pPr>
            <a:r>
              <a:rPr lang="en-IN" dirty="0"/>
              <a:t>	</a:t>
            </a:r>
            <a:r>
              <a:rPr lang="en-IN" dirty="0" smtClean="0"/>
              <a:t>}</a:t>
            </a:r>
          </a:p>
          <a:p>
            <a:pPr marL="0" indent="0">
              <a:buNone/>
            </a:pPr>
            <a:r>
              <a:rPr lang="en-IN" dirty="0" smtClean="0"/>
              <a:t>}</a:t>
            </a:r>
          </a:p>
          <a:p>
            <a:pPr>
              <a:buFont typeface="Wingdings"/>
              <a:buChar char="à"/>
            </a:pPr>
            <a:r>
              <a:rPr lang="en-IN" dirty="0" smtClean="0">
                <a:solidFill>
                  <a:srgbClr val="FF0000"/>
                </a:solidFill>
                <a:sym typeface="Wingdings" pitchFamily="2" charset="2"/>
              </a:rPr>
              <a:t>output:</a:t>
            </a:r>
          </a:p>
          <a:p>
            <a:pPr marL="0" indent="0">
              <a:buNone/>
            </a:pPr>
            <a:r>
              <a:rPr lang="en-IN" dirty="0" smtClean="0">
                <a:solidFill>
                  <a:srgbClr val="FF0000"/>
                </a:solidFill>
                <a:sym typeface="Wingdings" pitchFamily="2" charset="2"/>
              </a:rPr>
              <a:t>	</a:t>
            </a:r>
            <a:r>
              <a:rPr lang="en-IN" b="1" dirty="0" smtClean="0">
                <a:solidFill>
                  <a:srgbClr val="002060"/>
                </a:solidFill>
                <a:sym typeface="Wingdings" pitchFamily="2" charset="2"/>
              </a:rPr>
              <a:t>Reference Handler---true</a:t>
            </a:r>
          </a:p>
          <a:p>
            <a:pPr marL="0" indent="0">
              <a:buNone/>
            </a:pPr>
            <a:r>
              <a:rPr lang="en-IN" b="1" dirty="0">
                <a:solidFill>
                  <a:srgbClr val="002060"/>
                </a:solidFill>
                <a:sym typeface="Wingdings" pitchFamily="2" charset="2"/>
              </a:rPr>
              <a:t>	</a:t>
            </a:r>
            <a:r>
              <a:rPr lang="en-IN" b="1" dirty="0" smtClean="0">
                <a:solidFill>
                  <a:srgbClr val="002060"/>
                </a:solidFill>
                <a:sym typeface="Wingdings" pitchFamily="2" charset="2"/>
              </a:rPr>
              <a:t>Finalizer---true</a:t>
            </a:r>
          </a:p>
          <a:p>
            <a:pPr marL="0" indent="0">
              <a:buNone/>
            </a:pPr>
            <a:r>
              <a:rPr lang="en-IN" b="1" dirty="0">
                <a:solidFill>
                  <a:srgbClr val="002060"/>
                </a:solidFill>
                <a:sym typeface="Wingdings" pitchFamily="2" charset="2"/>
              </a:rPr>
              <a:t>	</a:t>
            </a:r>
            <a:r>
              <a:rPr lang="en-IN" b="1" dirty="0" smtClean="0">
                <a:solidFill>
                  <a:srgbClr val="002060"/>
                </a:solidFill>
                <a:sym typeface="Wingdings" pitchFamily="2" charset="2"/>
              </a:rPr>
              <a:t>Signal Dispatcher---true</a:t>
            </a:r>
          </a:p>
          <a:p>
            <a:pPr marL="0" indent="0">
              <a:buNone/>
            </a:pPr>
            <a:r>
              <a:rPr lang="en-IN" b="1" dirty="0">
                <a:solidFill>
                  <a:srgbClr val="002060"/>
                </a:solidFill>
                <a:sym typeface="Wingdings" pitchFamily="2" charset="2"/>
              </a:rPr>
              <a:t>	</a:t>
            </a:r>
            <a:r>
              <a:rPr lang="en-IN" b="1" dirty="0" smtClean="0">
                <a:solidFill>
                  <a:srgbClr val="002060"/>
                </a:solidFill>
                <a:sym typeface="Wingdings" pitchFamily="2" charset="2"/>
              </a:rPr>
              <a:t>Attach Listener---true</a:t>
            </a:r>
          </a:p>
          <a:p>
            <a:pPr marL="0" indent="0">
              <a:buNone/>
            </a:pPr>
            <a:r>
              <a:rPr lang="en-IN" b="1" dirty="0">
                <a:solidFill>
                  <a:srgbClr val="002060"/>
                </a:solidFill>
                <a:sym typeface="Wingdings" pitchFamily="2" charset="2"/>
              </a:rPr>
              <a:t>	</a:t>
            </a:r>
            <a:r>
              <a:rPr lang="en-IN" b="1" dirty="0" smtClean="0">
                <a:solidFill>
                  <a:srgbClr val="002060"/>
                </a:solidFill>
                <a:sym typeface="Wingdings" pitchFamily="2" charset="2"/>
              </a:rPr>
              <a:t>main----false </a:t>
            </a:r>
            <a:endParaRPr lang="en-IN" b="1" dirty="0">
              <a:solidFill>
                <a:srgbClr val="002060"/>
              </a:solidFill>
            </a:endParaRPr>
          </a:p>
        </p:txBody>
      </p:sp>
    </p:spTree>
    <p:extLst>
      <p:ext uri="{BB962C8B-B14F-4D97-AF65-F5344CB8AC3E}">
        <p14:creationId xmlns:p14="http://schemas.microsoft.com/office/powerpoint/2010/main" val="2220632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a:xfrm>
            <a:off x="457200" y="404664"/>
            <a:ext cx="8229600" cy="6048672"/>
          </a:xfrm>
        </p:spPr>
        <p:txBody>
          <a:bodyPr>
            <a:normAutofit lnSpcReduction="10000"/>
          </a:bodyPr>
          <a:lstStyle/>
          <a:p>
            <a:r>
              <a:rPr lang="en-IN" b="1" dirty="0" smtClean="0"/>
              <a:t>public final void </a:t>
            </a:r>
            <a:r>
              <a:rPr lang="en-IN" b="1" dirty="0" smtClean="0">
                <a:solidFill>
                  <a:srgbClr val="00B0F0"/>
                </a:solidFill>
              </a:rPr>
              <a:t>setPriority</a:t>
            </a:r>
            <a:r>
              <a:rPr lang="en-IN" b="1" dirty="0" smtClean="0"/>
              <a:t>(int </a:t>
            </a:r>
            <a:r>
              <a:rPr lang="en-IN" dirty="0" smtClean="0"/>
              <a:t>newPriority</a:t>
            </a:r>
            <a:r>
              <a:rPr lang="en-IN" b="1" dirty="0" smtClean="0"/>
              <a:t>);</a:t>
            </a:r>
          </a:p>
          <a:p>
            <a:pPr marL="0" indent="0">
              <a:buNone/>
            </a:pPr>
            <a:r>
              <a:rPr lang="en-IN" dirty="0"/>
              <a:t>	</a:t>
            </a:r>
            <a:r>
              <a:rPr lang="en-IN" dirty="0" smtClean="0"/>
              <a:t> </a:t>
            </a:r>
            <a:r>
              <a:rPr lang="en-IN" b="1" dirty="0" smtClean="0">
                <a:effectLst/>
              </a:rPr>
              <a:t>Parameters:</a:t>
            </a:r>
            <a:r>
              <a:rPr lang="en-IN" dirty="0" smtClean="0"/>
              <a:t> newPriority - priority to set this thread to.. Its </a:t>
            </a:r>
            <a:r>
              <a:rPr lang="en-IN" u="sng" dirty="0" smtClean="0"/>
              <a:t>range</a:t>
            </a:r>
            <a:r>
              <a:rPr lang="en-IN" dirty="0" smtClean="0"/>
              <a:t> is from </a:t>
            </a:r>
            <a:r>
              <a:rPr lang="en-IN" dirty="0" smtClean="0">
                <a:solidFill>
                  <a:srgbClr val="FF0000"/>
                </a:solidFill>
              </a:rPr>
              <a:t>1 to 10</a:t>
            </a:r>
          </a:p>
          <a:p>
            <a:pPr marL="0" indent="0">
              <a:buNone/>
            </a:pPr>
            <a:r>
              <a:rPr lang="en-IN" dirty="0"/>
              <a:t>	</a:t>
            </a:r>
            <a:r>
              <a:rPr lang="en-IN" dirty="0" smtClean="0"/>
              <a:t> </a:t>
            </a:r>
            <a:r>
              <a:rPr lang="en-IN" b="1" dirty="0" smtClean="0">
                <a:effectLst/>
              </a:rPr>
              <a:t>Throws:</a:t>
            </a:r>
            <a:r>
              <a:rPr lang="en-IN" dirty="0" smtClean="0"/>
              <a:t> IllegalArgumentException- If the priority is not in the range MIN_PRIORITY to MAX_PRIORITY SecurityException - if the current thread cannot modify this thread. </a:t>
            </a:r>
          </a:p>
          <a:p>
            <a:r>
              <a:rPr lang="en-IN" b="1" dirty="0" smtClean="0"/>
              <a:t>public final void </a:t>
            </a:r>
            <a:r>
              <a:rPr lang="en-IN" b="1" dirty="0" smtClean="0">
                <a:solidFill>
                  <a:srgbClr val="00B0F0"/>
                </a:solidFill>
              </a:rPr>
              <a:t>setName</a:t>
            </a:r>
            <a:r>
              <a:rPr lang="en-IN" b="1" dirty="0" smtClean="0"/>
              <a:t>(String </a:t>
            </a:r>
            <a:r>
              <a:rPr lang="en-IN" dirty="0" smtClean="0"/>
              <a:t>name</a:t>
            </a:r>
            <a:r>
              <a:rPr lang="en-IN" b="1" dirty="0" smtClean="0"/>
              <a:t>);</a:t>
            </a:r>
          </a:p>
          <a:p>
            <a:pPr marL="0" indent="0">
              <a:buNone/>
            </a:pPr>
            <a:r>
              <a:rPr lang="en-IN" dirty="0"/>
              <a:t>	</a:t>
            </a:r>
            <a:r>
              <a:rPr lang="en-IN" dirty="0" smtClean="0"/>
              <a:t> </a:t>
            </a:r>
            <a:r>
              <a:rPr lang="en-IN" b="1" dirty="0" smtClean="0">
                <a:effectLst/>
              </a:rPr>
              <a:t>Parameters:</a:t>
            </a:r>
            <a:r>
              <a:rPr lang="en-IN" dirty="0" smtClean="0"/>
              <a:t> name - the new name for this thread. </a:t>
            </a:r>
          </a:p>
          <a:p>
            <a:pPr marL="0" indent="0">
              <a:buNone/>
            </a:pPr>
            <a:r>
              <a:rPr lang="en-IN" b="1" dirty="0">
                <a:effectLst/>
              </a:rPr>
              <a:t>	</a:t>
            </a:r>
            <a:r>
              <a:rPr lang="en-IN" b="1" dirty="0" smtClean="0">
                <a:effectLst/>
              </a:rPr>
              <a:t>Throws:</a:t>
            </a:r>
            <a:r>
              <a:rPr lang="en-IN" dirty="0" smtClean="0"/>
              <a:t> SecurityException - if the current thread cannot modify this thread.</a:t>
            </a:r>
            <a:endParaRPr lang="en-IN" dirty="0"/>
          </a:p>
        </p:txBody>
      </p:sp>
    </p:spTree>
    <p:extLst>
      <p:ext uri="{BB962C8B-B14F-4D97-AF65-F5344CB8AC3E}">
        <p14:creationId xmlns:p14="http://schemas.microsoft.com/office/powerpoint/2010/main" val="3613741899"/>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j</a:t>
            </a:r>
            <a:r>
              <a:rPr lang="en-IN" dirty="0" smtClean="0">
                <a:solidFill>
                  <a:srgbClr val="FF0000"/>
                </a:solidFill>
              </a:rPr>
              <a:t>ava.util.concurrent package</a:t>
            </a:r>
            <a:endParaRPr lang="en-IN" dirty="0">
              <a:solidFill>
                <a:srgbClr val="FF0000"/>
              </a:solidFill>
            </a:endParaRPr>
          </a:p>
        </p:txBody>
      </p:sp>
      <p:sp>
        <p:nvSpPr>
          <p:cNvPr id="3" name="Content Placeholder 2"/>
          <p:cNvSpPr>
            <a:spLocks noGrp="1"/>
          </p:cNvSpPr>
          <p:nvPr>
            <p:ph idx="1"/>
          </p:nvPr>
        </p:nvSpPr>
        <p:spPr>
          <a:xfrm>
            <a:off x="457200" y="1268760"/>
            <a:ext cx="8229600" cy="5472608"/>
          </a:xfrm>
        </p:spPr>
        <p:txBody>
          <a:bodyPr>
            <a:normAutofit fontScale="85000" lnSpcReduction="20000"/>
          </a:bodyPr>
          <a:lstStyle/>
          <a:p>
            <a:r>
              <a:rPr lang="en-IN" b="1" dirty="0" smtClean="0">
                <a:solidFill>
                  <a:srgbClr val="00B0F0"/>
                </a:solidFill>
              </a:rPr>
              <a:t>Problems with traditional synchronized keyword</a:t>
            </a:r>
          </a:p>
          <a:p>
            <a:pPr marL="514350" indent="-514350">
              <a:buFont typeface="+mj-lt"/>
              <a:buAutoNum type="arabicPeriod"/>
            </a:pPr>
            <a:r>
              <a:rPr lang="en-IN" dirty="0" smtClean="0"/>
              <a:t>We  are not having any flexibility to try for a lock without waiting.</a:t>
            </a:r>
          </a:p>
          <a:p>
            <a:pPr marL="514350" indent="-514350">
              <a:buFont typeface="+mj-lt"/>
              <a:buAutoNum type="arabicPeriod"/>
            </a:pPr>
            <a:r>
              <a:rPr lang="en-IN" dirty="0" smtClean="0"/>
              <a:t>There is no way to specify maximum waiting time for a thread to get lock so that thread will wait until getting lock ,which may create performance problem ,that may cause deadlock.</a:t>
            </a:r>
          </a:p>
          <a:p>
            <a:pPr marL="514350" indent="-514350">
              <a:buFont typeface="+mj-lt"/>
              <a:buAutoNum type="arabicPeriod"/>
            </a:pPr>
            <a:r>
              <a:rPr lang="en-IN" dirty="0" smtClean="0"/>
              <a:t>If a thread releases lock then which waiting thread will get that lock ,we are not having any control on this.</a:t>
            </a:r>
          </a:p>
          <a:p>
            <a:pPr marL="514350" indent="-514350">
              <a:buFont typeface="+mj-lt"/>
              <a:buAutoNum type="arabicPeriod"/>
            </a:pPr>
            <a:r>
              <a:rPr lang="en-IN" dirty="0" smtClean="0"/>
              <a:t>There is no API support to list out all the waiting threads for a lock.</a:t>
            </a:r>
          </a:p>
          <a:p>
            <a:pPr marL="514350" indent="-514350">
              <a:buFont typeface="+mj-lt"/>
              <a:buAutoNum type="arabicPeriod"/>
            </a:pPr>
            <a:r>
              <a:rPr lang="en-IN" dirty="0" smtClean="0"/>
              <a:t>The synchronized keyword we have to use either at method level or within the method and it is not possible to use across multiple methods.</a:t>
            </a:r>
            <a:endParaRPr lang="en-IN" dirty="0"/>
          </a:p>
        </p:txBody>
      </p:sp>
    </p:spTree>
    <p:extLst>
      <p:ext uri="{BB962C8B-B14F-4D97-AF65-F5344CB8AC3E}">
        <p14:creationId xmlns:p14="http://schemas.microsoft.com/office/powerpoint/2010/main" val="1416519323"/>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6632"/>
            <a:ext cx="8856984" cy="6624736"/>
          </a:xfrm>
        </p:spPr>
        <p:txBody>
          <a:bodyPr/>
          <a:lstStyle/>
          <a:p>
            <a:r>
              <a:rPr lang="en-IN" b="1" dirty="0" smtClean="0">
                <a:solidFill>
                  <a:srgbClr val="00B0F0"/>
                </a:solidFill>
              </a:rPr>
              <a:t>To overcome of these problems, we can go for </a:t>
            </a:r>
            <a:r>
              <a:rPr lang="en-IN" b="1" dirty="0" smtClean="0">
                <a:solidFill>
                  <a:srgbClr val="FF0000"/>
                </a:solidFill>
              </a:rPr>
              <a:t>java.util.concurrent.locks</a:t>
            </a:r>
            <a:r>
              <a:rPr lang="en-IN" dirty="0" smtClean="0"/>
              <a:t> </a:t>
            </a:r>
            <a:r>
              <a:rPr lang="en-IN" b="1" dirty="0" smtClean="0">
                <a:solidFill>
                  <a:srgbClr val="00B0F0"/>
                </a:solidFill>
              </a:rPr>
              <a:t>package</a:t>
            </a:r>
            <a:r>
              <a:rPr lang="en-IN" dirty="0" smtClean="0"/>
              <a:t>.</a:t>
            </a:r>
          </a:p>
          <a:p>
            <a:pPr marL="457200" lvl="1" indent="0">
              <a:buNone/>
            </a:pPr>
            <a:r>
              <a:rPr lang="en-IN" dirty="0" smtClean="0">
                <a:solidFill>
                  <a:srgbClr val="002060"/>
                </a:solidFill>
                <a:sym typeface="Wingdings" pitchFamily="2" charset="2"/>
              </a:rPr>
              <a:t></a:t>
            </a:r>
            <a:r>
              <a:rPr lang="en-IN" dirty="0" smtClean="0"/>
              <a:t>It provide several enhancements to the  programmer to provide more control on concurrency </a:t>
            </a:r>
          </a:p>
          <a:p>
            <a:pPr marL="457200" lvl="1" indent="0">
              <a:buNone/>
            </a:pPr>
            <a:endParaRPr lang="en-IN" dirty="0"/>
          </a:p>
          <a:p>
            <a:pPr marL="457200" lvl="1" indent="0">
              <a:buNone/>
            </a:pPr>
            <a:r>
              <a:rPr lang="en-IN" dirty="0" smtClean="0"/>
              <a:t>-----------</a:t>
            </a:r>
          </a:p>
          <a:p>
            <a:pPr lvl="1">
              <a:buFont typeface="Wingdings"/>
              <a:buChar char="à"/>
            </a:pPr>
            <a:r>
              <a:rPr lang="en-IN" sz="3600" b="1" dirty="0" smtClean="0">
                <a:solidFill>
                  <a:srgbClr val="FF0000"/>
                </a:solidFill>
              </a:rPr>
              <a:t>Lock interface</a:t>
            </a:r>
          </a:p>
          <a:p>
            <a:r>
              <a:rPr lang="en-IN" dirty="0"/>
              <a:t>Lock object is similar to implicit lock acquired by a thread to execute synchronized block.</a:t>
            </a:r>
          </a:p>
          <a:p>
            <a:r>
              <a:rPr lang="en-IN" dirty="0"/>
              <a:t>Lock implementations provide more operations than traditional implicit locks.</a:t>
            </a:r>
          </a:p>
          <a:p>
            <a:pPr marL="0" indent="0">
              <a:buNone/>
            </a:pPr>
            <a:endParaRPr lang="en-IN" dirty="0"/>
          </a:p>
          <a:p>
            <a:pPr marL="457200" lvl="1" indent="0">
              <a:buNone/>
            </a:pPr>
            <a:endParaRPr lang="en-IN" sz="3600" b="1" dirty="0" smtClean="0">
              <a:solidFill>
                <a:srgbClr val="FF0000"/>
              </a:solidFill>
            </a:endParaRPr>
          </a:p>
        </p:txBody>
      </p:sp>
    </p:spTree>
    <p:extLst>
      <p:ext uri="{BB962C8B-B14F-4D97-AF65-F5344CB8AC3E}">
        <p14:creationId xmlns:p14="http://schemas.microsoft.com/office/powerpoint/2010/main" val="337099290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en-IN" dirty="0" smtClean="0">
                <a:solidFill>
                  <a:srgbClr val="FF0000"/>
                </a:solidFill>
              </a:rPr>
              <a:t>Important methods of Lock interface</a:t>
            </a:r>
            <a:endParaRPr lang="en-IN" dirty="0">
              <a:solidFill>
                <a:srgbClr val="FF0000"/>
              </a:solidFill>
            </a:endParaRPr>
          </a:p>
        </p:txBody>
      </p:sp>
      <p:sp>
        <p:nvSpPr>
          <p:cNvPr id="3" name="Content Placeholder 2"/>
          <p:cNvSpPr>
            <a:spLocks noGrp="1"/>
          </p:cNvSpPr>
          <p:nvPr>
            <p:ph idx="1"/>
          </p:nvPr>
        </p:nvSpPr>
        <p:spPr>
          <a:xfrm>
            <a:off x="457200" y="980728"/>
            <a:ext cx="8229600" cy="5760640"/>
          </a:xfrm>
        </p:spPr>
        <p:txBody>
          <a:bodyPr>
            <a:normAutofit fontScale="70000" lnSpcReduction="20000"/>
          </a:bodyPr>
          <a:lstStyle/>
          <a:p>
            <a:pPr marL="0" indent="0">
              <a:buNone/>
            </a:pPr>
            <a:r>
              <a:rPr lang="en-IN" dirty="0" smtClean="0">
                <a:solidFill>
                  <a:srgbClr val="FF0000"/>
                </a:solidFill>
              </a:rPr>
              <a:t>1. </a:t>
            </a:r>
            <a:r>
              <a:rPr lang="en-IN" dirty="0" smtClean="0">
                <a:solidFill>
                  <a:srgbClr val="00B0F0"/>
                </a:solidFill>
              </a:rPr>
              <a:t>void lock(); </a:t>
            </a:r>
          </a:p>
          <a:p>
            <a:pPr marL="0" indent="0">
              <a:buNone/>
            </a:pPr>
            <a:r>
              <a:rPr lang="en-IN" dirty="0" smtClean="0">
                <a:solidFill>
                  <a:srgbClr val="00B0F0"/>
                </a:solidFill>
              </a:rPr>
              <a:t>	</a:t>
            </a:r>
            <a:r>
              <a:rPr lang="en-IN" dirty="0" smtClean="0">
                <a:solidFill>
                  <a:srgbClr val="002060"/>
                </a:solidFill>
              </a:rPr>
              <a:t>we can use this method to acquired a lock. If lock is already available then immediately current thread get the lock. If lock is not already available then it will wait until getting lock. It has same behaviour as traditional </a:t>
            </a:r>
            <a:r>
              <a:rPr lang="en-IN" dirty="0" smtClean="0">
                <a:solidFill>
                  <a:srgbClr val="00B050"/>
                </a:solidFill>
              </a:rPr>
              <a:t>synchronized keyword</a:t>
            </a:r>
            <a:r>
              <a:rPr lang="en-IN" dirty="0" smtClean="0">
                <a:solidFill>
                  <a:srgbClr val="002060"/>
                </a:solidFill>
              </a:rPr>
              <a:t>.</a:t>
            </a:r>
          </a:p>
          <a:p>
            <a:pPr marL="0" indent="0">
              <a:buNone/>
            </a:pPr>
            <a:r>
              <a:rPr lang="en-IN" dirty="0" smtClean="0">
                <a:solidFill>
                  <a:srgbClr val="FF0000"/>
                </a:solidFill>
              </a:rPr>
              <a:t>2. </a:t>
            </a:r>
            <a:r>
              <a:rPr lang="en-IN" dirty="0" smtClean="0">
                <a:solidFill>
                  <a:srgbClr val="00B0F0"/>
                </a:solidFill>
              </a:rPr>
              <a:t>boolean tryLock();</a:t>
            </a:r>
          </a:p>
          <a:p>
            <a:pPr marL="0" indent="0">
              <a:buNone/>
            </a:pPr>
            <a:r>
              <a:rPr lang="en-IN" dirty="0">
                <a:solidFill>
                  <a:srgbClr val="00B0F0"/>
                </a:solidFill>
              </a:rPr>
              <a:t>	</a:t>
            </a:r>
            <a:r>
              <a:rPr lang="en-IN" dirty="0">
                <a:solidFill>
                  <a:srgbClr val="002060"/>
                </a:solidFill>
              </a:rPr>
              <a:t>T</a:t>
            </a:r>
            <a:r>
              <a:rPr lang="en-IN" dirty="0" smtClean="0">
                <a:solidFill>
                  <a:srgbClr val="002060"/>
                </a:solidFill>
              </a:rPr>
              <a:t>o </a:t>
            </a:r>
            <a:r>
              <a:rPr lang="en-IN" dirty="0" smtClean="0">
                <a:solidFill>
                  <a:srgbClr val="00B050"/>
                </a:solidFill>
              </a:rPr>
              <a:t>acquired the lock without waiting</a:t>
            </a:r>
            <a:r>
              <a:rPr lang="en-IN" dirty="0" smtClean="0">
                <a:solidFill>
                  <a:srgbClr val="002060"/>
                </a:solidFill>
              </a:rPr>
              <a:t>.</a:t>
            </a:r>
          </a:p>
          <a:p>
            <a:pPr marL="0" indent="0">
              <a:buNone/>
            </a:pPr>
            <a:r>
              <a:rPr lang="en-IN" dirty="0">
                <a:solidFill>
                  <a:srgbClr val="002060"/>
                </a:solidFill>
              </a:rPr>
              <a:t>	</a:t>
            </a:r>
            <a:r>
              <a:rPr lang="en-IN" dirty="0" smtClean="0">
                <a:solidFill>
                  <a:srgbClr val="002060"/>
                </a:solidFill>
              </a:rPr>
              <a:t> If lock is available then thread acquires that lock and returns true. If lock is not available then this method returns false and can continue its execution without waiting. In this case thread will never be in waiting state</a:t>
            </a:r>
            <a:r>
              <a:rPr lang="en-IN" dirty="0" smtClean="0">
                <a:solidFill>
                  <a:srgbClr val="00B0F0"/>
                </a:solidFill>
              </a:rPr>
              <a:t>.</a:t>
            </a:r>
          </a:p>
          <a:p>
            <a:pPr marL="0" indent="0">
              <a:buNone/>
            </a:pPr>
            <a:r>
              <a:rPr lang="en-IN" dirty="0">
                <a:solidFill>
                  <a:srgbClr val="00B0F0"/>
                </a:solidFill>
              </a:rPr>
              <a:t>	</a:t>
            </a:r>
            <a:r>
              <a:rPr lang="en-IN" b="1" dirty="0" smtClean="0"/>
              <a:t>if( l.tryLock()){</a:t>
            </a:r>
          </a:p>
          <a:p>
            <a:pPr marL="0" indent="0">
              <a:buNone/>
            </a:pPr>
            <a:r>
              <a:rPr lang="en-IN" b="1" dirty="0"/>
              <a:t>	</a:t>
            </a:r>
            <a:r>
              <a:rPr lang="en-IN" b="1" dirty="0" smtClean="0"/>
              <a:t>	perform safe operations.</a:t>
            </a:r>
          </a:p>
          <a:p>
            <a:pPr marL="0" indent="0">
              <a:buNone/>
            </a:pPr>
            <a:r>
              <a:rPr lang="en-IN" b="1" dirty="0"/>
              <a:t>	</a:t>
            </a:r>
            <a:r>
              <a:rPr lang="en-IN" b="1" dirty="0" smtClean="0"/>
              <a:t>}</a:t>
            </a:r>
          </a:p>
          <a:p>
            <a:pPr marL="0" indent="0">
              <a:buNone/>
            </a:pPr>
            <a:r>
              <a:rPr lang="en-IN" b="1" dirty="0"/>
              <a:t>	</a:t>
            </a:r>
            <a:r>
              <a:rPr lang="en-IN" b="1" dirty="0" smtClean="0"/>
              <a:t>else{</a:t>
            </a:r>
          </a:p>
          <a:p>
            <a:pPr marL="0" indent="0">
              <a:buNone/>
            </a:pPr>
            <a:r>
              <a:rPr lang="en-IN" b="1" dirty="0"/>
              <a:t>	</a:t>
            </a:r>
            <a:r>
              <a:rPr lang="en-IN" b="1" dirty="0" smtClean="0"/>
              <a:t>	perform alternative operations</a:t>
            </a:r>
          </a:p>
          <a:p>
            <a:pPr marL="0" indent="0">
              <a:buNone/>
            </a:pPr>
            <a:r>
              <a:rPr lang="en-IN" b="1" dirty="0"/>
              <a:t>	</a:t>
            </a:r>
            <a:r>
              <a:rPr lang="en-IN" b="1" dirty="0" smtClean="0"/>
              <a:t>}</a:t>
            </a:r>
            <a:endParaRPr lang="en-IN" b="1" dirty="0"/>
          </a:p>
        </p:txBody>
      </p:sp>
    </p:spTree>
    <p:extLst>
      <p:ext uri="{BB962C8B-B14F-4D97-AF65-F5344CB8AC3E}">
        <p14:creationId xmlns:p14="http://schemas.microsoft.com/office/powerpoint/2010/main" val="351822633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88640"/>
            <a:ext cx="8229600" cy="6336704"/>
          </a:xfrm>
        </p:spPr>
        <p:txBody>
          <a:bodyPr>
            <a:normAutofit fontScale="77500" lnSpcReduction="20000"/>
          </a:bodyPr>
          <a:lstStyle/>
          <a:p>
            <a:pPr marL="0" indent="0">
              <a:buNone/>
            </a:pPr>
            <a:r>
              <a:rPr lang="en-IN" dirty="0" smtClean="0">
                <a:solidFill>
                  <a:srgbClr val="FF0000"/>
                </a:solidFill>
              </a:rPr>
              <a:t>3. </a:t>
            </a:r>
            <a:r>
              <a:rPr lang="en-IN" dirty="0">
                <a:solidFill>
                  <a:srgbClr val="00B0F0"/>
                </a:solidFill>
              </a:rPr>
              <a:t>boolean </a:t>
            </a:r>
            <a:r>
              <a:rPr lang="en-IN" dirty="0" smtClean="0">
                <a:solidFill>
                  <a:srgbClr val="00B0F0"/>
                </a:solidFill>
              </a:rPr>
              <a:t>tryLock(long time , TimeUnit unit);</a:t>
            </a:r>
            <a:endParaRPr lang="en-IN" dirty="0">
              <a:solidFill>
                <a:srgbClr val="00B0F0"/>
              </a:solidFill>
            </a:endParaRPr>
          </a:p>
          <a:p>
            <a:pPr marL="0" indent="0">
              <a:buNone/>
            </a:pPr>
            <a:r>
              <a:rPr lang="en-IN" dirty="0">
                <a:solidFill>
                  <a:srgbClr val="002060"/>
                </a:solidFill>
              </a:rPr>
              <a:t>	 If lock is available then thread </a:t>
            </a:r>
            <a:r>
              <a:rPr lang="en-IN" dirty="0" smtClean="0">
                <a:solidFill>
                  <a:srgbClr val="002060"/>
                </a:solidFill>
              </a:rPr>
              <a:t>will get lock and continue its execution. </a:t>
            </a:r>
            <a:r>
              <a:rPr lang="en-IN" dirty="0">
                <a:solidFill>
                  <a:srgbClr val="002060"/>
                </a:solidFill>
              </a:rPr>
              <a:t>If lock is not available </a:t>
            </a:r>
            <a:r>
              <a:rPr lang="en-IN" dirty="0" smtClean="0">
                <a:solidFill>
                  <a:srgbClr val="002060"/>
                </a:solidFill>
              </a:rPr>
              <a:t>then thread will wait until specified amount of time . Still if lock is not available then thread can execute alternative operations</a:t>
            </a:r>
            <a:r>
              <a:rPr lang="en-IN" dirty="0" smtClean="0">
                <a:solidFill>
                  <a:srgbClr val="00B0F0"/>
                </a:solidFill>
              </a:rPr>
              <a:t>.</a:t>
            </a:r>
            <a:endParaRPr lang="en-IN" dirty="0">
              <a:solidFill>
                <a:srgbClr val="00B0F0"/>
              </a:solidFill>
            </a:endParaRPr>
          </a:p>
          <a:p>
            <a:pPr marL="0" indent="0">
              <a:buNone/>
            </a:pPr>
            <a:r>
              <a:rPr lang="en-IN" dirty="0">
                <a:solidFill>
                  <a:srgbClr val="00B0F0"/>
                </a:solidFill>
              </a:rPr>
              <a:t>	</a:t>
            </a:r>
            <a:r>
              <a:rPr lang="en-IN" sz="2800" b="1" dirty="0" smtClean="0">
                <a:solidFill>
                  <a:srgbClr val="FF0000"/>
                </a:solidFill>
              </a:rPr>
              <a:t>TimeUnit: </a:t>
            </a:r>
            <a:r>
              <a:rPr lang="en-IN" sz="2800" dirty="0" smtClean="0"/>
              <a:t>It is an enum present in java.util.concurrent package.</a:t>
            </a:r>
          </a:p>
          <a:p>
            <a:pPr marL="0" indent="0">
              <a:buNone/>
            </a:pPr>
            <a:r>
              <a:rPr lang="en-IN" sz="2800" b="1" dirty="0">
                <a:solidFill>
                  <a:srgbClr val="FF0000"/>
                </a:solidFill>
              </a:rPr>
              <a:t>	</a:t>
            </a:r>
            <a:r>
              <a:rPr lang="en-IN" sz="2800" b="1" dirty="0" smtClean="0">
                <a:solidFill>
                  <a:srgbClr val="FF0000"/>
                </a:solidFill>
              </a:rPr>
              <a:t>enum TimeUnit{</a:t>
            </a:r>
          </a:p>
          <a:p>
            <a:pPr marL="0" indent="0">
              <a:buNone/>
            </a:pPr>
            <a:r>
              <a:rPr lang="en-IN" sz="2800" b="1" dirty="0">
                <a:solidFill>
                  <a:srgbClr val="FF0000"/>
                </a:solidFill>
              </a:rPr>
              <a:t>	</a:t>
            </a:r>
            <a:r>
              <a:rPr lang="en-IN" sz="2800" b="1" dirty="0" smtClean="0">
                <a:solidFill>
                  <a:srgbClr val="FF0000"/>
                </a:solidFill>
              </a:rPr>
              <a:t>	</a:t>
            </a:r>
            <a:r>
              <a:rPr lang="en-IN" sz="2800" dirty="0" smtClean="0">
                <a:solidFill>
                  <a:srgbClr val="0070C0"/>
                </a:solidFill>
              </a:rPr>
              <a:t>NANOSECONDS,</a:t>
            </a:r>
          </a:p>
          <a:p>
            <a:pPr marL="0" indent="0">
              <a:buNone/>
            </a:pPr>
            <a:r>
              <a:rPr lang="en-IN" sz="2800" dirty="0">
                <a:solidFill>
                  <a:srgbClr val="0070C0"/>
                </a:solidFill>
              </a:rPr>
              <a:t>	</a:t>
            </a:r>
            <a:r>
              <a:rPr lang="en-IN" sz="2800" dirty="0" smtClean="0">
                <a:solidFill>
                  <a:srgbClr val="0070C0"/>
                </a:solidFill>
              </a:rPr>
              <a:t>	MRCROSECONDS,</a:t>
            </a:r>
          </a:p>
          <a:p>
            <a:pPr marL="0" indent="0">
              <a:buNone/>
            </a:pPr>
            <a:r>
              <a:rPr lang="en-IN" sz="2800" dirty="0">
                <a:solidFill>
                  <a:srgbClr val="0070C0"/>
                </a:solidFill>
              </a:rPr>
              <a:t>	</a:t>
            </a:r>
            <a:r>
              <a:rPr lang="en-IN" sz="2800" dirty="0" smtClean="0">
                <a:solidFill>
                  <a:srgbClr val="0070C0"/>
                </a:solidFill>
              </a:rPr>
              <a:t>	MILLISECONDS,</a:t>
            </a:r>
          </a:p>
          <a:p>
            <a:pPr marL="0" indent="0">
              <a:buNone/>
            </a:pPr>
            <a:r>
              <a:rPr lang="en-IN" sz="2800" dirty="0">
                <a:solidFill>
                  <a:srgbClr val="0070C0"/>
                </a:solidFill>
              </a:rPr>
              <a:t>	</a:t>
            </a:r>
            <a:r>
              <a:rPr lang="en-IN" sz="2800" dirty="0" smtClean="0">
                <a:solidFill>
                  <a:srgbClr val="0070C0"/>
                </a:solidFill>
              </a:rPr>
              <a:t>	SECONDS,</a:t>
            </a:r>
          </a:p>
          <a:p>
            <a:pPr marL="0" indent="0">
              <a:buNone/>
            </a:pPr>
            <a:r>
              <a:rPr lang="en-IN" sz="2800" dirty="0">
                <a:solidFill>
                  <a:srgbClr val="0070C0"/>
                </a:solidFill>
              </a:rPr>
              <a:t>	</a:t>
            </a:r>
            <a:r>
              <a:rPr lang="en-IN" sz="2800" dirty="0" smtClean="0">
                <a:solidFill>
                  <a:srgbClr val="0070C0"/>
                </a:solidFill>
              </a:rPr>
              <a:t>	MINUTES,</a:t>
            </a:r>
          </a:p>
          <a:p>
            <a:pPr marL="0" indent="0">
              <a:buNone/>
            </a:pPr>
            <a:r>
              <a:rPr lang="en-IN" sz="2800" dirty="0">
                <a:solidFill>
                  <a:srgbClr val="0070C0"/>
                </a:solidFill>
              </a:rPr>
              <a:t>	</a:t>
            </a:r>
            <a:r>
              <a:rPr lang="en-IN" sz="2800" dirty="0" smtClean="0">
                <a:solidFill>
                  <a:srgbClr val="0070C0"/>
                </a:solidFill>
              </a:rPr>
              <a:t>	HOURS,</a:t>
            </a:r>
          </a:p>
          <a:p>
            <a:pPr marL="0" indent="0">
              <a:buNone/>
            </a:pPr>
            <a:r>
              <a:rPr lang="en-IN" sz="2800" dirty="0">
                <a:solidFill>
                  <a:srgbClr val="0070C0"/>
                </a:solidFill>
              </a:rPr>
              <a:t>	</a:t>
            </a:r>
            <a:r>
              <a:rPr lang="en-IN" sz="2800" dirty="0" smtClean="0">
                <a:solidFill>
                  <a:srgbClr val="0070C0"/>
                </a:solidFill>
              </a:rPr>
              <a:t>	DAYS;</a:t>
            </a:r>
          </a:p>
          <a:p>
            <a:pPr marL="0" indent="0">
              <a:buNone/>
            </a:pPr>
            <a:r>
              <a:rPr lang="en-IN" sz="2800" b="1" dirty="0">
                <a:solidFill>
                  <a:srgbClr val="FF0000"/>
                </a:solidFill>
              </a:rPr>
              <a:t>	</a:t>
            </a:r>
            <a:r>
              <a:rPr lang="en-IN" sz="2800" b="1" dirty="0" smtClean="0">
                <a:solidFill>
                  <a:srgbClr val="FF0000"/>
                </a:solidFill>
              </a:rPr>
              <a:t>}</a:t>
            </a:r>
          </a:p>
          <a:p>
            <a:pPr marL="0" indent="0">
              <a:buNone/>
            </a:pPr>
            <a:r>
              <a:rPr lang="en-IN" sz="2800" b="1" dirty="0">
                <a:solidFill>
                  <a:srgbClr val="FF0000"/>
                </a:solidFill>
              </a:rPr>
              <a:t> </a:t>
            </a:r>
            <a:r>
              <a:rPr lang="en-IN" sz="2800" b="1" dirty="0" smtClean="0">
                <a:solidFill>
                  <a:srgbClr val="FF0000"/>
                </a:solidFill>
              </a:rPr>
              <a:t>    </a:t>
            </a:r>
            <a:r>
              <a:rPr lang="en-IN" sz="2800" b="1" dirty="0" err="1" smtClean="0">
                <a:solidFill>
                  <a:srgbClr val="FF0000"/>
                </a:solidFill>
              </a:rPr>
              <a:t>e.g</a:t>
            </a:r>
            <a:r>
              <a:rPr lang="en-IN" sz="2800" b="1" dirty="0" smtClean="0">
                <a:solidFill>
                  <a:srgbClr val="FF0000"/>
                </a:solidFill>
              </a:rPr>
              <a:t>  </a:t>
            </a:r>
            <a:r>
              <a:rPr lang="en-IN" sz="2800" b="1" dirty="0" smtClean="0">
                <a:solidFill>
                  <a:srgbClr val="00B050"/>
                </a:solidFill>
              </a:rPr>
              <a:t>if(l.tryLock(1000,TimeUnit.MILLISECONDS)){</a:t>
            </a:r>
          </a:p>
          <a:p>
            <a:pPr marL="0" indent="0">
              <a:buNone/>
            </a:pPr>
            <a:r>
              <a:rPr lang="en-IN" sz="2800" b="1" dirty="0">
                <a:solidFill>
                  <a:srgbClr val="00B050"/>
                </a:solidFill>
              </a:rPr>
              <a:t>	</a:t>
            </a:r>
            <a:r>
              <a:rPr lang="en-IN" sz="2800" b="1" dirty="0" smtClean="0">
                <a:solidFill>
                  <a:srgbClr val="00B050"/>
                </a:solidFill>
              </a:rPr>
              <a:t>}</a:t>
            </a:r>
            <a:endParaRPr lang="en-IN" sz="2800" b="1" dirty="0">
              <a:solidFill>
                <a:srgbClr val="00B050"/>
              </a:solidFill>
            </a:endParaRPr>
          </a:p>
        </p:txBody>
      </p:sp>
    </p:spTree>
    <p:extLst>
      <p:ext uri="{BB962C8B-B14F-4D97-AF65-F5344CB8AC3E}">
        <p14:creationId xmlns:p14="http://schemas.microsoft.com/office/powerpoint/2010/main" val="353064812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480720"/>
          </a:xfrm>
        </p:spPr>
        <p:txBody>
          <a:bodyPr>
            <a:normAutofit lnSpcReduction="10000"/>
          </a:bodyPr>
          <a:lstStyle/>
          <a:p>
            <a:pPr marL="0" indent="0">
              <a:buNone/>
            </a:pPr>
            <a:r>
              <a:rPr lang="en-IN" dirty="0">
                <a:solidFill>
                  <a:srgbClr val="FF0000"/>
                </a:solidFill>
              </a:rPr>
              <a:t>4</a:t>
            </a:r>
            <a:r>
              <a:rPr lang="en-IN" dirty="0" smtClean="0">
                <a:solidFill>
                  <a:srgbClr val="FF0000"/>
                </a:solidFill>
              </a:rPr>
              <a:t>. </a:t>
            </a:r>
            <a:r>
              <a:rPr lang="en-IN" dirty="0" smtClean="0">
                <a:solidFill>
                  <a:srgbClr val="00B0F0"/>
                </a:solidFill>
              </a:rPr>
              <a:t>void lockInterruptibly();</a:t>
            </a:r>
            <a:endParaRPr lang="en-IN" dirty="0">
              <a:solidFill>
                <a:srgbClr val="00B0F0"/>
              </a:solidFill>
            </a:endParaRPr>
          </a:p>
          <a:p>
            <a:pPr marL="0" indent="0">
              <a:buNone/>
            </a:pPr>
            <a:r>
              <a:rPr lang="en-IN" dirty="0">
                <a:solidFill>
                  <a:srgbClr val="002060"/>
                </a:solidFill>
              </a:rPr>
              <a:t>	</a:t>
            </a:r>
            <a:r>
              <a:rPr lang="en-IN" dirty="0" smtClean="0">
                <a:solidFill>
                  <a:srgbClr val="002060"/>
                </a:solidFill>
              </a:rPr>
              <a:t>acquires the lock if it is available and returns immediately.</a:t>
            </a:r>
          </a:p>
          <a:p>
            <a:pPr marL="0" indent="0">
              <a:buNone/>
            </a:pPr>
            <a:r>
              <a:rPr lang="en-IN" dirty="0">
                <a:solidFill>
                  <a:srgbClr val="002060"/>
                </a:solidFill>
              </a:rPr>
              <a:t>	</a:t>
            </a:r>
            <a:r>
              <a:rPr lang="en-IN" dirty="0" smtClean="0">
                <a:solidFill>
                  <a:srgbClr val="002060"/>
                </a:solidFill>
              </a:rPr>
              <a:t>If the lock is not available then it will wait, while waiting if thread will be interrupted then then thread won’t get lock. </a:t>
            </a:r>
          </a:p>
          <a:p>
            <a:pPr marL="0" indent="0">
              <a:buNone/>
            </a:pPr>
            <a:r>
              <a:rPr lang="en-IN" dirty="0" smtClean="0">
                <a:solidFill>
                  <a:srgbClr val="FF0000"/>
                </a:solidFill>
              </a:rPr>
              <a:t>5. </a:t>
            </a:r>
            <a:r>
              <a:rPr lang="en-IN" dirty="0">
                <a:solidFill>
                  <a:srgbClr val="00B0F0"/>
                </a:solidFill>
              </a:rPr>
              <a:t>void </a:t>
            </a:r>
            <a:r>
              <a:rPr lang="en-IN" dirty="0" smtClean="0">
                <a:solidFill>
                  <a:srgbClr val="00B0F0"/>
                </a:solidFill>
              </a:rPr>
              <a:t>unlock();</a:t>
            </a:r>
            <a:endParaRPr lang="en-IN" dirty="0">
              <a:solidFill>
                <a:srgbClr val="00B0F0"/>
              </a:solidFill>
            </a:endParaRPr>
          </a:p>
          <a:p>
            <a:pPr marL="0" indent="0">
              <a:buNone/>
            </a:pPr>
            <a:r>
              <a:rPr lang="en-IN" dirty="0">
                <a:solidFill>
                  <a:srgbClr val="002060"/>
                </a:solidFill>
              </a:rPr>
              <a:t>	</a:t>
            </a:r>
            <a:r>
              <a:rPr lang="en-IN" dirty="0" smtClean="0">
                <a:solidFill>
                  <a:srgbClr val="002060"/>
                </a:solidFill>
              </a:rPr>
              <a:t>To call this method compulsory current thread should be owner of the lock otherwise we will get runtime exception saying….</a:t>
            </a:r>
          </a:p>
          <a:p>
            <a:pPr marL="0" indent="0">
              <a:buNone/>
            </a:pPr>
            <a:r>
              <a:rPr lang="en-IN" dirty="0">
                <a:solidFill>
                  <a:srgbClr val="002060"/>
                </a:solidFill>
              </a:rPr>
              <a:t>	</a:t>
            </a:r>
            <a:r>
              <a:rPr lang="en-IN" dirty="0" smtClean="0">
                <a:solidFill>
                  <a:srgbClr val="002060"/>
                </a:solidFill>
              </a:rPr>
              <a:t>	</a:t>
            </a:r>
            <a:r>
              <a:rPr lang="en-IN" dirty="0" smtClean="0">
                <a:solidFill>
                  <a:srgbClr val="00B050"/>
                </a:solidFill>
              </a:rPr>
              <a:t>IllegalMonitorStateException </a:t>
            </a:r>
            <a:endParaRPr lang="en-IN" dirty="0">
              <a:solidFill>
                <a:srgbClr val="00B050"/>
              </a:solidFill>
            </a:endParaRPr>
          </a:p>
          <a:p>
            <a:pPr marL="0" indent="0">
              <a:buNone/>
            </a:pPr>
            <a:endParaRPr lang="en-IN" dirty="0">
              <a:solidFill>
                <a:srgbClr val="00B0F0"/>
              </a:solidFill>
            </a:endParaRPr>
          </a:p>
          <a:p>
            <a:pPr marL="0" indent="0">
              <a:buNone/>
            </a:pPr>
            <a:r>
              <a:rPr lang="en-IN" dirty="0">
                <a:solidFill>
                  <a:srgbClr val="00B0F0"/>
                </a:solidFill>
              </a:rPr>
              <a:t>	</a:t>
            </a:r>
            <a:endParaRPr lang="en-IN" sz="2800" b="1" dirty="0">
              <a:solidFill>
                <a:srgbClr val="00B050"/>
              </a:solidFill>
            </a:endParaRPr>
          </a:p>
        </p:txBody>
      </p:sp>
    </p:spTree>
    <p:extLst>
      <p:ext uri="{BB962C8B-B14F-4D97-AF65-F5344CB8AC3E}">
        <p14:creationId xmlns:p14="http://schemas.microsoft.com/office/powerpoint/2010/main" val="155633477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rPr>
              <a:t>Reentrantlock class</a:t>
            </a:r>
            <a:endParaRPr lang="en-IN" b="1" dirty="0">
              <a:solidFill>
                <a:srgbClr val="FF0000"/>
              </a:solidFill>
            </a:endParaRPr>
          </a:p>
        </p:txBody>
      </p:sp>
      <p:sp>
        <p:nvSpPr>
          <p:cNvPr id="3" name="Content Placeholder 2"/>
          <p:cNvSpPr>
            <a:spLocks noGrp="1"/>
          </p:cNvSpPr>
          <p:nvPr>
            <p:ph idx="1"/>
          </p:nvPr>
        </p:nvSpPr>
        <p:spPr>
          <a:xfrm>
            <a:off x="179512" y="1268760"/>
            <a:ext cx="8784976" cy="5472608"/>
          </a:xfrm>
        </p:spPr>
        <p:txBody>
          <a:bodyPr>
            <a:normAutofit lnSpcReduction="10000"/>
          </a:bodyPr>
          <a:lstStyle/>
          <a:p>
            <a:r>
              <a:rPr lang="en-IN" dirty="0" smtClean="0"/>
              <a:t>It is implementation class of Lock interface and direct child class of Object class.</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a:t>	</a:t>
            </a:r>
            <a:r>
              <a:rPr lang="en-IN" dirty="0" smtClean="0">
                <a:solidFill>
                  <a:srgbClr val="00B0F0"/>
                </a:solidFill>
              </a:rPr>
              <a:t>ReentrantLock l=new ReentrantLock();</a:t>
            </a:r>
          </a:p>
          <a:p>
            <a:pPr marL="0" indent="0">
              <a:buNone/>
            </a:pPr>
            <a:r>
              <a:rPr lang="en-IN" dirty="0" smtClean="0"/>
              <a:t>Reentrant means, a thread can acquire same lock multiple times without any issue.</a:t>
            </a:r>
            <a:endParaRPr lang="en-IN" dirty="0"/>
          </a:p>
        </p:txBody>
      </p:sp>
      <p:sp>
        <p:nvSpPr>
          <p:cNvPr id="4" name="Oval 3"/>
          <p:cNvSpPr/>
          <p:nvPr/>
        </p:nvSpPr>
        <p:spPr>
          <a:xfrm>
            <a:off x="1619672" y="2420888"/>
            <a:ext cx="3024336"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smtClean="0">
                <a:solidFill>
                  <a:srgbClr val="00B050"/>
                </a:solidFill>
              </a:rPr>
              <a:t>Lock interface</a:t>
            </a:r>
            <a:endParaRPr lang="en-IN" sz="2400" b="1" dirty="0">
              <a:solidFill>
                <a:srgbClr val="00B050"/>
              </a:solidFill>
            </a:endParaRPr>
          </a:p>
        </p:txBody>
      </p:sp>
      <p:sp>
        <p:nvSpPr>
          <p:cNvPr id="5" name="Oval 4"/>
          <p:cNvSpPr/>
          <p:nvPr/>
        </p:nvSpPr>
        <p:spPr>
          <a:xfrm>
            <a:off x="5076056" y="2583485"/>
            <a:ext cx="3024336"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smtClean="0">
                <a:solidFill>
                  <a:srgbClr val="00B050"/>
                </a:solidFill>
              </a:rPr>
              <a:t>Object class</a:t>
            </a:r>
            <a:endParaRPr lang="en-IN" sz="2400" b="1" dirty="0">
              <a:solidFill>
                <a:srgbClr val="00B050"/>
              </a:solidFill>
            </a:endParaRPr>
          </a:p>
        </p:txBody>
      </p:sp>
      <p:cxnSp>
        <p:nvCxnSpPr>
          <p:cNvPr id="7" name="Straight Arrow Connector 6"/>
          <p:cNvCxnSpPr>
            <a:endCxn id="4" idx="4"/>
          </p:cNvCxnSpPr>
          <p:nvPr/>
        </p:nvCxnSpPr>
        <p:spPr>
          <a:xfrm flipH="1" flipV="1">
            <a:off x="3131840" y="3335288"/>
            <a:ext cx="1944216" cy="11738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a:endCxn id="5" idx="4"/>
          </p:cNvCxnSpPr>
          <p:nvPr/>
        </p:nvCxnSpPr>
        <p:spPr>
          <a:xfrm flipV="1">
            <a:off x="5076056" y="3497885"/>
            <a:ext cx="1512168" cy="101123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3781855" y="4365104"/>
            <a:ext cx="2588401" cy="584775"/>
          </a:xfrm>
          <a:prstGeom prst="rect">
            <a:avLst/>
          </a:prstGeom>
          <a:noFill/>
        </p:spPr>
        <p:txBody>
          <a:bodyPr wrap="none" rtlCol="0">
            <a:spAutoFit/>
          </a:bodyPr>
          <a:lstStyle/>
          <a:p>
            <a:r>
              <a:rPr lang="en-IN" sz="3200" dirty="0" smtClean="0">
                <a:solidFill>
                  <a:srgbClr val="00B050"/>
                </a:solidFill>
              </a:rPr>
              <a:t>ReentrantLock</a:t>
            </a:r>
            <a:endParaRPr lang="en-IN" sz="3200" dirty="0">
              <a:solidFill>
                <a:srgbClr val="00B050"/>
              </a:solidFill>
            </a:endParaRPr>
          </a:p>
        </p:txBody>
      </p:sp>
    </p:spTree>
    <p:extLst>
      <p:ext uri="{BB962C8B-B14F-4D97-AF65-F5344CB8AC3E}">
        <p14:creationId xmlns:p14="http://schemas.microsoft.com/office/powerpoint/2010/main" val="260274640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480720"/>
          </a:xfrm>
        </p:spPr>
        <p:txBody>
          <a:bodyPr>
            <a:normAutofit lnSpcReduction="10000"/>
          </a:bodyPr>
          <a:lstStyle/>
          <a:p>
            <a:pPr marL="0" indent="0">
              <a:buNone/>
            </a:pPr>
            <a:r>
              <a:rPr lang="en-IN" sz="2800" b="1" dirty="0" smtClean="0">
                <a:solidFill>
                  <a:srgbClr val="00B050"/>
                </a:solidFill>
                <a:sym typeface="Wingdings" pitchFamily="2" charset="2"/>
              </a:rPr>
              <a:t> </a:t>
            </a:r>
            <a:r>
              <a:rPr lang="en-IN" sz="2800" dirty="0" smtClean="0">
                <a:sym typeface="Wingdings" pitchFamily="2" charset="2"/>
              </a:rPr>
              <a:t>Internally ReentrantLock , </a:t>
            </a:r>
            <a:r>
              <a:rPr lang="en-IN" sz="2800" dirty="0" smtClean="0">
                <a:solidFill>
                  <a:srgbClr val="00B0F0"/>
                </a:solidFill>
                <a:sym typeface="Wingdings" pitchFamily="2" charset="2"/>
              </a:rPr>
              <a:t>increment</a:t>
            </a:r>
            <a:r>
              <a:rPr lang="en-IN" sz="2800" dirty="0" smtClean="0">
                <a:sym typeface="Wingdings" pitchFamily="2" charset="2"/>
              </a:rPr>
              <a:t> thread’s personal count </a:t>
            </a:r>
            <a:r>
              <a:rPr lang="en-IN" sz="2800" dirty="0" smtClean="0">
                <a:solidFill>
                  <a:srgbClr val="00B0F0"/>
                </a:solidFill>
                <a:sym typeface="Wingdings" pitchFamily="2" charset="2"/>
              </a:rPr>
              <a:t>when</a:t>
            </a:r>
            <a:r>
              <a:rPr lang="en-IN" sz="2800" dirty="0" smtClean="0">
                <a:sym typeface="Wingdings" pitchFamily="2" charset="2"/>
              </a:rPr>
              <a:t> </a:t>
            </a:r>
            <a:r>
              <a:rPr lang="en-IN" sz="2800" dirty="0" smtClean="0">
                <a:solidFill>
                  <a:srgbClr val="00B0F0"/>
                </a:solidFill>
                <a:sym typeface="Wingdings" pitchFamily="2" charset="2"/>
              </a:rPr>
              <a:t>thread calls lock() </a:t>
            </a:r>
            <a:r>
              <a:rPr lang="en-IN" sz="2800" dirty="0" smtClean="0">
                <a:sym typeface="Wingdings" pitchFamily="2" charset="2"/>
              </a:rPr>
              <a:t>method and </a:t>
            </a:r>
            <a:r>
              <a:rPr lang="en-IN" sz="2800" dirty="0" smtClean="0">
                <a:solidFill>
                  <a:srgbClr val="00B0F0"/>
                </a:solidFill>
                <a:sym typeface="Wingdings" pitchFamily="2" charset="2"/>
              </a:rPr>
              <a:t>decrements</a:t>
            </a:r>
            <a:r>
              <a:rPr lang="en-IN" sz="2800" dirty="0" smtClean="0">
                <a:sym typeface="Wingdings" pitchFamily="2" charset="2"/>
              </a:rPr>
              <a:t> personal count value whenever  thread calls </a:t>
            </a:r>
            <a:r>
              <a:rPr lang="en-IN" sz="2800" dirty="0" smtClean="0">
                <a:solidFill>
                  <a:srgbClr val="00B0F0"/>
                </a:solidFill>
                <a:sym typeface="Wingdings" pitchFamily="2" charset="2"/>
              </a:rPr>
              <a:t>unlock() </a:t>
            </a:r>
            <a:r>
              <a:rPr lang="en-IN" sz="2800" dirty="0" smtClean="0">
                <a:sym typeface="Wingdings" pitchFamily="2" charset="2"/>
              </a:rPr>
              <a:t>method. All locks will be released if count reaches to zero.</a:t>
            </a:r>
          </a:p>
          <a:p>
            <a:pPr marL="0" indent="0">
              <a:buNone/>
            </a:pPr>
            <a:r>
              <a:rPr lang="en-IN" sz="2800" dirty="0" smtClean="0"/>
              <a:t> </a:t>
            </a:r>
            <a:r>
              <a:rPr lang="en-IN" sz="2800" dirty="0" smtClean="0">
                <a:solidFill>
                  <a:srgbClr val="FF0000"/>
                </a:solidFill>
                <a:sym typeface="Wingdings" pitchFamily="2" charset="2"/>
              </a:rPr>
              <a:t> </a:t>
            </a:r>
            <a:r>
              <a:rPr lang="en-IN" sz="3600" b="1" dirty="0" smtClean="0">
                <a:solidFill>
                  <a:srgbClr val="FF0000"/>
                </a:solidFill>
                <a:sym typeface="Wingdings" pitchFamily="2" charset="2"/>
              </a:rPr>
              <a:t>Constructors</a:t>
            </a:r>
          </a:p>
          <a:p>
            <a:pPr marL="0" indent="0">
              <a:buNone/>
            </a:pPr>
            <a:r>
              <a:rPr lang="en-IN" sz="3600" b="1" dirty="0" smtClean="0">
                <a:solidFill>
                  <a:srgbClr val="FF0000"/>
                </a:solidFill>
                <a:sym typeface="Wingdings" pitchFamily="2" charset="2"/>
              </a:rPr>
              <a:t>-----------------------</a:t>
            </a:r>
            <a:endParaRPr lang="en-IN" sz="2800" dirty="0" smtClean="0">
              <a:solidFill>
                <a:srgbClr val="0070C0"/>
              </a:solidFill>
              <a:sym typeface="Wingdings" pitchFamily="2" charset="2"/>
            </a:endParaRPr>
          </a:p>
          <a:p>
            <a:pPr marL="742950" indent="-742950">
              <a:buFont typeface="+mj-lt"/>
              <a:buAutoNum type="arabicPeriod"/>
            </a:pPr>
            <a:r>
              <a:rPr lang="en-IN" sz="2800" dirty="0" smtClean="0">
                <a:solidFill>
                  <a:srgbClr val="0070C0"/>
                </a:solidFill>
                <a:sym typeface="Wingdings" pitchFamily="2" charset="2"/>
              </a:rPr>
              <a:t>ReentrantLock l=new ReentrantLock();</a:t>
            </a:r>
          </a:p>
          <a:p>
            <a:pPr marL="0" indent="0">
              <a:buNone/>
            </a:pPr>
            <a:r>
              <a:rPr lang="en-IN" sz="3600" b="1" dirty="0" smtClean="0">
                <a:solidFill>
                  <a:srgbClr val="FF0000"/>
                </a:solidFill>
              </a:rPr>
              <a:t>	</a:t>
            </a:r>
            <a:r>
              <a:rPr lang="en-IN" sz="2800" dirty="0" smtClean="0"/>
              <a:t>creates an instance of ReentrantLock.</a:t>
            </a:r>
          </a:p>
          <a:p>
            <a:pPr marL="0" indent="0">
              <a:buNone/>
            </a:pPr>
            <a:r>
              <a:rPr lang="en-IN" sz="2800" dirty="0">
                <a:solidFill>
                  <a:srgbClr val="00B0F0"/>
                </a:solidFill>
              </a:rPr>
              <a:t> </a:t>
            </a:r>
            <a:r>
              <a:rPr lang="en-IN" sz="2800" dirty="0" smtClean="0">
                <a:solidFill>
                  <a:srgbClr val="00B0F0"/>
                </a:solidFill>
              </a:rPr>
              <a:t>2.     </a:t>
            </a:r>
            <a:r>
              <a:rPr lang="en-IN" sz="2800" dirty="0" smtClean="0">
                <a:solidFill>
                  <a:srgbClr val="0070C0"/>
                </a:solidFill>
                <a:sym typeface="Wingdings" pitchFamily="2" charset="2"/>
              </a:rPr>
              <a:t>ReentrantLock </a:t>
            </a:r>
            <a:r>
              <a:rPr lang="en-IN" sz="2800" dirty="0">
                <a:solidFill>
                  <a:srgbClr val="0070C0"/>
                </a:solidFill>
                <a:sym typeface="Wingdings" pitchFamily="2" charset="2"/>
              </a:rPr>
              <a:t>l=new </a:t>
            </a:r>
            <a:r>
              <a:rPr lang="en-IN" sz="2800" dirty="0" smtClean="0">
                <a:solidFill>
                  <a:srgbClr val="0070C0"/>
                </a:solidFill>
                <a:sym typeface="Wingdings" pitchFamily="2" charset="2"/>
              </a:rPr>
              <a:t>ReentrantLock( </a:t>
            </a:r>
            <a:r>
              <a:rPr lang="en-IN" sz="2800" dirty="0" smtClean="0">
                <a:solidFill>
                  <a:srgbClr val="002060"/>
                </a:solidFill>
                <a:sym typeface="Wingdings" pitchFamily="2" charset="2"/>
              </a:rPr>
              <a:t>boolean fairness</a:t>
            </a:r>
            <a:r>
              <a:rPr lang="en-IN" sz="2800" dirty="0" smtClean="0">
                <a:solidFill>
                  <a:srgbClr val="0070C0"/>
                </a:solidFill>
                <a:sym typeface="Wingdings" pitchFamily="2" charset="2"/>
              </a:rPr>
              <a:t>);</a:t>
            </a:r>
            <a:endParaRPr lang="en-IN" sz="2800" dirty="0">
              <a:solidFill>
                <a:srgbClr val="0070C0"/>
              </a:solidFill>
              <a:sym typeface="Wingdings" pitchFamily="2" charset="2"/>
            </a:endParaRPr>
          </a:p>
          <a:p>
            <a:pPr marL="0" indent="0">
              <a:buNone/>
            </a:pPr>
            <a:r>
              <a:rPr lang="en-IN" sz="2800" dirty="0" smtClean="0"/>
              <a:t>	</a:t>
            </a:r>
            <a:r>
              <a:rPr lang="en-IN" sz="2800" dirty="0"/>
              <a:t> creates an instance of </a:t>
            </a:r>
            <a:r>
              <a:rPr lang="en-IN" sz="2800" dirty="0" smtClean="0"/>
              <a:t>ReentrantLock with given fairness policy.</a:t>
            </a:r>
            <a:endParaRPr lang="en-IN" sz="2800" dirty="0"/>
          </a:p>
        </p:txBody>
      </p:sp>
      <p:cxnSp>
        <p:nvCxnSpPr>
          <p:cNvPr id="4" name="Straight Arrow Connector 3"/>
          <p:cNvCxnSpPr/>
          <p:nvPr/>
        </p:nvCxnSpPr>
        <p:spPr>
          <a:xfrm>
            <a:off x="1403648" y="5373216"/>
            <a:ext cx="4320480" cy="7920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 name="TextBox 5"/>
          <p:cNvSpPr txBox="1"/>
          <p:nvPr/>
        </p:nvSpPr>
        <p:spPr>
          <a:xfrm>
            <a:off x="5727235" y="5851512"/>
            <a:ext cx="3432286" cy="707886"/>
          </a:xfrm>
          <a:prstGeom prst="rect">
            <a:avLst/>
          </a:prstGeom>
          <a:noFill/>
        </p:spPr>
        <p:txBody>
          <a:bodyPr wrap="none" rtlCol="0">
            <a:spAutoFit/>
          </a:bodyPr>
          <a:lstStyle/>
          <a:p>
            <a:r>
              <a:rPr lang="en-IN" sz="2000" b="1" dirty="0">
                <a:solidFill>
                  <a:srgbClr val="002060"/>
                </a:solidFill>
              </a:rPr>
              <a:t>t</a:t>
            </a:r>
            <a:r>
              <a:rPr lang="en-IN" sz="2000" b="1" dirty="0" smtClean="0">
                <a:solidFill>
                  <a:srgbClr val="002060"/>
                </a:solidFill>
              </a:rPr>
              <a:t>rue</a:t>
            </a:r>
            <a:r>
              <a:rPr lang="en-IN" sz="2000" b="1" dirty="0" smtClean="0">
                <a:solidFill>
                  <a:srgbClr val="002060"/>
                </a:solidFill>
                <a:sym typeface="Wingdings" pitchFamily="2" charset="2"/>
              </a:rPr>
              <a:t> Longest waiting thread </a:t>
            </a:r>
          </a:p>
          <a:p>
            <a:r>
              <a:rPr lang="en-IN" sz="2000" b="1" dirty="0" smtClean="0">
                <a:solidFill>
                  <a:srgbClr val="002060"/>
                </a:solidFill>
                <a:sym typeface="Wingdings" pitchFamily="2" charset="2"/>
              </a:rPr>
              <a:t>will get chance(FCFS)</a:t>
            </a:r>
            <a:endParaRPr lang="en-IN" sz="2000" b="1" dirty="0">
              <a:solidFill>
                <a:srgbClr val="002060"/>
              </a:solidFill>
            </a:endParaRPr>
          </a:p>
        </p:txBody>
      </p:sp>
      <p:cxnSp>
        <p:nvCxnSpPr>
          <p:cNvPr id="7" name="Straight Arrow Connector 6"/>
          <p:cNvCxnSpPr/>
          <p:nvPr/>
        </p:nvCxnSpPr>
        <p:spPr>
          <a:xfrm flipV="1">
            <a:off x="1547664" y="2492896"/>
            <a:ext cx="3096344" cy="24926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4644008" y="2138953"/>
            <a:ext cx="3792898" cy="707886"/>
          </a:xfrm>
          <a:prstGeom prst="rect">
            <a:avLst/>
          </a:prstGeom>
          <a:noFill/>
        </p:spPr>
        <p:txBody>
          <a:bodyPr wrap="none" rtlCol="0">
            <a:spAutoFit/>
          </a:bodyPr>
          <a:lstStyle/>
          <a:p>
            <a:r>
              <a:rPr lang="en-IN" sz="2000" b="1" dirty="0">
                <a:solidFill>
                  <a:srgbClr val="002060"/>
                </a:solidFill>
              </a:rPr>
              <a:t>f</a:t>
            </a:r>
            <a:r>
              <a:rPr lang="en-IN" sz="2000" b="1" dirty="0" smtClean="0">
                <a:solidFill>
                  <a:srgbClr val="002060"/>
                </a:solidFill>
              </a:rPr>
              <a:t>alse </a:t>
            </a:r>
            <a:r>
              <a:rPr lang="en-IN" sz="2000" b="1" dirty="0" smtClean="0">
                <a:solidFill>
                  <a:srgbClr val="002060"/>
                </a:solidFill>
                <a:sym typeface="Wingdings" pitchFamily="2" charset="2"/>
              </a:rPr>
              <a:t> which waiting thread will </a:t>
            </a:r>
          </a:p>
          <a:p>
            <a:r>
              <a:rPr lang="en-IN" sz="2000" b="1" dirty="0" smtClean="0">
                <a:solidFill>
                  <a:srgbClr val="002060"/>
                </a:solidFill>
                <a:sym typeface="Wingdings" pitchFamily="2" charset="2"/>
              </a:rPr>
              <a:t>get chance ,cant expect </a:t>
            </a:r>
            <a:endParaRPr lang="en-IN" sz="2000" b="1" dirty="0">
              <a:solidFill>
                <a:srgbClr val="002060"/>
              </a:solidFill>
            </a:endParaRPr>
          </a:p>
        </p:txBody>
      </p:sp>
    </p:spTree>
    <p:extLst>
      <p:ext uri="{BB962C8B-B14F-4D97-AF65-F5344CB8AC3E}">
        <p14:creationId xmlns:p14="http://schemas.microsoft.com/office/powerpoint/2010/main" val="120366931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FF0000"/>
                </a:solidFill>
              </a:rPr>
              <a:t>Important methods of ReentrantLock class</a:t>
            </a:r>
            <a:endParaRPr lang="en-IN" dirty="0">
              <a:solidFill>
                <a:srgbClr val="FF0000"/>
              </a:solidFill>
            </a:endParaRPr>
          </a:p>
        </p:txBody>
      </p:sp>
      <p:sp>
        <p:nvSpPr>
          <p:cNvPr id="3" name="Content Placeholder 2"/>
          <p:cNvSpPr>
            <a:spLocks noGrp="1"/>
          </p:cNvSpPr>
          <p:nvPr>
            <p:ph idx="1"/>
          </p:nvPr>
        </p:nvSpPr>
        <p:spPr>
          <a:xfrm>
            <a:off x="457200" y="1600200"/>
            <a:ext cx="8229600" cy="5141168"/>
          </a:xfrm>
        </p:spPr>
        <p:txBody>
          <a:bodyPr>
            <a:normAutofit fontScale="92500" lnSpcReduction="10000"/>
          </a:bodyPr>
          <a:lstStyle/>
          <a:p>
            <a:pPr marL="0" indent="0">
              <a:buNone/>
            </a:pPr>
            <a:r>
              <a:rPr lang="en-IN" dirty="0">
                <a:solidFill>
                  <a:srgbClr val="FF0000"/>
                </a:solidFill>
              </a:rPr>
              <a:t>1. </a:t>
            </a:r>
            <a:r>
              <a:rPr lang="en-IN" dirty="0"/>
              <a:t>void</a:t>
            </a:r>
            <a:r>
              <a:rPr lang="en-IN" dirty="0">
                <a:solidFill>
                  <a:srgbClr val="00B0F0"/>
                </a:solidFill>
              </a:rPr>
              <a:t> lock(); </a:t>
            </a:r>
          </a:p>
          <a:p>
            <a:pPr marL="0" indent="0">
              <a:buNone/>
            </a:pPr>
            <a:r>
              <a:rPr lang="en-IN" dirty="0" smtClean="0">
                <a:solidFill>
                  <a:srgbClr val="FF0000"/>
                </a:solidFill>
              </a:rPr>
              <a:t>2</a:t>
            </a:r>
            <a:r>
              <a:rPr lang="en-IN" dirty="0">
                <a:solidFill>
                  <a:srgbClr val="FF0000"/>
                </a:solidFill>
              </a:rPr>
              <a:t>. </a:t>
            </a:r>
            <a:r>
              <a:rPr lang="en-IN" dirty="0"/>
              <a:t>boolean</a:t>
            </a:r>
            <a:r>
              <a:rPr lang="en-IN" dirty="0">
                <a:solidFill>
                  <a:srgbClr val="00B0F0"/>
                </a:solidFill>
              </a:rPr>
              <a:t> tryLock</a:t>
            </a:r>
            <a:r>
              <a:rPr lang="en-IN" dirty="0" smtClean="0">
                <a:solidFill>
                  <a:srgbClr val="00B0F0"/>
                </a:solidFill>
              </a:rPr>
              <a:t>();</a:t>
            </a:r>
          </a:p>
          <a:p>
            <a:pPr marL="0" indent="0">
              <a:buNone/>
            </a:pPr>
            <a:r>
              <a:rPr lang="en-IN" dirty="0">
                <a:solidFill>
                  <a:srgbClr val="FF0000"/>
                </a:solidFill>
              </a:rPr>
              <a:t>3. </a:t>
            </a:r>
            <a:r>
              <a:rPr lang="en-IN" dirty="0"/>
              <a:t>boolean</a:t>
            </a:r>
            <a:r>
              <a:rPr lang="en-IN" dirty="0">
                <a:solidFill>
                  <a:srgbClr val="00B0F0"/>
                </a:solidFill>
              </a:rPr>
              <a:t> tryLock(long time , TimeUnit unit);</a:t>
            </a:r>
          </a:p>
          <a:p>
            <a:pPr marL="0" indent="0">
              <a:buNone/>
            </a:pPr>
            <a:r>
              <a:rPr lang="en-IN" dirty="0">
                <a:solidFill>
                  <a:srgbClr val="FF0000"/>
                </a:solidFill>
              </a:rPr>
              <a:t>4. </a:t>
            </a:r>
            <a:r>
              <a:rPr lang="en-IN" dirty="0"/>
              <a:t>void</a:t>
            </a:r>
            <a:r>
              <a:rPr lang="en-IN" dirty="0">
                <a:solidFill>
                  <a:srgbClr val="00B0F0"/>
                </a:solidFill>
              </a:rPr>
              <a:t> lockInterruptibly();</a:t>
            </a:r>
          </a:p>
          <a:p>
            <a:pPr marL="0" indent="0">
              <a:buNone/>
            </a:pPr>
            <a:r>
              <a:rPr lang="en-IN" dirty="0">
                <a:solidFill>
                  <a:srgbClr val="FF0000"/>
                </a:solidFill>
              </a:rPr>
              <a:t>5. </a:t>
            </a:r>
            <a:r>
              <a:rPr lang="en-IN" dirty="0"/>
              <a:t>void</a:t>
            </a:r>
            <a:r>
              <a:rPr lang="en-IN" dirty="0">
                <a:solidFill>
                  <a:srgbClr val="00B0F0"/>
                </a:solidFill>
              </a:rPr>
              <a:t> unlock();</a:t>
            </a:r>
          </a:p>
          <a:p>
            <a:pPr marL="0" indent="0">
              <a:buNone/>
            </a:pPr>
            <a:r>
              <a:rPr lang="en-IN" dirty="0" smtClean="0">
                <a:solidFill>
                  <a:srgbClr val="FF0000"/>
                </a:solidFill>
              </a:rPr>
              <a:t>---------------------</a:t>
            </a:r>
          </a:p>
          <a:p>
            <a:pPr marL="0" indent="0">
              <a:buNone/>
            </a:pPr>
            <a:r>
              <a:rPr lang="en-IN" dirty="0" smtClean="0">
                <a:solidFill>
                  <a:srgbClr val="FF0000"/>
                </a:solidFill>
              </a:rPr>
              <a:t>6. </a:t>
            </a:r>
            <a:r>
              <a:rPr lang="en-IN" dirty="0" smtClean="0"/>
              <a:t>int</a:t>
            </a:r>
            <a:r>
              <a:rPr lang="en-IN" dirty="0" smtClean="0">
                <a:solidFill>
                  <a:srgbClr val="00B0F0"/>
                </a:solidFill>
              </a:rPr>
              <a:t> getHoldCount(); </a:t>
            </a:r>
            <a:r>
              <a:rPr lang="en-IN" dirty="0" smtClean="0">
                <a:solidFill>
                  <a:srgbClr val="FF0000"/>
                </a:solidFill>
                <a:sym typeface="Wingdings" pitchFamily="2" charset="2"/>
              </a:rPr>
              <a:t></a:t>
            </a:r>
            <a:r>
              <a:rPr lang="en-IN" dirty="0" smtClean="0">
                <a:solidFill>
                  <a:srgbClr val="002060"/>
                </a:solidFill>
                <a:sym typeface="Wingdings" pitchFamily="2" charset="2"/>
              </a:rPr>
              <a:t>returns no. of holds of this lock by current thread.</a:t>
            </a:r>
          </a:p>
          <a:p>
            <a:pPr marL="0" indent="0">
              <a:buNone/>
            </a:pPr>
            <a:r>
              <a:rPr lang="en-IN" dirty="0" smtClean="0">
                <a:solidFill>
                  <a:srgbClr val="FF0000"/>
                </a:solidFill>
              </a:rPr>
              <a:t>7. </a:t>
            </a:r>
            <a:r>
              <a:rPr lang="en-IN" dirty="0" smtClean="0"/>
              <a:t>boolean</a:t>
            </a:r>
            <a:r>
              <a:rPr lang="en-IN" dirty="0" smtClean="0">
                <a:solidFill>
                  <a:srgbClr val="00B0F0"/>
                </a:solidFill>
              </a:rPr>
              <a:t> isHeldByCurrentThread(); </a:t>
            </a:r>
            <a:r>
              <a:rPr lang="en-IN" dirty="0">
                <a:solidFill>
                  <a:srgbClr val="FF0000"/>
                </a:solidFill>
                <a:sym typeface="Wingdings" pitchFamily="2" charset="2"/>
              </a:rPr>
              <a:t></a:t>
            </a:r>
            <a:r>
              <a:rPr lang="en-IN" dirty="0">
                <a:solidFill>
                  <a:srgbClr val="002060"/>
                </a:solidFill>
                <a:sym typeface="Wingdings" pitchFamily="2" charset="2"/>
              </a:rPr>
              <a:t>returns </a:t>
            </a:r>
            <a:r>
              <a:rPr lang="en-IN" dirty="0" smtClean="0">
                <a:solidFill>
                  <a:srgbClr val="002060"/>
                </a:solidFill>
                <a:sym typeface="Wingdings" pitchFamily="2" charset="2"/>
              </a:rPr>
              <a:t>true iff lock is hold by current thread.</a:t>
            </a:r>
            <a:endParaRPr lang="en-IN" dirty="0">
              <a:solidFill>
                <a:srgbClr val="002060"/>
              </a:solidFill>
            </a:endParaRPr>
          </a:p>
          <a:p>
            <a:pPr marL="0" indent="0">
              <a:buNone/>
            </a:pPr>
            <a:endParaRPr lang="en-IN" dirty="0" smtClean="0">
              <a:solidFill>
                <a:srgbClr val="002060"/>
              </a:solidFill>
            </a:endParaRPr>
          </a:p>
        </p:txBody>
      </p:sp>
    </p:spTree>
    <p:extLst>
      <p:ext uri="{BB962C8B-B14F-4D97-AF65-F5344CB8AC3E}">
        <p14:creationId xmlns:p14="http://schemas.microsoft.com/office/powerpoint/2010/main" val="160352691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08712"/>
          </a:xfrm>
        </p:spPr>
        <p:txBody>
          <a:bodyPr>
            <a:normAutofit lnSpcReduction="10000"/>
          </a:bodyPr>
          <a:lstStyle/>
          <a:p>
            <a:pPr marL="0" indent="0">
              <a:buNone/>
            </a:pPr>
            <a:r>
              <a:rPr lang="en-IN" dirty="0" smtClean="0">
                <a:solidFill>
                  <a:srgbClr val="FF0000"/>
                </a:solidFill>
              </a:rPr>
              <a:t>8. </a:t>
            </a:r>
            <a:r>
              <a:rPr lang="en-IN" dirty="0"/>
              <a:t>int</a:t>
            </a:r>
            <a:r>
              <a:rPr lang="en-IN" dirty="0">
                <a:solidFill>
                  <a:srgbClr val="00B0F0"/>
                </a:solidFill>
              </a:rPr>
              <a:t> </a:t>
            </a:r>
            <a:r>
              <a:rPr lang="en-IN" dirty="0" smtClean="0">
                <a:solidFill>
                  <a:srgbClr val="00B0F0"/>
                </a:solidFill>
              </a:rPr>
              <a:t>getQueueLength(); </a:t>
            </a:r>
            <a:r>
              <a:rPr lang="en-IN" dirty="0">
                <a:solidFill>
                  <a:srgbClr val="FF0000"/>
                </a:solidFill>
                <a:sym typeface="Wingdings" pitchFamily="2" charset="2"/>
              </a:rPr>
              <a:t></a:t>
            </a:r>
            <a:r>
              <a:rPr lang="en-IN" dirty="0">
                <a:solidFill>
                  <a:srgbClr val="002060"/>
                </a:solidFill>
                <a:sym typeface="Wingdings" pitchFamily="2" charset="2"/>
              </a:rPr>
              <a:t>returns no. of </a:t>
            </a:r>
            <a:r>
              <a:rPr lang="en-IN" dirty="0" smtClean="0">
                <a:solidFill>
                  <a:srgbClr val="002060"/>
                </a:solidFill>
                <a:sym typeface="Wingdings" pitchFamily="2" charset="2"/>
              </a:rPr>
              <a:t>threads waiting for the lock.</a:t>
            </a:r>
            <a:endParaRPr lang="en-IN" dirty="0">
              <a:solidFill>
                <a:srgbClr val="002060"/>
              </a:solidFill>
              <a:sym typeface="Wingdings" pitchFamily="2" charset="2"/>
            </a:endParaRPr>
          </a:p>
          <a:p>
            <a:pPr marL="0" indent="0">
              <a:buNone/>
            </a:pPr>
            <a:r>
              <a:rPr lang="en-IN" dirty="0" smtClean="0">
                <a:solidFill>
                  <a:srgbClr val="FF0000"/>
                </a:solidFill>
              </a:rPr>
              <a:t>9. </a:t>
            </a:r>
            <a:r>
              <a:rPr lang="en-IN" dirty="0" smtClean="0"/>
              <a:t>Collection</a:t>
            </a:r>
            <a:r>
              <a:rPr lang="en-IN" dirty="0" smtClean="0">
                <a:solidFill>
                  <a:srgbClr val="00B0F0"/>
                </a:solidFill>
              </a:rPr>
              <a:t> getQueuedThreads(); </a:t>
            </a:r>
            <a:r>
              <a:rPr lang="en-IN" dirty="0">
                <a:solidFill>
                  <a:srgbClr val="FF0000"/>
                </a:solidFill>
                <a:sym typeface="Wingdings" pitchFamily="2" charset="2"/>
              </a:rPr>
              <a:t></a:t>
            </a:r>
            <a:r>
              <a:rPr lang="en-IN" dirty="0" smtClean="0">
                <a:solidFill>
                  <a:srgbClr val="002060"/>
                </a:solidFill>
                <a:sym typeface="Wingdings" pitchFamily="2" charset="2"/>
              </a:rPr>
              <a:t>returns a collection of threads which are waiting to get lock.</a:t>
            </a:r>
          </a:p>
          <a:p>
            <a:pPr marL="0" indent="0">
              <a:buNone/>
            </a:pPr>
            <a:r>
              <a:rPr lang="en-IN" dirty="0" smtClean="0">
                <a:solidFill>
                  <a:srgbClr val="FF0000"/>
                </a:solidFill>
              </a:rPr>
              <a:t>10. </a:t>
            </a:r>
            <a:r>
              <a:rPr lang="en-IN" dirty="0"/>
              <a:t>b</a:t>
            </a:r>
            <a:r>
              <a:rPr lang="en-IN" dirty="0" smtClean="0"/>
              <a:t>oolean</a:t>
            </a:r>
            <a:r>
              <a:rPr lang="en-IN" dirty="0" smtClean="0">
                <a:solidFill>
                  <a:srgbClr val="00B0F0"/>
                </a:solidFill>
              </a:rPr>
              <a:t> has</a:t>
            </a:r>
            <a:r>
              <a:rPr lang="en-IN" dirty="0">
                <a:solidFill>
                  <a:srgbClr val="00B0F0"/>
                </a:solidFill>
              </a:rPr>
              <a:t>QueuedThreads </a:t>
            </a:r>
            <a:r>
              <a:rPr lang="en-IN" dirty="0" smtClean="0">
                <a:solidFill>
                  <a:srgbClr val="00B0F0"/>
                </a:solidFill>
              </a:rPr>
              <a:t>(); </a:t>
            </a:r>
            <a:r>
              <a:rPr lang="en-IN" dirty="0">
                <a:solidFill>
                  <a:srgbClr val="FF0000"/>
                </a:solidFill>
                <a:sym typeface="Wingdings" pitchFamily="2" charset="2"/>
              </a:rPr>
              <a:t></a:t>
            </a:r>
            <a:r>
              <a:rPr lang="en-IN" dirty="0">
                <a:solidFill>
                  <a:srgbClr val="002060"/>
                </a:solidFill>
                <a:sym typeface="Wingdings" pitchFamily="2" charset="2"/>
              </a:rPr>
              <a:t>returns </a:t>
            </a:r>
            <a:r>
              <a:rPr lang="en-IN" dirty="0" smtClean="0">
                <a:solidFill>
                  <a:srgbClr val="002060"/>
                </a:solidFill>
                <a:sym typeface="Wingdings" pitchFamily="2" charset="2"/>
              </a:rPr>
              <a:t>true if any thread waiting to get </a:t>
            </a:r>
            <a:r>
              <a:rPr lang="en-IN" dirty="0">
                <a:solidFill>
                  <a:srgbClr val="002060"/>
                </a:solidFill>
                <a:sym typeface="Wingdings" pitchFamily="2" charset="2"/>
              </a:rPr>
              <a:t>lock.</a:t>
            </a:r>
          </a:p>
          <a:p>
            <a:pPr marL="0" indent="0">
              <a:buNone/>
            </a:pPr>
            <a:r>
              <a:rPr lang="en-IN" dirty="0" smtClean="0">
                <a:solidFill>
                  <a:srgbClr val="FF0000"/>
                </a:solidFill>
              </a:rPr>
              <a:t>11. </a:t>
            </a:r>
            <a:r>
              <a:rPr lang="en-IN" dirty="0"/>
              <a:t>boolean</a:t>
            </a:r>
            <a:r>
              <a:rPr lang="en-IN" dirty="0">
                <a:solidFill>
                  <a:srgbClr val="00B0F0"/>
                </a:solidFill>
              </a:rPr>
              <a:t> </a:t>
            </a:r>
            <a:r>
              <a:rPr lang="en-IN" dirty="0" smtClean="0">
                <a:solidFill>
                  <a:srgbClr val="00B0F0"/>
                </a:solidFill>
              </a:rPr>
              <a:t>isLocked(); </a:t>
            </a:r>
            <a:r>
              <a:rPr lang="en-IN" dirty="0">
                <a:solidFill>
                  <a:srgbClr val="FF0000"/>
                </a:solidFill>
                <a:sym typeface="Wingdings" pitchFamily="2" charset="2"/>
              </a:rPr>
              <a:t></a:t>
            </a:r>
            <a:r>
              <a:rPr lang="en-IN" dirty="0">
                <a:solidFill>
                  <a:srgbClr val="002060"/>
                </a:solidFill>
                <a:sym typeface="Wingdings" pitchFamily="2" charset="2"/>
              </a:rPr>
              <a:t>returns </a:t>
            </a:r>
            <a:r>
              <a:rPr lang="en-IN" dirty="0" smtClean="0">
                <a:solidFill>
                  <a:srgbClr val="002060"/>
                </a:solidFill>
                <a:sym typeface="Wingdings" pitchFamily="2" charset="2"/>
              </a:rPr>
              <a:t>true if lock is acquired by some thread.</a:t>
            </a:r>
            <a:endParaRPr lang="en-IN" dirty="0">
              <a:solidFill>
                <a:srgbClr val="002060"/>
              </a:solidFill>
            </a:endParaRPr>
          </a:p>
          <a:p>
            <a:pPr marL="0" indent="0">
              <a:buNone/>
            </a:pPr>
            <a:r>
              <a:rPr lang="en-IN" dirty="0" smtClean="0">
                <a:solidFill>
                  <a:srgbClr val="FF0000"/>
                </a:solidFill>
              </a:rPr>
              <a:t>12. </a:t>
            </a:r>
            <a:r>
              <a:rPr lang="en-IN" dirty="0"/>
              <a:t>boolean</a:t>
            </a:r>
            <a:r>
              <a:rPr lang="en-IN" dirty="0">
                <a:solidFill>
                  <a:srgbClr val="00B0F0"/>
                </a:solidFill>
              </a:rPr>
              <a:t> </a:t>
            </a:r>
            <a:r>
              <a:rPr lang="en-IN" dirty="0" smtClean="0">
                <a:solidFill>
                  <a:srgbClr val="00B0F0"/>
                </a:solidFill>
              </a:rPr>
              <a:t>isFair(); </a:t>
            </a:r>
            <a:r>
              <a:rPr lang="en-IN" dirty="0">
                <a:solidFill>
                  <a:srgbClr val="FF0000"/>
                </a:solidFill>
                <a:sym typeface="Wingdings" pitchFamily="2" charset="2"/>
              </a:rPr>
              <a:t></a:t>
            </a:r>
            <a:r>
              <a:rPr lang="en-IN" dirty="0">
                <a:solidFill>
                  <a:srgbClr val="002060"/>
                </a:solidFill>
                <a:sym typeface="Wingdings" pitchFamily="2" charset="2"/>
              </a:rPr>
              <a:t>returns true </a:t>
            </a:r>
            <a:r>
              <a:rPr lang="en-IN" dirty="0" smtClean="0">
                <a:solidFill>
                  <a:srgbClr val="002060"/>
                </a:solidFill>
                <a:sym typeface="Wingdings" pitchFamily="2" charset="2"/>
              </a:rPr>
              <a:t>if fairness policy is set with true value.</a:t>
            </a:r>
            <a:endParaRPr lang="en-IN" dirty="0">
              <a:solidFill>
                <a:srgbClr val="002060"/>
              </a:solidFill>
            </a:endParaRPr>
          </a:p>
          <a:p>
            <a:pPr marL="0" indent="0">
              <a:buNone/>
            </a:pPr>
            <a:r>
              <a:rPr lang="en-IN" dirty="0" smtClean="0">
                <a:solidFill>
                  <a:srgbClr val="FF0000"/>
                </a:solidFill>
              </a:rPr>
              <a:t>13. </a:t>
            </a:r>
            <a:r>
              <a:rPr lang="en-IN" dirty="0" smtClean="0"/>
              <a:t>Thread</a:t>
            </a:r>
            <a:r>
              <a:rPr lang="en-IN" dirty="0" smtClean="0">
                <a:solidFill>
                  <a:srgbClr val="00B0F0"/>
                </a:solidFill>
              </a:rPr>
              <a:t> getOwner(); </a:t>
            </a:r>
            <a:r>
              <a:rPr lang="en-IN" dirty="0">
                <a:solidFill>
                  <a:srgbClr val="FF0000"/>
                </a:solidFill>
                <a:sym typeface="Wingdings" pitchFamily="2" charset="2"/>
              </a:rPr>
              <a:t></a:t>
            </a:r>
            <a:r>
              <a:rPr lang="en-IN" dirty="0">
                <a:solidFill>
                  <a:srgbClr val="002060"/>
                </a:solidFill>
                <a:sym typeface="Wingdings" pitchFamily="2" charset="2"/>
              </a:rPr>
              <a:t>returns </a:t>
            </a:r>
            <a:r>
              <a:rPr lang="en-IN" dirty="0" smtClean="0">
                <a:solidFill>
                  <a:srgbClr val="002060"/>
                </a:solidFill>
                <a:sym typeface="Wingdings" pitchFamily="2" charset="2"/>
              </a:rPr>
              <a:t>thread which acquired the lock.</a:t>
            </a:r>
            <a:endParaRPr lang="en-IN" dirty="0">
              <a:solidFill>
                <a:srgbClr val="002060"/>
              </a:solidFill>
            </a:endParaRPr>
          </a:p>
          <a:p>
            <a:pPr marL="0" indent="0">
              <a:buNone/>
            </a:pPr>
            <a:endParaRPr lang="en-IN" dirty="0">
              <a:solidFill>
                <a:srgbClr val="002060"/>
              </a:solidFill>
            </a:endParaRPr>
          </a:p>
          <a:p>
            <a:pPr marL="0" indent="0">
              <a:buNone/>
            </a:pPr>
            <a:endParaRPr lang="en-IN" dirty="0"/>
          </a:p>
        </p:txBody>
      </p:sp>
    </p:spTree>
    <p:extLst>
      <p:ext uri="{BB962C8B-B14F-4D97-AF65-F5344CB8AC3E}">
        <p14:creationId xmlns:p14="http://schemas.microsoft.com/office/powerpoint/2010/main" val="1325626124"/>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FF0000"/>
                </a:solidFill>
              </a:rPr>
              <a:t>Using ReentrantLock instead of synchronized keyword </a:t>
            </a:r>
            <a:endParaRPr lang="en-IN" dirty="0">
              <a:solidFill>
                <a:srgbClr val="FF0000"/>
              </a:solidFill>
            </a:endParaRPr>
          </a:p>
        </p:txBody>
      </p:sp>
      <p:sp>
        <p:nvSpPr>
          <p:cNvPr id="3" name="Content Placeholder 2"/>
          <p:cNvSpPr>
            <a:spLocks noGrp="1"/>
          </p:cNvSpPr>
          <p:nvPr>
            <p:ph idx="1"/>
          </p:nvPr>
        </p:nvSpPr>
        <p:spPr>
          <a:xfrm>
            <a:off x="107504" y="1600200"/>
            <a:ext cx="8928992" cy="5141168"/>
          </a:xfrm>
        </p:spPr>
        <p:txBody>
          <a:bodyPr>
            <a:normAutofit fontScale="70000" lnSpcReduction="20000"/>
          </a:bodyPr>
          <a:lstStyle/>
          <a:p>
            <a:pPr marL="0" indent="0">
              <a:buNone/>
            </a:pPr>
            <a:r>
              <a:rPr lang="en-IN" sz="2800" b="1" dirty="0" smtClean="0">
                <a:solidFill>
                  <a:srgbClr val="002060"/>
                </a:solidFill>
              </a:rPr>
              <a:t> import java.util.concurrent.locks.*;</a:t>
            </a:r>
          </a:p>
          <a:p>
            <a:pPr marL="0" indent="0">
              <a:buNone/>
            </a:pPr>
            <a:r>
              <a:rPr lang="en-IN" sz="2800" b="1" dirty="0">
                <a:solidFill>
                  <a:srgbClr val="002060"/>
                </a:solidFill>
              </a:rPr>
              <a:t> </a:t>
            </a:r>
            <a:r>
              <a:rPr lang="en-IN" sz="2800" b="1" dirty="0" smtClean="0">
                <a:solidFill>
                  <a:srgbClr val="002060"/>
                </a:solidFill>
              </a:rPr>
              <a:t>class Display {</a:t>
            </a:r>
          </a:p>
          <a:p>
            <a:pPr marL="0" indent="0">
              <a:buNone/>
            </a:pPr>
            <a:r>
              <a:rPr lang="en-IN" sz="2800" b="1" dirty="0">
                <a:solidFill>
                  <a:srgbClr val="002060"/>
                </a:solidFill>
              </a:rPr>
              <a:t>	</a:t>
            </a:r>
            <a:r>
              <a:rPr lang="en-IN" sz="2800" b="1" dirty="0" smtClean="0">
                <a:solidFill>
                  <a:srgbClr val="002060"/>
                </a:solidFill>
              </a:rPr>
              <a:t>ReentrantLock l=new ReentrantLock();</a:t>
            </a:r>
          </a:p>
          <a:p>
            <a:pPr marL="0" indent="0">
              <a:buNone/>
            </a:pPr>
            <a:r>
              <a:rPr lang="en-IN" sz="2800" b="1" dirty="0">
                <a:solidFill>
                  <a:srgbClr val="002060"/>
                </a:solidFill>
              </a:rPr>
              <a:t>	</a:t>
            </a:r>
            <a:r>
              <a:rPr lang="en-IN" sz="2800" b="1" dirty="0" smtClean="0">
                <a:solidFill>
                  <a:srgbClr val="002060"/>
                </a:solidFill>
              </a:rPr>
              <a:t>public void wish(String name){</a:t>
            </a:r>
          </a:p>
          <a:p>
            <a:pPr marL="0" indent="0">
              <a:buNone/>
            </a:pPr>
            <a:r>
              <a:rPr lang="en-IN" sz="2800" b="1" dirty="0">
                <a:solidFill>
                  <a:srgbClr val="002060"/>
                </a:solidFill>
              </a:rPr>
              <a:t>	</a:t>
            </a:r>
            <a:r>
              <a:rPr lang="en-IN" sz="2800" b="1" dirty="0" smtClean="0">
                <a:solidFill>
                  <a:srgbClr val="002060"/>
                </a:solidFill>
              </a:rPr>
              <a:t>	l.lock();</a:t>
            </a:r>
          </a:p>
          <a:p>
            <a:pPr marL="0" indent="0">
              <a:buNone/>
            </a:pPr>
            <a:r>
              <a:rPr lang="en-IN" sz="2800" b="1" dirty="0">
                <a:solidFill>
                  <a:srgbClr val="002060"/>
                </a:solidFill>
              </a:rPr>
              <a:t>	</a:t>
            </a:r>
            <a:r>
              <a:rPr lang="en-IN" sz="2800" b="1" dirty="0" smtClean="0">
                <a:solidFill>
                  <a:srgbClr val="002060"/>
                </a:solidFill>
              </a:rPr>
              <a:t>	for(int i=0;i&lt;10;i++){</a:t>
            </a:r>
          </a:p>
          <a:p>
            <a:pPr marL="0" indent="0">
              <a:buNone/>
            </a:pPr>
            <a:r>
              <a:rPr lang="en-IN" sz="2800" b="1" dirty="0">
                <a:solidFill>
                  <a:srgbClr val="002060"/>
                </a:solidFill>
              </a:rPr>
              <a:t>	</a:t>
            </a:r>
            <a:r>
              <a:rPr lang="en-IN" sz="2800" b="1" dirty="0" smtClean="0">
                <a:solidFill>
                  <a:srgbClr val="002060"/>
                </a:solidFill>
              </a:rPr>
              <a:t>		System.out.print(“Good morning”);</a:t>
            </a:r>
          </a:p>
          <a:p>
            <a:pPr marL="0" indent="0">
              <a:buNone/>
            </a:pPr>
            <a:r>
              <a:rPr lang="en-IN" sz="2800" b="1" dirty="0">
                <a:solidFill>
                  <a:srgbClr val="002060"/>
                </a:solidFill>
              </a:rPr>
              <a:t>	</a:t>
            </a:r>
            <a:r>
              <a:rPr lang="en-IN" sz="2800" b="1" dirty="0" smtClean="0">
                <a:solidFill>
                  <a:srgbClr val="002060"/>
                </a:solidFill>
              </a:rPr>
              <a:t>		try{</a:t>
            </a:r>
          </a:p>
          <a:p>
            <a:pPr marL="0" indent="0">
              <a:buNone/>
            </a:pPr>
            <a:r>
              <a:rPr lang="en-IN" sz="2800" b="1" dirty="0">
                <a:solidFill>
                  <a:srgbClr val="002060"/>
                </a:solidFill>
              </a:rPr>
              <a:t>	</a:t>
            </a:r>
            <a:r>
              <a:rPr lang="en-IN" sz="2800" b="1" dirty="0" smtClean="0">
                <a:solidFill>
                  <a:srgbClr val="002060"/>
                </a:solidFill>
              </a:rPr>
              <a:t>			Thread.sleep(2000);</a:t>
            </a:r>
          </a:p>
          <a:p>
            <a:pPr marL="0" indent="0">
              <a:buNone/>
            </a:pPr>
            <a:r>
              <a:rPr lang="en-IN" sz="2800" b="1" dirty="0">
                <a:solidFill>
                  <a:srgbClr val="002060"/>
                </a:solidFill>
              </a:rPr>
              <a:t>	</a:t>
            </a:r>
            <a:r>
              <a:rPr lang="en-IN" sz="2800" b="1" dirty="0" smtClean="0">
                <a:solidFill>
                  <a:srgbClr val="002060"/>
                </a:solidFill>
              </a:rPr>
              <a:t>		}</a:t>
            </a:r>
          </a:p>
          <a:p>
            <a:pPr marL="0" indent="0">
              <a:buNone/>
            </a:pPr>
            <a:r>
              <a:rPr lang="en-IN" sz="2800" b="1" dirty="0">
                <a:solidFill>
                  <a:srgbClr val="002060"/>
                </a:solidFill>
              </a:rPr>
              <a:t>	</a:t>
            </a:r>
            <a:r>
              <a:rPr lang="en-IN" sz="2800" b="1" dirty="0" smtClean="0">
                <a:solidFill>
                  <a:srgbClr val="002060"/>
                </a:solidFill>
              </a:rPr>
              <a:t>		catch(InterruptedException e){}</a:t>
            </a:r>
          </a:p>
          <a:p>
            <a:pPr marL="0" indent="0">
              <a:buNone/>
            </a:pPr>
            <a:r>
              <a:rPr lang="en-IN" sz="2800" b="1" dirty="0">
                <a:solidFill>
                  <a:srgbClr val="002060"/>
                </a:solidFill>
              </a:rPr>
              <a:t>	</a:t>
            </a:r>
            <a:r>
              <a:rPr lang="en-IN" sz="2800" b="1" dirty="0" smtClean="0">
                <a:solidFill>
                  <a:srgbClr val="002060"/>
                </a:solidFill>
              </a:rPr>
              <a:t>		System.out.println(name);</a:t>
            </a:r>
          </a:p>
          <a:p>
            <a:pPr marL="0" indent="0">
              <a:buNone/>
            </a:pPr>
            <a:r>
              <a:rPr lang="en-IN" sz="2800" b="1" dirty="0">
                <a:solidFill>
                  <a:srgbClr val="002060"/>
                </a:solidFill>
              </a:rPr>
              <a:t>	</a:t>
            </a:r>
            <a:r>
              <a:rPr lang="en-IN" sz="2800" b="1" dirty="0" smtClean="0">
                <a:solidFill>
                  <a:srgbClr val="002060"/>
                </a:solidFill>
              </a:rPr>
              <a:t>	}</a:t>
            </a:r>
          </a:p>
          <a:p>
            <a:pPr marL="0" indent="0">
              <a:buNone/>
            </a:pPr>
            <a:r>
              <a:rPr lang="en-IN" sz="2800" b="1" dirty="0">
                <a:solidFill>
                  <a:srgbClr val="002060"/>
                </a:solidFill>
              </a:rPr>
              <a:t>	</a:t>
            </a:r>
            <a:r>
              <a:rPr lang="en-IN" sz="2800" b="1" dirty="0" smtClean="0">
                <a:solidFill>
                  <a:srgbClr val="002060"/>
                </a:solidFill>
              </a:rPr>
              <a:t>	l.unlock();</a:t>
            </a:r>
          </a:p>
          <a:p>
            <a:pPr marL="0" indent="0">
              <a:buNone/>
            </a:pPr>
            <a:r>
              <a:rPr lang="en-IN" sz="2800" b="1" dirty="0">
                <a:solidFill>
                  <a:srgbClr val="002060"/>
                </a:solidFill>
              </a:rPr>
              <a:t>	</a:t>
            </a:r>
            <a:r>
              <a:rPr lang="en-IN" sz="2800" b="1" dirty="0" smtClean="0">
                <a:solidFill>
                  <a:srgbClr val="002060"/>
                </a:solidFill>
              </a:rPr>
              <a:t>}</a:t>
            </a:r>
          </a:p>
          <a:p>
            <a:pPr marL="0" indent="0">
              <a:buNone/>
            </a:pPr>
            <a:r>
              <a:rPr lang="en-IN" sz="2800" b="1" dirty="0">
                <a:solidFill>
                  <a:srgbClr val="002060"/>
                </a:solidFill>
              </a:rPr>
              <a:t>}</a:t>
            </a:r>
          </a:p>
        </p:txBody>
      </p:sp>
      <p:cxnSp>
        <p:nvCxnSpPr>
          <p:cNvPr id="5" name="Straight Arrow Connector 4"/>
          <p:cNvCxnSpPr/>
          <p:nvPr/>
        </p:nvCxnSpPr>
        <p:spPr>
          <a:xfrm>
            <a:off x="2915816" y="2996952"/>
            <a:ext cx="129614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236577" y="2702998"/>
            <a:ext cx="925253" cy="461665"/>
          </a:xfrm>
          <a:prstGeom prst="rect">
            <a:avLst/>
          </a:prstGeom>
          <a:noFill/>
        </p:spPr>
        <p:txBody>
          <a:bodyPr wrap="none" rtlCol="0">
            <a:spAutoFit/>
          </a:bodyPr>
          <a:lstStyle/>
          <a:p>
            <a:r>
              <a:rPr lang="en-IN" sz="2400" dirty="0" smtClean="0">
                <a:solidFill>
                  <a:srgbClr val="FF0000"/>
                </a:solidFill>
              </a:rPr>
              <a:t>Line 1</a:t>
            </a:r>
            <a:endParaRPr lang="en-IN" sz="2400" dirty="0">
              <a:solidFill>
                <a:srgbClr val="FF0000"/>
              </a:solidFill>
            </a:endParaRPr>
          </a:p>
        </p:txBody>
      </p:sp>
      <p:cxnSp>
        <p:nvCxnSpPr>
          <p:cNvPr id="8" name="Straight Arrow Connector 7"/>
          <p:cNvCxnSpPr/>
          <p:nvPr/>
        </p:nvCxnSpPr>
        <p:spPr>
          <a:xfrm>
            <a:off x="3068216" y="5733256"/>
            <a:ext cx="129614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364360" y="5502423"/>
            <a:ext cx="925253" cy="461665"/>
          </a:xfrm>
          <a:prstGeom prst="rect">
            <a:avLst/>
          </a:prstGeom>
          <a:noFill/>
        </p:spPr>
        <p:txBody>
          <a:bodyPr wrap="none" rtlCol="0">
            <a:spAutoFit/>
          </a:bodyPr>
          <a:lstStyle/>
          <a:p>
            <a:r>
              <a:rPr lang="en-IN" sz="2400" dirty="0" smtClean="0">
                <a:solidFill>
                  <a:srgbClr val="FF0000"/>
                </a:solidFill>
              </a:rPr>
              <a:t>Line 2</a:t>
            </a:r>
            <a:endParaRPr lang="en-IN" sz="2400" dirty="0">
              <a:solidFill>
                <a:srgbClr val="FF0000"/>
              </a:solidFill>
            </a:endParaRPr>
          </a:p>
        </p:txBody>
      </p:sp>
    </p:spTree>
    <p:extLst>
      <p:ext uri="{BB962C8B-B14F-4D97-AF65-F5344CB8AC3E}">
        <p14:creationId xmlns:p14="http://schemas.microsoft.com/office/powerpoint/2010/main" val="26933625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a:xfrm>
            <a:off x="457200" y="404664"/>
            <a:ext cx="8229600" cy="5721499"/>
          </a:xfrm>
        </p:spPr>
        <p:txBody>
          <a:bodyPr/>
          <a:lstStyle/>
          <a:p>
            <a:r>
              <a:rPr lang="en-IN" dirty="0" smtClean="0"/>
              <a:t> </a:t>
            </a:r>
            <a:r>
              <a:rPr lang="en-IN" b="1" dirty="0" smtClean="0"/>
              <a:t>public final void </a:t>
            </a:r>
            <a:r>
              <a:rPr lang="en-IN" b="1" dirty="0" smtClean="0">
                <a:solidFill>
                  <a:srgbClr val="00B0F0"/>
                </a:solidFill>
              </a:rPr>
              <a:t>setDaemon</a:t>
            </a:r>
            <a:r>
              <a:rPr lang="en-IN" b="1" dirty="0" smtClean="0"/>
              <a:t>(boolean on); </a:t>
            </a:r>
            <a:r>
              <a:rPr lang="en-IN" dirty="0" smtClean="0"/>
              <a:t>	</a:t>
            </a:r>
            <a:r>
              <a:rPr lang="en-IN" b="1" dirty="0" smtClean="0">
                <a:effectLst/>
              </a:rPr>
              <a:t>Parameters:</a:t>
            </a:r>
            <a:r>
              <a:rPr lang="en-IN" dirty="0" smtClean="0"/>
              <a:t> on - if true, marks this thread as a daemon thread</a:t>
            </a:r>
          </a:p>
          <a:p>
            <a:pPr marL="0" indent="0">
              <a:buNone/>
            </a:pPr>
            <a:r>
              <a:rPr lang="en-IN" dirty="0"/>
              <a:t>	</a:t>
            </a:r>
            <a:r>
              <a:rPr lang="en-IN" dirty="0" smtClean="0"/>
              <a:t> </a:t>
            </a:r>
            <a:r>
              <a:rPr lang="en-IN" b="1" dirty="0" smtClean="0">
                <a:effectLst/>
              </a:rPr>
              <a:t>Throws:</a:t>
            </a:r>
            <a:r>
              <a:rPr lang="en-IN" dirty="0" smtClean="0"/>
              <a:t> IllegalThreadStateException - if this thread is alive SecurityException - if checkAccess() determines that the current thread cannot modify this thread.</a:t>
            </a:r>
          </a:p>
          <a:p>
            <a:r>
              <a:rPr lang="en-IN" b="1" dirty="0" smtClean="0"/>
              <a:t>public final void </a:t>
            </a:r>
            <a:r>
              <a:rPr lang="en-IN" b="1" dirty="0" smtClean="0">
                <a:solidFill>
                  <a:srgbClr val="00B0F0"/>
                </a:solidFill>
              </a:rPr>
              <a:t>checkAccess</a:t>
            </a:r>
            <a:r>
              <a:rPr lang="en-IN" b="1" dirty="0" smtClean="0"/>
              <a:t>();</a:t>
            </a:r>
          </a:p>
          <a:p>
            <a:pPr marL="0" indent="0">
              <a:buNone/>
            </a:pPr>
            <a:r>
              <a:rPr lang="en-IN" dirty="0"/>
              <a:t>	</a:t>
            </a:r>
            <a:r>
              <a:rPr lang="en-IN" dirty="0" smtClean="0"/>
              <a:t> </a:t>
            </a:r>
            <a:r>
              <a:rPr lang="en-IN" b="1" dirty="0" smtClean="0">
                <a:effectLst/>
              </a:rPr>
              <a:t>Throws:</a:t>
            </a:r>
            <a:r>
              <a:rPr lang="en-IN" dirty="0" smtClean="0"/>
              <a:t> SecurityException - if the current thread is not allowed to access this thread.</a:t>
            </a:r>
            <a:endParaRPr lang="en-IN" dirty="0"/>
          </a:p>
          <a:p>
            <a:pPr marL="0" indent="0">
              <a:buNone/>
            </a:pPr>
            <a:endParaRPr lang="en-IN" dirty="0"/>
          </a:p>
        </p:txBody>
      </p:sp>
    </p:spTree>
    <p:extLst>
      <p:ext uri="{BB962C8B-B14F-4D97-AF65-F5344CB8AC3E}">
        <p14:creationId xmlns:p14="http://schemas.microsoft.com/office/powerpoint/2010/main" val="288002423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480720"/>
          </a:xfrm>
        </p:spPr>
        <p:txBody>
          <a:bodyPr>
            <a:normAutofit fontScale="92500" lnSpcReduction="10000"/>
          </a:bodyPr>
          <a:lstStyle/>
          <a:p>
            <a:pPr marL="0" indent="0">
              <a:buNone/>
            </a:pPr>
            <a:r>
              <a:rPr lang="en-IN" dirty="0" smtClean="0">
                <a:solidFill>
                  <a:srgbClr val="002060"/>
                </a:solidFill>
              </a:rPr>
              <a:t> class MyThread extends Thread {</a:t>
            </a:r>
          </a:p>
          <a:p>
            <a:pPr marL="0" indent="0">
              <a:buNone/>
            </a:pPr>
            <a:r>
              <a:rPr lang="en-IN" dirty="0">
                <a:solidFill>
                  <a:srgbClr val="002060"/>
                </a:solidFill>
              </a:rPr>
              <a:t>	</a:t>
            </a:r>
            <a:r>
              <a:rPr lang="en-IN" dirty="0" smtClean="0">
                <a:solidFill>
                  <a:srgbClr val="002060"/>
                </a:solidFill>
              </a:rPr>
              <a:t>Display d;</a:t>
            </a:r>
          </a:p>
          <a:p>
            <a:pPr marL="0" indent="0">
              <a:buNone/>
            </a:pPr>
            <a:r>
              <a:rPr lang="en-IN" dirty="0">
                <a:solidFill>
                  <a:srgbClr val="002060"/>
                </a:solidFill>
              </a:rPr>
              <a:t>	</a:t>
            </a:r>
            <a:r>
              <a:rPr lang="en-IN" dirty="0" smtClean="0">
                <a:solidFill>
                  <a:srgbClr val="002060"/>
                </a:solidFill>
              </a:rPr>
              <a:t>String name;</a:t>
            </a:r>
          </a:p>
          <a:p>
            <a:pPr marL="0" indent="0">
              <a:buNone/>
            </a:pPr>
            <a:r>
              <a:rPr lang="en-IN" dirty="0">
                <a:solidFill>
                  <a:srgbClr val="002060"/>
                </a:solidFill>
              </a:rPr>
              <a:t>	</a:t>
            </a:r>
            <a:r>
              <a:rPr lang="en-IN" dirty="0" smtClean="0">
                <a:solidFill>
                  <a:srgbClr val="002060"/>
                </a:solidFill>
              </a:rPr>
              <a:t>MyThread(Display d1 , String name1){</a:t>
            </a:r>
          </a:p>
          <a:p>
            <a:pPr marL="0" indent="0">
              <a:buNone/>
            </a:pPr>
            <a:r>
              <a:rPr lang="en-IN" dirty="0">
                <a:solidFill>
                  <a:srgbClr val="002060"/>
                </a:solidFill>
              </a:rPr>
              <a:t>	</a:t>
            </a:r>
            <a:r>
              <a:rPr lang="en-IN" dirty="0" smtClean="0">
                <a:solidFill>
                  <a:srgbClr val="002060"/>
                </a:solidFill>
              </a:rPr>
              <a:t>	d=d1;</a:t>
            </a:r>
          </a:p>
          <a:p>
            <a:pPr marL="0" indent="0">
              <a:buNone/>
            </a:pPr>
            <a:r>
              <a:rPr lang="en-IN" dirty="0">
                <a:solidFill>
                  <a:srgbClr val="002060"/>
                </a:solidFill>
              </a:rPr>
              <a:t>	</a:t>
            </a:r>
            <a:r>
              <a:rPr lang="en-IN" dirty="0" smtClean="0">
                <a:solidFill>
                  <a:srgbClr val="002060"/>
                </a:solidFill>
              </a:rPr>
              <a:t>	name=name1;</a:t>
            </a:r>
          </a:p>
          <a:p>
            <a:pPr marL="0" indent="0">
              <a:buNone/>
            </a:pPr>
            <a:r>
              <a:rPr lang="en-IN" dirty="0">
                <a:solidFill>
                  <a:srgbClr val="002060"/>
                </a:solidFill>
              </a:rPr>
              <a:t>	</a:t>
            </a:r>
            <a:r>
              <a:rPr lang="en-IN" dirty="0" smtClean="0">
                <a:solidFill>
                  <a:srgbClr val="002060"/>
                </a:solidFill>
              </a:rPr>
              <a:t>}</a:t>
            </a:r>
          </a:p>
          <a:p>
            <a:pPr marL="0" indent="0">
              <a:buNone/>
            </a:pPr>
            <a:r>
              <a:rPr lang="en-IN" dirty="0">
                <a:solidFill>
                  <a:srgbClr val="002060"/>
                </a:solidFill>
              </a:rPr>
              <a:t>	</a:t>
            </a:r>
            <a:r>
              <a:rPr lang="en-IN" dirty="0" smtClean="0">
                <a:solidFill>
                  <a:srgbClr val="002060"/>
                </a:solidFill>
              </a:rPr>
              <a:t>public void run(){</a:t>
            </a:r>
          </a:p>
          <a:p>
            <a:pPr marL="0" indent="0">
              <a:buNone/>
            </a:pPr>
            <a:r>
              <a:rPr lang="en-IN" dirty="0">
                <a:solidFill>
                  <a:srgbClr val="002060"/>
                </a:solidFill>
              </a:rPr>
              <a:t>	</a:t>
            </a:r>
            <a:r>
              <a:rPr lang="en-IN" dirty="0" smtClean="0">
                <a:solidFill>
                  <a:srgbClr val="002060"/>
                </a:solidFill>
              </a:rPr>
              <a:t>	d.wish(name);</a:t>
            </a:r>
            <a:endParaRPr lang="en-IN" dirty="0">
              <a:solidFill>
                <a:srgbClr val="002060"/>
              </a:solidFill>
            </a:endParaRPr>
          </a:p>
          <a:p>
            <a:pPr marL="0" indent="0">
              <a:buNone/>
            </a:pPr>
            <a:r>
              <a:rPr lang="en-IN" dirty="0" smtClean="0">
                <a:solidFill>
                  <a:srgbClr val="002060"/>
                </a:solidFill>
              </a:rPr>
              <a:t>	}</a:t>
            </a:r>
          </a:p>
          <a:p>
            <a:pPr marL="0" indent="0">
              <a:buNone/>
            </a:pPr>
            <a:r>
              <a:rPr lang="en-IN" dirty="0" smtClean="0">
                <a:solidFill>
                  <a:srgbClr val="002060"/>
                </a:solidFill>
              </a:rPr>
              <a:t>}</a:t>
            </a:r>
          </a:p>
          <a:p>
            <a:pPr marL="0" indent="0">
              <a:buNone/>
            </a:pPr>
            <a:r>
              <a:rPr lang="en-IN" dirty="0">
                <a:solidFill>
                  <a:srgbClr val="002060"/>
                </a:solidFill>
              </a:rPr>
              <a:t>	</a:t>
            </a:r>
            <a:r>
              <a:rPr lang="en-IN" dirty="0" smtClean="0">
                <a:solidFill>
                  <a:srgbClr val="002060"/>
                </a:solidFill>
              </a:rPr>
              <a:t>	</a:t>
            </a:r>
            <a:endParaRPr lang="en-IN" dirty="0">
              <a:solidFill>
                <a:srgbClr val="002060"/>
              </a:solidFill>
            </a:endParaRPr>
          </a:p>
        </p:txBody>
      </p:sp>
    </p:spTree>
    <p:extLst>
      <p:ext uri="{BB962C8B-B14F-4D97-AF65-F5344CB8AC3E}">
        <p14:creationId xmlns:p14="http://schemas.microsoft.com/office/powerpoint/2010/main" val="4144528962"/>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552728"/>
          </a:xfrm>
        </p:spPr>
        <p:txBody>
          <a:bodyPr>
            <a:normAutofit fontScale="92500"/>
          </a:bodyPr>
          <a:lstStyle/>
          <a:p>
            <a:pPr marL="0" indent="0">
              <a:buNone/>
            </a:pPr>
            <a:r>
              <a:rPr lang="en-IN" dirty="0" smtClean="0"/>
              <a:t> </a:t>
            </a:r>
            <a:r>
              <a:rPr lang="en-IN" dirty="0">
                <a:solidFill>
                  <a:srgbClr val="002060"/>
                </a:solidFill>
              </a:rPr>
              <a:t>class ReentrantLockDemo {</a:t>
            </a:r>
          </a:p>
          <a:p>
            <a:pPr marL="0" indent="0">
              <a:buNone/>
            </a:pPr>
            <a:r>
              <a:rPr lang="en-IN" dirty="0">
                <a:solidFill>
                  <a:srgbClr val="002060"/>
                </a:solidFill>
              </a:rPr>
              <a:t>	public static void main(String args[]) {</a:t>
            </a:r>
          </a:p>
          <a:p>
            <a:pPr marL="0" indent="0">
              <a:buNone/>
            </a:pPr>
            <a:r>
              <a:rPr lang="en-IN" dirty="0">
                <a:solidFill>
                  <a:srgbClr val="002060"/>
                </a:solidFill>
              </a:rPr>
              <a:t>		Display d=new Display();</a:t>
            </a:r>
          </a:p>
          <a:p>
            <a:pPr marL="0" indent="0">
              <a:buNone/>
            </a:pPr>
            <a:r>
              <a:rPr lang="en-IN" dirty="0">
                <a:solidFill>
                  <a:srgbClr val="002060"/>
                </a:solidFill>
              </a:rPr>
              <a:t>		MyThread t1=new MyThread( d,”ravi”); </a:t>
            </a:r>
          </a:p>
          <a:p>
            <a:pPr marL="0" indent="0">
              <a:buNone/>
            </a:pPr>
            <a:r>
              <a:rPr lang="en-IN" dirty="0">
                <a:solidFill>
                  <a:srgbClr val="002060"/>
                </a:solidFill>
              </a:rPr>
              <a:t>		 MyThread t2=new MyThread(d,”ram”); </a:t>
            </a:r>
          </a:p>
          <a:p>
            <a:pPr marL="0" indent="0">
              <a:buNone/>
            </a:pPr>
            <a:r>
              <a:rPr lang="en-IN" dirty="0">
                <a:solidFill>
                  <a:srgbClr val="002060"/>
                </a:solidFill>
              </a:rPr>
              <a:t>		t1.start();</a:t>
            </a:r>
          </a:p>
          <a:p>
            <a:pPr marL="0" indent="0">
              <a:buNone/>
            </a:pPr>
            <a:r>
              <a:rPr lang="en-IN" dirty="0">
                <a:solidFill>
                  <a:srgbClr val="002060"/>
                </a:solidFill>
              </a:rPr>
              <a:t>		t2.start();</a:t>
            </a:r>
          </a:p>
          <a:p>
            <a:pPr marL="0" indent="0">
              <a:buNone/>
            </a:pPr>
            <a:r>
              <a:rPr lang="en-IN" dirty="0">
                <a:solidFill>
                  <a:srgbClr val="002060"/>
                </a:solidFill>
              </a:rPr>
              <a:t>	}</a:t>
            </a:r>
          </a:p>
          <a:p>
            <a:pPr marL="0" indent="0">
              <a:buNone/>
            </a:pPr>
            <a:r>
              <a:rPr lang="en-IN" dirty="0" smtClean="0">
                <a:solidFill>
                  <a:srgbClr val="002060"/>
                </a:solidFill>
              </a:rPr>
              <a:t>}</a:t>
            </a:r>
          </a:p>
          <a:p>
            <a:pPr marL="0" indent="0">
              <a:buNone/>
            </a:pPr>
            <a:r>
              <a:rPr lang="en-IN" b="1" dirty="0" smtClean="0">
                <a:solidFill>
                  <a:srgbClr val="FF0000"/>
                </a:solidFill>
                <a:sym typeface="Wingdings" pitchFamily="2" charset="2"/>
              </a:rPr>
              <a:t> </a:t>
            </a:r>
            <a:r>
              <a:rPr lang="en-IN" i="1" dirty="0" smtClean="0">
                <a:solidFill>
                  <a:srgbClr val="00B0F0"/>
                </a:solidFill>
                <a:sym typeface="Wingdings" pitchFamily="2" charset="2"/>
              </a:rPr>
              <a:t>If</a:t>
            </a:r>
            <a:r>
              <a:rPr lang="en-IN" dirty="0" smtClean="0">
                <a:sym typeface="Wingdings" pitchFamily="2" charset="2"/>
              </a:rPr>
              <a:t> we comment </a:t>
            </a:r>
            <a:r>
              <a:rPr lang="en-IN" dirty="0" smtClean="0">
                <a:solidFill>
                  <a:srgbClr val="FF0000"/>
                </a:solidFill>
                <a:sym typeface="Wingdings" pitchFamily="2" charset="2"/>
              </a:rPr>
              <a:t>Line 1</a:t>
            </a:r>
            <a:r>
              <a:rPr lang="en-IN" dirty="0" smtClean="0">
                <a:sym typeface="Wingdings" pitchFamily="2" charset="2"/>
              </a:rPr>
              <a:t> and </a:t>
            </a:r>
            <a:r>
              <a:rPr lang="en-IN" dirty="0" smtClean="0">
                <a:solidFill>
                  <a:srgbClr val="FF0000"/>
                </a:solidFill>
                <a:sym typeface="Wingdings" pitchFamily="2" charset="2"/>
              </a:rPr>
              <a:t>Line 2</a:t>
            </a:r>
            <a:r>
              <a:rPr lang="en-IN" dirty="0" smtClean="0">
                <a:sym typeface="Wingdings" pitchFamily="2" charset="2"/>
              </a:rPr>
              <a:t> then the threads will be executed simultaneously and we will get irregular output </a:t>
            </a:r>
            <a:r>
              <a:rPr lang="en-IN" i="1" dirty="0" smtClean="0">
                <a:solidFill>
                  <a:srgbClr val="00B0F0"/>
                </a:solidFill>
                <a:sym typeface="Wingdings" pitchFamily="2" charset="2"/>
              </a:rPr>
              <a:t>else</a:t>
            </a:r>
            <a:r>
              <a:rPr lang="en-IN" dirty="0" smtClean="0">
                <a:sym typeface="Wingdings" pitchFamily="2" charset="2"/>
              </a:rPr>
              <a:t> we will get regular output</a:t>
            </a:r>
            <a:endParaRPr lang="en-IN" dirty="0"/>
          </a:p>
          <a:p>
            <a:pPr marL="0" indent="0">
              <a:buNone/>
            </a:pPr>
            <a:endParaRPr lang="en-IN" dirty="0"/>
          </a:p>
        </p:txBody>
      </p:sp>
    </p:spTree>
    <p:extLst>
      <p:ext uri="{BB962C8B-B14F-4D97-AF65-F5344CB8AC3E}">
        <p14:creationId xmlns:p14="http://schemas.microsoft.com/office/powerpoint/2010/main" val="2063761475"/>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dirty="0" smtClean="0">
                <a:solidFill>
                  <a:srgbClr val="FF0000"/>
                </a:solidFill>
              </a:rPr>
              <a:t>Demo program for tryLock() method</a:t>
            </a:r>
            <a:endParaRPr lang="en-IN" dirty="0">
              <a:solidFill>
                <a:srgbClr val="FF0000"/>
              </a:solidFill>
            </a:endParaRPr>
          </a:p>
        </p:txBody>
      </p:sp>
      <p:sp>
        <p:nvSpPr>
          <p:cNvPr id="3" name="Content Placeholder 2"/>
          <p:cNvSpPr>
            <a:spLocks noGrp="1"/>
          </p:cNvSpPr>
          <p:nvPr>
            <p:ph idx="1"/>
          </p:nvPr>
        </p:nvSpPr>
        <p:spPr>
          <a:xfrm>
            <a:off x="457200" y="908720"/>
            <a:ext cx="8229600" cy="5832648"/>
          </a:xfrm>
        </p:spPr>
        <p:txBody>
          <a:bodyPr>
            <a:normAutofit fontScale="70000" lnSpcReduction="20000"/>
          </a:bodyPr>
          <a:lstStyle/>
          <a:p>
            <a:pPr marL="0" indent="0">
              <a:buNone/>
            </a:pPr>
            <a:r>
              <a:rPr lang="en-IN" dirty="0" smtClean="0"/>
              <a:t> </a:t>
            </a:r>
            <a:r>
              <a:rPr lang="en-IN" b="1" dirty="0">
                <a:solidFill>
                  <a:srgbClr val="002060"/>
                </a:solidFill>
              </a:rPr>
              <a:t> import java.util.concurrent.locks.*;</a:t>
            </a:r>
          </a:p>
          <a:p>
            <a:pPr marL="0" indent="0">
              <a:buNone/>
            </a:pPr>
            <a:r>
              <a:rPr lang="en-IN" b="1" dirty="0">
                <a:solidFill>
                  <a:srgbClr val="002060"/>
                </a:solidFill>
              </a:rPr>
              <a:t> class </a:t>
            </a:r>
            <a:r>
              <a:rPr lang="en-IN" b="1" dirty="0" smtClean="0">
                <a:solidFill>
                  <a:srgbClr val="002060"/>
                </a:solidFill>
              </a:rPr>
              <a:t>MyThread extends Thread </a:t>
            </a:r>
            <a:r>
              <a:rPr lang="en-IN" b="1" dirty="0">
                <a:solidFill>
                  <a:srgbClr val="002060"/>
                </a:solidFill>
              </a:rPr>
              <a:t>{</a:t>
            </a:r>
          </a:p>
          <a:p>
            <a:pPr marL="0" indent="0">
              <a:buNone/>
            </a:pPr>
            <a:r>
              <a:rPr lang="en-IN" b="1" dirty="0">
                <a:solidFill>
                  <a:srgbClr val="002060"/>
                </a:solidFill>
              </a:rPr>
              <a:t>	</a:t>
            </a:r>
            <a:r>
              <a:rPr lang="en-IN" b="1" dirty="0" smtClean="0">
                <a:solidFill>
                  <a:srgbClr val="002060"/>
                </a:solidFill>
              </a:rPr>
              <a:t>static ReentrantLock </a:t>
            </a:r>
            <a:r>
              <a:rPr lang="en-IN" b="1" dirty="0">
                <a:solidFill>
                  <a:srgbClr val="002060"/>
                </a:solidFill>
              </a:rPr>
              <a:t>l=new ReentrantLock();</a:t>
            </a:r>
          </a:p>
          <a:p>
            <a:pPr marL="0" indent="0">
              <a:buNone/>
            </a:pPr>
            <a:r>
              <a:rPr lang="en-IN" b="1" dirty="0">
                <a:solidFill>
                  <a:srgbClr val="002060"/>
                </a:solidFill>
              </a:rPr>
              <a:t>	</a:t>
            </a:r>
            <a:r>
              <a:rPr lang="en-IN" b="1" dirty="0" smtClean="0">
                <a:solidFill>
                  <a:srgbClr val="002060"/>
                </a:solidFill>
              </a:rPr>
              <a:t>MyThread(String name){</a:t>
            </a:r>
          </a:p>
          <a:p>
            <a:pPr marL="0" indent="0">
              <a:buNone/>
            </a:pPr>
            <a:r>
              <a:rPr lang="en-IN" b="1" dirty="0">
                <a:solidFill>
                  <a:srgbClr val="002060"/>
                </a:solidFill>
              </a:rPr>
              <a:t>	</a:t>
            </a:r>
            <a:r>
              <a:rPr lang="en-IN" b="1" dirty="0" smtClean="0">
                <a:solidFill>
                  <a:srgbClr val="002060"/>
                </a:solidFill>
              </a:rPr>
              <a:t>	super(name);</a:t>
            </a:r>
            <a:endParaRPr lang="en-IN" b="1" dirty="0">
              <a:solidFill>
                <a:srgbClr val="002060"/>
              </a:solidFill>
            </a:endParaRPr>
          </a:p>
          <a:p>
            <a:pPr marL="0" indent="0">
              <a:buNone/>
            </a:pPr>
            <a:r>
              <a:rPr lang="en-IN" b="1" dirty="0">
                <a:solidFill>
                  <a:srgbClr val="002060"/>
                </a:solidFill>
              </a:rPr>
              <a:t>	</a:t>
            </a:r>
            <a:r>
              <a:rPr lang="en-IN" b="1" dirty="0" smtClean="0">
                <a:solidFill>
                  <a:srgbClr val="002060"/>
                </a:solidFill>
              </a:rPr>
              <a:t>}</a:t>
            </a:r>
          </a:p>
          <a:p>
            <a:pPr marL="0" indent="0">
              <a:buNone/>
            </a:pPr>
            <a:r>
              <a:rPr lang="en-IN" b="1" dirty="0">
                <a:solidFill>
                  <a:srgbClr val="002060"/>
                </a:solidFill>
              </a:rPr>
              <a:t>	</a:t>
            </a:r>
            <a:r>
              <a:rPr lang="en-IN" b="1" dirty="0" smtClean="0">
                <a:solidFill>
                  <a:srgbClr val="002060"/>
                </a:solidFill>
              </a:rPr>
              <a:t>public void run(){</a:t>
            </a:r>
          </a:p>
          <a:p>
            <a:pPr marL="0" indent="0">
              <a:buNone/>
            </a:pPr>
            <a:r>
              <a:rPr lang="en-IN" b="1" dirty="0">
                <a:solidFill>
                  <a:srgbClr val="002060"/>
                </a:solidFill>
              </a:rPr>
              <a:t>	</a:t>
            </a:r>
            <a:r>
              <a:rPr lang="en-IN" b="1" dirty="0" smtClean="0">
                <a:solidFill>
                  <a:srgbClr val="002060"/>
                </a:solidFill>
              </a:rPr>
              <a:t>	if(l.tryLock()){</a:t>
            </a:r>
          </a:p>
          <a:p>
            <a:pPr marL="0" indent="0">
              <a:buNone/>
            </a:pPr>
            <a:r>
              <a:rPr lang="en-IN" b="1" dirty="0">
                <a:solidFill>
                  <a:srgbClr val="002060"/>
                </a:solidFill>
              </a:rPr>
              <a:t>	</a:t>
            </a:r>
            <a:r>
              <a:rPr lang="en-IN" b="1" dirty="0" smtClean="0">
                <a:solidFill>
                  <a:srgbClr val="002060"/>
                </a:solidFill>
              </a:rPr>
              <a:t>		System.out.println( Thread.currentThread().getName()+”--- got lock and performing safe operations.”);</a:t>
            </a:r>
          </a:p>
          <a:p>
            <a:pPr marL="0" indent="0">
              <a:buNone/>
            </a:pPr>
            <a:r>
              <a:rPr lang="en-IN" b="1" dirty="0">
                <a:solidFill>
                  <a:srgbClr val="002060"/>
                </a:solidFill>
              </a:rPr>
              <a:t>	</a:t>
            </a:r>
            <a:r>
              <a:rPr lang="en-IN" b="1" dirty="0" smtClean="0">
                <a:solidFill>
                  <a:srgbClr val="002060"/>
                </a:solidFill>
              </a:rPr>
              <a:t>		try{</a:t>
            </a:r>
          </a:p>
          <a:p>
            <a:pPr marL="0" indent="0">
              <a:buNone/>
            </a:pPr>
            <a:r>
              <a:rPr lang="en-IN" b="1" dirty="0">
                <a:solidFill>
                  <a:srgbClr val="002060"/>
                </a:solidFill>
              </a:rPr>
              <a:t>	</a:t>
            </a:r>
            <a:r>
              <a:rPr lang="en-IN" b="1" dirty="0" smtClean="0">
                <a:solidFill>
                  <a:srgbClr val="002060"/>
                </a:solidFill>
              </a:rPr>
              <a:t>			Thread.sleep(2000);</a:t>
            </a:r>
          </a:p>
          <a:p>
            <a:pPr marL="0" indent="0">
              <a:buNone/>
            </a:pPr>
            <a:r>
              <a:rPr lang="en-IN" b="1" dirty="0">
                <a:solidFill>
                  <a:srgbClr val="002060"/>
                </a:solidFill>
              </a:rPr>
              <a:t>	</a:t>
            </a:r>
            <a:r>
              <a:rPr lang="en-IN" b="1" dirty="0" smtClean="0">
                <a:solidFill>
                  <a:srgbClr val="002060"/>
                </a:solidFill>
              </a:rPr>
              <a:t>		}</a:t>
            </a:r>
          </a:p>
          <a:p>
            <a:pPr marL="0" indent="0">
              <a:buNone/>
            </a:pPr>
            <a:r>
              <a:rPr lang="en-IN" b="1" dirty="0">
                <a:solidFill>
                  <a:srgbClr val="002060"/>
                </a:solidFill>
              </a:rPr>
              <a:t>	</a:t>
            </a:r>
            <a:r>
              <a:rPr lang="en-IN" b="1" dirty="0" smtClean="0">
                <a:solidFill>
                  <a:srgbClr val="002060"/>
                </a:solidFill>
              </a:rPr>
              <a:t>		catch(Exception e) {}</a:t>
            </a:r>
          </a:p>
          <a:p>
            <a:pPr marL="0" indent="0">
              <a:buNone/>
            </a:pPr>
            <a:r>
              <a:rPr lang="en-IN" b="1" dirty="0">
                <a:solidFill>
                  <a:srgbClr val="002060"/>
                </a:solidFill>
              </a:rPr>
              <a:t>	</a:t>
            </a:r>
            <a:r>
              <a:rPr lang="en-IN" b="1" dirty="0" smtClean="0">
                <a:solidFill>
                  <a:srgbClr val="002060"/>
                </a:solidFill>
              </a:rPr>
              <a:t>		l.unlock();</a:t>
            </a:r>
          </a:p>
          <a:p>
            <a:pPr marL="0" indent="0">
              <a:buNone/>
            </a:pPr>
            <a:r>
              <a:rPr lang="en-IN" b="1" dirty="0">
                <a:solidFill>
                  <a:srgbClr val="002060"/>
                </a:solidFill>
              </a:rPr>
              <a:t>	</a:t>
            </a:r>
            <a:r>
              <a:rPr lang="en-IN" b="1" dirty="0" smtClean="0">
                <a:solidFill>
                  <a:srgbClr val="002060"/>
                </a:solidFill>
              </a:rPr>
              <a:t>	}</a:t>
            </a:r>
          </a:p>
        </p:txBody>
      </p:sp>
    </p:spTree>
    <p:extLst>
      <p:ext uri="{BB962C8B-B14F-4D97-AF65-F5344CB8AC3E}">
        <p14:creationId xmlns:p14="http://schemas.microsoft.com/office/powerpoint/2010/main" val="564032285"/>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16632"/>
            <a:ext cx="8784976" cy="6480720"/>
          </a:xfrm>
        </p:spPr>
        <p:txBody>
          <a:bodyPr>
            <a:normAutofit fontScale="70000" lnSpcReduction="20000"/>
          </a:bodyPr>
          <a:lstStyle/>
          <a:p>
            <a:pPr marL="0" indent="0">
              <a:buNone/>
            </a:pPr>
            <a:r>
              <a:rPr lang="en-IN" dirty="0" smtClean="0"/>
              <a:t> </a:t>
            </a:r>
            <a:endParaRPr lang="en-IN" b="1" dirty="0">
              <a:solidFill>
                <a:srgbClr val="002060"/>
              </a:solidFill>
            </a:endParaRPr>
          </a:p>
          <a:p>
            <a:pPr marL="0" indent="0">
              <a:buNone/>
            </a:pPr>
            <a:r>
              <a:rPr lang="en-IN" b="1" dirty="0">
                <a:solidFill>
                  <a:srgbClr val="002060"/>
                </a:solidFill>
              </a:rPr>
              <a:t>		else </a:t>
            </a:r>
            <a:r>
              <a:rPr lang="en-IN" b="1" dirty="0" smtClean="0">
                <a:solidFill>
                  <a:srgbClr val="002060"/>
                </a:solidFill>
              </a:rPr>
              <a:t>{</a:t>
            </a:r>
          </a:p>
          <a:p>
            <a:pPr marL="0" indent="0">
              <a:buNone/>
            </a:pPr>
            <a:r>
              <a:rPr lang="en-IN" b="1" dirty="0">
                <a:solidFill>
                  <a:srgbClr val="002060"/>
                </a:solidFill>
              </a:rPr>
              <a:t>	</a:t>
            </a:r>
            <a:r>
              <a:rPr lang="en-IN" b="1" dirty="0" smtClean="0">
                <a:solidFill>
                  <a:srgbClr val="002060"/>
                </a:solidFill>
              </a:rPr>
              <a:t>		</a:t>
            </a:r>
            <a:r>
              <a:rPr lang="en-IN" b="1" dirty="0">
                <a:solidFill>
                  <a:srgbClr val="002060"/>
                </a:solidFill>
              </a:rPr>
              <a:t> System.out.println( Thread.currentThread().getName()+”--- </a:t>
            </a:r>
            <a:r>
              <a:rPr lang="en-IN" b="1" dirty="0" smtClean="0">
                <a:solidFill>
                  <a:srgbClr val="002060"/>
                </a:solidFill>
              </a:rPr>
              <a:t>unable to get </a:t>
            </a:r>
            <a:r>
              <a:rPr lang="en-IN" b="1" dirty="0">
                <a:solidFill>
                  <a:srgbClr val="002060"/>
                </a:solidFill>
              </a:rPr>
              <a:t>lock and </a:t>
            </a:r>
            <a:r>
              <a:rPr lang="en-IN" b="1" dirty="0" smtClean="0">
                <a:solidFill>
                  <a:srgbClr val="002060"/>
                </a:solidFill>
              </a:rPr>
              <a:t>hence performing alternative </a:t>
            </a:r>
            <a:r>
              <a:rPr lang="en-IN" b="1" dirty="0">
                <a:solidFill>
                  <a:srgbClr val="002060"/>
                </a:solidFill>
              </a:rPr>
              <a:t>operations.”);</a:t>
            </a:r>
          </a:p>
          <a:p>
            <a:pPr marL="0" indent="0">
              <a:buNone/>
            </a:pPr>
            <a:r>
              <a:rPr lang="en-IN" b="1" dirty="0" smtClean="0">
                <a:solidFill>
                  <a:srgbClr val="002060"/>
                </a:solidFill>
              </a:rPr>
              <a:t>		}</a:t>
            </a:r>
          </a:p>
          <a:p>
            <a:pPr marL="0" indent="0">
              <a:buNone/>
            </a:pPr>
            <a:r>
              <a:rPr lang="en-IN" b="1" dirty="0">
                <a:solidFill>
                  <a:srgbClr val="002060"/>
                </a:solidFill>
              </a:rPr>
              <a:t>	</a:t>
            </a:r>
            <a:r>
              <a:rPr lang="en-IN" b="1" dirty="0" smtClean="0">
                <a:solidFill>
                  <a:srgbClr val="002060"/>
                </a:solidFill>
              </a:rPr>
              <a:t>}</a:t>
            </a:r>
          </a:p>
          <a:p>
            <a:pPr marL="0" indent="0">
              <a:buNone/>
            </a:pPr>
            <a:r>
              <a:rPr lang="en-IN" b="1" dirty="0" smtClean="0">
                <a:solidFill>
                  <a:srgbClr val="002060"/>
                </a:solidFill>
              </a:rPr>
              <a:t>}</a:t>
            </a:r>
          </a:p>
          <a:p>
            <a:pPr marL="0" indent="0">
              <a:buNone/>
            </a:pPr>
            <a:r>
              <a:rPr lang="en-IN" b="1" dirty="0" smtClean="0">
                <a:solidFill>
                  <a:srgbClr val="002060"/>
                </a:solidFill>
              </a:rPr>
              <a:t>class ReentrantLockDemo {</a:t>
            </a:r>
          </a:p>
          <a:p>
            <a:pPr marL="0" indent="0">
              <a:buNone/>
            </a:pPr>
            <a:r>
              <a:rPr lang="en-IN" b="1" dirty="0" smtClean="0">
                <a:solidFill>
                  <a:srgbClr val="002060"/>
                </a:solidFill>
              </a:rPr>
              <a:t>	public static void main( String args[]) {</a:t>
            </a:r>
          </a:p>
          <a:p>
            <a:pPr marL="0" indent="0">
              <a:buNone/>
            </a:pPr>
            <a:r>
              <a:rPr lang="en-IN" b="1" dirty="0">
                <a:solidFill>
                  <a:srgbClr val="002060"/>
                </a:solidFill>
              </a:rPr>
              <a:t>	</a:t>
            </a:r>
            <a:r>
              <a:rPr lang="en-IN" b="1" dirty="0" smtClean="0">
                <a:solidFill>
                  <a:srgbClr val="002060"/>
                </a:solidFill>
              </a:rPr>
              <a:t>	MyThread t1=new MyThread(“First Thread”);</a:t>
            </a:r>
          </a:p>
          <a:p>
            <a:pPr marL="0" indent="0">
              <a:buNone/>
            </a:pPr>
            <a:r>
              <a:rPr lang="en-IN" b="1" dirty="0">
                <a:solidFill>
                  <a:srgbClr val="002060"/>
                </a:solidFill>
              </a:rPr>
              <a:t>	</a:t>
            </a:r>
            <a:r>
              <a:rPr lang="en-IN" b="1" dirty="0" smtClean="0">
                <a:solidFill>
                  <a:srgbClr val="002060"/>
                </a:solidFill>
              </a:rPr>
              <a:t>	</a:t>
            </a:r>
            <a:r>
              <a:rPr lang="en-IN" b="1" dirty="0">
                <a:solidFill>
                  <a:srgbClr val="002060"/>
                </a:solidFill>
              </a:rPr>
              <a:t>MyThread </a:t>
            </a:r>
            <a:r>
              <a:rPr lang="en-IN" b="1" dirty="0" smtClean="0">
                <a:solidFill>
                  <a:srgbClr val="002060"/>
                </a:solidFill>
              </a:rPr>
              <a:t>t2=new </a:t>
            </a:r>
            <a:r>
              <a:rPr lang="en-IN" b="1" dirty="0">
                <a:solidFill>
                  <a:srgbClr val="002060"/>
                </a:solidFill>
              </a:rPr>
              <a:t>MyThread</a:t>
            </a:r>
            <a:r>
              <a:rPr lang="en-IN" b="1" dirty="0" smtClean="0">
                <a:solidFill>
                  <a:srgbClr val="002060"/>
                </a:solidFill>
              </a:rPr>
              <a:t>(“Second Thread”);</a:t>
            </a:r>
          </a:p>
          <a:p>
            <a:pPr marL="0" indent="0">
              <a:buNone/>
            </a:pPr>
            <a:r>
              <a:rPr lang="en-IN" b="1" dirty="0">
                <a:solidFill>
                  <a:srgbClr val="002060"/>
                </a:solidFill>
              </a:rPr>
              <a:t>	</a:t>
            </a:r>
            <a:r>
              <a:rPr lang="en-IN" b="1" dirty="0" smtClean="0">
                <a:solidFill>
                  <a:srgbClr val="002060"/>
                </a:solidFill>
              </a:rPr>
              <a:t>	t1.start();</a:t>
            </a:r>
          </a:p>
          <a:p>
            <a:pPr marL="0" indent="0">
              <a:buNone/>
            </a:pPr>
            <a:r>
              <a:rPr lang="en-IN" b="1" dirty="0">
                <a:solidFill>
                  <a:srgbClr val="002060"/>
                </a:solidFill>
              </a:rPr>
              <a:t>	</a:t>
            </a:r>
            <a:r>
              <a:rPr lang="en-IN" b="1" dirty="0" smtClean="0">
                <a:solidFill>
                  <a:srgbClr val="002060"/>
                </a:solidFill>
              </a:rPr>
              <a:t>	t2.start();</a:t>
            </a:r>
          </a:p>
          <a:p>
            <a:pPr marL="0" indent="0">
              <a:buNone/>
            </a:pPr>
            <a:r>
              <a:rPr lang="en-IN" b="1" dirty="0">
                <a:solidFill>
                  <a:srgbClr val="002060"/>
                </a:solidFill>
              </a:rPr>
              <a:t>	</a:t>
            </a:r>
            <a:r>
              <a:rPr lang="en-IN" b="1" dirty="0" smtClean="0">
                <a:solidFill>
                  <a:srgbClr val="002060"/>
                </a:solidFill>
              </a:rPr>
              <a:t>}</a:t>
            </a:r>
          </a:p>
          <a:p>
            <a:pPr marL="0" indent="0">
              <a:buNone/>
            </a:pPr>
            <a:r>
              <a:rPr lang="en-IN" b="1" dirty="0">
                <a:solidFill>
                  <a:srgbClr val="002060"/>
                </a:solidFill>
              </a:rPr>
              <a:t>}</a:t>
            </a:r>
          </a:p>
          <a:p>
            <a:pPr>
              <a:buFont typeface="Wingdings"/>
              <a:buChar char="à"/>
            </a:pPr>
            <a:r>
              <a:rPr lang="en-IN" b="1" dirty="0" smtClean="0">
                <a:solidFill>
                  <a:srgbClr val="FF0000"/>
                </a:solidFill>
                <a:sym typeface="Wingdings" pitchFamily="2" charset="2"/>
              </a:rPr>
              <a:t>output: </a:t>
            </a:r>
            <a:r>
              <a:rPr lang="en-IN" b="1" dirty="0" smtClean="0">
                <a:solidFill>
                  <a:srgbClr val="00B0F0"/>
                </a:solidFill>
                <a:sym typeface="Wingdings" pitchFamily="2" charset="2"/>
              </a:rPr>
              <a:t>First Thread ---got the </a:t>
            </a:r>
            <a:r>
              <a:rPr lang="en-IN" b="1" dirty="0">
                <a:solidFill>
                  <a:srgbClr val="00B0F0"/>
                </a:solidFill>
              </a:rPr>
              <a:t>got lock and performing safe operations</a:t>
            </a:r>
            <a:r>
              <a:rPr lang="en-IN" b="1" dirty="0" smtClean="0">
                <a:solidFill>
                  <a:srgbClr val="00B0F0"/>
                </a:solidFill>
              </a:rPr>
              <a:t>.</a:t>
            </a:r>
          </a:p>
          <a:p>
            <a:pPr marL="0" indent="0">
              <a:buNone/>
            </a:pPr>
            <a:r>
              <a:rPr lang="en-IN" b="1" dirty="0">
                <a:solidFill>
                  <a:srgbClr val="00B0F0"/>
                </a:solidFill>
              </a:rPr>
              <a:t>	 </a:t>
            </a:r>
            <a:r>
              <a:rPr lang="en-IN" b="1" dirty="0" smtClean="0">
                <a:solidFill>
                  <a:srgbClr val="00B0F0"/>
                </a:solidFill>
              </a:rPr>
              <a:t>     Second Thread ---</a:t>
            </a:r>
            <a:r>
              <a:rPr lang="en-IN" b="1" dirty="0">
                <a:solidFill>
                  <a:srgbClr val="00B0F0"/>
                </a:solidFill>
              </a:rPr>
              <a:t> unable to get lock and hence performing alternative operations.</a:t>
            </a:r>
          </a:p>
        </p:txBody>
      </p:sp>
    </p:spTree>
    <p:extLst>
      <p:ext uri="{BB962C8B-B14F-4D97-AF65-F5344CB8AC3E}">
        <p14:creationId xmlns:p14="http://schemas.microsoft.com/office/powerpoint/2010/main" val="217810945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a:bodyPr>
          <a:lstStyle/>
          <a:p>
            <a:r>
              <a:rPr lang="en-IN" sz="2800" dirty="0" smtClean="0">
                <a:solidFill>
                  <a:srgbClr val="FF0000"/>
                </a:solidFill>
              </a:rPr>
              <a:t>Demo program for tryLock() method with time period</a:t>
            </a:r>
            <a:endParaRPr lang="en-IN" sz="2800" dirty="0">
              <a:solidFill>
                <a:srgbClr val="FF0000"/>
              </a:solidFill>
            </a:endParaRPr>
          </a:p>
        </p:txBody>
      </p:sp>
      <p:sp>
        <p:nvSpPr>
          <p:cNvPr id="3" name="Content Placeholder 2"/>
          <p:cNvSpPr>
            <a:spLocks noGrp="1"/>
          </p:cNvSpPr>
          <p:nvPr>
            <p:ph idx="1"/>
          </p:nvPr>
        </p:nvSpPr>
        <p:spPr>
          <a:xfrm>
            <a:off x="0" y="836712"/>
            <a:ext cx="9144000" cy="6021288"/>
          </a:xfrm>
        </p:spPr>
        <p:txBody>
          <a:bodyPr>
            <a:normAutofit fontScale="62500" lnSpcReduction="20000"/>
          </a:bodyPr>
          <a:lstStyle/>
          <a:p>
            <a:pPr marL="0" indent="0">
              <a:buNone/>
            </a:pPr>
            <a:r>
              <a:rPr lang="en-IN" dirty="0" smtClean="0"/>
              <a:t> </a:t>
            </a:r>
            <a:r>
              <a:rPr lang="en-IN" b="1" dirty="0" smtClean="0">
                <a:solidFill>
                  <a:srgbClr val="002060"/>
                </a:solidFill>
              </a:rPr>
              <a:t>import java.util.concurrent.*;</a:t>
            </a:r>
          </a:p>
          <a:p>
            <a:pPr marL="0" indent="0">
              <a:buNone/>
            </a:pPr>
            <a:r>
              <a:rPr lang="en-IN" b="1" dirty="0">
                <a:solidFill>
                  <a:srgbClr val="002060"/>
                </a:solidFill>
              </a:rPr>
              <a:t> import </a:t>
            </a:r>
            <a:r>
              <a:rPr lang="en-IN" b="1" dirty="0" smtClean="0">
                <a:solidFill>
                  <a:srgbClr val="002060"/>
                </a:solidFill>
              </a:rPr>
              <a:t>java.util.concurrent.locks*;</a:t>
            </a:r>
          </a:p>
          <a:p>
            <a:pPr marL="0" indent="0">
              <a:buNone/>
            </a:pPr>
            <a:r>
              <a:rPr lang="en-IN" dirty="0" smtClean="0"/>
              <a:t> </a:t>
            </a:r>
            <a:r>
              <a:rPr lang="en-IN" b="1" dirty="0">
                <a:solidFill>
                  <a:srgbClr val="002060"/>
                </a:solidFill>
              </a:rPr>
              <a:t>class MyThread extends Thread {</a:t>
            </a:r>
          </a:p>
          <a:p>
            <a:pPr marL="0" indent="0">
              <a:buNone/>
            </a:pPr>
            <a:r>
              <a:rPr lang="en-IN" b="1" dirty="0">
                <a:solidFill>
                  <a:srgbClr val="002060"/>
                </a:solidFill>
              </a:rPr>
              <a:t>	static ReentrantLock l=new ReentrantLock();</a:t>
            </a:r>
          </a:p>
          <a:p>
            <a:pPr marL="0" indent="0">
              <a:buNone/>
            </a:pPr>
            <a:r>
              <a:rPr lang="en-IN" b="1" dirty="0">
                <a:solidFill>
                  <a:srgbClr val="002060"/>
                </a:solidFill>
              </a:rPr>
              <a:t>	MyThread(String name){</a:t>
            </a:r>
          </a:p>
          <a:p>
            <a:pPr marL="0" indent="0">
              <a:buNone/>
            </a:pPr>
            <a:r>
              <a:rPr lang="en-IN" b="1" dirty="0">
                <a:solidFill>
                  <a:srgbClr val="002060"/>
                </a:solidFill>
              </a:rPr>
              <a:t>		super(name);</a:t>
            </a:r>
          </a:p>
          <a:p>
            <a:pPr marL="0" indent="0">
              <a:buNone/>
            </a:pPr>
            <a:r>
              <a:rPr lang="en-IN" b="1" dirty="0">
                <a:solidFill>
                  <a:srgbClr val="002060"/>
                </a:solidFill>
              </a:rPr>
              <a:t>	}</a:t>
            </a:r>
          </a:p>
          <a:p>
            <a:pPr marL="0" indent="0">
              <a:buNone/>
            </a:pPr>
            <a:r>
              <a:rPr lang="en-IN" b="1" dirty="0">
                <a:solidFill>
                  <a:srgbClr val="002060"/>
                </a:solidFill>
              </a:rPr>
              <a:t>	public void run</a:t>
            </a:r>
            <a:r>
              <a:rPr lang="en-IN" b="1" dirty="0" smtClean="0">
                <a:solidFill>
                  <a:srgbClr val="002060"/>
                </a:solidFill>
              </a:rPr>
              <a:t>(){</a:t>
            </a:r>
          </a:p>
          <a:p>
            <a:pPr marL="0" indent="0">
              <a:buNone/>
            </a:pPr>
            <a:r>
              <a:rPr lang="en-IN" b="1" dirty="0">
                <a:solidFill>
                  <a:srgbClr val="002060"/>
                </a:solidFill>
              </a:rPr>
              <a:t>	 </a:t>
            </a:r>
            <a:r>
              <a:rPr lang="en-IN" b="1" dirty="0" smtClean="0">
                <a:solidFill>
                  <a:srgbClr val="002060"/>
                </a:solidFill>
              </a:rPr>
              <a:t>             do{</a:t>
            </a:r>
          </a:p>
          <a:p>
            <a:pPr marL="0" indent="0">
              <a:buNone/>
            </a:pPr>
            <a:r>
              <a:rPr lang="en-IN" b="1" dirty="0">
                <a:solidFill>
                  <a:srgbClr val="002060"/>
                </a:solidFill>
              </a:rPr>
              <a:t>	</a:t>
            </a:r>
            <a:r>
              <a:rPr lang="en-IN" b="1" dirty="0" smtClean="0">
                <a:solidFill>
                  <a:srgbClr val="002060"/>
                </a:solidFill>
              </a:rPr>
              <a:t>	try</a:t>
            </a:r>
            <a:r>
              <a:rPr lang="en-IN" b="1" dirty="0">
                <a:solidFill>
                  <a:srgbClr val="002060"/>
                </a:solidFill>
              </a:rPr>
              <a:t>{</a:t>
            </a:r>
          </a:p>
          <a:p>
            <a:pPr marL="0" indent="0">
              <a:buNone/>
            </a:pPr>
            <a:r>
              <a:rPr lang="en-IN" b="1" dirty="0">
                <a:solidFill>
                  <a:srgbClr val="002060"/>
                </a:solidFill>
              </a:rPr>
              <a:t>		</a:t>
            </a:r>
            <a:r>
              <a:rPr lang="en-IN" b="1" dirty="0" smtClean="0">
                <a:solidFill>
                  <a:srgbClr val="002060"/>
                </a:solidFill>
              </a:rPr>
              <a:t>	if(l.tryLock(5000,TimeUnit.MILLISECONDS)){</a:t>
            </a:r>
            <a:endParaRPr lang="en-IN" b="1" dirty="0">
              <a:solidFill>
                <a:srgbClr val="002060"/>
              </a:solidFill>
            </a:endParaRPr>
          </a:p>
          <a:p>
            <a:pPr marL="0" indent="0">
              <a:buNone/>
            </a:pPr>
            <a:r>
              <a:rPr lang="en-IN" b="1" dirty="0">
                <a:solidFill>
                  <a:srgbClr val="002060"/>
                </a:solidFill>
              </a:rPr>
              <a:t>			</a:t>
            </a:r>
            <a:r>
              <a:rPr lang="en-IN" b="1" dirty="0" smtClean="0">
                <a:solidFill>
                  <a:srgbClr val="002060"/>
                </a:solidFill>
              </a:rPr>
              <a:t>	System.out.println</a:t>
            </a:r>
            <a:r>
              <a:rPr lang="en-IN" b="1" dirty="0">
                <a:solidFill>
                  <a:srgbClr val="002060"/>
                </a:solidFill>
              </a:rPr>
              <a:t>( Thread.currentThread().getName()+”--- got </a:t>
            </a:r>
            <a:r>
              <a:rPr lang="en-IN" b="1" dirty="0" smtClean="0">
                <a:solidFill>
                  <a:srgbClr val="002060"/>
                </a:solidFill>
              </a:rPr>
              <a:t>lock.”);</a:t>
            </a:r>
            <a:endParaRPr lang="en-IN" b="1" dirty="0">
              <a:solidFill>
                <a:srgbClr val="002060"/>
              </a:solidFill>
            </a:endParaRPr>
          </a:p>
          <a:p>
            <a:pPr marL="0" indent="0">
              <a:buNone/>
            </a:pPr>
            <a:r>
              <a:rPr lang="en-IN" b="1" dirty="0">
                <a:solidFill>
                  <a:srgbClr val="002060"/>
                </a:solidFill>
              </a:rPr>
              <a:t>			</a:t>
            </a:r>
            <a:r>
              <a:rPr lang="en-IN" b="1" dirty="0" smtClean="0">
                <a:solidFill>
                  <a:srgbClr val="002060"/>
                </a:solidFill>
              </a:rPr>
              <a:t>	Thread.sleep(30000);</a:t>
            </a:r>
            <a:endParaRPr lang="en-IN" b="1" dirty="0">
              <a:solidFill>
                <a:srgbClr val="002060"/>
              </a:solidFill>
            </a:endParaRPr>
          </a:p>
          <a:p>
            <a:pPr marL="0" indent="0">
              <a:buNone/>
            </a:pPr>
            <a:r>
              <a:rPr lang="en-IN" b="1" dirty="0">
                <a:solidFill>
                  <a:srgbClr val="002060"/>
                </a:solidFill>
              </a:rPr>
              <a:t>			</a:t>
            </a:r>
            <a:r>
              <a:rPr lang="en-IN" b="1" dirty="0" smtClean="0">
                <a:solidFill>
                  <a:srgbClr val="002060"/>
                </a:solidFill>
              </a:rPr>
              <a:t>	l.unlock();</a:t>
            </a:r>
          </a:p>
          <a:p>
            <a:pPr marL="0" indent="0">
              <a:buNone/>
            </a:pPr>
            <a:r>
              <a:rPr lang="en-IN" b="1" dirty="0">
                <a:solidFill>
                  <a:srgbClr val="002060"/>
                </a:solidFill>
              </a:rPr>
              <a:t>	</a:t>
            </a:r>
            <a:r>
              <a:rPr lang="en-IN" b="1" dirty="0" smtClean="0">
                <a:solidFill>
                  <a:srgbClr val="002060"/>
                </a:solidFill>
              </a:rPr>
              <a:t>			System.out.println</a:t>
            </a:r>
            <a:r>
              <a:rPr lang="en-IN" b="1" dirty="0">
                <a:solidFill>
                  <a:srgbClr val="002060"/>
                </a:solidFill>
              </a:rPr>
              <a:t>( Thread.currentThread().getName()+”--- </a:t>
            </a:r>
            <a:r>
              <a:rPr lang="en-IN" b="1" dirty="0" smtClean="0">
                <a:solidFill>
                  <a:srgbClr val="002060"/>
                </a:solidFill>
              </a:rPr>
              <a:t>releases </a:t>
            </a:r>
            <a:r>
              <a:rPr lang="en-IN" b="1" dirty="0">
                <a:solidFill>
                  <a:srgbClr val="002060"/>
                </a:solidFill>
              </a:rPr>
              <a:t>lock.”);</a:t>
            </a:r>
          </a:p>
          <a:p>
            <a:pPr marL="0" indent="0">
              <a:buNone/>
            </a:pPr>
            <a:r>
              <a:rPr lang="en-IN" b="1" dirty="0" smtClean="0">
                <a:solidFill>
                  <a:srgbClr val="002060"/>
                </a:solidFill>
              </a:rPr>
              <a:t>				break;</a:t>
            </a:r>
            <a:endParaRPr lang="en-IN" b="1" dirty="0">
              <a:solidFill>
                <a:srgbClr val="002060"/>
              </a:solidFill>
            </a:endParaRPr>
          </a:p>
          <a:p>
            <a:pPr marL="0" indent="0">
              <a:buNone/>
            </a:pPr>
            <a:r>
              <a:rPr lang="en-IN" b="1" dirty="0">
                <a:solidFill>
                  <a:srgbClr val="002060"/>
                </a:solidFill>
              </a:rPr>
              <a:t>	</a:t>
            </a:r>
            <a:r>
              <a:rPr lang="en-IN" b="1" dirty="0" smtClean="0">
                <a:solidFill>
                  <a:srgbClr val="002060"/>
                </a:solidFill>
              </a:rPr>
              <a:t>		}</a:t>
            </a:r>
          </a:p>
          <a:p>
            <a:pPr marL="0" indent="0">
              <a:buNone/>
            </a:pPr>
            <a:r>
              <a:rPr lang="en-IN" b="1" dirty="0">
                <a:solidFill>
                  <a:srgbClr val="002060"/>
                </a:solidFill>
              </a:rPr>
              <a:t>	</a:t>
            </a:r>
            <a:r>
              <a:rPr lang="en-IN" b="1" dirty="0" smtClean="0">
                <a:solidFill>
                  <a:srgbClr val="002060"/>
                </a:solidFill>
              </a:rPr>
              <a:t>		</a:t>
            </a:r>
            <a:endParaRPr lang="en-IN" dirty="0"/>
          </a:p>
          <a:p>
            <a:pPr marL="0" indent="0">
              <a:buNone/>
            </a:pPr>
            <a:endParaRPr lang="en-IN" dirty="0"/>
          </a:p>
        </p:txBody>
      </p:sp>
    </p:spTree>
    <p:extLst>
      <p:ext uri="{BB962C8B-B14F-4D97-AF65-F5344CB8AC3E}">
        <p14:creationId xmlns:p14="http://schemas.microsoft.com/office/powerpoint/2010/main" val="51810975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6632"/>
            <a:ext cx="8856984" cy="6624736"/>
          </a:xfrm>
        </p:spPr>
        <p:txBody>
          <a:bodyPr>
            <a:normAutofit fontScale="70000" lnSpcReduction="20000"/>
          </a:bodyPr>
          <a:lstStyle/>
          <a:p>
            <a:pPr marL="0" indent="0">
              <a:buNone/>
            </a:pPr>
            <a:r>
              <a:rPr lang="en-IN" dirty="0" smtClean="0"/>
              <a:t> 			</a:t>
            </a:r>
            <a:r>
              <a:rPr lang="en-IN" b="1" dirty="0" smtClean="0">
                <a:solidFill>
                  <a:srgbClr val="002060"/>
                </a:solidFill>
              </a:rPr>
              <a:t>else</a:t>
            </a:r>
            <a:r>
              <a:rPr lang="en-IN" b="1" dirty="0">
                <a:solidFill>
                  <a:srgbClr val="002060"/>
                </a:solidFill>
              </a:rPr>
              <a:t>{</a:t>
            </a:r>
          </a:p>
          <a:p>
            <a:pPr marL="0" indent="0">
              <a:buNone/>
            </a:pPr>
            <a:r>
              <a:rPr lang="en-IN" b="1" dirty="0">
                <a:solidFill>
                  <a:srgbClr val="002060"/>
                </a:solidFill>
              </a:rPr>
              <a:t>				System.out.println( Thread.currentThread().</a:t>
            </a:r>
            <a:r>
              <a:rPr lang="en-IN" b="1" dirty="0" smtClean="0">
                <a:solidFill>
                  <a:srgbClr val="002060"/>
                </a:solidFill>
              </a:rPr>
              <a:t>getName()+” --- </a:t>
            </a:r>
            <a:r>
              <a:rPr lang="en-IN" b="1" dirty="0">
                <a:solidFill>
                  <a:srgbClr val="002060"/>
                </a:solidFill>
              </a:rPr>
              <a:t>unable to get lock and will try again.”);</a:t>
            </a:r>
          </a:p>
          <a:p>
            <a:pPr marL="0" indent="0">
              <a:buNone/>
            </a:pPr>
            <a:r>
              <a:rPr lang="en-IN" b="1" dirty="0">
                <a:solidFill>
                  <a:srgbClr val="002060"/>
                </a:solidFill>
              </a:rPr>
              <a:t>			}</a:t>
            </a:r>
          </a:p>
          <a:p>
            <a:pPr marL="0" indent="0">
              <a:buNone/>
            </a:pPr>
            <a:r>
              <a:rPr lang="en-IN" b="1" dirty="0">
                <a:solidFill>
                  <a:srgbClr val="002060"/>
                </a:solidFill>
              </a:rPr>
              <a:t>		}</a:t>
            </a:r>
          </a:p>
          <a:p>
            <a:pPr marL="0" indent="0">
              <a:buNone/>
            </a:pPr>
            <a:r>
              <a:rPr lang="en-IN" dirty="0"/>
              <a:t>		</a:t>
            </a:r>
            <a:r>
              <a:rPr lang="en-IN" b="1" dirty="0">
                <a:solidFill>
                  <a:srgbClr val="002060"/>
                </a:solidFill>
              </a:rPr>
              <a:t>catch(Exception e) {}</a:t>
            </a:r>
          </a:p>
          <a:p>
            <a:pPr marL="0" indent="0">
              <a:buNone/>
            </a:pPr>
            <a:r>
              <a:rPr lang="en-IN" b="1" dirty="0">
                <a:solidFill>
                  <a:srgbClr val="002060"/>
                </a:solidFill>
              </a:rPr>
              <a:t>	        </a:t>
            </a:r>
            <a:r>
              <a:rPr lang="en-IN" b="1" dirty="0" smtClean="0">
                <a:solidFill>
                  <a:srgbClr val="002060"/>
                </a:solidFill>
              </a:rPr>
              <a:t> </a:t>
            </a:r>
            <a:r>
              <a:rPr lang="en-IN" b="1" dirty="0">
                <a:solidFill>
                  <a:srgbClr val="002060"/>
                </a:solidFill>
              </a:rPr>
              <a:t>}while(true);</a:t>
            </a:r>
          </a:p>
          <a:p>
            <a:pPr marL="0" indent="0">
              <a:buNone/>
            </a:pPr>
            <a:r>
              <a:rPr lang="en-IN" b="1" dirty="0">
                <a:solidFill>
                  <a:srgbClr val="002060"/>
                </a:solidFill>
              </a:rPr>
              <a:t>	}</a:t>
            </a:r>
          </a:p>
          <a:p>
            <a:pPr marL="0" indent="0">
              <a:buNone/>
            </a:pPr>
            <a:r>
              <a:rPr lang="en-IN" b="1" dirty="0" smtClean="0">
                <a:solidFill>
                  <a:srgbClr val="002060"/>
                </a:solidFill>
              </a:rPr>
              <a:t>}</a:t>
            </a:r>
          </a:p>
          <a:p>
            <a:pPr marL="0" indent="0">
              <a:buNone/>
            </a:pPr>
            <a:r>
              <a:rPr lang="en-IN" b="1" dirty="0">
                <a:solidFill>
                  <a:srgbClr val="002060"/>
                </a:solidFill>
              </a:rPr>
              <a:t> </a:t>
            </a:r>
            <a:r>
              <a:rPr lang="en-IN" b="1" dirty="0" smtClean="0">
                <a:solidFill>
                  <a:srgbClr val="002060"/>
                </a:solidFill>
              </a:rPr>
              <a:t>class ReentrantLockDemo {</a:t>
            </a:r>
          </a:p>
          <a:p>
            <a:pPr marL="0" indent="0">
              <a:buNone/>
            </a:pPr>
            <a:r>
              <a:rPr lang="en-IN" b="1" dirty="0">
                <a:solidFill>
                  <a:srgbClr val="002060"/>
                </a:solidFill>
              </a:rPr>
              <a:t>	</a:t>
            </a:r>
            <a:r>
              <a:rPr lang="en-IN" b="1" dirty="0" smtClean="0">
                <a:solidFill>
                  <a:srgbClr val="002060"/>
                </a:solidFill>
              </a:rPr>
              <a:t>public static void main(String args[]){</a:t>
            </a:r>
          </a:p>
          <a:p>
            <a:pPr marL="0" indent="0">
              <a:buNone/>
            </a:pPr>
            <a:r>
              <a:rPr lang="en-IN" b="1" dirty="0">
                <a:solidFill>
                  <a:srgbClr val="002060"/>
                </a:solidFill>
              </a:rPr>
              <a:t>	</a:t>
            </a:r>
            <a:r>
              <a:rPr lang="en-IN" b="1" dirty="0" smtClean="0">
                <a:solidFill>
                  <a:srgbClr val="002060"/>
                </a:solidFill>
              </a:rPr>
              <a:t>	MyThread t1=new MyThread(“First Thread”);</a:t>
            </a:r>
          </a:p>
          <a:p>
            <a:pPr marL="0" indent="0">
              <a:buNone/>
            </a:pPr>
            <a:r>
              <a:rPr lang="en-IN" b="1" dirty="0">
                <a:solidFill>
                  <a:srgbClr val="002060"/>
                </a:solidFill>
              </a:rPr>
              <a:t>	</a:t>
            </a:r>
            <a:r>
              <a:rPr lang="en-IN" b="1" dirty="0" smtClean="0">
                <a:solidFill>
                  <a:srgbClr val="002060"/>
                </a:solidFill>
              </a:rPr>
              <a:t>	</a:t>
            </a:r>
            <a:r>
              <a:rPr lang="en-IN" b="1" dirty="0">
                <a:solidFill>
                  <a:srgbClr val="002060"/>
                </a:solidFill>
              </a:rPr>
              <a:t>MyThread </a:t>
            </a:r>
            <a:r>
              <a:rPr lang="en-IN" b="1" dirty="0" smtClean="0">
                <a:solidFill>
                  <a:srgbClr val="002060"/>
                </a:solidFill>
              </a:rPr>
              <a:t>t2=new </a:t>
            </a:r>
            <a:r>
              <a:rPr lang="en-IN" b="1" dirty="0">
                <a:solidFill>
                  <a:srgbClr val="002060"/>
                </a:solidFill>
              </a:rPr>
              <a:t>MyThread</a:t>
            </a:r>
            <a:r>
              <a:rPr lang="en-IN" b="1" dirty="0" smtClean="0">
                <a:solidFill>
                  <a:srgbClr val="002060"/>
                </a:solidFill>
              </a:rPr>
              <a:t>(“Second </a:t>
            </a:r>
            <a:r>
              <a:rPr lang="en-IN" b="1" dirty="0">
                <a:solidFill>
                  <a:srgbClr val="002060"/>
                </a:solidFill>
              </a:rPr>
              <a:t>Thread</a:t>
            </a:r>
            <a:r>
              <a:rPr lang="en-IN" b="1" dirty="0" smtClean="0">
                <a:solidFill>
                  <a:srgbClr val="002060"/>
                </a:solidFill>
              </a:rPr>
              <a:t>”);</a:t>
            </a:r>
          </a:p>
          <a:p>
            <a:pPr marL="0" indent="0">
              <a:buNone/>
            </a:pPr>
            <a:r>
              <a:rPr lang="en-IN" b="1" dirty="0">
                <a:solidFill>
                  <a:srgbClr val="002060"/>
                </a:solidFill>
              </a:rPr>
              <a:t>	</a:t>
            </a:r>
            <a:r>
              <a:rPr lang="en-IN" b="1" dirty="0" smtClean="0">
                <a:solidFill>
                  <a:srgbClr val="002060"/>
                </a:solidFill>
              </a:rPr>
              <a:t>	t1.start();</a:t>
            </a:r>
          </a:p>
          <a:p>
            <a:pPr marL="0" indent="0">
              <a:buNone/>
            </a:pPr>
            <a:r>
              <a:rPr lang="en-IN" b="1" dirty="0">
                <a:solidFill>
                  <a:srgbClr val="002060"/>
                </a:solidFill>
              </a:rPr>
              <a:t>	</a:t>
            </a:r>
            <a:r>
              <a:rPr lang="en-IN" b="1" dirty="0" smtClean="0">
                <a:solidFill>
                  <a:srgbClr val="002060"/>
                </a:solidFill>
              </a:rPr>
              <a:t>	t2.start();</a:t>
            </a:r>
          </a:p>
          <a:p>
            <a:pPr marL="0" indent="0">
              <a:buNone/>
            </a:pPr>
            <a:r>
              <a:rPr lang="en-IN" b="1" dirty="0">
                <a:solidFill>
                  <a:srgbClr val="002060"/>
                </a:solidFill>
              </a:rPr>
              <a:t>	</a:t>
            </a:r>
            <a:r>
              <a:rPr lang="en-IN" b="1" dirty="0" smtClean="0">
                <a:solidFill>
                  <a:srgbClr val="002060"/>
                </a:solidFill>
              </a:rPr>
              <a:t>}</a:t>
            </a:r>
          </a:p>
          <a:p>
            <a:pPr marL="0" indent="0">
              <a:buNone/>
            </a:pPr>
            <a:r>
              <a:rPr lang="en-IN" b="1" dirty="0" smtClean="0">
                <a:solidFill>
                  <a:srgbClr val="002060"/>
                </a:solidFill>
              </a:rPr>
              <a:t>}</a:t>
            </a:r>
            <a:endParaRPr lang="en-IN" dirty="0"/>
          </a:p>
        </p:txBody>
      </p:sp>
    </p:spTree>
    <p:extLst>
      <p:ext uri="{BB962C8B-B14F-4D97-AF65-F5344CB8AC3E}">
        <p14:creationId xmlns:p14="http://schemas.microsoft.com/office/powerpoint/2010/main" val="82368463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6632"/>
            <a:ext cx="8928992" cy="6009531"/>
          </a:xfrm>
        </p:spPr>
        <p:txBody>
          <a:bodyPr>
            <a:normAutofit fontScale="85000" lnSpcReduction="10000"/>
          </a:bodyPr>
          <a:lstStyle/>
          <a:p>
            <a:pPr marL="0" indent="0">
              <a:buNone/>
            </a:pPr>
            <a:r>
              <a:rPr lang="en-IN" dirty="0" smtClean="0">
                <a:solidFill>
                  <a:srgbClr val="FF0000"/>
                </a:solidFill>
                <a:sym typeface="Wingdings" pitchFamily="2" charset="2"/>
              </a:rPr>
              <a:t> </a:t>
            </a:r>
            <a:r>
              <a:rPr lang="en-IN" dirty="0" smtClean="0">
                <a:solidFill>
                  <a:srgbClr val="00B0F0"/>
                </a:solidFill>
                <a:sym typeface="Wingdings" pitchFamily="2" charset="2"/>
              </a:rPr>
              <a:t>output:</a:t>
            </a:r>
          </a:p>
          <a:p>
            <a:pPr marL="0" indent="0">
              <a:buNone/>
            </a:pPr>
            <a:r>
              <a:rPr lang="en-IN" dirty="0" smtClean="0">
                <a:solidFill>
                  <a:srgbClr val="00B0F0"/>
                </a:solidFill>
              </a:rPr>
              <a:t>	</a:t>
            </a:r>
            <a:r>
              <a:rPr lang="en-IN" dirty="0" smtClean="0">
                <a:solidFill>
                  <a:srgbClr val="002060"/>
                </a:solidFill>
              </a:rPr>
              <a:t>First Thread --- got lock.</a:t>
            </a:r>
          </a:p>
          <a:p>
            <a:pPr marL="0" indent="0">
              <a:buNone/>
            </a:pPr>
            <a:r>
              <a:rPr lang="en-IN" dirty="0">
                <a:solidFill>
                  <a:srgbClr val="002060"/>
                </a:solidFill>
              </a:rPr>
              <a:t>	</a:t>
            </a:r>
            <a:r>
              <a:rPr lang="en-IN" dirty="0" smtClean="0">
                <a:solidFill>
                  <a:srgbClr val="002060"/>
                </a:solidFill>
              </a:rPr>
              <a:t>Second Thread --- unable to get lock and will try again.</a:t>
            </a:r>
          </a:p>
          <a:p>
            <a:pPr marL="0" indent="0">
              <a:buNone/>
            </a:pPr>
            <a:r>
              <a:rPr lang="en-IN" dirty="0">
                <a:solidFill>
                  <a:srgbClr val="002060"/>
                </a:solidFill>
              </a:rPr>
              <a:t>	Second Thread --- unable to get lock and will try again.</a:t>
            </a:r>
          </a:p>
          <a:p>
            <a:pPr marL="0" indent="0">
              <a:buNone/>
            </a:pPr>
            <a:r>
              <a:rPr lang="en-IN" dirty="0" smtClean="0">
                <a:solidFill>
                  <a:srgbClr val="002060"/>
                </a:solidFill>
              </a:rPr>
              <a:t>	</a:t>
            </a:r>
            <a:r>
              <a:rPr lang="en-IN" dirty="0">
                <a:solidFill>
                  <a:srgbClr val="002060"/>
                </a:solidFill>
              </a:rPr>
              <a:t>Second Thread --- unable to get lock and will try again</a:t>
            </a:r>
            <a:r>
              <a:rPr lang="en-IN" dirty="0" smtClean="0">
                <a:solidFill>
                  <a:srgbClr val="002060"/>
                </a:solidFill>
              </a:rPr>
              <a:t>.</a:t>
            </a:r>
          </a:p>
          <a:p>
            <a:pPr marL="0" indent="0">
              <a:buNone/>
            </a:pPr>
            <a:r>
              <a:rPr lang="en-IN" dirty="0">
                <a:solidFill>
                  <a:srgbClr val="002060"/>
                </a:solidFill>
              </a:rPr>
              <a:t>	Second Thread --- unable to get lock and will try again</a:t>
            </a:r>
            <a:r>
              <a:rPr lang="en-IN" dirty="0" smtClean="0">
                <a:solidFill>
                  <a:srgbClr val="002060"/>
                </a:solidFill>
              </a:rPr>
              <a:t>.</a:t>
            </a:r>
          </a:p>
          <a:p>
            <a:pPr marL="0" indent="0">
              <a:buNone/>
            </a:pPr>
            <a:r>
              <a:rPr lang="en-IN" dirty="0">
                <a:solidFill>
                  <a:srgbClr val="002060"/>
                </a:solidFill>
              </a:rPr>
              <a:t>	Second Thread --- unable to get lock and will try again</a:t>
            </a:r>
            <a:r>
              <a:rPr lang="en-IN" dirty="0" smtClean="0">
                <a:solidFill>
                  <a:srgbClr val="002060"/>
                </a:solidFill>
              </a:rPr>
              <a:t>.</a:t>
            </a:r>
          </a:p>
          <a:p>
            <a:pPr marL="0" indent="0">
              <a:buNone/>
            </a:pPr>
            <a:r>
              <a:rPr lang="en-IN" dirty="0">
                <a:solidFill>
                  <a:srgbClr val="002060"/>
                </a:solidFill>
              </a:rPr>
              <a:t>	</a:t>
            </a:r>
            <a:r>
              <a:rPr lang="en-IN" dirty="0" smtClean="0">
                <a:solidFill>
                  <a:srgbClr val="002060"/>
                </a:solidFill>
              </a:rPr>
              <a:t>First Thread --- releases the lock.</a:t>
            </a:r>
          </a:p>
          <a:p>
            <a:pPr marL="0" indent="0">
              <a:buNone/>
            </a:pPr>
            <a:r>
              <a:rPr lang="en-IN" dirty="0">
                <a:solidFill>
                  <a:srgbClr val="002060"/>
                </a:solidFill>
              </a:rPr>
              <a:t>	</a:t>
            </a:r>
            <a:r>
              <a:rPr lang="en-IN" dirty="0" smtClean="0">
                <a:solidFill>
                  <a:srgbClr val="002060"/>
                </a:solidFill>
              </a:rPr>
              <a:t>Second Thread ---got lock.</a:t>
            </a:r>
          </a:p>
          <a:p>
            <a:pPr marL="0" indent="0">
              <a:buNone/>
            </a:pPr>
            <a:r>
              <a:rPr lang="en-IN" dirty="0">
                <a:solidFill>
                  <a:srgbClr val="002060"/>
                </a:solidFill>
              </a:rPr>
              <a:t>	</a:t>
            </a:r>
            <a:r>
              <a:rPr lang="en-IN" dirty="0" smtClean="0">
                <a:solidFill>
                  <a:srgbClr val="002060"/>
                </a:solidFill>
              </a:rPr>
              <a:t>Second Thread --- releases lock.</a:t>
            </a:r>
            <a:endParaRPr lang="en-IN" dirty="0">
              <a:solidFill>
                <a:srgbClr val="002060"/>
              </a:solidFill>
            </a:endParaRPr>
          </a:p>
          <a:p>
            <a:pPr marL="0" indent="0">
              <a:buNone/>
            </a:pPr>
            <a:endParaRPr lang="en-IN" dirty="0">
              <a:solidFill>
                <a:srgbClr val="00B0F0"/>
              </a:solidFill>
            </a:endParaRPr>
          </a:p>
          <a:p>
            <a:pPr marL="0" indent="0">
              <a:buNone/>
            </a:pPr>
            <a:endParaRPr lang="en-IN" dirty="0">
              <a:solidFill>
                <a:srgbClr val="00B0F0"/>
              </a:solidFill>
            </a:endParaRPr>
          </a:p>
          <a:p>
            <a:pPr marL="0" indent="0">
              <a:buNone/>
            </a:pPr>
            <a:endParaRPr lang="en-IN" dirty="0">
              <a:solidFill>
                <a:srgbClr val="00B0F0"/>
              </a:solidFill>
            </a:endParaRPr>
          </a:p>
        </p:txBody>
      </p:sp>
    </p:spTree>
    <p:extLst>
      <p:ext uri="{BB962C8B-B14F-4D97-AF65-F5344CB8AC3E}">
        <p14:creationId xmlns:p14="http://schemas.microsoft.com/office/powerpoint/2010/main" val="256013240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FF0000"/>
                </a:solidFill>
              </a:rPr>
              <a:t>Thread Pools (Executor </a:t>
            </a:r>
            <a:r>
              <a:rPr lang="en-IN" dirty="0" err="1" smtClean="0">
                <a:solidFill>
                  <a:srgbClr val="FF0000"/>
                </a:solidFill>
              </a:rPr>
              <a:t>FrameWork</a:t>
            </a:r>
            <a:r>
              <a:rPr lang="en-IN" dirty="0" smtClean="0">
                <a:solidFill>
                  <a:srgbClr val="FF0000"/>
                </a:solidFill>
              </a:rPr>
              <a:t>)</a:t>
            </a:r>
            <a:endParaRPr lang="en-IN" dirty="0">
              <a:solidFill>
                <a:srgbClr val="FF0000"/>
              </a:solidFill>
            </a:endParaRPr>
          </a:p>
        </p:txBody>
      </p:sp>
      <p:sp>
        <p:nvSpPr>
          <p:cNvPr id="3" name="Content Placeholder 2"/>
          <p:cNvSpPr>
            <a:spLocks noGrp="1"/>
          </p:cNvSpPr>
          <p:nvPr>
            <p:ph idx="1"/>
          </p:nvPr>
        </p:nvSpPr>
        <p:spPr>
          <a:xfrm>
            <a:off x="457200" y="1600200"/>
            <a:ext cx="8229600" cy="4997152"/>
          </a:xfrm>
        </p:spPr>
        <p:txBody>
          <a:bodyPr>
            <a:normAutofit lnSpcReduction="10000"/>
          </a:bodyPr>
          <a:lstStyle/>
          <a:p>
            <a:r>
              <a:rPr lang="en-IN" dirty="0" smtClean="0"/>
              <a:t>Creating a new thread for every job may create performance or memory problem. To overcome of this we should go for ThreadPools.</a:t>
            </a:r>
          </a:p>
          <a:p>
            <a:r>
              <a:rPr lang="en-IN" dirty="0" smtClean="0"/>
              <a:t>Thread Pool is a pool of already created threads , ready to do out job.</a:t>
            </a:r>
          </a:p>
          <a:p>
            <a:r>
              <a:rPr lang="en-IN" dirty="0" smtClean="0"/>
              <a:t>Java 1.5 version introduced thread pool framework to implement ThreadPool.</a:t>
            </a:r>
          </a:p>
          <a:p>
            <a:r>
              <a:rPr lang="en-IN" dirty="0" smtClean="0"/>
              <a:t>ThreadPool Framework is also known as Executor Framework.  </a:t>
            </a:r>
            <a:endParaRPr lang="en-IN" dirty="0"/>
          </a:p>
        </p:txBody>
      </p:sp>
    </p:spTree>
    <p:extLst>
      <p:ext uri="{BB962C8B-B14F-4D97-AF65-F5344CB8AC3E}">
        <p14:creationId xmlns:p14="http://schemas.microsoft.com/office/powerpoint/2010/main" val="140976714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856984" cy="6408712"/>
          </a:xfrm>
        </p:spPr>
        <p:txBody>
          <a:bodyPr/>
          <a:lstStyle/>
          <a:p>
            <a:r>
              <a:rPr lang="en-IN" dirty="0" smtClean="0"/>
              <a:t>We can create a thread pool as follows:</a:t>
            </a:r>
          </a:p>
          <a:p>
            <a:pPr marL="0" indent="0">
              <a:buNone/>
            </a:pPr>
            <a:r>
              <a:rPr lang="en-IN" dirty="0"/>
              <a:t>	</a:t>
            </a:r>
            <a:r>
              <a:rPr lang="en-IN" dirty="0" smtClean="0">
                <a:solidFill>
                  <a:srgbClr val="00B0F0"/>
                </a:solidFill>
              </a:rPr>
              <a:t>ExecutorService service= Executors.newFixedThreadPool(5);</a:t>
            </a:r>
          </a:p>
          <a:p>
            <a:r>
              <a:rPr lang="en-IN" dirty="0" smtClean="0"/>
              <a:t>We can submit a Runnable job by using submit() method.</a:t>
            </a:r>
          </a:p>
          <a:p>
            <a:pPr marL="0" indent="0">
              <a:buNone/>
            </a:pPr>
            <a:r>
              <a:rPr lang="en-IN" dirty="0"/>
              <a:t>	</a:t>
            </a:r>
            <a:r>
              <a:rPr lang="en-IN" dirty="0" smtClean="0">
                <a:solidFill>
                  <a:srgbClr val="00B0F0"/>
                </a:solidFill>
              </a:rPr>
              <a:t>service.submit(job);</a:t>
            </a:r>
          </a:p>
          <a:p>
            <a:r>
              <a:rPr lang="en-IN" dirty="0" smtClean="0"/>
              <a:t>We can shutdown executor service by using shutdown() method</a:t>
            </a:r>
          </a:p>
          <a:p>
            <a:pPr marL="0" indent="0">
              <a:buNone/>
            </a:pPr>
            <a:r>
              <a:rPr lang="en-IN" dirty="0"/>
              <a:t>	</a:t>
            </a:r>
            <a:r>
              <a:rPr lang="en-IN" dirty="0" smtClean="0">
                <a:solidFill>
                  <a:srgbClr val="00B0F0"/>
                </a:solidFill>
              </a:rPr>
              <a:t>service.shutdown();</a:t>
            </a:r>
          </a:p>
        </p:txBody>
      </p:sp>
    </p:spTree>
    <p:extLst>
      <p:ext uri="{BB962C8B-B14F-4D97-AF65-F5344CB8AC3E}">
        <p14:creationId xmlns:p14="http://schemas.microsoft.com/office/powerpoint/2010/main" val="968913382"/>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dirty="0" smtClean="0">
                <a:solidFill>
                  <a:srgbClr val="FF0000"/>
                </a:solidFill>
              </a:rPr>
              <a:t>Example </a:t>
            </a:r>
            <a:endParaRPr lang="en-IN" dirty="0">
              <a:solidFill>
                <a:srgbClr val="FF0000"/>
              </a:solidFill>
            </a:endParaRPr>
          </a:p>
        </p:txBody>
      </p:sp>
      <p:sp>
        <p:nvSpPr>
          <p:cNvPr id="3" name="Content Placeholder 2"/>
          <p:cNvSpPr>
            <a:spLocks noGrp="1"/>
          </p:cNvSpPr>
          <p:nvPr>
            <p:ph idx="1"/>
          </p:nvPr>
        </p:nvSpPr>
        <p:spPr>
          <a:xfrm>
            <a:off x="107504" y="908720"/>
            <a:ext cx="8856984" cy="5832648"/>
          </a:xfrm>
        </p:spPr>
        <p:txBody>
          <a:bodyPr>
            <a:normAutofit fontScale="70000" lnSpcReduction="20000"/>
          </a:bodyPr>
          <a:lstStyle/>
          <a:p>
            <a:pPr marL="0" indent="0">
              <a:buNone/>
            </a:pPr>
            <a:r>
              <a:rPr lang="en-IN" b="1" dirty="0" smtClean="0"/>
              <a:t> import java.util.concurrent.*;</a:t>
            </a:r>
          </a:p>
          <a:p>
            <a:pPr marL="0" indent="0">
              <a:buNone/>
            </a:pPr>
            <a:r>
              <a:rPr lang="en-IN" b="1" dirty="0"/>
              <a:t> </a:t>
            </a:r>
            <a:r>
              <a:rPr lang="en-IN" b="1" dirty="0" smtClean="0"/>
              <a:t>class PrintJob implements Runnable{</a:t>
            </a:r>
          </a:p>
          <a:p>
            <a:pPr marL="0" indent="0">
              <a:buNone/>
            </a:pPr>
            <a:r>
              <a:rPr lang="en-IN" b="1" dirty="0"/>
              <a:t>	</a:t>
            </a:r>
            <a:r>
              <a:rPr lang="en-IN" b="1" dirty="0" smtClean="0"/>
              <a:t>String name;</a:t>
            </a:r>
          </a:p>
          <a:p>
            <a:pPr marL="0" indent="0">
              <a:buNone/>
            </a:pPr>
            <a:r>
              <a:rPr lang="en-IN" b="1" dirty="0"/>
              <a:t>	</a:t>
            </a:r>
            <a:r>
              <a:rPr lang="en-IN" b="1" dirty="0" smtClean="0"/>
              <a:t>PrintJob(String name1){</a:t>
            </a:r>
          </a:p>
          <a:p>
            <a:pPr marL="0" indent="0">
              <a:buNone/>
            </a:pPr>
            <a:r>
              <a:rPr lang="en-IN" b="1" dirty="0"/>
              <a:t>	</a:t>
            </a:r>
            <a:r>
              <a:rPr lang="en-IN" b="1" dirty="0" smtClean="0"/>
              <a:t>	name=name1;</a:t>
            </a:r>
          </a:p>
          <a:p>
            <a:pPr marL="0" indent="0">
              <a:buNone/>
            </a:pPr>
            <a:r>
              <a:rPr lang="en-IN" b="1" dirty="0"/>
              <a:t>	</a:t>
            </a:r>
            <a:r>
              <a:rPr lang="en-IN" b="1" dirty="0" smtClean="0"/>
              <a:t>}</a:t>
            </a:r>
          </a:p>
          <a:p>
            <a:pPr marL="0" indent="0">
              <a:buNone/>
            </a:pPr>
            <a:r>
              <a:rPr lang="en-IN" b="1" dirty="0"/>
              <a:t>	</a:t>
            </a:r>
            <a:r>
              <a:rPr lang="en-IN" b="1" dirty="0" smtClean="0"/>
              <a:t>public void run(){</a:t>
            </a:r>
          </a:p>
          <a:p>
            <a:pPr marL="0" indent="0">
              <a:buNone/>
            </a:pPr>
            <a:r>
              <a:rPr lang="en-IN" b="1" dirty="0"/>
              <a:t>	</a:t>
            </a:r>
            <a:r>
              <a:rPr lang="en-IN" b="1" dirty="0" smtClean="0"/>
              <a:t>	System.out.println(name+” ---Job started by Thread:“+Thread.currentThrad().getName());</a:t>
            </a:r>
          </a:p>
          <a:p>
            <a:pPr marL="0" indent="0">
              <a:buNone/>
            </a:pPr>
            <a:r>
              <a:rPr lang="en-IN" b="1" dirty="0" smtClean="0"/>
              <a:t>		try{</a:t>
            </a:r>
          </a:p>
          <a:p>
            <a:pPr marL="0" indent="0">
              <a:buNone/>
            </a:pPr>
            <a:r>
              <a:rPr lang="en-IN" b="1" dirty="0"/>
              <a:t>	</a:t>
            </a:r>
            <a:r>
              <a:rPr lang="en-IN" b="1" dirty="0" smtClean="0"/>
              <a:t>		Thread.sleep(5000);</a:t>
            </a:r>
          </a:p>
          <a:p>
            <a:pPr marL="0" indent="0">
              <a:buNone/>
            </a:pPr>
            <a:r>
              <a:rPr lang="en-IN" b="1" dirty="0"/>
              <a:t>	</a:t>
            </a:r>
            <a:r>
              <a:rPr lang="en-IN" b="1" dirty="0" smtClean="0"/>
              <a:t>	}</a:t>
            </a:r>
          </a:p>
          <a:p>
            <a:pPr marL="0" indent="0">
              <a:buNone/>
            </a:pPr>
            <a:r>
              <a:rPr lang="en-IN" b="1" dirty="0"/>
              <a:t>	</a:t>
            </a:r>
            <a:r>
              <a:rPr lang="en-IN" b="1" dirty="0" smtClean="0"/>
              <a:t>	catch(Exception e){}</a:t>
            </a:r>
          </a:p>
          <a:p>
            <a:pPr marL="0" indent="0">
              <a:buNone/>
            </a:pPr>
            <a:r>
              <a:rPr lang="en-IN" b="1" dirty="0"/>
              <a:t>	</a:t>
            </a:r>
            <a:r>
              <a:rPr lang="en-IN" b="1" dirty="0" smtClean="0"/>
              <a:t>	</a:t>
            </a:r>
            <a:r>
              <a:rPr lang="en-IN" b="1" dirty="0"/>
              <a:t>System.out.println(name+” ---Job </a:t>
            </a:r>
            <a:r>
              <a:rPr lang="en-IN" b="1" dirty="0" smtClean="0"/>
              <a:t>completed </a:t>
            </a:r>
            <a:r>
              <a:rPr lang="en-IN" b="1" dirty="0"/>
              <a:t>by Thread:“+Thread.currentThrad().getName</a:t>
            </a:r>
            <a:r>
              <a:rPr lang="en-IN" b="1" dirty="0" smtClean="0"/>
              <a:t>());</a:t>
            </a:r>
          </a:p>
          <a:p>
            <a:pPr marL="0" indent="0">
              <a:buNone/>
            </a:pPr>
            <a:r>
              <a:rPr lang="en-IN" b="1" dirty="0"/>
              <a:t>	</a:t>
            </a:r>
            <a:r>
              <a:rPr lang="en-IN" b="1" dirty="0" smtClean="0"/>
              <a:t>}</a:t>
            </a:r>
          </a:p>
          <a:p>
            <a:pPr marL="0" indent="0">
              <a:buNone/>
            </a:pPr>
            <a:r>
              <a:rPr lang="en-IN" b="1" dirty="0"/>
              <a:t>}</a:t>
            </a:r>
          </a:p>
          <a:p>
            <a:pPr marL="0" indent="0">
              <a:buNone/>
            </a:pPr>
            <a:endParaRPr lang="en-IN" b="1" dirty="0"/>
          </a:p>
        </p:txBody>
      </p:sp>
    </p:spTree>
    <p:extLst>
      <p:ext uri="{BB962C8B-B14F-4D97-AF65-F5344CB8AC3E}">
        <p14:creationId xmlns:p14="http://schemas.microsoft.com/office/powerpoint/2010/main" val="31028461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rgbClr val="FF0000"/>
                </a:solidFill>
              </a:rPr>
              <a:t>Difference b/w t.start() &amp; t.run()</a:t>
            </a:r>
            <a:endParaRPr lang="en-IN" b="1" dirty="0">
              <a:solidFill>
                <a:srgbClr val="FF0000"/>
              </a:solidFill>
            </a:endParaRPr>
          </a:p>
        </p:txBody>
      </p:sp>
      <p:sp>
        <p:nvSpPr>
          <p:cNvPr id="3" name="Content Placeholder 2"/>
          <p:cNvSpPr>
            <a:spLocks noGrp="1"/>
          </p:cNvSpPr>
          <p:nvPr>
            <p:ph idx="1"/>
          </p:nvPr>
        </p:nvSpPr>
        <p:spPr/>
        <p:txBody>
          <a:bodyPr/>
          <a:lstStyle/>
          <a:p>
            <a:pPr marL="0" indent="0">
              <a:buNone/>
            </a:pPr>
            <a:r>
              <a:rPr lang="en-IN" b="1" dirty="0" smtClean="0">
                <a:solidFill>
                  <a:srgbClr val="00B050"/>
                </a:solidFill>
              </a:rPr>
              <a:t>t.start() </a:t>
            </a:r>
            <a:r>
              <a:rPr lang="en-IN" dirty="0" smtClean="0">
                <a:sym typeface="Wingdings" pitchFamily="2" charset="2"/>
              </a:rPr>
              <a:t> Execution order is not fixed.</a:t>
            </a:r>
          </a:p>
          <a:p>
            <a:pPr marL="0" indent="0">
              <a:buNone/>
            </a:pPr>
            <a:r>
              <a:rPr lang="en-IN" dirty="0">
                <a:sym typeface="Wingdings" pitchFamily="2" charset="2"/>
              </a:rPr>
              <a:t>	</a:t>
            </a:r>
            <a:r>
              <a:rPr lang="en-IN" dirty="0" smtClean="0">
                <a:sym typeface="Wingdings" pitchFamily="2" charset="2"/>
              </a:rPr>
              <a:t>Here new Thread will be created that is responsible for execution of run() method.</a:t>
            </a:r>
          </a:p>
          <a:p>
            <a:pPr marL="0" indent="0">
              <a:buNone/>
            </a:pPr>
            <a:endParaRPr lang="en-IN" dirty="0" smtClean="0">
              <a:sym typeface="Wingdings" pitchFamily="2" charset="2"/>
            </a:endParaRPr>
          </a:p>
          <a:p>
            <a:pPr marL="0" indent="0">
              <a:buNone/>
            </a:pPr>
            <a:r>
              <a:rPr lang="en-IN" b="1" dirty="0" smtClean="0">
                <a:solidFill>
                  <a:srgbClr val="00B050"/>
                </a:solidFill>
                <a:sym typeface="Wingdings" pitchFamily="2" charset="2"/>
              </a:rPr>
              <a:t>t.run() </a:t>
            </a:r>
            <a:r>
              <a:rPr lang="en-IN" dirty="0" smtClean="0">
                <a:sym typeface="Wingdings" pitchFamily="2" charset="2"/>
              </a:rPr>
              <a:t> Execution order is fixed.</a:t>
            </a:r>
          </a:p>
          <a:p>
            <a:pPr marL="0" indent="0">
              <a:buNone/>
            </a:pPr>
            <a:r>
              <a:rPr lang="en-IN" dirty="0">
                <a:sym typeface="Wingdings" pitchFamily="2" charset="2"/>
              </a:rPr>
              <a:t>	</a:t>
            </a:r>
            <a:r>
              <a:rPr lang="en-IN" dirty="0" smtClean="0">
                <a:sym typeface="Wingdings" pitchFamily="2" charset="2"/>
              </a:rPr>
              <a:t>A new thread won’t be created and run() method will be executed as normal method call by </a:t>
            </a:r>
            <a:r>
              <a:rPr lang="en-IN" b="1" u="sng" dirty="0" smtClean="0">
                <a:sym typeface="Wingdings" pitchFamily="2" charset="2"/>
              </a:rPr>
              <a:t>main thread.</a:t>
            </a:r>
          </a:p>
        </p:txBody>
      </p:sp>
    </p:spTree>
    <p:extLst>
      <p:ext uri="{BB962C8B-B14F-4D97-AF65-F5344CB8AC3E}">
        <p14:creationId xmlns:p14="http://schemas.microsoft.com/office/powerpoint/2010/main" val="363408752"/>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6632"/>
            <a:ext cx="8856984" cy="6624736"/>
          </a:xfrm>
        </p:spPr>
        <p:txBody>
          <a:bodyPr>
            <a:normAutofit fontScale="92500" lnSpcReduction="20000"/>
          </a:bodyPr>
          <a:lstStyle/>
          <a:p>
            <a:pPr marL="0" indent="0">
              <a:buNone/>
            </a:pPr>
            <a:r>
              <a:rPr lang="en-IN" sz="2800" dirty="0" smtClean="0"/>
              <a:t> class ExecuterDemo {</a:t>
            </a:r>
          </a:p>
          <a:p>
            <a:pPr marL="0" indent="0">
              <a:buNone/>
            </a:pPr>
            <a:r>
              <a:rPr lang="en-IN" sz="2800" dirty="0"/>
              <a:t>	</a:t>
            </a:r>
            <a:r>
              <a:rPr lang="en-IN" sz="2800" dirty="0" smtClean="0"/>
              <a:t>public static void main(String args[]){</a:t>
            </a:r>
          </a:p>
          <a:p>
            <a:pPr marL="0" indent="0">
              <a:buNone/>
            </a:pPr>
            <a:r>
              <a:rPr lang="en-IN" sz="2800" dirty="0"/>
              <a:t>	</a:t>
            </a:r>
            <a:r>
              <a:rPr lang="en-IN" sz="2800" dirty="0" smtClean="0"/>
              <a:t>	PrintJob jobs[]={ new PrintJob(“Asheesh”),</a:t>
            </a:r>
            <a:r>
              <a:rPr lang="en-IN" sz="2800" dirty="0"/>
              <a:t> </a:t>
            </a:r>
            <a:endParaRPr lang="en-IN" sz="2800" dirty="0" smtClean="0"/>
          </a:p>
          <a:p>
            <a:pPr marL="0" indent="0">
              <a:buNone/>
            </a:pPr>
            <a:r>
              <a:rPr lang="en-IN" sz="2800" dirty="0"/>
              <a:t>	</a:t>
            </a:r>
            <a:r>
              <a:rPr lang="en-IN" sz="2800" dirty="0" smtClean="0"/>
              <a:t>			        new </a:t>
            </a:r>
            <a:r>
              <a:rPr lang="en-IN" sz="2800" dirty="0"/>
              <a:t>PrintJob</a:t>
            </a:r>
            <a:r>
              <a:rPr lang="en-IN" sz="2800" dirty="0" smtClean="0"/>
              <a:t>(“Rishab”),</a:t>
            </a:r>
          </a:p>
          <a:p>
            <a:pPr marL="0" indent="0">
              <a:buNone/>
            </a:pPr>
            <a:r>
              <a:rPr lang="en-IN" sz="2800" dirty="0"/>
              <a:t>	</a:t>
            </a:r>
            <a:r>
              <a:rPr lang="en-IN" sz="2800" dirty="0" smtClean="0"/>
              <a:t>			        </a:t>
            </a:r>
            <a:r>
              <a:rPr lang="en-IN" sz="2800" dirty="0"/>
              <a:t>new PrintJob</a:t>
            </a:r>
            <a:r>
              <a:rPr lang="en-IN" sz="2800" dirty="0" smtClean="0"/>
              <a:t>(“Rahul”),</a:t>
            </a:r>
          </a:p>
          <a:p>
            <a:pPr marL="0" indent="0">
              <a:buNone/>
            </a:pPr>
            <a:r>
              <a:rPr lang="en-IN" sz="2800" dirty="0"/>
              <a:t>	</a:t>
            </a:r>
            <a:r>
              <a:rPr lang="en-IN" sz="2800" dirty="0" smtClean="0"/>
              <a:t>			        </a:t>
            </a:r>
            <a:r>
              <a:rPr lang="en-IN" sz="2800" dirty="0"/>
              <a:t>new PrintJob</a:t>
            </a:r>
            <a:r>
              <a:rPr lang="en-IN" sz="2800" dirty="0" smtClean="0"/>
              <a:t>(“Sumanth”), </a:t>
            </a:r>
          </a:p>
          <a:p>
            <a:pPr marL="0" indent="0">
              <a:buNone/>
            </a:pPr>
            <a:r>
              <a:rPr lang="en-IN" sz="2800" dirty="0"/>
              <a:t>	</a:t>
            </a:r>
            <a:r>
              <a:rPr lang="en-IN" sz="2800" dirty="0" smtClean="0"/>
              <a:t>			        new </a:t>
            </a:r>
            <a:r>
              <a:rPr lang="en-IN" sz="2800" dirty="0"/>
              <a:t>PrintJob</a:t>
            </a:r>
            <a:r>
              <a:rPr lang="en-IN" sz="2800" dirty="0" smtClean="0"/>
              <a:t>(“Abinash”), </a:t>
            </a:r>
          </a:p>
          <a:p>
            <a:pPr marL="0" indent="0">
              <a:buNone/>
            </a:pPr>
            <a:r>
              <a:rPr lang="en-IN" sz="2800" dirty="0"/>
              <a:t>	</a:t>
            </a:r>
            <a:r>
              <a:rPr lang="en-IN" sz="2800" dirty="0" smtClean="0"/>
              <a:t>			        new </a:t>
            </a:r>
            <a:r>
              <a:rPr lang="en-IN" sz="2800" dirty="0"/>
              <a:t>PrintJob</a:t>
            </a:r>
            <a:r>
              <a:rPr lang="en-IN" sz="2800" dirty="0" smtClean="0"/>
              <a:t>(“Amar”)};</a:t>
            </a:r>
          </a:p>
          <a:p>
            <a:pPr marL="0" indent="0">
              <a:buNone/>
            </a:pPr>
            <a:r>
              <a:rPr lang="en-IN" sz="2800" dirty="0"/>
              <a:t>	</a:t>
            </a:r>
            <a:r>
              <a:rPr lang="en-IN" sz="2800" dirty="0" smtClean="0"/>
              <a:t>	</a:t>
            </a:r>
            <a:r>
              <a:rPr lang="en-IN" sz="2800" dirty="0"/>
              <a:t> </a:t>
            </a:r>
            <a:r>
              <a:rPr lang="en-IN" sz="2800" dirty="0">
                <a:solidFill>
                  <a:srgbClr val="00B0F0"/>
                </a:solidFill>
              </a:rPr>
              <a:t>ExecutorService service= Executors.newFixedThreadPool(5</a:t>
            </a:r>
            <a:r>
              <a:rPr lang="en-IN" sz="2800" dirty="0" smtClean="0">
                <a:solidFill>
                  <a:srgbClr val="00B0F0"/>
                </a:solidFill>
              </a:rPr>
              <a:t>);</a:t>
            </a:r>
          </a:p>
          <a:p>
            <a:pPr marL="0" indent="0">
              <a:buNone/>
            </a:pPr>
            <a:r>
              <a:rPr lang="en-IN" sz="2800" dirty="0"/>
              <a:t>	</a:t>
            </a:r>
            <a:r>
              <a:rPr lang="en-IN" sz="2800" dirty="0" smtClean="0"/>
              <a:t>	for(PrintJob job:jobs){</a:t>
            </a:r>
          </a:p>
          <a:p>
            <a:pPr marL="0" indent="0">
              <a:buNone/>
            </a:pPr>
            <a:r>
              <a:rPr lang="en-IN" sz="2800" dirty="0"/>
              <a:t>	</a:t>
            </a:r>
            <a:r>
              <a:rPr lang="en-IN" sz="2800" dirty="0" smtClean="0"/>
              <a:t>		</a:t>
            </a:r>
            <a:r>
              <a:rPr lang="en-IN" sz="2800" dirty="0" smtClean="0">
                <a:solidFill>
                  <a:srgbClr val="00B0F0"/>
                </a:solidFill>
              </a:rPr>
              <a:t>service.submit(job);</a:t>
            </a:r>
          </a:p>
          <a:p>
            <a:pPr marL="0" indent="0">
              <a:buNone/>
            </a:pPr>
            <a:r>
              <a:rPr lang="en-IN" sz="2800" dirty="0"/>
              <a:t>	</a:t>
            </a:r>
            <a:r>
              <a:rPr lang="en-IN" sz="2800" dirty="0" smtClean="0"/>
              <a:t>	}</a:t>
            </a:r>
          </a:p>
          <a:p>
            <a:pPr marL="0" indent="0">
              <a:buNone/>
            </a:pPr>
            <a:r>
              <a:rPr lang="en-IN" sz="2800" dirty="0"/>
              <a:t>	</a:t>
            </a:r>
            <a:r>
              <a:rPr lang="en-IN" sz="2800" dirty="0" smtClean="0"/>
              <a:t>	</a:t>
            </a:r>
            <a:r>
              <a:rPr lang="en-IN" sz="2800" dirty="0" smtClean="0">
                <a:solidFill>
                  <a:srgbClr val="00B0F0"/>
                </a:solidFill>
              </a:rPr>
              <a:t>service.shutdown();</a:t>
            </a:r>
          </a:p>
          <a:p>
            <a:pPr marL="0" indent="0">
              <a:buNone/>
            </a:pPr>
            <a:r>
              <a:rPr lang="en-IN" sz="2800" dirty="0"/>
              <a:t>	</a:t>
            </a:r>
            <a:r>
              <a:rPr lang="en-IN" sz="2800" dirty="0" smtClean="0"/>
              <a:t>}</a:t>
            </a:r>
          </a:p>
          <a:p>
            <a:pPr marL="0" indent="0">
              <a:buNone/>
            </a:pPr>
            <a:r>
              <a:rPr lang="en-IN" sz="2800" dirty="0"/>
              <a:t>}</a:t>
            </a:r>
          </a:p>
        </p:txBody>
      </p:sp>
    </p:spTree>
    <p:extLst>
      <p:ext uri="{BB962C8B-B14F-4D97-AF65-F5344CB8AC3E}">
        <p14:creationId xmlns:p14="http://schemas.microsoft.com/office/powerpoint/2010/main" val="2350958917"/>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408712"/>
          </a:xfrm>
        </p:spPr>
        <p:txBody>
          <a:bodyPr/>
          <a:lstStyle/>
          <a:p>
            <a:r>
              <a:rPr lang="en-IN" dirty="0" smtClean="0"/>
              <a:t>In the above example 3 threads are responsible to execute 6 jobs, so that a single thread can be reused for multiple jobs.</a:t>
            </a:r>
          </a:p>
          <a:p>
            <a:pPr>
              <a:buFont typeface="Wingdings"/>
              <a:buChar char="à"/>
            </a:pPr>
            <a:r>
              <a:rPr lang="en-IN" dirty="0" smtClean="0">
                <a:solidFill>
                  <a:srgbClr val="FF0000"/>
                </a:solidFill>
                <a:sym typeface="Wingdings" pitchFamily="2" charset="2"/>
              </a:rPr>
              <a:t>Note : </a:t>
            </a:r>
            <a:r>
              <a:rPr lang="en-IN" dirty="0" smtClean="0">
                <a:solidFill>
                  <a:srgbClr val="00B0F0"/>
                </a:solidFill>
                <a:sym typeface="Wingdings" pitchFamily="2" charset="2"/>
              </a:rPr>
              <a:t>While designing web servers and application servers, we can use ThreadPool concept.</a:t>
            </a:r>
          </a:p>
          <a:p>
            <a:pPr marL="0" indent="0">
              <a:buNone/>
            </a:pPr>
            <a:r>
              <a:rPr lang="en-IN" dirty="0">
                <a:solidFill>
                  <a:srgbClr val="00B0F0"/>
                </a:solidFill>
                <a:sym typeface="Wingdings" pitchFamily="2" charset="2"/>
              </a:rPr>
              <a:t>	</a:t>
            </a:r>
            <a:r>
              <a:rPr lang="en-IN" dirty="0" smtClean="0">
                <a:solidFill>
                  <a:srgbClr val="00B0F0"/>
                </a:solidFill>
                <a:sym typeface="Wingdings" pitchFamily="2" charset="2"/>
              </a:rPr>
              <a:t>Default ThreadPool size is 60 for most of the servers.</a:t>
            </a:r>
          </a:p>
        </p:txBody>
      </p:sp>
    </p:spTree>
    <p:extLst>
      <p:ext uri="{BB962C8B-B14F-4D97-AF65-F5344CB8AC3E}">
        <p14:creationId xmlns:p14="http://schemas.microsoft.com/office/powerpoint/2010/main" val="381267479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Callable &amp; Future</a:t>
            </a:r>
            <a:endParaRPr lang="en-IN" dirty="0">
              <a:solidFill>
                <a:srgbClr val="FF0000"/>
              </a:solidFill>
            </a:endParaRPr>
          </a:p>
        </p:txBody>
      </p:sp>
      <p:sp>
        <p:nvSpPr>
          <p:cNvPr id="3" name="Content Placeholder 2"/>
          <p:cNvSpPr>
            <a:spLocks noGrp="1"/>
          </p:cNvSpPr>
          <p:nvPr>
            <p:ph idx="1"/>
          </p:nvPr>
        </p:nvSpPr>
        <p:spPr>
          <a:xfrm>
            <a:off x="179512" y="1340768"/>
            <a:ext cx="8712968" cy="5328592"/>
          </a:xfrm>
        </p:spPr>
        <p:txBody>
          <a:bodyPr>
            <a:normAutofit fontScale="92500" lnSpcReduction="10000"/>
          </a:bodyPr>
          <a:lstStyle/>
          <a:p>
            <a:r>
              <a:rPr lang="en-IN" dirty="0" smtClean="0"/>
              <a:t>In case of Runnable job , thread won’t return anything after completing job.</a:t>
            </a:r>
          </a:p>
          <a:p>
            <a:r>
              <a:rPr lang="en-IN" dirty="0" smtClean="0"/>
              <a:t>If a thread is required to return some result after execution then we should go for Callable interface. Callable interface contains only one method i.e. call().</a:t>
            </a:r>
          </a:p>
          <a:p>
            <a:pPr marL="0" indent="0">
              <a:buNone/>
            </a:pPr>
            <a:r>
              <a:rPr lang="en-IN" dirty="0"/>
              <a:t>	</a:t>
            </a:r>
            <a:r>
              <a:rPr lang="en-IN" dirty="0" smtClean="0">
                <a:solidFill>
                  <a:srgbClr val="00B0F0"/>
                </a:solidFill>
              </a:rPr>
              <a:t>public Object </a:t>
            </a:r>
            <a:r>
              <a:rPr lang="en-IN" dirty="0" smtClean="0">
                <a:solidFill>
                  <a:srgbClr val="FF0000"/>
                </a:solidFill>
              </a:rPr>
              <a:t>call</a:t>
            </a:r>
            <a:r>
              <a:rPr lang="en-IN" dirty="0" smtClean="0">
                <a:solidFill>
                  <a:srgbClr val="00B0F0"/>
                </a:solidFill>
              </a:rPr>
              <a:t>() throws Exception</a:t>
            </a:r>
          </a:p>
          <a:p>
            <a:r>
              <a:rPr lang="en-IN" dirty="0" smtClean="0"/>
              <a:t>If we submit Callable object to executer then </a:t>
            </a:r>
            <a:r>
              <a:rPr lang="en-IN" dirty="0" smtClean="0">
                <a:solidFill>
                  <a:srgbClr val="00B0F0"/>
                </a:solidFill>
              </a:rPr>
              <a:t>after completing the job, thread returns an object of the type Future </a:t>
            </a:r>
            <a:r>
              <a:rPr lang="en-IN" dirty="0" smtClean="0"/>
              <a:t>i.e. Future object can be used to retrieve the result from Callable job.</a:t>
            </a:r>
            <a:r>
              <a:rPr lang="en-IN" dirty="0" smtClean="0">
                <a:solidFill>
                  <a:srgbClr val="00B0F0"/>
                </a:solidFill>
              </a:rPr>
              <a:t> </a:t>
            </a:r>
            <a:endParaRPr lang="en-IN" dirty="0">
              <a:solidFill>
                <a:srgbClr val="00B0F0"/>
              </a:solidFill>
            </a:endParaRPr>
          </a:p>
        </p:txBody>
      </p:sp>
    </p:spTree>
    <p:extLst>
      <p:ext uri="{BB962C8B-B14F-4D97-AF65-F5344CB8AC3E}">
        <p14:creationId xmlns:p14="http://schemas.microsoft.com/office/powerpoint/2010/main" val="712992715"/>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dirty="0" smtClean="0">
                <a:solidFill>
                  <a:srgbClr val="FF0000"/>
                </a:solidFill>
              </a:rPr>
              <a:t>Example </a:t>
            </a:r>
            <a:endParaRPr lang="en-IN" dirty="0">
              <a:solidFill>
                <a:srgbClr val="FF0000"/>
              </a:solidFill>
            </a:endParaRPr>
          </a:p>
        </p:txBody>
      </p:sp>
      <p:sp>
        <p:nvSpPr>
          <p:cNvPr id="3" name="Content Placeholder 2"/>
          <p:cNvSpPr>
            <a:spLocks noGrp="1"/>
          </p:cNvSpPr>
          <p:nvPr>
            <p:ph idx="1"/>
          </p:nvPr>
        </p:nvSpPr>
        <p:spPr>
          <a:xfrm>
            <a:off x="107504" y="908720"/>
            <a:ext cx="8856984" cy="5949280"/>
          </a:xfrm>
        </p:spPr>
        <p:txBody>
          <a:bodyPr>
            <a:normAutofit fontScale="70000" lnSpcReduction="20000"/>
          </a:bodyPr>
          <a:lstStyle/>
          <a:p>
            <a:pPr marL="0" indent="0">
              <a:buNone/>
            </a:pPr>
            <a:r>
              <a:rPr lang="en-IN" b="1" dirty="0"/>
              <a:t> import java.util.concurrent.*;</a:t>
            </a:r>
          </a:p>
          <a:p>
            <a:pPr marL="0" indent="0">
              <a:buNone/>
            </a:pPr>
            <a:r>
              <a:rPr lang="en-IN" b="1" dirty="0"/>
              <a:t> class </a:t>
            </a:r>
            <a:r>
              <a:rPr lang="en-IN" b="1" dirty="0" smtClean="0"/>
              <a:t>MyCallable implements Callable</a:t>
            </a:r>
            <a:r>
              <a:rPr lang="en-IN" b="1" dirty="0"/>
              <a:t>{</a:t>
            </a:r>
          </a:p>
          <a:p>
            <a:pPr marL="0" indent="0">
              <a:buNone/>
            </a:pPr>
            <a:r>
              <a:rPr lang="en-IN" b="1" dirty="0"/>
              <a:t>	</a:t>
            </a:r>
            <a:r>
              <a:rPr lang="en-IN" b="1" dirty="0" smtClean="0"/>
              <a:t>int num;</a:t>
            </a:r>
            <a:endParaRPr lang="en-IN" b="1" dirty="0"/>
          </a:p>
          <a:p>
            <a:pPr marL="0" indent="0">
              <a:buNone/>
            </a:pPr>
            <a:r>
              <a:rPr lang="en-IN" b="1" dirty="0"/>
              <a:t>	 MyCallable </a:t>
            </a:r>
            <a:r>
              <a:rPr lang="en-IN" b="1" dirty="0" smtClean="0"/>
              <a:t>(int n){</a:t>
            </a:r>
            <a:endParaRPr lang="en-IN" b="1" dirty="0"/>
          </a:p>
          <a:p>
            <a:pPr marL="0" indent="0">
              <a:buNone/>
            </a:pPr>
            <a:r>
              <a:rPr lang="en-IN" b="1" dirty="0"/>
              <a:t>		</a:t>
            </a:r>
            <a:r>
              <a:rPr lang="en-IN" b="1" dirty="0" smtClean="0"/>
              <a:t>num=n;</a:t>
            </a:r>
            <a:endParaRPr lang="en-IN" b="1" dirty="0"/>
          </a:p>
          <a:p>
            <a:pPr marL="0" indent="0">
              <a:buNone/>
            </a:pPr>
            <a:r>
              <a:rPr lang="en-IN" b="1" dirty="0"/>
              <a:t>	}</a:t>
            </a:r>
          </a:p>
          <a:p>
            <a:pPr marL="0" indent="0">
              <a:buNone/>
            </a:pPr>
            <a:r>
              <a:rPr lang="en-IN" b="1" dirty="0"/>
              <a:t>	public </a:t>
            </a:r>
            <a:r>
              <a:rPr lang="en-IN" b="1" dirty="0" smtClean="0"/>
              <a:t>Object call() throws Exception{</a:t>
            </a:r>
            <a:endParaRPr lang="en-IN" b="1" dirty="0"/>
          </a:p>
          <a:p>
            <a:pPr marL="0" indent="0">
              <a:buNone/>
            </a:pPr>
            <a:r>
              <a:rPr lang="en-IN" b="1" dirty="0"/>
              <a:t>		</a:t>
            </a:r>
            <a:r>
              <a:rPr lang="en-IN" b="1" dirty="0" smtClean="0"/>
              <a:t>System.out.println( Thread.currentThrad</a:t>
            </a:r>
            <a:r>
              <a:rPr lang="en-IN" b="1" dirty="0"/>
              <a:t>().getName</a:t>
            </a:r>
            <a:r>
              <a:rPr lang="en-IN" b="1" dirty="0" smtClean="0"/>
              <a:t>()+” is responsible to find sum of first ”+num+” numbers”);</a:t>
            </a:r>
          </a:p>
          <a:p>
            <a:pPr marL="0" indent="0">
              <a:buNone/>
            </a:pPr>
            <a:r>
              <a:rPr lang="en-IN" b="1" dirty="0"/>
              <a:t>	</a:t>
            </a:r>
            <a:r>
              <a:rPr lang="en-IN" b="1" dirty="0" smtClean="0"/>
              <a:t>	int sum=0;</a:t>
            </a:r>
          </a:p>
          <a:p>
            <a:pPr marL="0" indent="0">
              <a:buNone/>
            </a:pPr>
            <a:r>
              <a:rPr lang="en-IN" b="1" dirty="0"/>
              <a:t>	</a:t>
            </a:r>
            <a:r>
              <a:rPr lang="en-IN" b="1" dirty="0" smtClean="0"/>
              <a:t>	for(int i=1;i&lt;=num ; i++)</a:t>
            </a:r>
          </a:p>
          <a:p>
            <a:pPr marL="0" indent="0">
              <a:buNone/>
            </a:pPr>
            <a:r>
              <a:rPr lang="en-IN" b="1" dirty="0"/>
              <a:t>	</a:t>
            </a:r>
            <a:r>
              <a:rPr lang="en-IN" b="1" dirty="0" smtClean="0"/>
              <a:t>		sum+=i;</a:t>
            </a:r>
            <a:endParaRPr lang="en-IN" b="1" dirty="0"/>
          </a:p>
          <a:p>
            <a:pPr marL="0" indent="0">
              <a:buNone/>
            </a:pPr>
            <a:r>
              <a:rPr lang="en-IN" b="1" dirty="0"/>
              <a:t>		</a:t>
            </a:r>
            <a:r>
              <a:rPr lang="en-IN" b="1" dirty="0" smtClean="0"/>
              <a:t>return sum;</a:t>
            </a:r>
            <a:endParaRPr lang="en-IN" b="1" dirty="0"/>
          </a:p>
          <a:p>
            <a:pPr marL="0" indent="0">
              <a:buNone/>
            </a:pPr>
            <a:r>
              <a:rPr lang="en-IN" b="1" dirty="0"/>
              <a:t>	}</a:t>
            </a:r>
          </a:p>
          <a:p>
            <a:pPr marL="0" indent="0">
              <a:buNone/>
            </a:pPr>
            <a:r>
              <a:rPr lang="en-IN" b="1" dirty="0" smtClean="0"/>
              <a:t>}</a:t>
            </a:r>
            <a:endParaRPr lang="en-IN" dirty="0"/>
          </a:p>
        </p:txBody>
      </p:sp>
    </p:spTree>
    <p:extLst>
      <p:ext uri="{BB962C8B-B14F-4D97-AF65-F5344CB8AC3E}">
        <p14:creationId xmlns:p14="http://schemas.microsoft.com/office/powerpoint/2010/main" val="1269046515"/>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928992" cy="6480720"/>
          </a:xfrm>
        </p:spPr>
        <p:txBody>
          <a:bodyPr>
            <a:normAutofit fontScale="77500" lnSpcReduction="20000"/>
          </a:bodyPr>
          <a:lstStyle/>
          <a:p>
            <a:pPr marL="0" indent="0">
              <a:buNone/>
            </a:pPr>
            <a:r>
              <a:rPr lang="en-IN" dirty="0" smtClean="0"/>
              <a:t> class CallableFutureDemo {</a:t>
            </a:r>
          </a:p>
          <a:p>
            <a:pPr marL="0" indent="0">
              <a:buNone/>
            </a:pPr>
            <a:r>
              <a:rPr lang="en-IN" dirty="0"/>
              <a:t>	</a:t>
            </a:r>
            <a:r>
              <a:rPr lang="en-IN" dirty="0" smtClean="0"/>
              <a:t>public static void main(String args[]){</a:t>
            </a:r>
          </a:p>
          <a:p>
            <a:pPr marL="0" indent="0">
              <a:buNone/>
            </a:pPr>
            <a:r>
              <a:rPr lang="en-IN" dirty="0"/>
              <a:t>	</a:t>
            </a:r>
            <a:r>
              <a:rPr lang="en-IN" dirty="0" smtClean="0"/>
              <a:t>	MyCallable jobs[]={ new MyCallable(10),</a:t>
            </a:r>
          </a:p>
          <a:p>
            <a:pPr marL="0" indent="0">
              <a:buNone/>
            </a:pPr>
            <a:r>
              <a:rPr lang="en-IN" dirty="0"/>
              <a:t>	</a:t>
            </a:r>
            <a:r>
              <a:rPr lang="en-IN" dirty="0" smtClean="0"/>
              <a:t>				      new MyCallable(20),</a:t>
            </a:r>
          </a:p>
          <a:p>
            <a:pPr marL="0" indent="0">
              <a:buNone/>
            </a:pPr>
            <a:r>
              <a:rPr lang="en-IN" dirty="0"/>
              <a:t>	</a:t>
            </a:r>
            <a:r>
              <a:rPr lang="en-IN" dirty="0" smtClean="0"/>
              <a:t>				      new MyCallable(30),</a:t>
            </a:r>
          </a:p>
          <a:p>
            <a:pPr marL="0" indent="0">
              <a:buNone/>
            </a:pPr>
            <a:r>
              <a:rPr lang="en-IN" dirty="0"/>
              <a:t>	</a:t>
            </a:r>
            <a:r>
              <a:rPr lang="en-IN" dirty="0" smtClean="0"/>
              <a:t>			                   new MyCallable(40),</a:t>
            </a:r>
          </a:p>
          <a:p>
            <a:pPr marL="0" indent="0">
              <a:buNone/>
            </a:pPr>
            <a:r>
              <a:rPr lang="en-IN" dirty="0"/>
              <a:t>	</a:t>
            </a:r>
            <a:r>
              <a:rPr lang="en-IN" dirty="0" smtClean="0"/>
              <a:t>				      </a:t>
            </a:r>
            <a:r>
              <a:rPr lang="en-IN" dirty="0"/>
              <a:t>new </a:t>
            </a:r>
            <a:r>
              <a:rPr lang="en-IN" dirty="0" smtClean="0"/>
              <a:t>MyCallable(50), </a:t>
            </a:r>
          </a:p>
          <a:p>
            <a:pPr marL="0" indent="0">
              <a:buNone/>
            </a:pPr>
            <a:r>
              <a:rPr lang="en-IN" dirty="0"/>
              <a:t>	</a:t>
            </a:r>
            <a:r>
              <a:rPr lang="en-IN" dirty="0" smtClean="0"/>
              <a:t>				      </a:t>
            </a:r>
            <a:r>
              <a:rPr lang="en-IN" dirty="0"/>
              <a:t>new </a:t>
            </a:r>
            <a:r>
              <a:rPr lang="en-IN" dirty="0" smtClean="0"/>
              <a:t>MyCallable(60)};</a:t>
            </a:r>
          </a:p>
          <a:p>
            <a:pPr marL="0" indent="0">
              <a:buNone/>
            </a:pPr>
            <a:r>
              <a:rPr lang="en-IN" dirty="0"/>
              <a:t>	</a:t>
            </a:r>
            <a:r>
              <a:rPr lang="en-IN" dirty="0" smtClean="0"/>
              <a:t>	  </a:t>
            </a:r>
            <a:r>
              <a:rPr lang="en-IN" dirty="0"/>
              <a:t> </a:t>
            </a:r>
            <a:r>
              <a:rPr lang="en-IN" dirty="0">
                <a:solidFill>
                  <a:srgbClr val="00B0F0"/>
                </a:solidFill>
              </a:rPr>
              <a:t>ExecutorService service= Executors.newFixedThreadPool(5);</a:t>
            </a:r>
          </a:p>
          <a:p>
            <a:pPr marL="0" indent="0">
              <a:buNone/>
            </a:pPr>
            <a:r>
              <a:rPr lang="en-IN" dirty="0"/>
              <a:t>		for(PrintJob job:jobs){</a:t>
            </a:r>
          </a:p>
          <a:p>
            <a:pPr marL="0" indent="0">
              <a:buNone/>
            </a:pPr>
            <a:r>
              <a:rPr lang="en-IN" dirty="0"/>
              <a:t>			</a:t>
            </a:r>
            <a:r>
              <a:rPr lang="en-IN" dirty="0" smtClean="0">
                <a:solidFill>
                  <a:srgbClr val="00B0F0"/>
                </a:solidFill>
              </a:rPr>
              <a:t>Future f=service.submit(job);</a:t>
            </a:r>
          </a:p>
          <a:p>
            <a:pPr marL="0" indent="0">
              <a:buNone/>
            </a:pPr>
            <a:r>
              <a:rPr lang="en-IN" dirty="0">
                <a:solidFill>
                  <a:srgbClr val="00B0F0"/>
                </a:solidFill>
              </a:rPr>
              <a:t>	</a:t>
            </a:r>
            <a:r>
              <a:rPr lang="en-IN" dirty="0" smtClean="0">
                <a:solidFill>
                  <a:srgbClr val="00B0F0"/>
                </a:solidFill>
              </a:rPr>
              <a:t>		</a:t>
            </a:r>
            <a:r>
              <a:rPr lang="en-IN" dirty="0" smtClean="0"/>
              <a:t>System.out.println</a:t>
            </a:r>
            <a:r>
              <a:rPr lang="en-IN" dirty="0" smtClean="0">
                <a:solidFill>
                  <a:srgbClr val="00B0F0"/>
                </a:solidFill>
              </a:rPr>
              <a:t>( f.get());</a:t>
            </a:r>
            <a:endParaRPr lang="en-IN" dirty="0">
              <a:solidFill>
                <a:srgbClr val="00B0F0"/>
              </a:solidFill>
            </a:endParaRPr>
          </a:p>
          <a:p>
            <a:pPr marL="0" indent="0">
              <a:buNone/>
            </a:pPr>
            <a:r>
              <a:rPr lang="en-IN" dirty="0"/>
              <a:t>		}</a:t>
            </a:r>
          </a:p>
          <a:p>
            <a:pPr marL="0" indent="0">
              <a:buNone/>
            </a:pPr>
            <a:r>
              <a:rPr lang="en-IN" dirty="0"/>
              <a:t>		</a:t>
            </a:r>
            <a:r>
              <a:rPr lang="en-IN" dirty="0">
                <a:solidFill>
                  <a:srgbClr val="00B0F0"/>
                </a:solidFill>
              </a:rPr>
              <a:t>service.shutdown();</a:t>
            </a:r>
          </a:p>
          <a:p>
            <a:pPr marL="0" indent="0">
              <a:buNone/>
            </a:pPr>
            <a:r>
              <a:rPr lang="en-IN" dirty="0"/>
              <a:t>	}</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89326070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FF0000"/>
                </a:solidFill>
              </a:rPr>
              <a:t>Difference between Runnable &amp; Callable</a:t>
            </a:r>
            <a:endParaRPr lang="en-IN" dirty="0">
              <a:solidFill>
                <a:srgbClr val="FF0000"/>
              </a:solidFill>
            </a:endParaRPr>
          </a:p>
        </p:txBody>
      </p:sp>
      <p:sp>
        <p:nvSpPr>
          <p:cNvPr id="3" name="Content Placeholder 2"/>
          <p:cNvSpPr>
            <a:spLocks noGrp="1"/>
          </p:cNvSpPr>
          <p:nvPr>
            <p:ph idx="1"/>
          </p:nvPr>
        </p:nvSpPr>
        <p:spPr>
          <a:xfrm>
            <a:off x="179512" y="1412776"/>
            <a:ext cx="8507288" cy="5328592"/>
          </a:xfrm>
        </p:spPr>
        <p:txBody>
          <a:bodyPr/>
          <a:lstStyle/>
          <a:p>
            <a:pPr marL="0" indent="0">
              <a:buNone/>
            </a:pPr>
            <a:r>
              <a:rPr lang="en-IN" dirty="0" smtClean="0"/>
              <a:t> </a:t>
            </a:r>
            <a:endParaRPr lang="en-IN" dirty="0"/>
          </a:p>
        </p:txBody>
      </p:sp>
      <p:sp>
        <p:nvSpPr>
          <p:cNvPr id="4" name="Rectangle 3"/>
          <p:cNvSpPr/>
          <p:nvPr/>
        </p:nvSpPr>
        <p:spPr>
          <a:xfrm>
            <a:off x="395536" y="1484784"/>
            <a:ext cx="3960440" cy="49685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IN" sz="2000" dirty="0" smtClean="0">
                <a:solidFill>
                  <a:srgbClr val="FF0000"/>
                </a:solidFill>
              </a:rPr>
              <a:t>1</a:t>
            </a:r>
            <a:r>
              <a:rPr lang="en-IN" sz="2000" dirty="0" smtClean="0"/>
              <a:t>. If a thread not required to return anything after completing the job , then we should go for Runnable.</a:t>
            </a:r>
          </a:p>
          <a:p>
            <a:r>
              <a:rPr lang="en-IN" sz="2000" dirty="0" smtClean="0">
                <a:solidFill>
                  <a:srgbClr val="FF0000"/>
                </a:solidFill>
              </a:rPr>
              <a:t>2</a:t>
            </a:r>
            <a:r>
              <a:rPr lang="en-IN" sz="2000" dirty="0" smtClean="0"/>
              <a:t>. Runnable interface contains only one method i.e. run().</a:t>
            </a:r>
          </a:p>
          <a:p>
            <a:r>
              <a:rPr lang="en-IN" sz="2000" dirty="0" smtClean="0">
                <a:solidFill>
                  <a:srgbClr val="FF0000"/>
                </a:solidFill>
              </a:rPr>
              <a:t>3</a:t>
            </a:r>
            <a:r>
              <a:rPr lang="en-IN" sz="2000" dirty="0" smtClean="0"/>
              <a:t>. Runnable job not required to return any thing so run() method is void.</a:t>
            </a:r>
          </a:p>
          <a:p>
            <a:r>
              <a:rPr lang="en-IN" sz="2000" dirty="0" smtClean="0">
                <a:solidFill>
                  <a:srgbClr val="FF0000"/>
                </a:solidFill>
              </a:rPr>
              <a:t>4</a:t>
            </a:r>
            <a:r>
              <a:rPr lang="en-IN" sz="2000" dirty="0" smtClean="0"/>
              <a:t>. Within the run() method if there is any chance of raising checked exception, compulsory we should handle by try, catch because we cannot use throws keyword.</a:t>
            </a:r>
          </a:p>
          <a:p>
            <a:r>
              <a:rPr lang="en-IN" sz="2000" dirty="0" smtClean="0">
                <a:solidFill>
                  <a:srgbClr val="FF0000"/>
                </a:solidFill>
              </a:rPr>
              <a:t>5</a:t>
            </a:r>
            <a:r>
              <a:rPr lang="en-IN" sz="2000" dirty="0" smtClean="0"/>
              <a:t>. Runnable interface is present in java.lang package.</a:t>
            </a:r>
            <a:endParaRPr lang="en-IN" sz="2000" dirty="0"/>
          </a:p>
        </p:txBody>
      </p:sp>
      <p:sp>
        <p:nvSpPr>
          <p:cNvPr id="5" name="Rectangle 4"/>
          <p:cNvSpPr/>
          <p:nvPr/>
        </p:nvSpPr>
        <p:spPr>
          <a:xfrm>
            <a:off x="4355976" y="1484784"/>
            <a:ext cx="3960440" cy="49685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IN" sz="2000" dirty="0" smtClean="0">
                <a:solidFill>
                  <a:srgbClr val="FF0000"/>
                </a:solidFill>
              </a:rPr>
              <a:t>1</a:t>
            </a:r>
            <a:r>
              <a:rPr lang="en-IN" sz="2000" dirty="0" smtClean="0"/>
              <a:t>. If a thread required to return some thing after completing the job , then we should go for Callable.</a:t>
            </a:r>
          </a:p>
          <a:p>
            <a:r>
              <a:rPr lang="en-IN" sz="2000" dirty="0" smtClean="0">
                <a:solidFill>
                  <a:srgbClr val="FF0000"/>
                </a:solidFill>
              </a:rPr>
              <a:t>2</a:t>
            </a:r>
            <a:r>
              <a:rPr lang="en-IN" sz="2000" dirty="0" smtClean="0"/>
              <a:t>. Callable interface contains only one method i.e. call().</a:t>
            </a:r>
          </a:p>
          <a:p>
            <a:r>
              <a:rPr lang="en-IN" sz="2000" dirty="0" smtClean="0">
                <a:solidFill>
                  <a:srgbClr val="FF0000"/>
                </a:solidFill>
              </a:rPr>
              <a:t>3</a:t>
            </a:r>
            <a:r>
              <a:rPr lang="en-IN" sz="2000" dirty="0" smtClean="0"/>
              <a:t>. Callable job required to return any thing so call() method’s return type  is Future.</a:t>
            </a:r>
          </a:p>
          <a:p>
            <a:r>
              <a:rPr lang="en-IN" sz="2000" dirty="0" smtClean="0">
                <a:solidFill>
                  <a:srgbClr val="FF0000"/>
                </a:solidFill>
              </a:rPr>
              <a:t>4</a:t>
            </a:r>
            <a:r>
              <a:rPr lang="en-IN" sz="2000" dirty="0" smtClean="0"/>
              <a:t>. Within the call() method if there is any chance of raising checked exception, we are not required to handle by try, catch because call() method already throws Exception.</a:t>
            </a:r>
          </a:p>
          <a:p>
            <a:r>
              <a:rPr lang="en-IN" sz="2000" dirty="0" smtClean="0">
                <a:solidFill>
                  <a:srgbClr val="FF0000"/>
                </a:solidFill>
              </a:rPr>
              <a:t>5</a:t>
            </a:r>
            <a:r>
              <a:rPr lang="en-IN" sz="2000" dirty="0" smtClean="0"/>
              <a:t>. Callable interface is present in java.util.concurrent package.</a:t>
            </a:r>
            <a:endParaRPr lang="en-IN" sz="2000" dirty="0"/>
          </a:p>
        </p:txBody>
      </p:sp>
      <p:cxnSp>
        <p:nvCxnSpPr>
          <p:cNvPr id="7" name="Straight Connector 6"/>
          <p:cNvCxnSpPr/>
          <p:nvPr/>
        </p:nvCxnSpPr>
        <p:spPr>
          <a:xfrm>
            <a:off x="395536" y="2580572"/>
            <a:ext cx="7920880"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395536" y="3284984"/>
            <a:ext cx="7920880"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395536" y="4149080"/>
            <a:ext cx="792088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395536" y="5661248"/>
            <a:ext cx="79208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08471359"/>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ThreadLocal class</a:t>
            </a:r>
            <a:endParaRPr lang="en-IN"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IN" dirty="0" smtClean="0"/>
              <a:t>ThreadLocal class provides ThreadLocal variables.</a:t>
            </a:r>
          </a:p>
          <a:p>
            <a:r>
              <a:rPr lang="en-IN" dirty="0" smtClean="0"/>
              <a:t>ThreadLocal class maintains values per thread basis.</a:t>
            </a:r>
          </a:p>
          <a:p>
            <a:r>
              <a:rPr lang="en-IN" dirty="0" smtClean="0"/>
              <a:t>Each ThreadLocal object maintains a separate value , like userid, transactionid, etc. </a:t>
            </a:r>
          </a:p>
          <a:p>
            <a:r>
              <a:rPr lang="en-IN" dirty="0" smtClean="0"/>
              <a:t>Thread can accesses its local value ,can manipulate its value and even can remove its value.</a:t>
            </a:r>
          </a:p>
          <a:p>
            <a:r>
              <a:rPr lang="en-IN" dirty="0" smtClean="0"/>
              <a:t>In every part of the code which is executed by the thread , we can access its local variable. </a:t>
            </a:r>
          </a:p>
        </p:txBody>
      </p:sp>
    </p:spTree>
    <p:extLst>
      <p:ext uri="{BB962C8B-B14F-4D97-AF65-F5344CB8AC3E}">
        <p14:creationId xmlns:p14="http://schemas.microsoft.com/office/powerpoint/2010/main" val="3074834237"/>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85000" lnSpcReduction="10000"/>
          </a:bodyPr>
          <a:lstStyle/>
          <a:p>
            <a:r>
              <a:rPr lang="en-IN" dirty="0" smtClean="0">
                <a:solidFill>
                  <a:srgbClr val="FF0000"/>
                </a:solidFill>
              </a:rPr>
              <a:t>Example:</a:t>
            </a:r>
          </a:p>
          <a:p>
            <a:pPr marL="0" indent="0">
              <a:buNone/>
            </a:pPr>
            <a:r>
              <a:rPr lang="en-IN" dirty="0">
                <a:solidFill>
                  <a:srgbClr val="FF0000"/>
                </a:solidFill>
              </a:rPr>
              <a:t>	</a:t>
            </a:r>
            <a:r>
              <a:rPr lang="en-IN" dirty="0">
                <a:solidFill>
                  <a:srgbClr val="002060"/>
                </a:solidFill>
              </a:rPr>
              <a:t>C</a:t>
            </a:r>
            <a:r>
              <a:rPr lang="en-IN" dirty="0" smtClean="0">
                <a:solidFill>
                  <a:srgbClr val="002060"/>
                </a:solidFill>
              </a:rPr>
              <a:t>onsider a object which invokes some business methods. We have a requirement to generate a unique transaction id for each and every request and we have to pass this transaction id to the business methods. For this requirement we can use ThreadLocal to maintain a separate transaction id for every request i.e. for every threads.</a:t>
            </a:r>
          </a:p>
          <a:p>
            <a:r>
              <a:rPr lang="en-IN" dirty="0" smtClean="0">
                <a:solidFill>
                  <a:srgbClr val="FF0000"/>
                </a:solidFill>
              </a:rPr>
              <a:t>Note:</a:t>
            </a:r>
          </a:p>
          <a:p>
            <a:pPr marL="514350" indent="-514350">
              <a:buAutoNum type="arabicPeriod"/>
            </a:pPr>
            <a:r>
              <a:rPr lang="en-IN" dirty="0" smtClean="0"/>
              <a:t>ThreadLocal class introduced in 1.2 version and enhanced in 1.5 version.</a:t>
            </a:r>
          </a:p>
          <a:p>
            <a:pPr marL="514350" indent="-514350">
              <a:buAutoNum type="arabicPeriod"/>
            </a:pPr>
            <a:r>
              <a:rPr lang="en-IN" dirty="0" smtClean="0"/>
              <a:t>ThreadLocal can be associated with thread scope.</a:t>
            </a:r>
          </a:p>
          <a:p>
            <a:pPr marL="514350" indent="-514350">
              <a:buAutoNum type="arabicPeriod"/>
            </a:pPr>
            <a:r>
              <a:rPr lang="en-IN" dirty="0" smtClean="0"/>
              <a:t>Total code which is executed by thread , has access to the corresponding ThreadLocal variable.</a:t>
            </a:r>
          </a:p>
        </p:txBody>
      </p:sp>
    </p:spTree>
    <p:extLst>
      <p:ext uri="{BB962C8B-B14F-4D97-AF65-F5344CB8AC3E}">
        <p14:creationId xmlns:p14="http://schemas.microsoft.com/office/powerpoint/2010/main" val="2408597915"/>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552728"/>
          </a:xfrm>
        </p:spPr>
        <p:txBody>
          <a:bodyPr>
            <a:normAutofit fontScale="92500" lnSpcReduction="10000"/>
          </a:bodyPr>
          <a:lstStyle/>
          <a:p>
            <a:pPr marL="0" indent="0">
              <a:buNone/>
            </a:pPr>
            <a:r>
              <a:rPr lang="en-IN" dirty="0" smtClean="0"/>
              <a:t>4. A </a:t>
            </a:r>
            <a:r>
              <a:rPr lang="en-IN" dirty="0"/>
              <a:t>thread can access its own local variable and cant access other thread’s local variable.</a:t>
            </a:r>
          </a:p>
          <a:p>
            <a:pPr marL="0" indent="0">
              <a:buNone/>
            </a:pPr>
            <a:r>
              <a:rPr lang="en-IN" dirty="0" smtClean="0"/>
              <a:t>5. Once </a:t>
            </a:r>
            <a:r>
              <a:rPr lang="en-IN" dirty="0"/>
              <a:t>thread entered into dead state , all its local variables are by default eligible for Garbage </a:t>
            </a:r>
            <a:r>
              <a:rPr lang="en-IN" dirty="0" smtClean="0"/>
              <a:t>Collector</a:t>
            </a:r>
          </a:p>
          <a:p>
            <a:pPr>
              <a:buFont typeface="Wingdings"/>
              <a:buChar char="à"/>
            </a:pPr>
            <a:r>
              <a:rPr lang="en-IN" dirty="0" smtClean="0">
                <a:solidFill>
                  <a:srgbClr val="FF0000"/>
                </a:solidFill>
                <a:sym typeface="Wingdings" pitchFamily="2" charset="2"/>
              </a:rPr>
              <a:t>Constructor:</a:t>
            </a:r>
          </a:p>
          <a:p>
            <a:pPr marL="0" indent="0">
              <a:buNone/>
            </a:pPr>
            <a:r>
              <a:rPr lang="en-IN" dirty="0" smtClean="0">
                <a:solidFill>
                  <a:srgbClr val="FF0000"/>
                </a:solidFill>
                <a:sym typeface="Wingdings" pitchFamily="2" charset="2"/>
              </a:rPr>
              <a:t>	</a:t>
            </a:r>
            <a:r>
              <a:rPr lang="en-IN" dirty="0" smtClean="0">
                <a:solidFill>
                  <a:srgbClr val="00B0F0"/>
                </a:solidFill>
                <a:sym typeface="Wingdings" pitchFamily="2" charset="2"/>
              </a:rPr>
              <a:t>ThreadLocal tl =new ThreadLocal();</a:t>
            </a:r>
          </a:p>
          <a:p>
            <a:pPr marL="0" indent="0">
              <a:buNone/>
            </a:pPr>
            <a:r>
              <a:rPr lang="en-IN" dirty="0">
                <a:solidFill>
                  <a:srgbClr val="FF0000"/>
                </a:solidFill>
                <a:sym typeface="Wingdings" pitchFamily="2" charset="2"/>
              </a:rPr>
              <a:t>	</a:t>
            </a:r>
            <a:r>
              <a:rPr lang="en-IN" dirty="0" smtClean="0">
                <a:solidFill>
                  <a:srgbClr val="FF0000"/>
                </a:solidFill>
                <a:sym typeface="Wingdings" pitchFamily="2" charset="2"/>
              </a:rPr>
              <a:t>		</a:t>
            </a:r>
            <a:r>
              <a:rPr lang="en-IN" dirty="0" smtClean="0">
                <a:solidFill>
                  <a:srgbClr val="00B050"/>
                </a:solidFill>
                <a:sym typeface="Wingdings" pitchFamily="2" charset="2"/>
              </a:rPr>
              <a:t>creates a ThreadLocal variable</a:t>
            </a:r>
          </a:p>
          <a:p>
            <a:pPr>
              <a:buFont typeface="Wingdings"/>
              <a:buChar char="à"/>
            </a:pPr>
            <a:r>
              <a:rPr lang="en-IN" dirty="0" smtClean="0">
                <a:solidFill>
                  <a:srgbClr val="FF0000"/>
                </a:solidFill>
                <a:sym typeface="Wingdings" pitchFamily="2" charset="2"/>
              </a:rPr>
              <a:t>Methods:</a:t>
            </a:r>
          </a:p>
          <a:p>
            <a:pPr marL="0" indent="0">
              <a:buNone/>
            </a:pPr>
            <a:r>
              <a:rPr lang="en-IN" dirty="0">
                <a:solidFill>
                  <a:srgbClr val="FF0000"/>
                </a:solidFill>
                <a:sym typeface="Wingdings" pitchFamily="2" charset="2"/>
              </a:rPr>
              <a:t>	</a:t>
            </a:r>
            <a:r>
              <a:rPr lang="en-IN" dirty="0" smtClean="0">
                <a:solidFill>
                  <a:srgbClr val="FF0000"/>
                </a:solidFill>
                <a:sym typeface="Wingdings" pitchFamily="2" charset="2"/>
              </a:rPr>
              <a:t>1. </a:t>
            </a:r>
            <a:r>
              <a:rPr lang="en-IN" dirty="0" smtClean="0">
                <a:solidFill>
                  <a:srgbClr val="00B0F0"/>
                </a:solidFill>
                <a:sym typeface="Wingdings" pitchFamily="2" charset="2"/>
              </a:rPr>
              <a:t>Object get();</a:t>
            </a:r>
          </a:p>
          <a:p>
            <a:pPr marL="0" indent="0">
              <a:buNone/>
            </a:pPr>
            <a:r>
              <a:rPr lang="en-IN" dirty="0">
                <a:solidFill>
                  <a:srgbClr val="00B0F0"/>
                </a:solidFill>
                <a:sym typeface="Wingdings" pitchFamily="2" charset="2"/>
              </a:rPr>
              <a:t>	</a:t>
            </a:r>
            <a:r>
              <a:rPr lang="en-IN" dirty="0">
                <a:solidFill>
                  <a:srgbClr val="FF0000"/>
                </a:solidFill>
                <a:sym typeface="Wingdings" pitchFamily="2" charset="2"/>
              </a:rPr>
              <a:t>2</a:t>
            </a:r>
            <a:r>
              <a:rPr lang="en-IN" dirty="0" smtClean="0">
                <a:solidFill>
                  <a:srgbClr val="FF0000"/>
                </a:solidFill>
                <a:sym typeface="Wingdings" pitchFamily="2" charset="2"/>
              </a:rPr>
              <a:t>.</a:t>
            </a:r>
            <a:r>
              <a:rPr lang="en-IN" dirty="0" smtClean="0">
                <a:solidFill>
                  <a:srgbClr val="00B0F0"/>
                </a:solidFill>
                <a:sym typeface="Wingdings" pitchFamily="2" charset="2"/>
              </a:rPr>
              <a:t> Object initialValue();</a:t>
            </a:r>
          </a:p>
          <a:p>
            <a:pPr marL="0" indent="0">
              <a:buNone/>
            </a:pPr>
            <a:r>
              <a:rPr lang="en-IN" dirty="0">
                <a:solidFill>
                  <a:srgbClr val="00B0F0"/>
                </a:solidFill>
                <a:sym typeface="Wingdings" pitchFamily="2" charset="2"/>
              </a:rPr>
              <a:t>	</a:t>
            </a:r>
            <a:r>
              <a:rPr lang="en-IN" dirty="0" smtClean="0">
                <a:solidFill>
                  <a:srgbClr val="FF0000"/>
                </a:solidFill>
                <a:sym typeface="Wingdings" pitchFamily="2" charset="2"/>
              </a:rPr>
              <a:t>3. </a:t>
            </a:r>
            <a:r>
              <a:rPr lang="en-IN" dirty="0" smtClean="0">
                <a:solidFill>
                  <a:srgbClr val="00B0F0"/>
                </a:solidFill>
                <a:sym typeface="Wingdings" pitchFamily="2" charset="2"/>
              </a:rPr>
              <a:t>void set(Object newVal);</a:t>
            </a:r>
          </a:p>
          <a:p>
            <a:pPr marL="0" indent="0">
              <a:buNone/>
            </a:pPr>
            <a:r>
              <a:rPr lang="en-IN" dirty="0">
                <a:solidFill>
                  <a:srgbClr val="FF0000"/>
                </a:solidFill>
                <a:sym typeface="Wingdings" pitchFamily="2" charset="2"/>
              </a:rPr>
              <a:t>	</a:t>
            </a:r>
            <a:r>
              <a:rPr lang="en-IN" dirty="0" smtClean="0">
                <a:solidFill>
                  <a:srgbClr val="FF0000"/>
                </a:solidFill>
                <a:sym typeface="Wingdings" pitchFamily="2" charset="2"/>
              </a:rPr>
              <a:t>4. </a:t>
            </a:r>
            <a:r>
              <a:rPr lang="en-IN" dirty="0" smtClean="0">
                <a:solidFill>
                  <a:srgbClr val="00B0F0"/>
                </a:solidFill>
                <a:sym typeface="Wingdings" pitchFamily="2" charset="2"/>
              </a:rPr>
              <a:t>void remove();</a:t>
            </a:r>
          </a:p>
        </p:txBody>
      </p:sp>
    </p:spTree>
    <p:extLst>
      <p:ext uri="{BB962C8B-B14F-4D97-AF65-F5344CB8AC3E}">
        <p14:creationId xmlns:p14="http://schemas.microsoft.com/office/powerpoint/2010/main" val="1240809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 </a:t>
            </a:r>
            <a:r>
              <a:rPr lang="en-IN" b="1" dirty="0" smtClean="0">
                <a:solidFill>
                  <a:srgbClr val="FF0000"/>
                </a:solidFill>
              </a:rPr>
              <a:t>Inside a start() method</a:t>
            </a:r>
            <a:endParaRPr lang="en-IN" b="1" dirty="0">
              <a:solidFill>
                <a:srgbClr val="FF0000"/>
              </a:solidFill>
            </a:endParaRPr>
          </a:p>
        </p:txBody>
      </p:sp>
      <p:sp>
        <p:nvSpPr>
          <p:cNvPr id="3" name="Content Placeholder 2"/>
          <p:cNvSpPr>
            <a:spLocks noGrp="1"/>
          </p:cNvSpPr>
          <p:nvPr>
            <p:ph idx="1"/>
          </p:nvPr>
        </p:nvSpPr>
        <p:spPr/>
        <p:txBody>
          <a:bodyPr/>
          <a:lstStyle/>
          <a:p>
            <a:pPr marL="0" indent="0">
              <a:buNone/>
            </a:pPr>
            <a:r>
              <a:rPr lang="en-IN" b="1" dirty="0"/>
              <a:t>s</a:t>
            </a:r>
            <a:r>
              <a:rPr lang="en-IN" b="1" dirty="0" smtClean="0"/>
              <a:t>tart(){</a:t>
            </a:r>
          </a:p>
          <a:p>
            <a:pPr marL="0" indent="0">
              <a:buNone/>
            </a:pPr>
            <a:r>
              <a:rPr lang="en-IN" dirty="0"/>
              <a:t>	</a:t>
            </a:r>
            <a:r>
              <a:rPr lang="en-IN" b="1" dirty="0" smtClean="0"/>
              <a:t>1.</a:t>
            </a:r>
            <a:r>
              <a:rPr lang="en-IN" dirty="0" smtClean="0"/>
              <a:t> Register this thread with Thread Scheduler</a:t>
            </a:r>
          </a:p>
          <a:p>
            <a:pPr marL="0" indent="0">
              <a:buNone/>
            </a:pPr>
            <a:r>
              <a:rPr lang="en-IN" dirty="0" smtClean="0"/>
              <a:t>	</a:t>
            </a:r>
            <a:r>
              <a:rPr lang="en-IN" b="1" dirty="0" smtClean="0"/>
              <a:t>2.</a:t>
            </a:r>
            <a:r>
              <a:rPr lang="en-IN" dirty="0" smtClean="0"/>
              <a:t> Perform all the other mandatory activity</a:t>
            </a:r>
          </a:p>
          <a:p>
            <a:pPr marL="0" indent="0">
              <a:buNone/>
            </a:pPr>
            <a:r>
              <a:rPr lang="en-IN" dirty="0"/>
              <a:t>	</a:t>
            </a:r>
            <a:r>
              <a:rPr lang="en-IN" b="1" dirty="0" smtClean="0"/>
              <a:t>3.</a:t>
            </a:r>
            <a:r>
              <a:rPr lang="en-IN" dirty="0" smtClean="0"/>
              <a:t> Invoke run() method</a:t>
            </a:r>
          </a:p>
          <a:p>
            <a:pPr marL="0" indent="0">
              <a:buNone/>
            </a:pPr>
            <a:r>
              <a:rPr lang="en-IN" b="1" dirty="0"/>
              <a:t>}</a:t>
            </a:r>
            <a:r>
              <a:rPr lang="en-IN" dirty="0" smtClean="0"/>
              <a:t> </a:t>
            </a:r>
          </a:p>
          <a:p>
            <a:pPr marL="0" indent="0">
              <a:buNone/>
            </a:pPr>
            <a:endParaRPr lang="en-IN" dirty="0"/>
          </a:p>
        </p:txBody>
      </p:sp>
    </p:spTree>
    <p:extLst>
      <p:ext uri="{BB962C8B-B14F-4D97-AF65-F5344CB8AC3E}">
        <p14:creationId xmlns:p14="http://schemas.microsoft.com/office/powerpoint/2010/main" val="34001874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More about run() method</a:t>
            </a:r>
            <a:endParaRPr lang="en-IN" dirty="0">
              <a:solidFill>
                <a:srgbClr val="FF0000"/>
              </a:solidFill>
            </a:endParaRPr>
          </a:p>
        </p:txBody>
      </p:sp>
      <p:sp>
        <p:nvSpPr>
          <p:cNvPr id="3" name="Content Placeholder 2"/>
          <p:cNvSpPr>
            <a:spLocks noGrp="1"/>
          </p:cNvSpPr>
          <p:nvPr>
            <p:ph idx="1"/>
          </p:nvPr>
        </p:nvSpPr>
        <p:spPr/>
        <p:txBody>
          <a:bodyPr/>
          <a:lstStyle/>
          <a:p>
            <a:pPr marL="0" indent="0">
              <a:buNone/>
            </a:pPr>
            <a:r>
              <a:rPr lang="en-IN" dirty="0"/>
              <a:t>	</a:t>
            </a:r>
            <a:r>
              <a:rPr lang="en-IN" dirty="0" smtClean="0"/>
              <a:t>Overloading of </a:t>
            </a:r>
            <a:r>
              <a:rPr lang="en-IN" dirty="0" smtClean="0">
                <a:solidFill>
                  <a:srgbClr val="00B0F0"/>
                </a:solidFill>
              </a:rPr>
              <a:t>run() </a:t>
            </a:r>
            <a:r>
              <a:rPr lang="en-IN" dirty="0" smtClean="0"/>
              <a:t>method is always possible but the </a:t>
            </a:r>
            <a:r>
              <a:rPr lang="en-IN" dirty="0" smtClean="0">
                <a:solidFill>
                  <a:srgbClr val="00B0F0"/>
                </a:solidFill>
              </a:rPr>
              <a:t>start() </a:t>
            </a:r>
            <a:r>
              <a:rPr lang="en-IN" dirty="0" smtClean="0"/>
              <a:t>method of thread class can invoke </a:t>
            </a:r>
            <a:r>
              <a:rPr lang="en-IN" dirty="0" smtClean="0">
                <a:solidFill>
                  <a:srgbClr val="00B0F0"/>
                </a:solidFill>
              </a:rPr>
              <a:t>no argument run() </a:t>
            </a:r>
            <a:r>
              <a:rPr lang="en-IN" dirty="0" smtClean="0"/>
              <a:t>method</a:t>
            </a:r>
          </a:p>
          <a:p>
            <a:pPr marL="0" indent="0">
              <a:buNone/>
            </a:pPr>
            <a:endParaRPr lang="en-IN" dirty="0" smtClean="0"/>
          </a:p>
          <a:p>
            <a:pPr marL="0" indent="0">
              <a:buNone/>
            </a:pPr>
            <a:r>
              <a:rPr lang="en-IN" dirty="0"/>
              <a:t>	</a:t>
            </a:r>
            <a:r>
              <a:rPr lang="en-IN" dirty="0" smtClean="0"/>
              <a:t>The other overloaded methods we have to call explicitly like a normal method call</a:t>
            </a:r>
            <a:endParaRPr lang="en-IN" dirty="0"/>
          </a:p>
        </p:txBody>
      </p:sp>
    </p:spTree>
    <p:extLst>
      <p:ext uri="{BB962C8B-B14F-4D97-AF65-F5344CB8AC3E}">
        <p14:creationId xmlns:p14="http://schemas.microsoft.com/office/powerpoint/2010/main" val="37230065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a:xfrm>
            <a:off x="457200" y="188640"/>
            <a:ext cx="8507288" cy="6336704"/>
          </a:xfrm>
        </p:spPr>
        <p:txBody>
          <a:bodyPr>
            <a:normAutofit fontScale="85000" lnSpcReduction="20000"/>
          </a:bodyPr>
          <a:lstStyle/>
          <a:p>
            <a:pPr marL="0" indent="0" algn="just">
              <a:buNone/>
            </a:pPr>
            <a:r>
              <a:rPr lang="en-IN" b="1" dirty="0" smtClean="0">
                <a:solidFill>
                  <a:srgbClr val="FF0000"/>
                </a:solidFill>
              </a:rPr>
              <a:t>E.g. 1</a:t>
            </a:r>
            <a:r>
              <a:rPr lang="en-IN" b="1" dirty="0" smtClean="0">
                <a:solidFill>
                  <a:srgbClr val="FF0000"/>
                </a:solidFill>
                <a:sym typeface="Wingdings" pitchFamily="2" charset="2"/>
              </a:rPr>
              <a:t> </a:t>
            </a:r>
            <a:r>
              <a:rPr lang="en-IN" b="1" dirty="0" smtClean="0"/>
              <a:t>class </a:t>
            </a:r>
            <a:r>
              <a:rPr lang="en-IN" b="1" dirty="0" err="1" smtClean="0"/>
              <a:t>Mythread</a:t>
            </a:r>
            <a:r>
              <a:rPr lang="en-IN" b="1" dirty="0" smtClean="0"/>
              <a:t> extends Thread{</a:t>
            </a:r>
          </a:p>
          <a:p>
            <a:pPr marL="0" indent="0" algn="just">
              <a:buNone/>
            </a:pPr>
            <a:r>
              <a:rPr lang="en-IN" b="1" dirty="0" smtClean="0"/>
              <a:t>	public void run(){</a:t>
            </a:r>
          </a:p>
          <a:p>
            <a:pPr marL="0" indent="0" algn="just">
              <a:buNone/>
            </a:pPr>
            <a:r>
              <a:rPr lang="en-IN" b="1" dirty="0" smtClean="0"/>
              <a:t>		System.out.println(“no argument method”);</a:t>
            </a:r>
          </a:p>
          <a:p>
            <a:pPr marL="0" indent="0" algn="just">
              <a:buNone/>
            </a:pPr>
            <a:r>
              <a:rPr lang="en-IN" b="1" dirty="0" smtClean="0"/>
              <a:t>	}</a:t>
            </a:r>
          </a:p>
          <a:p>
            <a:pPr marL="0" indent="0" algn="just">
              <a:buNone/>
            </a:pPr>
            <a:r>
              <a:rPr lang="en-IN" b="1" dirty="0"/>
              <a:t>	</a:t>
            </a:r>
            <a:r>
              <a:rPr lang="en-IN" b="1" dirty="0" smtClean="0"/>
              <a:t>public void run(int x){</a:t>
            </a:r>
          </a:p>
          <a:p>
            <a:pPr marL="0" indent="0" algn="just">
              <a:buNone/>
            </a:pPr>
            <a:r>
              <a:rPr lang="en-IN" b="1" dirty="0"/>
              <a:t>	</a:t>
            </a:r>
            <a:r>
              <a:rPr lang="en-IN" b="1" dirty="0" smtClean="0"/>
              <a:t>	 System.out.println(“argument method”);</a:t>
            </a:r>
          </a:p>
          <a:p>
            <a:pPr marL="0" indent="0" algn="just">
              <a:buNone/>
            </a:pPr>
            <a:r>
              <a:rPr lang="en-IN" b="1" dirty="0"/>
              <a:t>	</a:t>
            </a:r>
            <a:r>
              <a:rPr lang="en-IN" b="1" dirty="0" smtClean="0"/>
              <a:t>}</a:t>
            </a:r>
          </a:p>
          <a:p>
            <a:pPr marL="0" indent="0" algn="just">
              <a:buNone/>
            </a:pPr>
            <a:r>
              <a:rPr lang="en-IN" b="1" dirty="0" smtClean="0"/>
              <a:t>}</a:t>
            </a:r>
          </a:p>
          <a:p>
            <a:pPr marL="0" indent="0" algn="just">
              <a:buNone/>
            </a:pPr>
            <a:r>
              <a:rPr lang="en-IN" b="1" dirty="0" smtClean="0"/>
              <a:t>class ThreadDemo{</a:t>
            </a:r>
          </a:p>
          <a:p>
            <a:pPr marL="0" indent="0" algn="just">
              <a:buNone/>
            </a:pPr>
            <a:r>
              <a:rPr lang="en-IN" b="1" dirty="0" smtClean="0"/>
              <a:t>	public static void main(String args[]){</a:t>
            </a:r>
          </a:p>
          <a:p>
            <a:pPr marL="0" indent="0" algn="just">
              <a:buNone/>
            </a:pPr>
            <a:r>
              <a:rPr lang="en-IN" b="1" dirty="0" smtClean="0"/>
              <a:t>		MyThread  t=new MyThread();</a:t>
            </a:r>
          </a:p>
          <a:p>
            <a:pPr marL="0" indent="0" algn="just">
              <a:buNone/>
            </a:pPr>
            <a:r>
              <a:rPr lang="en-IN" b="1" dirty="0" smtClean="0"/>
              <a:t>		t.start();</a:t>
            </a:r>
          </a:p>
          <a:p>
            <a:pPr marL="0" indent="0" algn="just">
              <a:buNone/>
            </a:pPr>
            <a:r>
              <a:rPr lang="en-IN" b="1" dirty="0" smtClean="0"/>
              <a:t>	}</a:t>
            </a:r>
          </a:p>
          <a:p>
            <a:pPr marL="0" indent="0" algn="just">
              <a:buNone/>
            </a:pPr>
            <a:r>
              <a:rPr lang="en-IN" b="1" dirty="0" smtClean="0"/>
              <a:t>}</a:t>
            </a:r>
          </a:p>
          <a:p>
            <a:pPr marL="0" indent="0">
              <a:buNone/>
            </a:pPr>
            <a:r>
              <a:rPr lang="en-IN" dirty="0" smtClean="0">
                <a:solidFill>
                  <a:srgbClr val="00B0F0"/>
                </a:solidFill>
              </a:rPr>
              <a:t>Output</a:t>
            </a:r>
            <a:r>
              <a:rPr lang="en-IN" dirty="0" smtClean="0"/>
              <a:t>: no argument method</a:t>
            </a:r>
            <a:endParaRPr lang="en-IN" dirty="0"/>
          </a:p>
        </p:txBody>
      </p:sp>
    </p:spTree>
    <p:extLst>
      <p:ext uri="{BB962C8B-B14F-4D97-AF65-F5344CB8AC3E}">
        <p14:creationId xmlns:p14="http://schemas.microsoft.com/office/powerpoint/2010/main" val="27733478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4" name="Content Placeholder 3"/>
          <p:cNvSpPr>
            <a:spLocks noGrp="1"/>
          </p:cNvSpPr>
          <p:nvPr>
            <p:ph idx="1"/>
          </p:nvPr>
        </p:nvSpPr>
        <p:spPr>
          <a:xfrm>
            <a:off x="457200" y="260648"/>
            <a:ext cx="8229600" cy="6336704"/>
          </a:xfrm>
        </p:spPr>
        <p:txBody>
          <a:bodyPr>
            <a:normAutofit lnSpcReduction="10000"/>
          </a:bodyPr>
          <a:lstStyle/>
          <a:p>
            <a:pPr marL="0" indent="0" algn="just">
              <a:buNone/>
            </a:pPr>
            <a:r>
              <a:rPr lang="en-IN" b="1" dirty="0" smtClean="0">
                <a:solidFill>
                  <a:srgbClr val="FF0000"/>
                </a:solidFill>
              </a:rPr>
              <a:t>E.g. </a:t>
            </a:r>
            <a:r>
              <a:rPr lang="en-IN" b="1" dirty="0">
                <a:solidFill>
                  <a:srgbClr val="FF0000"/>
                </a:solidFill>
              </a:rPr>
              <a:t>2</a:t>
            </a:r>
            <a:r>
              <a:rPr lang="en-IN" b="1" dirty="0" smtClean="0">
                <a:solidFill>
                  <a:srgbClr val="FF0000"/>
                </a:solidFill>
                <a:sym typeface="Wingdings" pitchFamily="2" charset="2"/>
              </a:rPr>
              <a:t> </a:t>
            </a:r>
          </a:p>
          <a:p>
            <a:pPr marL="0" indent="0" algn="just">
              <a:buNone/>
            </a:pPr>
            <a:r>
              <a:rPr lang="en-IN" b="1" dirty="0" smtClean="0"/>
              <a:t>class </a:t>
            </a:r>
            <a:r>
              <a:rPr lang="en-IN" b="1" dirty="0" err="1" smtClean="0"/>
              <a:t>Mythread</a:t>
            </a:r>
            <a:r>
              <a:rPr lang="en-IN" b="1" dirty="0" smtClean="0"/>
              <a:t> extends Thread{</a:t>
            </a:r>
          </a:p>
          <a:p>
            <a:pPr marL="0" indent="0" algn="just">
              <a:buNone/>
            </a:pPr>
            <a:r>
              <a:rPr lang="en-IN" b="1" dirty="0" smtClean="0"/>
              <a:t>}</a:t>
            </a:r>
          </a:p>
          <a:p>
            <a:pPr marL="0" indent="0" algn="just">
              <a:buNone/>
            </a:pPr>
            <a:r>
              <a:rPr lang="en-IN" b="1" dirty="0" smtClean="0"/>
              <a:t>class ThreadDemo{</a:t>
            </a:r>
          </a:p>
          <a:p>
            <a:pPr marL="0" indent="0" algn="just">
              <a:buNone/>
            </a:pPr>
            <a:r>
              <a:rPr lang="en-IN" b="1" dirty="0" smtClean="0"/>
              <a:t>	public static void main(String args[]){</a:t>
            </a:r>
          </a:p>
          <a:p>
            <a:pPr marL="0" indent="0" algn="just">
              <a:buNone/>
            </a:pPr>
            <a:r>
              <a:rPr lang="en-IN" b="1" dirty="0" smtClean="0"/>
              <a:t>		MyThread  t=new MyThread();</a:t>
            </a:r>
          </a:p>
          <a:p>
            <a:pPr marL="0" indent="0" algn="just">
              <a:buNone/>
            </a:pPr>
            <a:r>
              <a:rPr lang="en-IN" b="1" dirty="0" smtClean="0"/>
              <a:t>		t.start();</a:t>
            </a:r>
          </a:p>
          <a:p>
            <a:pPr marL="0" indent="0" algn="just">
              <a:buNone/>
            </a:pPr>
            <a:r>
              <a:rPr lang="en-IN" b="1" dirty="0" smtClean="0"/>
              <a:t>	}</a:t>
            </a:r>
          </a:p>
          <a:p>
            <a:pPr marL="0" indent="0" algn="just">
              <a:buNone/>
            </a:pPr>
            <a:r>
              <a:rPr lang="en-IN" b="1" dirty="0" smtClean="0"/>
              <a:t>}</a:t>
            </a:r>
          </a:p>
          <a:p>
            <a:pPr marL="0" indent="0">
              <a:buNone/>
            </a:pPr>
            <a:r>
              <a:rPr lang="en-IN" dirty="0" smtClean="0">
                <a:solidFill>
                  <a:srgbClr val="00B0F0"/>
                </a:solidFill>
              </a:rPr>
              <a:t>Output</a:t>
            </a:r>
            <a:r>
              <a:rPr lang="en-IN" dirty="0" smtClean="0"/>
              <a:t>:   </a:t>
            </a:r>
            <a:r>
              <a:rPr lang="en-IN" dirty="0" smtClean="0">
                <a:sym typeface="Wingdings" pitchFamily="2" charset="2"/>
              </a:rPr>
              <a:t></a:t>
            </a:r>
            <a:r>
              <a:rPr lang="en-IN" dirty="0" smtClean="0"/>
              <a:t>we won’t get any output because Thread class run() method has empty implementation</a:t>
            </a:r>
            <a:endParaRPr lang="en-IN" dirty="0"/>
          </a:p>
        </p:txBody>
      </p:sp>
    </p:spTree>
    <p:extLst>
      <p:ext uri="{BB962C8B-B14F-4D97-AF65-F5344CB8AC3E}">
        <p14:creationId xmlns:p14="http://schemas.microsoft.com/office/powerpoint/2010/main" val="36897152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Multitasking</a:t>
            </a:r>
            <a:endParaRPr lang="en-IN" dirty="0">
              <a:solidFill>
                <a:srgbClr val="FF0000"/>
              </a:solidFill>
            </a:endParaRPr>
          </a:p>
        </p:txBody>
      </p:sp>
      <p:sp>
        <p:nvSpPr>
          <p:cNvPr id="3" name="Content Placeholder 2"/>
          <p:cNvSpPr>
            <a:spLocks noGrp="1"/>
          </p:cNvSpPr>
          <p:nvPr>
            <p:ph idx="1"/>
          </p:nvPr>
        </p:nvSpPr>
        <p:spPr/>
        <p:txBody>
          <a:bodyPr/>
          <a:lstStyle/>
          <a:p>
            <a:r>
              <a:rPr lang="en-IN" b="1" dirty="0" smtClean="0"/>
              <a:t>Process based:</a:t>
            </a:r>
          </a:p>
          <a:p>
            <a:pPr marL="0" indent="0">
              <a:buNone/>
            </a:pPr>
            <a:r>
              <a:rPr lang="en-IN" dirty="0"/>
              <a:t>	</a:t>
            </a:r>
            <a:r>
              <a:rPr lang="en-IN" dirty="0" smtClean="0"/>
              <a:t>where each task is separate independent process(OS level)</a:t>
            </a:r>
          </a:p>
          <a:p>
            <a:pPr marL="0" indent="0">
              <a:buNone/>
            </a:pPr>
            <a:endParaRPr lang="en-IN" dirty="0" smtClean="0"/>
          </a:p>
          <a:p>
            <a:r>
              <a:rPr lang="en-IN" b="1" dirty="0" smtClean="0"/>
              <a:t>Thread based:</a:t>
            </a:r>
          </a:p>
          <a:p>
            <a:pPr marL="0" indent="0">
              <a:buNone/>
            </a:pPr>
            <a:r>
              <a:rPr lang="en-IN" dirty="0"/>
              <a:t>	</a:t>
            </a:r>
            <a:r>
              <a:rPr lang="en-IN" dirty="0" smtClean="0"/>
              <a:t>where each task is a part of same program</a:t>
            </a:r>
          </a:p>
          <a:p>
            <a:pPr marL="0" indent="0">
              <a:buNone/>
            </a:pPr>
            <a:r>
              <a:rPr lang="en-IN" dirty="0"/>
              <a:t>	</a:t>
            </a:r>
            <a:r>
              <a:rPr lang="en-IN" dirty="0" smtClean="0"/>
              <a:t>(program level)</a:t>
            </a:r>
            <a:endParaRPr lang="en-IN" dirty="0"/>
          </a:p>
        </p:txBody>
      </p:sp>
    </p:spTree>
    <p:extLst>
      <p:ext uri="{BB962C8B-B14F-4D97-AF65-F5344CB8AC3E}">
        <p14:creationId xmlns:p14="http://schemas.microsoft.com/office/powerpoint/2010/main" val="499415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0"/>
            <a:ext cx="8229600" cy="1052736"/>
          </a:xfrm>
        </p:spPr>
        <p:txBody>
          <a:bodyPr/>
          <a:lstStyle/>
          <a:p>
            <a:r>
              <a:rPr lang="en-IN" dirty="0" smtClean="0"/>
              <a:t> </a:t>
            </a:r>
            <a:r>
              <a:rPr lang="en-IN" b="1" dirty="0" smtClean="0">
                <a:solidFill>
                  <a:srgbClr val="FF0000"/>
                </a:solidFill>
              </a:rPr>
              <a:t>Overriding start() method</a:t>
            </a:r>
            <a:endParaRPr lang="en-IN" b="1" dirty="0">
              <a:solidFill>
                <a:srgbClr val="FF0000"/>
              </a:solidFill>
            </a:endParaRPr>
          </a:p>
        </p:txBody>
      </p:sp>
      <p:sp>
        <p:nvSpPr>
          <p:cNvPr id="3" name="Content Placeholder 2"/>
          <p:cNvSpPr>
            <a:spLocks noGrp="1"/>
          </p:cNvSpPr>
          <p:nvPr>
            <p:ph idx="1"/>
          </p:nvPr>
        </p:nvSpPr>
        <p:spPr>
          <a:xfrm>
            <a:off x="457200" y="980728"/>
            <a:ext cx="8229600" cy="5760640"/>
          </a:xfrm>
        </p:spPr>
        <p:txBody>
          <a:bodyPr>
            <a:normAutofit fontScale="70000" lnSpcReduction="20000"/>
          </a:bodyPr>
          <a:lstStyle/>
          <a:p>
            <a:pPr marL="0" indent="0" algn="just">
              <a:buNone/>
            </a:pPr>
            <a:r>
              <a:rPr lang="en-IN" b="1" dirty="0" smtClean="0">
                <a:solidFill>
                  <a:srgbClr val="FF0000"/>
                </a:solidFill>
              </a:rPr>
              <a:t>E.g. 1</a:t>
            </a:r>
            <a:r>
              <a:rPr lang="en-IN" b="1" dirty="0" smtClean="0">
                <a:solidFill>
                  <a:srgbClr val="FF0000"/>
                </a:solidFill>
                <a:sym typeface="Wingdings" pitchFamily="2" charset="2"/>
              </a:rPr>
              <a:t> </a:t>
            </a:r>
            <a:r>
              <a:rPr lang="en-IN" b="1" dirty="0" smtClean="0"/>
              <a:t>class </a:t>
            </a:r>
            <a:r>
              <a:rPr lang="en-IN" b="1" dirty="0" err="1" smtClean="0"/>
              <a:t>Mythread</a:t>
            </a:r>
            <a:r>
              <a:rPr lang="en-IN" b="1" dirty="0" smtClean="0"/>
              <a:t> extends Thread{</a:t>
            </a:r>
          </a:p>
          <a:p>
            <a:pPr marL="0" indent="0" algn="just">
              <a:buNone/>
            </a:pPr>
            <a:r>
              <a:rPr lang="en-IN" b="1" dirty="0" smtClean="0"/>
              <a:t>	public void </a:t>
            </a:r>
            <a:r>
              <a:rPr lang="en-IN" b="1" dirty="0" smtClean="0">
                <a:solidFill>
                  <a:srgbClr val="00B0F0"/>
                </a:solidFill>
              </a:rPr>
              <a:t>start</a:t>
            </a:r>
            <a:r>
              <a:rPr lang="en-IN" b="1" dirty="0" smtClean="0"/>
              <a:t>(){</a:t>
            </a:r>
          </a:p>
          <a:p>
            <a:pPr marL="0" indent="0" algn="just">
              <a:buNone/>
            </a:pPr>
            <a:r>
              <a:rPr lang="en-IN" b="1" dirty="0" smtClean="0"/>
              <a:t>		System.out.println(“start  method”);</a:t>
            </a:r>
          </a:p>
          <a:p>
            <a:pPr marL="0" indent="0" algn="just">
              <a:buNone/>
            </a:pPr>
            <a:r>
              <a:rPr lang="en-IN" b="1" dirty="0" smtClean="0"/>
              <a:t>	}</a:t>
            </a:r>
          </a:p>
          <a:p>
            <a:pPr marL="0" indent="0" algn="just">
              <a:buNone/>
            </a:pPr>
            <a:r>
              <a:rPr lang="en-IN" b="1" dirty="0" smtClean="0"/>
              <a:t>	public void run(){</a:t>
            </a:r>
          </a:p>
          <a:p>
            <a:pPr marL="0" indent="0" algn="just">
              <a:buNone/>
            </a:pPr>
            <a:r>
              <a:rPr lang="en-IN" b="1" dirty="0" smtClean="0"/>
              <a:t>		 System.out.println(“run method”);</a:t>
            </a:r>
          </a:p>
          <a:p>
            <a:pPr marL="0" indent="0" algn="just">
              <a:buNone/>
            </a:pPr>
            <a:r>
              <a:rPr lang="en-IN" b="1" dirty="0" smtClean="0"/>
              <a:t>	}</a:t>
            </a:r>
          </a:p>
          <a:p>
            <a:pPr marL="0" indent="0" algn="just">
              <a:buNone/>
            </a:pPr>
            <a:r>
              <a:rPr lang="en-IN" b="1" dirty="0" smtClean="0"/>
              <a:t>}</a:t>
            </a:r>
          </a:p>
          <a:p>
            <a:pPr marL="0" indent="0" algn="just">
              <a:buNone/>
            </a:pPr>
            <a:r>
              <a:rPr lang="en-IN" b="1" dirty="0" smtClean="0"/>
              <a:t>class ThreadDemo{</a:t>
            </a:r>
          </a:p>
          <a:p>
            <a:pPr marL="0" indent="0" algn="just">
              <a:buNone/>
            </a:pPr>
            <a:r>
              <a:rPr lang="en-IN" b="1" dirty="0" smtClean="0"/>
              <a:t>	public static void main(String args[]){</a:t>
            </a:r>
          </a:p>
          <a:p>
            <a:pPr marL="0" indent="0" algn="just">
              <a:buNone/>
            </a:pPr>
            <a:r>
              <a:rPr lang="en-IN" b="1" dirty="0" smtClean="0"/>
              <a:t>		MyThread  t=new MyThread();</a:t>
            </a:r>
          </a:p>
          <a:p>
            <a:pPr marL="0" indent="0" algn="just">
              <a:buNone/>
            </a:pPr>
            <a:r>
              <a:rPr lang="en-IN" b="1" dirty="0" smtClean="0"/>
              <a:t>		t.start();</a:t>
            </a:r>
          </a:p>
          <a:p>
            <a:pPr marL="0" indent="0" algn="just">
              <a:buNone/>
            </a:pPr>
            <a:r>
              <a:rPr lang="en-IN" b="1" dirty="0"/>
              <a:t>	</a:t>
            </a:r>
            <a:r>
              <a:rPr lang="en-IN" b="1" dirty="0" smtClean="0"/>
              <a:t>	 System.out.println(“main method”);</a:t>
            </a:r>
          </a:p>
          <a:p>
            <a:pPr marL="0" indent="0" algn="just">
              <a:buNone/>
            </a:pPr>
            <a:r>
              <a:rPr lang="en-IN" b="1" dirty="0" smtClean="0"/>
              <a:t>	}</a:t>
            </a:r>
          </a:p>
          <a:p>
            <a:pPr marL="0" indent="0" algn="just">
              <a:buNone/>
            </a:pPr>
            <a:r>
              <a:rPr lang="en-IN" b="1" dirty="0" smtClean="0"/>
              <a:t>}</a:t>
            </a:r>
          </a:p>
          <a:p>
            <a:pPr marL="0" indent="0">
              <a:buNone/>
            </a:pPr>
            <a:r>
              <a:rPr lang="en-IN" dirty="0" smtClean="0">
                <a:solidFill>
                  <a:srgbClr val="00B0F0"/>
                </a:solidFill>
              </a:rPr>
              <a:t>Output</a:t>
            </a:r>
            <a:r>
              <a:rPr lang="en-IN" dirty="0" smtClean="0"/>
              <a:t>: start method</a:t>
            </a:r>
          </a:p>
          <a:p>
            <a:pPr marL="0" indent="0">
              <a:buNone/>
            </a:pPr>
            <a:r>
              <a:rPr lang="en-IN" dirty="0"/>
              <a:t>	</a:t>
            </a:r>
            <a:r>
              <a:rPr lang="en-IN" dirty="0" smtClean="0"/>
              <a:t>main method</a:t>
            </a:r>
          </a:p>
          <a:p>
            <a:pPr marL="0" indent="0">
              <a:buNone/>
            </a:pPr>
            <a:endParaRPr lang="en-IN" dirty="0"/>
          </a:p>
        </p:txBody>
      </p:sp>
    </p:spTree>
    <p:extLst>
      <p:ext uri="{BB962C8B-B14F-4D97-AF65-F5344CB8AC3E}">
        <p14:creationId xmlns:p14="http://schemas.microsoft.com/office/powerpoint/2010/main" val="1921918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188913"/>
            <a:ext cx="8229600" cy="6552455"/>
          </a:xfrm>
        </p:spPr>
        <p:txBody>
          <a:bodyPr>
            <a:normAutofit fontScale="70000" lnSpcReduction="20000"/>
          </a:bodyPr>
          <a:lstStyle/>
          <a:p>
            <a:pPr marL="0" indent="0" algn="just">
              <a:buNone/>
            </a:pPr>
            <a:r>
              <a:rPr lang="en-IN" b="1" dirty="0" smtClean="0">
                <a:solidFill>
                  <a:srgbClr val="FF0000"/>
                </a:solidFill>
              </a:rPr>
              <a:t>E.g. 2</a:t>
            </a:r>
            <a:r>
              <a:rPr lang="en-IN" b="1" dirty="0" smtClean="0">
                <a:solidFill>
                  <a:srgbClr val="FF0000"/>
                </a:solidFill>
                <a:sym typeface="Wingdings" pitchFamily="2" charset="2"/>
              </a:rPr>
              <a:t> </a:t>
            </a:r>
            <a:r>
              <a:rPr lang="en-IN" b="1" dirty="0" smtClean="0"/>
              <a:t>class </a:t>
            </a:r>
            <a:r>
              <a:rPr lang="en-IN" b="1" dirty="0" err="1" smtClean="0"/>
              <a:t>Mythread</a:t>
            </a:r>
            <a:r>
              <a:rPr lang="en-IN" b="1" dirty="0" smtClean="0"/>
              <a:t> extends Thread{</a:t>
            </a:r>
          </a:p>
          <a:p>
            <a:pPr marL="0" indent="0" algn="just">
              <a:buNone/>
            </a:pPr>
            <a:r>
              <a:rPr lang="en-IN" b="1" dirty="0" smtClean="0"/>
              <a:t>	public void </a:t>
            </a:r>
            <a:r>
              <a:rPr lang="en-IN" b="1" dirty="0" smtClean="0">
                <a:solidFill>
                  <a:srgbClr val="00B0F0"/>
                </a:solidFill>
              </a:rPr>
              <a:t>start</a:t>
            </a:r>
            <a:r>
              <a:rPr lang="en-IN" b="1" dirty="0" smtClean="0"/>
              <a:t>(){</a:t>
            </a:r>
          </a:p>
          <a:p>
            <a:pPr marL="0" indent="0" algn="just">
              <a:buNone/>
            </a:pPr>
            <a:r>
              <a:rPr lang="en-IN" b="1" dirty="0"/>
              <a:t>	</a:t>
            </a:r>
            <a:r>
              <a:rPr lang="en-IN" b="1" dirty="0" smtClean="0"/>
              <a:t>	</a:t>
            </a:r>
            <a:r>
              <a:rPr lang="en-IN" b="1" dirty="0" smtClean="0">
                <a:solidFill>
                  <a:srgbClr val="7030A0"/>
                </a:solidFill>
              </a:rPr>
              <a:t>super.start();</a:t>
            </a:r>
          </a:p>
          <a:p>
            <a:pPr marL="0" indent="0" algn="just">
              <a:buNone/>
            </a:pPr>
            <a:r>
              <a:rPr lang="en-IN" b="1" dirty="0" smtClean="0"/>
              <a:t>		System.out.println(“start  method”);</a:t>
            </a:r>
          </a:p>
          <a:p>
            <a:pPr marL="0" indent="0" algn="just">
              <a:buNone/>
            </a:pPr>
            <a:r>
              <a:rPr lang="en-IN" b="1" dirty="0" smtClean="0"/>
              <a:t>	}</a:t>
            </a:r>
          </a:p>
          <a:p>
            <a:pPr marL="0" indent="0" algn="just">
              <a:buNone/>
            </a:pPr>
            <a:r>
              <a:rPr lang="en-IN" b="1" dirty="0" smtClean="0"/>
              <a:t>	public void run(){</a:t>
            </a:r>
          </a:p>
          <a:p>
            <a:pPr marL="0" indent="0" algn="just">
              <a:buNone/>
            </a:pPr>
            <a:r>
              <a:rPr lang="en-IN" b="1" dirty="0" smtClean="0"/>
              <a:t>		 System.out.println(“run method”);</a:t>
            </a:r>
          </a:p>
          <a:p>
            <a:pPr marL="0" indent="0" algn="just">
              <a:buNone/>
            </a:pPr>
            <a:r>
              <a:rPr lang="en-IN" b="1" dirty="0" smtClean="0"/>
              <a:t>	}</a:t>
            </a:r>
          </a:p>
          <a:p>
            <a:pPr marL="0" indent="0" algn="just">
              <a:buNone/>
            </a:pPr>
            <a:r>
              <a:rPr lang="en-IN" b="1" dirty="0" smtClean="0"/>
              <a:t>}</a:t>
            </a:r>
          </a:p>
          <a:p>
            <a:pPr marL="0" indent="0" algn="just">
              <a:buNone/>
            </a:pPr>
            <a:r>
              <a:rPr lang="en-IN" b="1" dirty="0" smtClean="0"/>
              <a:t>class ThreadDemo{</a:t>
            </a:r>
          </a:p>
          <a:p>
            <a:pPr marL="0" indent="0" algn="just">
              <a:buNone/>
            </a:pPr>
            <a:r>
              <a:rPr lang="en-IN" b="1" dirty="0" smtClean="0"/>
              <a:t>	public static void main(String args[]){</a:t>
            </a:r>
          </a:p>
          <a:p>
            <a:pPr marL="0" indent="0" algn="just">
              <a:buNone/>
            </a:pPr>
            <a:r>
              <a:rPr lang="en-IN" b="1" dirty="0" smtClean="0"/>
              <a:t>		MyThread  t=new MyThread();</a:t>
            </a:r>
          </a:p>
          <a:p>
            <a:pPr marL="0" indent="0" algn="just">
              <a:buNone/>
            </a:pPr>
            <a:r>
              <a:rPr lang="en-IN" b="1" dirty="0" smtClean="0"/>
              <a:t>		t.start();</a:t>
            </a:r>
          </a:p>
          <a:p>
            <a:pPr marL="0" indent="0" algn="just">
              <a:buNone/>
            </a:pPr>
            <a:r>
              <a:rPr lang="en-IN" b="1" dirty="0" smtClean="0"/>
              <a:t>		 System.out.println(“main method”);</a:t>
            </a:r>
          </a:p>
          <a:p>
            <a:pPr marL="0" indent="0" algn="just">
              <a:buNone/>
            </a:pPr>
            <a:r>
              <a:rPr lang="en-IN" b="1" dirty="0" smtClean="0"/>
              <a:t>	}</a:t>
            </a:r>
          </a:p>
          <a:p>
            <a:pPr marL="0" indent="0" algn="just">
              <a:buNone/>
            </a:pPr>
            <a:r>
              <a:rPr lang="en-IN" b="1" dirty="0" smtClean="0"/>
              <a:t>}</a:t>
            </a:r>
          </a:p>
          <a:p>
            <a:pPr marL="0" indent="0">
              <a:buNone/>
            </a:pPr>
            <a:r>
              <a:rPr lang="en-IN" dirty="0" smtClean="0">
                <a:solidFill>
                  <a:srgbClr val="00B0F0"/>
                </a:solidFill>
              </a:rPr>
              <a:t>Output</a:t>
            </a:r>
            <a:r>
              <a:rPr lang="en-IN" dirty="0" smtClean="0"/>
              <a:t>: start method                    main method            run method</a:t>
            </a:r>
          </a:p>
          <a:p>
            <a:pPr marL="0" indent="0">
              <a:buNone/>
            </a:pPr>
            <a:r>
              <a:rPr lang="en-IN" dirty="0" smtClean="0"/>
              <a:t>	main method		 run method               start method</a:t>
            </a:r>
          </a:p>
          <a:p>
            <a:pPr marL="0" indent="0">
              <a:buNone/>
            </a:pPr>
            <a:r>
              <a:rPr lang="en-IN" dirty="0" smtClean="0"/>
              <a:t>	run method		 start method	         main method</a:t>
            </a:r>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8975245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Life cycle of a Thread</a:t>
            </a:r>
            <a:endParaRPr lang="en-IN" dirty="0">
              <a:solidFill>
                <a:srgbClr val="FF0000"/>
              </a:solidFill>
            </a:endParaRPr>
          </a:p>
        </p:txBody>
      </p:sp>
      <p:sp>
        <p:nvSpPr>
          <p:cNvPr id="3" name="Content Placeholder 2"/>
          <p:cNvSpPr>
            <a:spLocks noGrp="1"/>
          </p:cNvSpPr>
          <p:nvPr>
            <p:ph idx="1"/>
          </p:nvPr>
        </p:nvSpPr>
        <p:spPr>
          <a:xfrm>
            <a:off x="251520" y="1268760"/>
            <a:ext cx="8435280" cy="4857403"/>
          </a:xfrm>
        </p:spPr>
        <p:txBody>
          <a:bodyPr/>
          <a:lstStyle/>
          <a:p>
            <a:pPr marL="0" indent="0">
              <a:buNone/>
            </a:pPr>
            <a:r>
              <a:rPr lang="en-IN" dirty="0" smtClean="0"/>
              <a:t> </a:t>
            </a:r>
            <a:endParaRPr lang="en-IN" dirty="0"/>
          </a:p>
        </p:txBody>
      </p:sp>
      <p:sp>
        <p:nvSpPr>
          <p:cNvPr id="4" name="Oval 3"/>
          <p:cNvSpPr/>
          <p:nvPr/>
        </p:nvSpPr>
        <p:spPr>
          <a:xfrm>
            <a:off x="683568" y="2132494"/>
            <a:ext cx="1656184" cy="9453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New / Born </a:t>
            </a:r>
          </a:p>
          <a:p>
            <a:pPr algn="ctr"/>
            <a:endParaRPr lang="en-IN" dirty="0"/>
          </a:p>
        </p:txBody>
      </p:sp>
      <p:cxnSp>
        <p:nvCxnSpPr>
          <p:cNvPr id="6" name="Straight Arrow Connector 5"/>
          <p:cNvCxnSpPr/>
          <p:nvPr/>
        </p:nvCxnSpPr>
        <p:spPr>
          <a:xfrm>
            <a:off x="2339752" y="2687581"/>
            <a:ext cx="10081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3347864" y="2235860"/>
            <a:ext cx="1728192"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Ready/ Runnable</a:t>
            </a:r>
            <a:endParaRPr lang="en-IN" dirty="0"/>
          </a:p>
        </p:txBody>
      </p:sp>
      <p:sp>
        <p:nvSpPr>
          <p:cNvPr id="9" name="TextBox 8"/>
          <p:cNvSpPr txBox="1"/>
          <p:nvPr/>
        </p:nvSpPr>
        <p:spPr>
          <a:xfrm>
            <a:off x="2339753" y="2235860"/>
            <a:ext cx="1008111" cy="369332"/>
          </a:xfrm>
          <a:prstGeom prst="rect">
            <a:avLst/>
          </a:prstGeom>
          <a:noFill/>
        </p:spPr>
        <p:txBody>
          <a:bodyPr wrap="square" rtlCol="0">
            <a:spAutoFit/>
          </a:bodyPr>
          <a:lstStyle/>
          <a:p>
            <a:r>
              <a:rPr lang="en-IN" b="1" dirty="0" smtClean="0">
                <a:solidFill>
                  <a:srgbClr val="00B0F0"/>
                </a:solidFill>
              </a:rPr>
              <a:t>t.start()</a:t>
            </a:r>
            <a:endParaRPr lang="en-IN" b="1" dirty="0">
              <a:solidFill>
                <a:srgbClr val="00B0F0"/>
              </a:solidFill>
            </a:endParaRPr>
          </a:p>
        </p:txBody>
      </p:sp>
      <p:cxnSp>
        <p:nvCxnSpPr>
          <p:cNvPr id="11" name="Straight Arrow Connector 10"/>
          <p:cNvCxnSpPr/>
          <p:nvPr/>
        </p:nvCxnSpPr>
        <p:spPr>
          <a:xfrm>
            <a:off x="5076056" y="2677562"/>
            <a:ext cx="1296144" cy="154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6372199" y="2204864"/>
            <a:ext cx="1507481" cy="9453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Running</a:t>
            </a:r>
            <a:endParaRPr lang="en-IN" dirty="0"/>
          </a:p>
        </p:txBody>
      </p:sp>
      <p:sp>
        <p:nvSpPr>
          <p:cNvPr id="15" name="TextBox 14"/>
          <p:cNvSpPr txBox="1"/>
          <p:nvPr/>
        </p:nvSpPr>
        <p:spPr>
          <a:xfrm>
            <a:off x="5148788" y="2665342"/>
            <a:ext cx="1223412" cy="1200329"/>
          </a:xfrm>
          <a:prstGeom prst="rect">
            <a:avLst/>
          </a:prstGeom>
          <a:noFill/>
        </p:spPr>
        <p:txBody>
          <a:bodyPr wrap="none" rtlCol="0">
            <a:spAutoFit/>
          </a:bodyPr>
          <a:lstStyle/>
          <a:p>
            <a:r>
              <a:rPr lang="en-IN" b="1" dirty="0" smtClean="0"/>
              <a:t>If Thread</a:t>
            </a:r>
          </a:p>
          <a:p>
            <a:r>
              <a:rPr lang="en-IN" b="1" dirty="0" smtClean="0"/>
              <a:t> Scheduler </a:t>
            </a:r>
          </a:p>
          <a:p>
            <a:r>
              <a:rPr lang="en-IN" b="1" dirty="0" smtClean="0"/>
              <a:t>allocate </a:t>
            </a:r>
          </a:p>
          <a:p>
            <a:r>
              <a:rPr lang="en-IN" b="1" dirty="0" smtClean="0"/>
              <a:t>processors</a:t>
            </a:r>
            <a:endParaRPr lang="en-IN" b="1" dirty="0"/>
          </a:p>
        </p:txBody>
      </p:sp>
      <p:cxnSp>
        <p:nvCxnSpPr>
          <p:cNvPr id="17" name="Straight Arrow Connector 16"/>
          <p:cNvCxnSpPr/>
          <p:nvPr/>
        </p:nvCxnSpPr>
        <p:spPr>
          <a:xfrm>
            <a:off x="7020272" y="2985896"/>
            <a:ext cx="432048" cy="1451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6876256" y="4437112"/>
            <a:ext cx="153732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Dead</a:t>
            </a:r>
            <a:endParaRPr lang="en-IN" dirty="0"/>
          </a:p>
        </p:txBody>
      </p:sp>
      <p:sp>
        <p:nvSpPr>
          <p:cNvPr id="22" name="TextBox 21"/>
          <p:cNvSpPr txBox="1"/>
          <p:nvPr/>
        </p:nvSpPr>
        <p:spPr>
          <a:xfrm rot="4465797">
            <a:off x="7295611" y="3152002"/>
            <a:ext cx="1168140" cy="923330"/>
          </a:xfrm>
          <a:prstGeom prst="rect">
            <a:avLst/>
          </a:prstGeom>
          <a:noFill/>
        </p:spPr>
        <p:txBody>
          <a:bodyPr wrap="none" rtlCol="0">
            <a:spAutoFit/>
          </a:bodyPr>
          <a:lstStyle/>
          <a:p>
            <a:r>
              <a:rPr lang="en-IN" b="1" dirty="0" smtClean="0"/>
              <a:t>If run() </a:t>
            </a:r>
          </a:p>
          <a:p>
            <a:r>
              <a:rPr lang="en-IN" b="1" dirty="0" smtClean="0"/>
              <a:t>method </a:t>
            </a:r>
          </a:p>
          <a:p>
            <a:r>
              <a:rPr lang="en-IN" b="1" dirty="0" smtClean="0"/>
              <a:t>completes</a:t>
            </a:r>
            <a:endParaRPr lang="en-IN" b="1" dirty="0"/>
          </a:p>
        </p:txBody>
      </p:sp>
      <p:sp>
        <p:nvSpPr>
          <p:cNvPr id="23" name="TextBox 22"/>
          <p:cNvSpPr txBox="1"/>
          <p:nvPr/>
        </p:nvSpPr>
        <p:spPr>
          <a:xfrm>
            <a:off x="616345" y="1549957"/>
            <a:ext cx="3096344" cy="369332"/>
          </a:xfrm>
          <a:prstGeom prst="rect">
            <a:avLst/>
          </a:prstGeom>
          <a:noFill/>
        </p:spPr>
        <p:txBody>
          <a:bodyPr wrap="square" rtlCol="0">
            <a:spAutoFit/>
          </a:bodyPr>
          <a:lstStyle/>
          <a:p>
            <a:r>
              <a:rPr lang="en-IN" b="1" dirty="0" smtClean="0"/>
              <a:t>MyThread t=new MyThread();</a:t>
            </a:r>
            <a:endParaRPr lang="en-IN" b="1" dirty="0"/>
          </a:p>
        </p:txBody>
      </p:sp>
      <p:cxnSp>
        <p:nvCxnSpPr>
          <p:cNvPr id="26" name="Straight Arrow Connector 25"/>
          <p:cNvCxnSpPr/>
          <p:nvPr/>
        </p:nvCxnSpPr>
        <p:spPr>
          <a:xfrm flipH="1">
            <a:off x="1979713" y="1953096"/>
            <a:ext cx="945570" cy="1793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790684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rPr>
              <a:t>Some important points</a:t>
            </a:r>
            <a:endParaRPr lang="en-IN" b="1" dirty="0">
              <a:solidFill>
                <a:srgbClr val="FF0000"/>
              </a:solidFill>
            </a:endParaRPr>
          </a:p>
        </p:txBody>
      </p:sp>
      <p:sp>
        <p:nvSpPr>
          <p:cNvPr id="3" name="Content Placeholder 2"/>
          <p:cNvSpPr>
            <a:spLocks noGrp="1"/>
          </p:cNvSpPr>
          <p:nvPr>
            <p:ph idx="1"/>
          </p:nvPr>
        </p:nvSpPr>
        <p:spPr>
          <a:xfrm>
            <a:off x="457200" y="1600200"/>
            <a:ext cx="8229600" cy="5141168"/>
          </a:xfrm>
        </p:spPr>
        <p:txBody>
          <a:bodyPr>
            <a:normAutofit fontScale="92500" lnSpcReduction="20000"/>
          </a:bodyPr>
          <a:lstStyle/>
          <a:p>
            <a:pPr marL="0" indent="0">
              <a:buNone/>
            </a:pPr>
            <a:r>
              <a:rPr lang="en-IN" dirty="0" smtClean="0">
                <a:sym typeface="Wingdings" pitchFamily="2" charset="2"/>
              </a:rPr>
              <a:t> </a:t>
            </a:r>
            <a:r>
              <a:rPr lang="en-IN" dirty="0" smtClean="0"/>
              <a:t>When a thread is started once it can’t be restarted again. If we will try to restart then exception will be raised saying…</a:t>
            </a:r>
          </a:p>
          <a:p>
            <a:pPr marL="0" indent="0">
              <a:buNone/>
            </a:pPr>
            <a:r>
              <a:rPr lang="en-IN" dirty="0" smtClean="0"/>
              <a:t>                             </a:t>
            </a:r>
            <a:r>
              <a:rPr lang="en-IN" dirty="0" smtClean="0">
                <a:sym typeface="Wingdings" pitchFamily="2" charset="2"/>
              </a:rPr>
              <a:t>…</a:t>
            </a:r>
            <a:r>
              <a:rPr lang="en-IN" dirty="0" smtClean="0">
                <a:solidFill>
                  <a:srgbClr val="00B0F0"/>
                </a:solidFill>
                <a:effectLst>
                  <a:outerShdw blurRad="38100" dist="38100" dir="2700000" algn="tl">
                    <a:srgbClr val="000000">
                      <a:alpha val="43137"/>
                    </a:srgbClr>
                  </a:outerShdw>
                </a:effectLst>
                <a:sym typeface="Wingdings" pitchFamily="2" charset="2"/>
              </a:rPr>
              <a:t>IllegalThreadStateException</a:t>
            </a:r>
          </a:p>
          <a:p>
            <a:pPr marL="0" indent="0">
              <a:buNone/>
            </a:pPr>
            <a:r>
              <a:rPr lang="en-IN" dirty="0">
                <a:solidFill>
                  <a:srgbClr val="00B0F0"/>
                </a:solidFill>
                <a:effectLst>
                  <a:outerShdw blurRad="38100" dist="38100" dir="2700000" algn="tl">
                    <a:srgbClr val="000000">
                      <a:alpha val="43137"/>
                    </a:srgbClr>
                  </a:outerShdw>
                </a:effectLst>
                <a:sym typeface="Wingdings" pitchFamily="2" charset="2"/>
              </a:rPr>
              <a:t>	</a:t>
            </a:r>
            <a:r>
              <a:rPr lang="en-IN" dirty="0">
                <a:effectLst>
                  <a:outerShdw blurRad="38100" dist="38100" dir="2700000" algn="tl">
                    <a:srgbClr val="000000">
                      <a:alpha val="43137"/>
                    </a:srgbClr>
                  </a:outerShdw>
                </a:effectLst>
                <a:sym typeface="Wingdings" pitchFamily="2" charset="2"/>
              </a:rPr>
              <a:t>I</a:t>
            </a:r>
            <a:r>
              <a:rPr lang="en-IN" dirty="0" smtClean="0">
                <a:effectLst>
                  <a:outerShdw blurRad="38100" dist="38100" dir="2700000" algn="tl">
                    <a:srgbClr val="000000">
                      <a:alpha val="43137"/>
                    </a:srgbClr>
                  </a:outerShdw>
                </a:effectLst>
                <a:sym typeface="Wingdings" pitchFamily="2" charset="2"/>
              </a:rPr>
              <a:t>t’s an run time exception</a:t>
            </a:r>
          </a:p>
          <a:p>
            <a:pPr marL="0" indent="0">
              <a:buNone/>
            </a:pPr>
            <a:r>
              <a:rPr lang="en-IN" dirty="0">
                <a:solidFill>
                  <a:srgbClr val="00B0F0"/>
                </a:solidFill>
                <a:effectLst>
                  <a:outerShdw blurRad="38100" dist="38100" dir="2700000" algn="tl">
                    <a:srgbClr val="000000">
                      <a:alpha val="43137"/>
                    </a:srgbClr>
                  </a:outerShdw>
                </a:effectLst>
                <a:sym typeface="Wingdings" pitchFamily="2" charset="2"/>
              </a:rPr>
              <a:t>	</a:t>
            </a:r>
            <a:r>
              <a:rPr lang="en-IN" dirty="0" smtClean="0">
                <a:solidFill>
                  <a:srgbClr val="002060"/>
                </a:solidFill>
                <a:effectLst>
                  <a:outerShdw blurRad="38100" dist="38100" dir="2700000" algn="tl">
                    <a:srgbClr val="000000">
                      <a:alpha val="43137"/>
                    </a:srgbClr>
                  </a:outerShdw>
                </a:effectLst>
                <a:sym typeface="Wingdings" pitchFamily="2" charset="2"/>
              </a:rPr>
              <a:t>public static void main(String args[])</a:t>
            </a:r>
          </a:p>
          <a:p>
            <a:pPr marL="0" indent="0">
              <a:buNone/>
            </a:pPr>
            <a:r>
              <a:rPr lang="en-IN" dirty="0">
                <a:solidFill>
                  <a:srgbClr val="00B0F0"/>
                </a:solidFill>
                <a:effectLst>
                  <a:outerShdw blurRad="38100" dist="38100" dir="2700000" algn="tl">
                    <a:srgbClr val="000000">
                      <a:alpha val="43137"/>
                    </a:srgbClr>
                  </a:outerShdw>
                </a:effectLst>
                <a:sym typeface="Wingdings" pitchFamily="2" charset="2"/>
              </a:rPr>
              <a:t>	</a:t>
            </a:r>
            <a:r>
              <a:rPr lang="en-IN" dirty="0" smtClean="0">
                <a:solidFill>
                  <a:srgbClr val="002060"/>
                </a:solidFill>
                <a:effectLst>
                  <a:outerShdw blurRad="38100" dist="38100" dir="2700000" algn="tl">
                    <a:srgbClr val="000000">
                      <a:alpha val="43137"/>
                    </a:srgbClr>
                  </a:outerShdw>
                </a:effectLst>
                <a:sym typeface="Wingdings" pitchFamily="2" charset="2"/>
              </a:rPr>
              <a:t>{</a:t>
            </a:r>
          </a:p>
          <a:p>
            <a:pPr marL="0" indent="0">
              <a:buNone/>
            </a:pPr>
            <a:r>
              <a:rPr lang="en-IN" dirty="0">
                <a:solidFill>
                  <a:srgbClr val="00B0F0"/>
                </a:solidFill>
                <a:effectLst>
                  <a:outerShdw blurRad="38100" dist="38100" dir="2700000" algn="tl">
                    <a:srgbClr val="000000">
                      <a:alpha val="43137"/>
                    </a:srgbClr>
                  </a:outerShdw>
                </a:effectLst>
                <a:sym typeface="Wingdings" pitchFamily="2" charset="2"/>
              </a:rPr>
              <a:t>	</a:t>
            </a:r>
            <a:r>
              <a:rPr lang="en-IN" dirty="0" smtClean="0">
                <a:solidFill>
                  <a:srgbClr val="00B0F0"/>
                </a:solidFill>
                <a:effectLst>
                  <a:outerShdw blurRad="38100" dist="38100" dir="2700000" algn="tl">
                    <a:srgbClr val="000000">
                      <a:alpha val="43137"/>
                    </a:srgbClr>
                  </a:outerShdw>
                </a:effectLst>
                <a:sym typeface="Wingdings" pitchFamily="2" charset="2"/>
              </a:rPr>
              <a:t>	</a:t>
            </a:r>
            <a:r>
              <a:rPr lang="en-IN" dirty="0" smtClean="0">
                <a:solidFill>
                  <a:srgbClr val="002060"/>
                </a:solidFill>
                <a:effectLst>
                  <a:outerShdw blurRad="38100" dist="38100" dir="2700000" algn="tl">
                    <a:srgbClr val="000000">
                      <a:alpha val="43137"/>
                    </a:srgbClr>
                  </a:outerShdw>
                </a:effectLst>
                <a:sym typeface="Wingdings" pitchFamily="2" charset="2"/>
              </a:rPr>
              <a:t>Thread t=new Thread();</a:t>
            </a:r>
          </a:p>
          <a:p>
            <a:pPr marL="0" indent="0">
              <a:buNone/>
            </a:pPr>
            <a:r>
              <a:rPr lang="en-IN" dirty="0">
                <a:solidFill>
                  <a:srgbClr val="002060"/>
                </a:solidFill>
                <a:effectLst>
                  <a:outerShdw blurRad="38100" dist="38100" dir="2700000" algn="tl">
                    <a:srgbClr val="000000">
                      <a:alpha val="43137"/>
                    </a:srgbClr>
                  </a:outerShdw>
                </a:effectLst>
                <a:sym typeface="Wingdings" pitchFamily="2" charset="2"/>
              </a:rPr>
              <a:t>	</a:t>
            </a:r>
            <a:r>
              <a:rPr lang="en-IN" dirty="0" smtClean="0">
                <a:solidFill>
                  <a:srgbClr val="002060"/>
                </a:solidFill>
                <a:effectLst>
                  <a:outerShdw blurRad="38100" dist="38100" dir="2700000" algn="tl">
                    <a:srgbClr val="000000">
                      <a:alpha val="43137"/>
                    </a:srgbClr>
                  </a:outerShdw>
                </a:effectLst>
                <a:sym typeface="Wingdings" pitchFamily="2" charset="2"/>
              </a:rPr>
              <a:t>	t.start();</a:t>
            </a:r>
          </a:p>
          <a:p>
            <a:pPr marL="0" indent="0">
              <a:buNone/>
            </a:pPr>
            <a:r>
              <a:rPr lang="en-IN" dirty="0">
                <a:solidFill>
                  <a:srgbClr val="002060"/>
                </a:solidFill>
                <a:effectLst>
                  <a:outerShdw blurRad="38100" dist="38100" dir="2700000" algn="tl">
                    <a:srgbClr val="000000">
                      <a:alpha val="43137"/>
                    </a:srgbClr>
                  </a:outerShdw>
                </a:effectLst>
                <a:sym typeface="Wingdings" pitchFamily="2" charset="2"/>
              </a:rPr>
              <a:t>	</a:t>
            </a:r>
            <a:r>
              <a:rPr lang="en-IN" dirty="0" smtClean="0">
                <a:solidFill>
                  <a:srgbClr val="002060"/>
                </a:solidFill>
                <a:effectLst>
                  <a:outerShdw blurRad="38100" dist="38100" dir="2700000" algn="tl">
                    <a:srgbClr val="000000">
                      <a:alpha val="43137"/>
                    </a:srgbClr>
                  </a:outerShdw>
                </a:effectLst>
                <a:sym typeface="Wingdings" pitchFamily="2" charset="2"/>
              </a:rPr>
              <a:t>	t.start();//</a:t>
            </a:r>
            <a:r>
              <a:rPr lang="en-IN" dirty="0" smtClean="0">
                <a:effectLst>
                  <a:outerShdw blurRad="38100" dist="38100" dir="2700000" algn="tl">
                    <a:srgbClr val="000000">
                      <a:alpha val="43137"/>
                    </a:srgbClr>
                  </a:outerShdw>
                </a:effectLst>
                <a:sym typeface="Wingdings" pitchFamily="2" charset="2"/>
              </a:rPr>
              <a:t>Here exception will be raised</a:t>
            </a:r>
          </a:p>
          <a:p>
            <a:pPr marL="0" indent="0">
              <a:buNone/>
            </a:pPr>
            <a:r>
              <a:rPr lang="en-IN" dirty="0" smtClean="0">
                <a:solidFill>
                  <a:srgbClr val="002060"/>
                </a:solidFill>
                <a:effectLst>
                  <a:outerShdw blurRad="38100" dist="38100" dir="2700000" algn="tl">
                    <a:srgbClr val="000000">
                      <a:alpha val="43137"/>
                    </a:srgbClr>
                  </a:outerShdw>
                </a:effectLst>
                <a:sym typeface="Wingdings" pitchFamily="2" charset="2"/>
              </a:rPr>
              <a:t>	}</a:t>
            </a:r>
          </a:p>
          <a:p>
            <a:pPr marL="0" indent="0">
              <a:buNone/>
            </a:pPr>
            <a:endParaRPr lang="en-IN" dirty="0" smtClean="0">
              <a:solidFill>
                <a:srgbClr val="00B0F0"/>
              </a:solidFill>
              <a:effectLst>
                <a:outerShdw blurRad="38100" dist="38100" dir="2700000" algn="tl">
                  <a:srgbClr val="000000">
                    <a:alpha val="43137"/>
                  </a:srgbClr>
                </a:outerShdw>
              </a:effectLst>
              <a:sym typeface="Wingdings" pitchFamily="2" charset="2"/>
            </a:endParaRPr>
          </a:p>
        </p:txBody>
      </p:sp>
    </p:spTree>
    <p:extLst>
      <p:ext uri="{BB962C8B-B14F-4D97-AF65-F5344CB8AC3E}">
        <p14:creationId xmlns:p14="http://schemas.microsoft.com/office/powerpoint/2010/main" val="25005474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507288" cy="6336704"/>
          </a:xfrm>
        </p:spPr>
        <p:txBody>
          <a:bodyPr/>
          <a:lstStyle/>
          <a:p>
            <a:pPr marL="0" indent="0">
              <a:buNone/>
            </a:pPr>
            <a:r>
              <a:rPr lang="en-IN" dirty="0" smtClean="0">
                <a:sym typeface="Wingdings" pitchFamily="2" charset="2"/>
              </a:rPr>
              <a:t> </a:t>
            </a:r>
            <a:r>
              <a:rPr lang="en-IN" dirty="0" smtClean="0"/>
              <a:t>We can define a thread by implementing Runnable interface</a:t>
            </a:r>
          </a:p>
          <a:p>
            <a:pPr marL="457200" lvl="1" indent="0">
              <a:buNone/>
            </a:pPr>
            <a:r>
              <a:rPr lang="en-IN" dirty="0"/>
              <a:t>	</a:t>
            </a:r>
            <a:r>
              <a:rPr lang="en-IN" dirty="0" smtClean="0"/>
              <a:t>Runnable interface </a:t>
            </a:r>
            <a:r>
              <a:rPr lang="en-IN" dirty="0" smtClean="0">
                <a:solidFill>
                  <a:srgbClr val="002060"/>
                </a:solidFill>
              </a:rPr>
              <a:t>doesn’t contain </a:t>
            </a:r>
            <a:r>
              <a:rPr lang="en-IN" dirty="0" smtClean="0">
                <a:solidFill>
                  <a:srgbClr val="00B0F0"/>
                </a:solidFill>
              </a:rPr>
              <a:t>start</a:t>
            </a:r>
            <a:r>
              <a:rPr lang="en-IN" dirty="0" smtClean="0"/>
              <a:t>() method. It </a:t>
            </a:r>
            <a:r>
              <a:rPr lang="en-IN" dirty="0" smtClean="0">
                <a:solidFill>
                  <a:srgbClr val="002060"/>
                </a:solidFill>
              </a:rPr>
              <a:t>contains</a:t>
            </a:r>
            <a:r>
              <a:rPr lang="en-IN" dirty="0" smtClean="0"/>
              <a:t> only </a:t>
            </a:r>
            <a:r>
              <a:rPr lang="en-IN" dirty="0" smtClean="0">
                <a:solidFill>
                  <a:srgbClr val="00B0F0"/>
                </a:solidFill>
              </a:rPr>
              <a:t>run</a:t>
            </a:r>
            <a:r>
              <a:rPr lang="en-IN" dirty="0" smtClean="0"/>
              <a:t>() method.</a:t>
            </a:r>
          </a:p>
          <a:p>
            <a:pPr marL="457200" lvl="1" indent="0">
              <a:buNone/>
            </a:pPr>
            <a:r>
              <a:rPr lang="en-IN" dirty="0" smtClean="0"/>
              <a:t>--------------------------------------------</a:t>
            </a:r>
          </a:p>
          <a:p>
            <a:pPr marL="457200" lvl="1" indent="0">
              <a:buNone/>
            </a:pPr>
            <a:r>
              <a:rPr lang="en-IN" dirty="0" smtClean="0">
                <a:solidFill>
                  <a:srgbClr val="002060"/>
                </a:solidFill>
              </a:rPr>
              <a:t>class MyRunnable implements Runnable{</a:t>
            </a:r>
          </a:p>
          <a:p>
            <a:pPr marL="457200" lvl="1" indent="0">
              <a:buNone/>
            </a:pPr>
            <a:r>
              <a:rPr lang="en-IN" dirty="0" smtClean="0">
                <a:solidFill>
                  <a:srgbClr val="002060"/>
                </a:solidFill>
              </a:rPr>
              <a:t>	public void run(){</a:t>
            </a:r>
          </a:p>
          <a:p>
            <a:pPr marL="457200" lvl="1" indent="0">
              <a:buNone/>
            </a:pPr>
            <a:r>
              <a:rPr lang="en-IN" dirty="0">
                <a:solidFill>
                  <a:srgbClr val="002060"/>
                </a:solidFill>
              </a:rPr>
              <a:t>	</a:t>
            </a:r>
            <a:r>
              <a:rPr lang="en-IN" dirty="0" smtClean="0">
                <a:solidFill>
                  <a:srgbClr val="002060"/>
                </a:solidFill>
              </a:rPr>
              <a:t>	for( int i=0;i&lt;10;i++)</a:t>
            </a:r>
            <a:endParaRPr lang="en-IN" dirty="0">
              <a:solidFill>
                <a:srgbClr val="002060"/>
              </a:solidFill>
            </a:endParaRPr>
          </a:p>
          <a:p>
            <a:pPr marL="457200" lvl="1" indent="0">
              <a:buNone/>
            </a:pPr>
            <a:r>
              <a:rPr lang="en-IN" dirty="0" smtClean="0">
                <a:solidFill>
                  <a:srgbClr val="002060"/>
                </a:solidFill>
              </a:rPr>
              <a:t>			System.out.println(“Child Thread”);</a:t>
            </a:r>
          </a:p>
          <a:p>
            <a:pPr marL="457200" lvl="1" indent="0">
              <a:buNone/>
            </a:pPr>
            <a:r>
              <a:rPr lang="en-IN" dirty="0">
                <a:solidFill>
                  <a:srgbClr val="002060"/>
                </a:solidFill>
              </a:rPr>
              <a:t>	</a:t>
            </a:r>
            <a:r>
              <a:rPr lang="en-IN" dirty="0" smtClean="0">
                <a:solidFill>
                  <a:srgbClr val="002060"/>
                </a:solidFill>
              </a:rPr>
              <a:t>}</a:t>
            </a:r>
          </a:p>
          <a:p>
            <a:pPr marL="457200" lvl="1" indent="0">
              <a:buNone/>
            </a:pPr>
            <a:r>
              <a:rPr lang="en-IN" dirty="0" smtClean="0">
                <a:solidFill>
                  <a:srgbClr val="002060"/>
                </a:solidFill>
              </a:rPr>
              <a:t>}</a:t>
            </a:r>
          </a:p>
          <a:p>
            <a:pPr marL="457200" lvl="1" indent="0">
              <a:buNone/>
            </a:pPr>
            <a:endParaRPr lang="en-IN" dirty="0" smtClean="0"/>
          </a:p>
        </p:txBody>
      </p:sp>
      <p:sp>
        <p:nvSpPr>
          <p:cNvPr id="6" name="Right Brace 5"/>
          <p:cNvSpPr/>
          <p:nvPr/>
        </p:nvSpPr>
        <p:spPr>
          <a:xfrm>
            <a:off x="8244408" y="3958208"/>
            <a:ext cx="51548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7" name="Rectangle 6"/>
          <p:cNvSpPr/>
          <p:nvPr/>
        </p:nvSpPr>
        <p:spPr>
          <a:xfrm>
            <a:off x="7020272" y="5373216"/>
            <a:ext cx="1944216" cy="86409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Job of the thread</a:t>
            </a:r>
          </a:p>
          <a:p>
            <a:pPr algn="ctr"/>
            <a:r>
              <a:rPr lang="en-IN" dirty="0" smtClean="0">
                <a:sym typeface="Wingdings" pitchFamily="2" charset="2"/>
              </a:rPr>
              <a:t></a:t>
            </a:r>
            <a:r>
              <a:rPr lang="en-IN" dirty="0" smtClean="0"/>
              <a:t>Executed by child thread</a:t>
            </a:r>
            <a:endParaRPr lang="en-IN" dirty="0"/>
          </a:p>
        </p:txBody>
      </p:sp>
      <p:cxnSp>
        <p:nvCxnSpPr>
          <p:cNvPr id="11" name="Straight Arrow Connector 10"/>
          <p:cNvCxnSpPr/>
          <p:nvPr/>
        </p:nvCxnSpPr>
        <p:spPr>
          <a:xfrm flipV="1">
            <a:off x="8053536" y="4509120"/>
            <a:ext cx="706360"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3842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lstStyle/>
          <a:p>
            <a:pPr marL="0" indent="0">
              <a:buNone/>
            </a:pPr>
            <a:r>
              <a:rPr lang="en-IN" dirty="0" smtClean="0">
                <a:solidFill>
                  <a:srgbClr val="002060"/>
                </a:solidFill>
              </a:rPr>
              <a:t>class ThreadDemo{</a:t>
            </a:r>
          </a:p>
          <a:p>
            <a:pPr marL="0" indent="0">
              <a:buNone/>
            </a:pPr>
            <a:r>
              <a:rPr lang="en-IN" dirty="0">
                <a:solidFill>
                  <a:srgbClr val="002060"/>
                </a:solidFill>
              </a:rPr>
              <a:t>	</a:t>
            </a:r>
            <a:r>
              <a:rPr lang="en-IN" dirty="0" smtClean="0">
                <a:solidFill>
                  <a:srgbClr val="002060"/>
                </a:solidFill>
              </a:rPr>
              <a:t>public static void main(String args[]){</a:t>
            </a:r>
          </a:p>
          <a:p>
            <a:pPr marL="0" indent="0">
              <a:buNone/>
            </a:pPr>
            <a:r>
              <a:rPr lang="en-IN" dirty="0">
                <a:solidFill>
                  <a:srgbClr val="002060"/>
                </a:solidFill>
              </a:rPr>
              <a:t>	</a:t>
            </a:r>
            <a:r>
              <a:rPr lang="en-IN" dirty="0" smtClean="0">
                <a:solidFill>
                  <a:srgbClr val="002060"/>
                </a:solidFill>
              </a:rPr>
              <a:t>	MyRunnable r=new MyRunnable();</a:t>
            </a:r>
          </a:p>
          <a:p>
            <a:pPr marL="0" indent="0">
              <a:buNone/>
            </a:pPr>
            <a:r>
              <a:rPr lang="en-IN" dirty="0">
                <a:solidFill>
                  <a:srgbClr val="002060"/>
                </a:solidFill>
              </a:rPr>
              <a:t>	</a:t>
            </a:r>
            <a:r>
              <a:rPr lang="en-IN" dirty="0" smtClean="0">
                <a:solidFill>
                  <a:srgbClr val="002060"/>
                </a:solidFill>
              </a:rPr>
              <a:t>	Thread t=new Thread(r);</a:t>
            </a:r>
          </a:p>
          <a:p>
            <a:pPr marL="0" indent="0">
              <a:buNone/>
            </a:pPr>
            <a:r>
              <a:rPr lang="en-IN" dirty="0">
                <a:solidFill>
                  <a:srgbClr val="002060"/>
                </a:solidFill>
              </a:rPr>
              <a:t>	</a:t>
            </a:r>
            <a:r>
              <a:rPr lang="en-IN" dirty="0" smtClean="0">
                <a:solidFill>
                  <a:srgbClr val="002060"/>
                </a:solidFill>
              </a:rPr>
              <a:t>	t.start();</a:t>
            </a:r>
          </a:p>
          <a:p>
            <a:pPr marL="0" indent="0">
              <a:buNone/>
            </a:pPr>
            <a:r>
              <a:rPr lang="en-IN" dirty="0">
                <a:solidFill>
                  <a:srgbClr val="002060"/>
                </a:solidFill>
              </a:rPr>
              <a:t>	</a:t>
            </a:r>
            <a:r>
              <a:rPr lang="en-IN" dirty="0" smtClean="0">
                <a:solidFill>
                  <a:srgbClr val="002060"/>
                </a:solidFill>
              </a:rPr>
              <a:t>	for(int i=0;i&lt;10;i++)</a:t>
            </a:r>
          </a:p>
          <a:p>
            <a:pPr marL="0" indent="0">
              <a:buNone/>
            </a:pPr>
            <a:r>
              <a:rPr lang="en-IN" dirty="0">
                <a:solidFill>
                  <a:srgbClr val="002060"/>
                </a:solidFill>
              </a:rPr>
              <a:t>	</a:t>
            </a:r>
            <a:r>
              <a:rPr lang="en-IN" dirty="0" smtClean="0">
                <a:solidFill>
                  <a:srgbClr val="002060"/>
                </a:solidFill>
              </a:rPr>
              <a:t>		System.out.println(“main thread”);</a:t>
            </a:r>
          </a:p>
          <a:p>
            <a:pPr marL="0" indent="0">
              <a:buNone/>
            </a:pPr>
            <a:r>
              <a:rPr lang="en-IN" dirty="0">
                <a:solidFill>
                  <a:srgbClr val="002060"/>
                </a:solidFill>
              </a:rPr>
              <a:t>	</a:t>
            </a:r>
            <a:r>
              <a:rPr lang="en-IN" dirty="0" smtClean="0">
                <a:solidFill>
                  <a:srgbClr val="002060"/>
                </a:solidFill>
              </a:rPr>
              <a:t>}</a:t>
            </a:r>
          </a:p>
          <a:p>
            <a:pPr marL="0" indent="0">
              <a:buNone/>
            </a:pPr>
            <a:r>
              <a:rPr lang="en-IN" dirty="0" smtClean="0">
                <a:solidFill>
                  <a:srgbClr val="002060"/>
                </a:solidFill>
              </a:rPr>
              <a:t>}</a:t>
            </a:r>
          </a:p>
          <a:p>
            <a:pPr marL="0" indent="0">
              <a:buNone/>
            </a:pPr>
            <a:r>
              <a:rPr lang="en-IN" b="1" dirty="0" smtClean="0">
                <a:solidFill>
                  <a:srgbClr val="FF0000"/>
                </a:solidFill>
              </a:rPr>
              <a:t>Output</a:t>
            </a:r>
            <a:r>
              <a:rPr lang="en-IN" dirty="0" smtClean="0"/>
              <a:t>: we will get mixed output …means n number of outputs are possible</a:t>
            </a:r>
          </a:p>
        </p:txBody>
      </p:sp>
    </p:spTree>
    <p:extLst>
      <p:ext uri="{BB962C8B-B14F-4D97-AF65-F5344CB8AC3E}">
        <p14:creationId xmlns:p14="http://schemas.microsoft.com/office/powerpoint/2010/main" val="18819255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188913"/>
            <a:ext cx="8229600" cy="6408737"/>
          </a:xfrm>
        </p:spPr>
        <p:txBody>
          <a:bodyPr>
            <a:normAutofit fontScale="92500" lnSpcReduction="10000"/>
          </a:bodyPr>
          <a:lstStyle/>
          <a:p>
            <a:pPr marL="0" indent="0">
              <a:buNone/>
            </a:pPr>
            <a:r>
              <a:rPr lang="en-IN" dirty="0">
                <a:solidFill>
                  <a:srgbClr val="002060"/>
                </a:solidFill>
              </a:rPr>
              <a:t>class ThreadDemo{</a:t>
            </a:r>
          </a:p>
          <a:p>
            <a:pPr marL="0" indent="0">
              <a:buNone/>
            </a:pPr>
            <a:r>
              <a:rPr lang="en-IN" dirty="0">
                <a:solidFill>
                  <a:srgbClr val="002060"/>
                </a:solidFill>
              </a:rPr>
              <a:t>	public static void main(String args[]){</a:t>
            </a:r>
          </a:p>
          <a:p>
            <a:pPr marL="0" indent="0">
              <a:buNone/>
            </a:pPr>
            <a:r>
              <a:rPr lang="en-IN" dirty="0">
                <a:solidFill>
                  <a:srgbClr val="002060"/>
                </a:solidFill>
              </a:rPr>
              <a:t>		MyRunnable r=new MyRunnable();</a:t>
            </a:r>
          </a:p>
          <a:p>
            <a:pPr marL="0" indent="0">
              <a:buNone/>
            </a:pPr>
            <a:r>
              <a:rPr lang="en-IN" dirty="0">
                <a:solidFill>
                  <a:srgbClr val="002060"/>
                </a:solidFill>
              </a:rPr>
              <a:t>		Thread </a:t>
            </a:r>
            <a:r>
              <a:rPr lang="en-IN" dirty="0" smtClean="0">
                <a:solidFill>
                  <a:srgbClr val="002060"/>
                </a:solidFill>
              </a:rPr>
              <a:t>t1=new </a:t>
            </a:r>
            <a:r>
              <a:rPr lang="en-IN" dirty="0">
                <a:solidFill>
                  <a:srgbClr val="002060"/>
                </a:solidFill>
              </a:rPr>
              <a:t>Thread</a:t>
            </a:r>
            <a:r>
              <a:rPr lang="en-IN" dirty="0" smtClean="0">
                <a:solidFill>
                  <a:srgbClr val="002060"/>
                </a:solidFill>
              </a:rPr>
              <a:t>();</a:t>
            </a:r>
          </a:p>
          <a:p>
            <a:pPr marL="0" indent="0">
              <a:buNone/>
            </a:pPr>
            <a:r>
              <a:rPr lang="en-IN" dirty="0">
                <a:solidFill>
                  <a:srgbClr val="002060"/>
                </a:solidFill>
              </a:rPr>
              <a:t>	</a:t>
            </a:r>
            <a:r>
              <a:rPr lang="en-IN" dirty="0" smtClean="0">
                <a:solidFill>
                  <a:srgbClr val="002060"/>
                </a:solidFill>
              </a:rPr>
              <a:t>	</a:t>
            </a:r>
            <a:r>
              <a:rPr lang="en-IN" dirty="0">
                <a:solidFill>
                  <a:srgbClr val="002060"/>
                </a:solidFill>
              </a:rPr>
              <a:t> Thread </a:t>
            </a:r>
            <a:r>
              <a:rPr lang="en-IN" dirty="0" smtClean="0">
                <a:solidFill>
                  <a:srgbClr val="002060"/>
                </a:solidFill>
              </a:rPr>
              <a:t>t2=new Thread(r);</a:t>
            </a:r>
            <a:endParaRPr lang="en-IN" dirty="0">
              <a:solidFill>
                <a:srgbClr val="002060"/>
              </a:solidFill>
            </a:endParaRPr>
          </a:p>
          <a:p>
            <a:pPr marL="0" indent="0">
              <a:buNone/>
            </a:pPr>
            <a:r>
              <a:rPr lang="en-IN" dirty="0">
                <a:solidFill>
                  <a:srgbClr val="002060"/>
                </a:solidFill>
              </a:rPr>
              <a:t>	}</a:t>
            </a:r>
          </a:p>
          <a:p>
            <a:pPr marL="0" indent="0">
              <a:buNone/>
            </a:pPr>
            <a:r>
              <a:rPr lang="en-IN" dirty="0" smtClean="0">
                <a:solidFill>
                  <a:srgbClr val="002060"/>
                </a:solidFill>
              </a:rPr>
              <a:t>}</a:t>
            </a:r>
          </a:p>
          <a:p>
            <a:pPr marL="0" indent="0">
              <a:buNone/>
            </a:pPr>
            <a:r>
              <a:rPr lang="en-IN" dirty="0" smtClean="0">
                <a:solidFill>
                  <a:srgbClr val="FF0000"/>
                </a:solidFill>
              </a:rPr>
              <a:t>Case study</a:t>
            </a:r>
          </a:p>
          <a:p>
            <a:pPr marL="0" indent="0">
              <a:buNone/>
            </a:pPr>
            <a:r>
              <a:rPr lang="en-IN" dirty="0" smtClean="0">
                <a:solidFill>
                  <a:srgbClr val="002060"/>
                </a:solidFill>
              </a:rPr>
              <a:t>----------------------------</a:t>
            </a:r>
          </a:p>
          <a:p>
            <a:pPr marL="0" indent="0">
              <a:buNone/>
            </a:pPr>
            <a:r>
              <a:rPr lang="en-IN" dirty="0" smtClean="0"/>
              <a:t>1. </a:t>
            </a:r>
            <a:r>
              <a:rPr lang="en-IN" dirty="0" smtClean="0">
                <a:solidFill>
                  <a:srgbClr val="00B0F0"/>
                </a:solidFill>
              </a:rPr>
              <a:t>t1.start();</a:t>
            </a:r>
          </a:p>
          <a:p>
            <a:pPr marL="0" indent="0">
              <a:buNone/>
            </a:pPr>
            <a:r>
              <a:rPr lang="en-IN" dirty="0"/>
              <a:t>	</a:t>
            </a:r>
            <a:r>
              <a:rPr lang="en-IN" dirty="0" smtClean="0"/>
              <a:t> A new thread will be created and which is responsible for execution of thread class run() method which has empty implementation </a:t>
            </a:r>
            <a:endParaRPr lang="en-IN" dirty="0"/>
          </a:p>
          <a:p>
            <a:pPr marL="0" indent="0">
              <a:buNone/>
            </a:pPr>
            <a:endParaRPr lang="en-IN" dirty="0"/>
          </a:p>
        </p:txBody>
      </p:sp>
    </p:spTree>
    <p:extLst>
      <p:ext uri="{BB962C8B-B14F-4D97-AF65-F5344CB8AC3E}">
        <p14:creationId xmlns:p14="http://schemas.microsoft.com/office/powerpoint/2010/main" val="10303057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552728"/>
          </a:xfrm>
        </p:spPr>
        <p:txBody>
          <a:bodyPr/>
          <a:lstStyle/>
          <a:p>
            <a:pPr marL="0" indent="0">
              <a:buNone/>
            </a:pPr>
            <a:r>
              <a:rPr lang="en-IN" dirty="0" smtClean="0"/>
              <a:t>2. </a:t>
            </a:r>
            <a:r>
              <a:rPr lang="en-IN" dirty="0" smtClean="0">
                <a:solidFill>
                  <a:srgbClr val="00B0F0"/>
                </a:solidFill>
              </a:rPr>
              <a:t>t1.run();</a:t>
            </a:r>
          </a:p>
          <a:p>
            <a:pPr marL="0" indent="0">
              <a:buNone/>
            </a:pPr>
            <a:r>
              <a:rPr lang="en-IN" dirty="0"/>
              <a:t>	</a:t>
            </a:r>
            <a:r>
              <a:rPr lang="en-IN" dirty="0" smtClean="0"/>
              <a:t>no new thread will be created and thread class run() method will be executed just like normal method call.</a:t>
            </a:r>
          </a:p>
          <a:p>
            <a:pPr marL="0" indent="0">
              <a:buNone/>
            </a:pPr>
            <a:r>
              <a:rPr lang="en-IN" dirty="0" smtClean="0"/>
              <a:t>3.</a:t>
            </a:r>
            <a:r>
              <a:rPr lang="en-IN" dirty="0" smtClean="0">
                <a:solidFill>
                  <a:srgbClr val="00B0F0"/>
                </a:solidFill>
              </a:rPr>
              <a:t> t2.start();</a:t>
            </a:r>
          </a:p>
          <a:p>
            <a:pPr marL="0" indent="0">
              <a:buNone/>
            </a:pPr>
            <a:r>
              <a:rPr lang="en-IN" dirty="0"/>
              <a:t>	</a:t>
            </a:r>
            <a:r>
              <a:rPr lang="en-IN" dirty="0" smtClean="0"/>
              <a:t>A new thread will be created which is responsible for execution of </a:t>
            </a:r>
            <a:r>
              <a:rPr lang="en-IN" u="sng" dirty="0" smtClean="0"/>
              <a:t>MyRunnable</a:t>
            </a:r>
            <a:r>
              <a:rPr lang="en-IN" dirty="0" smtClean="0"/>
              <a:t> run() method.</a:t>
            </a:r>
          </a:p>
          <a:p>
            <a:pPr marL="0" indent="0">
              <a:buNone/>
            </a:pPr>
            <a:r>
              <a:rPr lang="en-IN" dirty="0" smtClean="0"/>
              <a:t>4. </a:t>
            </a:r>
            <a:r>
              <a:rPr lang="en-IN" dirty="0" smtClean="0">
                <a:solidFill>
                  <a:srgbClr val="00B0F0"/>
                </a:solidFill>
              </a:rPr>
              <a:t>t2.run();</a:t>
            </a:r>
          </a:p>
          <a:p>
            <a:pPr marL="0" indent="0">
              <a:buNone/>
            </a:pPr>
            <a:r>
              <a:rPr lang="en-IN" dirty="0"/>
              <a:t>	</a:t>
            </a:r>
            <a:r>
              <a:rPr lang="en-IN" dirty="0" smtClean="0"/>
              <a:t> </a:t>
            </a:r>
            <a:r>
              <a:rPr lang="en-IN" dirty="0"/>
              <a:t>no new thread will be created and </a:t>
            </a:r>
            <a:r>
              <a:rPr lang="en-IN" dirty="0" smtClean="0"/>
              <a:t>MyRunnable run</a:t>
            </a:r>
            <a:r>
              <a:rPr lang="en-IN" dirty="0"/>
              <a:t>() method will be executed just like normal method call.</a:t>
            </a:r>
          </a:p>
          <a:p>
            <a:pPr marL="0" indent="0">
              <a:buNone/>
            </a:pPr>
            <a:endParaRPr lang="en-IN" dirty="0"/>
          </a:p>
        </p:txBody>
      </p:sp>
    </p:spTree>
    <p:extLst>
      <p:ext uri="{BB962C8B-B14F-4D97-AF65-F5344CB8AC3E}">
        <p14:creationId xmlns:p14="http://schemas.microsoft.com/office/powerpoint/2010/main" val="12424773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408712"/>
          </a:xfrm>
        </p:spPr>
        <p:txBody>
          <a:bodyPr/>
          <a:lstStyle/>
          <a:p>
            <a:pPr marL="0" indent="0">
              <a:buNone/>
            </a:pPr>
            <a:r>
              <a:rPr lang="en-IN" dirty="0" smtClean="0"/>
              <a:t>5. </a:t>
            </a:r>
            <a:r>
              <a:rPr lang="en-IN" dirty="0" smtClean="0">
                <a:solidFill>
                  <a:srgbClr val="00B0F0"/>
                </a:solidFill>
              </a:rPr>
              <a:t>r.start();</a:t>
            </a:r>
          </a:p>
          <a:p>
            <a:pPr marL="0" indent="0">
              <a:buNone/>
            </a:pPr>
            <a:r>
              <a:rPr lang="en-IN" dirty="0"/>
              <a:t>	</a:t>
            </a:r>
            <a:r>
              <a:rPr lang="en-IN" dirty="0" smtClean="0"/>
              <a:t>We will get compile time error because Runnable interface doesn’t have start() method</a:t>
            </a:r>
          </a:p>
          <a:p>
            <a:pPr marL="0" indent="0">
              <a:buNone/>
            </a:pPr>
            <a:r>
              <a:rPr lang="en-IN" dirty="0" smtClean="0"/>
              <a:t>6. </a:t>
            </a:r>
            <a:r>
              <a:rPr lang="en-IN" dirty="0" smtClean="0">
                <a:solidFill>
                  <a:srgbClr val="00B0F0"/>
                </a:solidFill>
              </a:rPr>
              <a:t>r.run();</a:t>
            </a:r>
          </a:p>
          <a:p>
            <a:pPr marL="0" indent="0">
              <a:buNone/>
            </a:pPr>
            <a:r>
              <a:rPr lang="en-IN" dirty="0">
                <a:solidFill>
                  <a:srgbClr val="00B0F0"/>
                </a:solidFill>
              </a:rPr>
              <a:t>	</a:t>
            </a:r>
            <a:r>
              <a:rPr lang="en-IN" dirty="0" smtClean="0"/>
              <a:t>MyRunnable run() method will be executed like normal method call  and no new thread will be created.</a:t>
            </a:r>
          </a:p>
          <a:p>
            <a:pPr marL="0" indent="0">
              <a:buNone/>
            </a:pPr>
            <a:endParaRPr lang="en-IN" dirty="0" smtClean="0"/>
          </a:p>
          <a:p>
            <a:pPr marL="0" indent="0">
              <a:buNone/>
            </a:pPr>
            <a:r>
              <a:rPr lang="en-IN" dirty="0" smtClean="0">
                <a:sym typeface="Wingdings" pitchFamily="2" charset="2"/>
              </a:rPr>
              <a:t> </a:t>
            </a:r>
            <a:r>
              <a:rPr lang="en-IN" dirty="0" smtClean="0"/>
              <a:t>We should define a thread by implementing Runnable interface because by this way we won’t miss inheritance property.</a:t>
            </a:r>
            <a:endParaRPr lang="en-IN" dirty="0"/>
          </a:p>
        </p:txBody>
      </p:sp>
    </p:spTree>
    <p:extLst>
      <p:ext uri="{BB962C8B-B14F-4D97-AF65-F5344CB8AC3E}">
        <p14:creationId xmlns:p14="http://schemas.microsoft.com/office/powerpoint/2010/main" val="1770490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Constructors of Thread class</a:t>
            </a:r>
            <a:endParaRPr lang="en-IN" dirty="0">
              <a:solidFill>
                <a:srgbClr val="FF0000"/>
              </a:solidFill>
            </a:endParaRPr>
          </a:p>
        </p:txBody>
      </p:sp>
      <p:sp>
        <p:nvSpPr>
          <p:cNvPr id="3" name="Content Placeholder 2"/>
          <p:cNvSpPr>
            <a:spLocks noGrp="1"/>
          </p:cNvSpPr>
          <p:nvPr>
            <p:ph idx="1"/>
          </p:nvPr>
        </p:nvSpPr>
        <p:spPr>
          <a:xfrm>
            <a:off x="457200" y="1268760"/>
            <a:ext cx="8229600" cy="5589240"/>
          </a:xfrm>
        </p:spPr>
        <p:txBody>
          <a:bodyPr>
            <a:normAutofit/>
          </a:bodyPr>
          <a:lstStyle/>
          <a:p>
            <a:pPr marL="514350" indent="-514350">
              <a:buFont typeface="+mj-lt"/>
              <a:buAutoNum type="arabicPeriod"/>
            </a:pPr>
            <a:r>
              <a:rPr lang="en-IN" sz="2800" dirty="0" smtClean="0"/>
              <a:t>Thread t=new Thread();</a:t>
            </a:r>
          </a:p>
          <a:p>
            <a:pPr marL="514350" indent="-514350">
              <a:buFont typeface="+mj-lt"/>
              <a:buAutoNum type="arabicPeriod"/>
            </a:pPr>
            <a:r>
              <a:rPr lang="en-IN" sz="2800" dirty="0" smtClean="0"/>
              <a:t>Thread t=new Thread(Runnable  r);</a:t>
            </a:r>
          </a:p>
          <a:p>
            <a:pPr marL="514350" indent="-514350">
              <a:buFont typeface="+mj-lt"/>
              <a:buAutoNum type="arabicPeriod"/>
            </a:pPr>
            <a:r>
              <a:rPr lang="en-IN" sz="2800" dirty="0"/>
              <a:t>Thread t=new </a:t>
            </a:r>
            <a:r>
              <a:rPr lang="en-IN" sz="2800" dirty="0" smtClean="0"/>
              <a:t>Thread(String  name);</a:t>
            </a:r>
            <a:endParaRPr lang="en-IN" sz="2800" dirty="0"/>
          </a:p>
          <a:p>
            <a:pPr marL="514350" indent="-514350">
              <a:buFont typeface="+mj-lt"/>
              <a:buAutoNum type="arabicPeriod"/>
            </a:pPr>
            <a:r>
              <a:rPr lang="en-IN" sz="2800" dirty="0"/>
              <a:t>Thread t=new </a:t>
            </a:r>
            <a:r>
              <a:rPr lang="en-IN" sz="2800" dirty="0" smtClean="0"/>
              <a:t>Thread(Runnable  r, String  name);</a:t>
            </a:r>
            <a:endParaRPr lang="en-IN" sz="2800" dirty="0"/>
          </a:p>
          <a:p>
            <a:pPr marL="514350" indent="-514350">
              <a:buFont typeface="+mj-lt"/>
              <a:buAutoNum type="arabicPeriod"/>
            </a:pPr>
            <a:r>
              <a:rPr lang="en-IN" sz="2800" dirty="0"/>
              <a:t>Thread t=new </a:t>
            </a:r>
            <a:r>
              <a:rPr lang="en-IN" sz="2800" dirty="0" smtClean="0"/>
              <a:t>Thread( ThradGroup  g, </a:t>
            </a:r>
            <a:r>
              <a:rPr lang="en-IN" sz="2800" dirty="0"/>
              <a:t>String </a:t>
            </a:r>
            <a:r>
              <a:rPr lang="en-IN" sz="2800" dirty="0" smtClean="0"/>
              <a:t>name);</a:t>
            </a:r>
            <a:endParaRPr lang="en-IN" sz="2800" dirty="0"/>
          </a:p>
          <a:p>
            <a:pPr marL="514350" indent="-514350">
              <a:buFont typeface="+mj-lt"/>
              <a:buAutoNum type="arabicPeriod"/>
            </a:pPr>
            <a:r>
              <a:rPr lang="en-IN" sz="2800" dirty="0"/>
              <a:t>Thread t=new </a:t>
            </a:r>
            <a:r>
              <a:rPr lang="en-IN" sz="2800" dirty="0" smtClean="0"/>
              <a:t>Thread( ThreadGroup g, Runnable  r);</a:t>
            </a:r>
            <a:endParaRPr lang="en-IN" sz="2800" dirty="0"/>
          </a:p>
          <a:p>
            <a:pPr marL="514350" indent="-514350">
              <a:buFont typeface="+mj-lt"/>
              <a:buAutoNum type="arabicPeriod"/>
            </a:pPr>
            <a:r>
              <a:rPr lang="en-IN" sz="2800" dirty="0"/>
              <a:t>Thread t=new Thread( ThreadGroup  g, Runnable  </a:t>
            </a:r>
            <a:r>
              <a:rPr lang="en-IN" sz="2800" dirty="0" smtClean="0"/>
              <a:t>r, String name);</a:t>
            </a:r>
          </a:p>
          <a:p>
            <a:pPr marL="514350" indent="-514350">
              <a:buFont typeface="+mj-lt"/>
              <a:buAutoNum type="arabicPeriod"/>
            </a:pPr>
            <a:r>
              <a:rPr lang="en-IN" sz="2800" dirty="0"/>
              <a:t>Thread t=new Thread( ThreadGroup  g, Runnable  r, String </a:t>
            </a:r>
            <a:r>
              <a:rPr lang="en-IN" sz="2800" dirty="0" smtClean="0"/>
              <a:t>name, long stack_size);</a:t>
            </a:r>
          </a:p>
          <a:p>
            <a:pPr marL="0" indent="0">
              <a:buNone/>
            </a:pPr>
            <a:r>
              <a:rPr lang="en-IN" sz="2800" dirty="0" smtClean="0"/>
              <a:t>Extra </a:t>
            </a:r>
            <a:r>
              <a:rPr lang="en-IN" sz="2800" dirty="0" smtClean="0">
                <a:sym typeface="Wingdings" pitchFamily="2" charset="2"/>
              </a:rPr>
              <a:t> </a:t>
            </a:r>
            <a:r>
              <a:rPr lang="en-IN" sz="2800" dirty="0" smtClean="0"/>
              <a:t>Thread </a:t>
            </a:r>
            <a:r>
              <a:rPr lang="en-IN" sz="2800" dirty="0"/>
              <a:t>t=new </a:t>
            </a:r>
            <a:r>
              <a:rPr lang="en-IN" sz="2800" dirty="0" smtClean="0"/>
              <a:t>Thread(Thread  </a:t>
            </a:r>
            <a:r>
              <a:rPr lang="en-IN" sz="2800" dirty="0"/>
              <a:t>r);</a:t>
            </a:r>
          </a:p>
          <a:p>
            <a:pPr marL="0" indent="0">
              <a:buNone/>
            </a:pPr>
            <a:endParaRPr lang="en-IN" sz="2800" dirty="0"/>
          </a:p>
          <a:p>
            <a:pPr marL="514350" indent="-514350">
              <a:buFont typeface="+mj-lt"/>
              <a:buAutoNum type="arabicPeriod"/>
            </a:pPr>
            <a:endParaRPr lang="en-IN" sz="2800" dirty="0"/>
          </a:p>
        </p:txBody>
      </p:sp>
    </p:spTree>
    <p:extLst>
      <p:ext uri="{BB962C8B-B14F-4D97-AF65-F5344CB8AC3E}">
        <p14:creationId xmlns:p14="http://schemas.microsoft.com/office/powerpoint/2010/main" val="42639651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Applications</a:t>
            </a:r>
            <a:endParaRPr lang="en-IN" dirty="0">
              <a:solidFill>
                <a:srgbClr val="FF0000"/>
              </a:solidFill>
            </a:endParaRPr>
          </a:p>
        </p:txBody>
      </p:sp>
      <p:sp>
        <p:nvSpPr>
          <p:cNvPr id="3" name="Content Placeholder 2"/>
          <p:cNvSpPr>
            <a:spLocks noGrp="1"/>
          </p:cNvSpPr>
          <p:nvPr>
            <p:ph idx="1"/>
          </p:nvPr>
        </p:nvSpPr>
        <p:spPr/>
        <p:txBody>
          <a:bodyPr>
            <a:normAutofit lnSpcReduction="10000"/>
          </a:bodyPr>
          <a:lstStyle/>
          <a:p>
            <a:r>
              <a:rPr lang="en-IN" dirty="0" smtClean="0"/>
              <a:t>To develop multimedia graphics</a:t>
            </a:r>
          </a:p>
          <a:p>
            <a:endParaRPr lang="en-IN" dirty="0" smtClean="0"/>
          </a:p>
          <a:p>
            <a:r>
              <a:rPr lang="en-IN" dirty="0" smtClean="0"/>
              <a:t>To develop animations</a:t>
            </a:r>
          </a:p>
          <a:p>
            <a:pPr marL="0" indent="0">
              <a:buNone/>
            </a:pPr>
            <a:endParaRPr lang="en-IN" dirty="0" smtClean="0"/>
          </a:p>
          <a:p>
            <a:r>
              <a:rPr lang="en-IN" dirty="0" smtClean="0"/>
              <a:t>To develop video games</a:t>
            </a:r>
          </a:p>
          <a:p>
            <a:endParaRPr lang="en-IN" dirty="0" smtClean="0"/>
          </a:p>
          <a:p>
            <a:r>
              <a:rPr lang="en-IN" dirty="0" smtClean="0"/>
              <a:t>To develop web servers and application servers … etc..</a:t>
            </a:r>
            <a:endParaRPr lang="en-IN" dirty="0"/>
          </a:p>
        </p:txBody>
      </p:sp>
    </p:spTree>
    <p:extLst>
      <p:ext uri="{BB962C8B-B14F-4D97-AF65-F5344CB8AC3E}">
        <p14:creationId xmlns:p14="http://schemas.microsoft.com/office/powerpoint/2010/main" val="29940063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FF0000"/>
                </a:solidFill>
                <a:sym typeface="Wingdings" pitchFamily="2" charset="2"/>
              </a:rPr>
              <a:t></a:t>
            </a:r>
            <a:r>
              <a:rPr lang="en-IN" dirty="0" smtClean="0">
                <a:solidFill>
                  <a:srgbClr val="00B050"/>
                </a:solidFill>
              </a:rPr>
              <a:t>Every Thread has a name. May be default or provided by programmer</a:t>
            </a:r>
            <a:endParaRPr lang="en-IN" dirty="0">
              <a:solidFill>
                <a:srgbClr val="00B050"/>
              </a:solidFill>
            </a:endParaRPr>
          </a:p>
        </p:txBody>
      </p:sp>
      <p:sp>
        <p:nvSpPr>
          <p:cNvPr id="3" name="Content Placeholder 2"/>
          <p:cNvSpPr>
            <a:spLocks noGrp="1"/>
          </p:cNvSpPr>
          <p:nvPr>
            <p:ph idx="1"/>
          </p:nvPr>
        </p:nvSpPr>
        <p:spPr/>
        <p:txBody>
          <a:bodyPr>
            <a:normAutofit fontScale="92500" lnSpcReduction="20000"/>
          </a:bodyPr>
          <a:lstStyle/>
          <a:p>
            <a:r>
              <a:rPr lang="en-IN" dirty="0"/>
              <a:t>p</a:t>
            </a:r>
            <a:r>
              <a:rPr lang="en-IN" dirty="0" smtClean="0"/>
              <a:t>ublic final String </a:t>
            </a:r>
            <a:r>
              <a:rPr lang="en-IN" dirty="0" smtClean="0">
                <a:solidFill>
                  <a:srgbClr val="00B0F0"/>
                </a:solidFill>
              </a:rPr>
              <a:t>getName</a:t>
            </a:r>
            <a:r>
              <a:rPr lang="en-IN" dirty="0" smtClean="0"/>
              <a:t>();</a:t>
            </a:r>
          </a:p>
          <a:p>
            <a:r>
              <a:rPr lang="en-IN" dirty="0" smtClean="0"/>
              <a:t>public </a:t>
            </a:r>
            <a:r>
              <a:rPr lang="en-IN" dirty="0"/>
              <a:t>final </a:t>
            </a:r>
            <a:r>
              <a:rPr lang="en-IN" dirty="0" smtClean="0"/>
              <a:t>void </a:t>
            </a:r>
            <a:r>
              <a:rPr lang="en-IN" dirty="0" smtClean="0">
                <a:solidFill>
                  <a:srgbClr val="00B0F0"/>
                </a:solidFill>
              </a:rPr>
              <a:t>setName</a:t>
            </a:r>
            <a:r>
              <a:rPr lang="en-IN" dirty="0" smtClean="0"/>
              <a:t>(String name);</a:t>
            </a:r>
          </a:p>
          <a:p>
            <a:r>
              <a:rPr lang="en-IN" dirty="0"/>
              <a:t>public static Thread </a:t>
            </a:r>
            <a:r>
              <a:rPr lang="en-IN" b="1" dirty="0">
                <a:solidFill>
                  <a:srgbClr val="00B0F0"/>
                </a:solidFill>
              </a:rPr>
              <a:t>currentThread</a:t>
            </a:r>
            <a:r>
              <a:rPr lang="en-IN" dirty="0" smtClean="0"/>
              <a:t>();</a:t>
            </a:r>
          </a:p>
          <a:p>
            <a:pPr marL="0" indent="0">
              <a:buNone/>
            </a:pPr>
            <a:r>
              <a:rPr lang="en-IN" dirty="0" smtClean="0"/>
              <a:t>	-----------------</a:t>
            </a:r>
          </a:p>
          <a:p>
            <a:pPr marL="0" indent="0">
              <a:buNone/>
            </a:pPr>
            <a:r>
              <a:rPr lang="en-IN" dirty="0" smtClean="0">
                <a:solidFill>
                  <a:srgbClr val="FF0000"/>
                </a:solidFill>
              </a:rPr>
              <a:t>A sample program</a:t>
            </a:r>
          </a:p>
          <a:p>
            <a:pPr marL="0" indent="0">
              <a:buNone/>
            </a:pPr>
            <a:endParaRPr lang="en-IN" dirty="0" smtClean="0"/>
          </a:p>
          <a:p>
            <a:pPr marL="0" indent="0">
              <a:buNone/>
            </a:pPr>
            <a:r>
              <a:rPr lang="en-IN" dirty="0"/>
              <a:t>c</a:t>
            </a:r>
            <a:r>
              <a:rPr lang="en-IN" dirty="0" smtClean="0"/>
              <a:t>lass </a:t>
            </a:r>
            <a:r>
              <a:rPr lang="en-IN" dirty="0" smtClean="0">
                <a:solidFill>
                  <a:schemeClr val="tx2"/>
                </a:solidFill>
              </a:rPr>
              <a:t>MyThread</a:t>
            </a:r>
            <a:r>
              <a:rPr lang="en-IN" dirty="0" smtClean="0">
                <a:solidFill>
                  <a:srgbClr val="00B0F0"/>
                </a:solidFill>
              </a:rPr>
              <a:t> </a:t>
            </a:r>
            <a:r>
              <a:rPr lang="en-IN" dirty="0" smtClean="0"/>
              <a:t>extends Thread{</a:t>
            </a:r>
          </a:p>
          <a:p>
            <a:pPr marL="0" indent="0">
              <a:buNone/>
            </a:pPr>
            <a:endParaRPr lang="en-IN" dirty="0" smtClean="0"/>
          </a:p>
          <a:p>
            <a:pPr marL="0" indent="0">
              <a:buNone/>
            </a:pPr>
            <a:r>
              <a:rPr lang="en-IN" dirty="0"/>
              <a:t>}</a:t>
            </a:r>
          </a:p>
        </p:txBody>
      </p:sp>
    </p:spTree>
    <p:extLst>
      <p:ext uri="{BB962C8B-B14F-4D97-AF65-F5344CB8AC3E}">
        <p14:creationId xmlns:p14="http://schemas.microsoft.com/office/powerpoint/2010/main" val="17149334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60648"/>
            <a:ext cx="9144000" cy="6336704"/>
          </a:xfrm>
        </p:spPr>
        <p:txBody>
          <a:bodyPr>
            <a:normAutofit fontScale="85000" lnSpcReduction="20000"/>
          </a:bodyPr>
          <a:lstStyle/>
          <a:p>
            <a:pPr marL="0" indent="0">
              <a:buNone/>
            </a:pPr>
            <a:r>
              <a:rPr lang="en-IN" dirty="0" smtClean="0"/>
              <a:t>Class Test{</a:t>
            </a:r>
          </a:p>
          <a:p>
            <a:pPr marL="0" indent="0">
              <a:buNone/>
            </a:pPr>
            <a:r>
              <a:rPr lang="en-IN" dirty="0"/>
              <a:t>	</a:t>
            </a:r>
            <a:r>
              <a:rPr lang="en-IN" dirty="0" smtClean="0"/>
              <a:t>public static void main(String args[]){</a:t>
            </a:r>
          </a:p>
          <a:p>
            <a:pPr marL="0" indent="0">
              <a:buNone/>
            </a:pPr>
            <a:r>
              <a:rPr lang="en-IN" dirty="0"/>
              <a:t>	</a:t>
            </a:r>
            <a:r>
              <a:rPr lang="en-IN" dirty="0" smtClean="0"/>
              <a:t>	System.out.println(“name of current thread:”+</a:t>
            </a:r>
            <a:r>
              <a:rPr lang="en-IN" dirty="0" smtClean="0">
                <a:solidFill>
                  <a:srgbClr val="00B0F0"/>
                </a:solidFill>
              </a:rPr>
              <a:t>Thread.currentThread().getName()</a:t>
            </a:r>
            <a:r>
              <a:rPr lang="en-IN" dirty="0" smtClean="0"/>
              <a:t>);</a:t>
            </a:r>
          </a:p>
          <a:p>
            <a:pPr marL="0" indent="0">
              <a:buNone/>
            </a:pPr>
            <a:r>
              <a:rPr lang="en-IN" dirty="0"/>
              <a:t>	</a:t>
            </a:r>
            <a:r>
              <a:rPr lang="en-IN" dirty="0" smtClean="0"/>
              <a:t>	</a:t>
            </a:r>
            <a:r>
              <a:rPr lang="en-IN" dirty="0" smtClean="0">
                <a:solidFill>
                  <a:schemeClr val="tx2"/>
                </a:solidFill>
              </a:rPr>
              <a:t>MyThread</a:t>
            </a:r>
            <a:r>
              <a:rPr lang="en-IN" dirty="0" smtClean="0"/>
              <a:t> t=new </a:t>
            </a:r>
            <a:r>
              <a:rPr lang="en-IN" dirty="0" smtClean="0">
                <a:solidFill>
                  <a:schemeClr val="tx2"/>
                </a:solidFill>
              </a:rPr>
              <a:t>MyThread</a:t>
            </a:r>
            <a:r>
              <a:rPr lang="en-IN" dirty="0" smtClean="0"/>
              <a:t>();</a:t>
            </a:r>
          </a:p>
          <a:p>
            <a:pPr marL="0" indent="0">
              <a:buNone/>
            </a:pPr>
            <a:r>
              <a:rPr lang="en-IN" dirty="0"/>
              <a:t>	</a:t>
            </a:r>
            <a:r>
              <a:rPr lang="en-IN" dirty="0" smtClean="0"/>
              <a:t>	</a:t>
            </a:r>
            <a:r>
              <a:rPr lang="en-IN" dirty="0"/>
              <a:t>System.out.println(“name of </a:t>
            </a:r>
            <a:r>
              <a:rPr lang="en-IN" dirty="0" smtClean="0"/>
              <a:t>child </a:t>
            </a:r>
            <a:r>
              <a:rPr lang="en-IN" dirty="0"/>
              <a:t>thread</a:t>
            </a:r>
            <a:r>
              <a:rPr lang="en-IN" dirty="0" smtClean="0"/>
              <a:t>:”+</a:t>
            </a:r>
            <a:r>
              <a:rPr lang="en-IN" dirty="0">
                <a:solidFill>
                  <a:srgbClr val="00B0F0"/>
                </a:solidFill>
              </a:rPr>
              <a:t>t</a:t>
            </a:r>
            <a:r>
              <a:rPr lang="en-IN" dirty="0" smtClean="0">
                <a:solidFill>
                  <a:srgbClr val="00B0F0"/>
                </a:solidFill>
              </a:rPr>
              <a:t>.getName()</a:t>
            </a:r>
            <a:r>
              <a:rPr lang="en-IN" dirty="0" smtClean="0"/>
              <a:t>);</a:t>
            </a:r>
          </a:p>
          <a:p>
            <a:pPr marL="0" indent="0">
              <a:buNone/>
            </a:pPr>
            <a:r>
              <a:rPr lang="en-IN" dirty="0"/>
              <a:t>	</a:t>
            </a:r>
            <a:r>
              <a:rPr lang="en-IN" dirty="0" smtClean="0"/>
              <a:t>	</a:t>
            </a:r>
            <a:r>
              <a:rPr lang="en-IN" dirty="0">
                <a:solidFill>
                  <a:srgbClr val="00B0F0"/>
                </a:solidFill>
              </a:rPr>
              <a:t> Thread.currentThread().setName</a:t>
            </a:r>
            <a:r>
              <a:rPr lang="en-IN" dirty="0" smtClean="0"/>
              <a:t>( “</a:t>
            </a:r>
            <a:r>
              <a:rPr lang="en-IN" dirty="0"/>
              <a:t>cse</a:t>
            </a:r>
            <a:r>
              <a:rPr lang="en-IN" dirty="0" smtClean="0"/>
              <a:t>”);</a:t>
            </a:r>
          </a:p>
          <a:p>
            <a:pPr marL="0" indent="0">
              <a:buNone/>
            </a:pPr>
            <a:r>
              <a:rPr lang="en-IN" dirty="0"/>
              <a:t>	</a:t>
            </a:r>
            <a:r>
              <a:rPr lang="en-IN" dirty="0" smtClean="0"/>
              <a:t>	</a:t>
            </a:r>
            <a:r>
              <a:rPr lang="en-IN" dirty="0"/>
              <a:t>System.out.println</a:t>
            </a:r>
            <a:r>
              <a:rPr lang="en-IN" dirty="0" smtClean="0"/>
              <a:t>(“now name </a:t>
            </a:r>
            <a:r>
              <a:rPr lang="en-IN" dirty="0"/>
              <a:t>of current thread:”+</a:t>
            </a:r>
            <a:r>
              <a:rPr lang="en-IN" dirty="0">
                <a:solidFill>
                  <a:srgbClr val="00B0F0"/>
                </a:solidFill>
              </a:rPr>
              <a:t>Thread.currentThread().getName</a:t>
            </a:r>
            <a:r>
              <a:rPr lang="en-IN" dirty="0" smtClean="0">
                <a:solidFill>
                  <a:srgbClr val="00B0F0"/>
                </a:solidFill>
              </a:rPr>
              <a:t>()</a:t>
            </a:r>
            <a:r>
              <a:rPr lang="en-IN" dirty="0" smtClean="0"/>
              <a:t>);</a:t>
            </a:r>
          </a:p>
          <a:p>
            <a:pPr marL="0" indent="0">
              <a:buNone/>
            </a:pPr>
            <a:r>
              <a:rPr lang="en-IN" dirty="0"/>
              <a:t>	</a:t>
            </a:r>
            <a:r>
              <a:rPr lang="en-IN" dirty="0" smtClean="0"/>
              <a:t>}</a:t>
            </a:r>
          </a:p>
          <a:p>
            <a:pPr marL="0" indent="0">
              <a:buNone/>
            </a:pPr>
            <a:r>
              <a:rPr lang="en-IN" dirty="0" smtClean="0"/>
              <a:t>}</a:t>
            </a:r>
          </a:p>
          <a:p>
            <a:pPr marL="0" indent="0">
              <a:buNone/>
            </a:pPr>
            <a:r>
              <a:rPr lang="en-IN" dirty="0" smtClean="0">
                <a:solidFill>
                  <a:srgbClr val="FF0000"/>
                </a:solidFill>
              </a:rPr>
              <a:t>Output : </a:t>
            </a:r>
            <a:r>
              <a:rPr lang="en-IN" dirty="0" smtClean="0"/>
              <a:t>name </a:t>
            </a:r>
            <a:r>
              <a:rPr lang="en-IN" dirty="0"/>
              <a:t>of current </a:t>
            </a:r>
            <a:r>
              <a:rPr lang="en-IN" dirty="0" smtClean="0"/>
              <a:t>thread : main</a:t>
            </a:r>
          </a:p>
          <a:p>
            <a:pPr marL="0" indent="0">
              <a:buNone/>
            </a:pPr>
            <a:r>
              <a:rPr lang="en-IN" dirty="0"/>
              <a:t>	 </a:t>
            </a:r>
            <a:r>
              <a:rPr lang="en-IN" dirty="0" smtClean="0"/>
              <a:t>    name </a:t>
            </a:r>
            <a:r>
              <a:rPr lang="en-IN" dirty="0"/>
              <a:t>of child </a:t>
            </a:r>
            <a:r>
              <a:rPr lang="en-IN" dirty="0" smtClean="0"/>
              <a:t>thread : Thread-0</a:t>
            </a:r>
          </a:p>
          <a:p>
            <a:pPr marL="0" indent="0">
              <a:buNone/>
            </a:pPr>
            <a:r>
              <a:rPr lang="en-IN" dirty="0"/>
              <a:t>	</a:t>
            </a:r>
            <a:r>
              <a:rPr lang="en-IN" dirty="0" smtClean="0"/>
              <a:t>     now </a:t>
            </a:r>
            <a:r>
              <a:rPr lang="en-IN" dirty="0"/>
              <a:t>name of child </a:t>
            </a:r>
            <a:r>
              <a:rPr lang="en-IN" dirty="0" smtClean="0"/>
              <a:t>thread : cse</a:t>
            </a:r>
          </a:p>
          <a:p>
            <a:pPr marL="0" indent="0">
              <a:buNone/>
            </a:pPr>
            <a:endParaRPr lang="en-IN" dirty="0" smtClean="0">
              <a:solidFill>
                <a:srgbClr val="FF0000"/>
              </a:solidFill>
            </a:endParaRPr>
          </a:p>
          <a:p>
            <a:pPr marL="0" indent="0">
              <a:buNone/>
            </a:pPr>
            <a:endParaRPr lang="en-IN" dirty="0" smtClean="0"/>
          </a:p>
          <a:p>
            <a:pPr marL="0" indent="0">
              <a:buNone/>
            </a:pPr>
            <a:endParaRPr lang="en-IN" dirty="0" smtClean="0"/>
          </a:p>
        </p:txBody>
      </p:sp>
    </p:spTree>
    <p:extLst>
      <p:ext uri="{BB962C8B-B14F-4D97-AF65-F5344CB8AC3E}">
        <p14:creationId xmlns:p14="http://schemas.microsoft.com/office/powerpoint/2010/main" val="42559470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Thread Priorities</a:t>
            </a:r>
            <a:endParaRPr lang="en-IN" dirty="0">
              <a:solidFill>
                <a:srgbClr val="FF0000"/>
              </a:solidFill>
            </a:endParaRPr>
          </a:p>
        </p:txBody>
      </p:sp>
      <p:sp>
        <p:nvSpPr>
          <p:cNvPr id="3" name="Content Placeholder 2"/>
          <p:cNvSpPr>
            <a:spLocks noGrp="1"/>
          </p:cNvSpPr>
          <p:nvPr>
            <p:ph idx="1"/>
          </p:nvPr>
        </p:nvSpPr>
        <p:spPr/>
        <p:txBody>
          <a:bodyPr>
            <a:normAutofit lnSpcReduction="10000"/>
          </a:bodyPr>
          <a:lstStyle/>
          <a:p>
            <a:r>
              <a:rPr lang="en-IN" dirty="0" smtClean="0"/>
              <a:t>Every thread in java has some priority either provided by programmer or JVM.</a:t>
            </a:r>
          </a:p>
          <a:p>
            <a:r>
              <a:rPr lang="en-IN" dirty="0" smtClean="0"/>
              <a:t>Priority range is </a:t>
            </a:r>
            <a:r>
              <a:rPr lang="en-IN" dirty="0" smtClean="0">
                <a:solidFill>
                  <a:srgbClr val="00B0F0"/>
                </a:solidFill>
              </a:rPr>
              <a:t>1 to 10.</a:t>
            </a:r>
          </a:p>
          <a:p>
            <a:r>
              <a:rPr lang="en-IN" dirty="0" smtClean="0"/>
              <a:t>Thread Scheduler will use priorities while allocating processor.</a:t>
            </a:r>
          </a:p>
          <a:p>
            <a:r>
              <a:rPr lang="en-IN" dirty="0" smtClean="0"/>
              <a:t>Thread with highest priority will get chance first to execute</a:t>
            </a:r>
          </a:p>
          <a:p>
            <a:r>
              <a:rPr lang="en-IN" dirty="0" smtClean="0"/>
              <a:t>If priorities are same then we can’t expect  that which thread will get chance first. </a:t>
            </a:r>
            <a:endParaRPr lang="en-IN" dirty="0"/>
          </a:p>
        </p:txBody>
      </p:sp>
    </p:spTree>
    <p:extLst>
      <p:ext uri="{BB962C8B-B14F-4D97-AF65-F5344CB8AC3E}">
        <p14:creationId xmlns:p14="http://schemas.microsoft.com/office/powerpoint/2010/main" val="27217428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480720"/>
          </a:xfrm>
        </p:spPr>
        <p:txBody>
          <a:bodyPr>
            <a:normAutofit lnSpcReduction="10000"/>
          </a:bodyPr>
          <a:lstStyle/>
          <a:p>
            <a:r>
              <a:rPr lang="en-IN" dirty="0" smtClean="0"/>
              <a:t>The default priority for main thread is 5 but for all remaining threads default priority will be inherited from parent thread to child thread.</a:t>
            </a:r>
          </a:p>
          <a:p>
            <a:r>
              <a:rPr lang="en-IN" dirty="0" smtClean="0"/>
              <a:t>These are the methods to get and set priority of a thread </a:t>
            </a:r>
          </a:p>
          <a:p>
            <a:pPr marL="0" indent="0">
              <a:buNone/>
            </a:pPr>
            <a:r>
              <a:rPr lang="en-IN" dirty="0" smtClean="0">
                <a:solidFill>
                  <a:srgbClr val="FF0000"/>
                </a:solidFill>
                <a:sym typeface="Wingdings" pitchFamily="2" charset="2"/>
              </a:rPr>
              <a:t> </a:t>
            </a:r>
            <a:r>
              <a:rPr lang="en-IN" dirty="0" smtClean="0">
                <a:sym typeface="Wingdings" pitchFamily="2" charset="2"/>
              </a:rPr>
              <a:t>public final int </a:t>
            </a:r>
            <a:r>
              <a:rPr lang="en-IN" dirty="0" smtClean="0">
                <a:solidFill>
                  <a:srgbClr val="00B0F0"/>
                </a:solidFill>
                <a:sym typeface="Wingdings" pitchFamily="2" charset="2"/>
              </a:rPr>
              <a:t>getPriority</a:t>
            </a:r>
            <a:r>
              <a:rPr lang="en-IN" dirty="0" smtClean="0">
                <a:sym typeface="Wingdings" pitchFamily="2" charset="2"/>
              </a:rPr>
              <a:t>();</a:t>
            </a:r>
          </a:p>
          <a:p>
            <a:pPr marL="0" indent="0">
              <a:buNone/>
            </a:pPr>
            <a:r>
              <a:rPr lang="en-IN" dirty="0" smtClean="0">
                <a:solidFill>
                  <a:srgbClr val="FF0000"/>
                </a:solidFill>
                <a:sym typeface="Wingdings" pitchFamily="2" charset="2"/>
              </a:rPr>
              <a:t> </a:t>
            </a:r>
            <a:r>
              <a:rPr lang="en-IN" dirty="0" smtClean="0">
                <a:sym typeface="Wingdings" pitchFamily="2" charset="2"/>
              </a:rPr>
              <a:t>public </a:t>
            </a:r>
            <a:r>
              <a:rPr lang="en-IN" dirty="0">
                <a:sym typeface="Wingdings" pitchFamily="2" charset="2"/>
              </a:rPr>
              <a:t>final </a:t>
            </a:r>
            <a:r>
              <a:rPr lang="en-IN" dirty="0" smtClean="0">
                <a:sym typeface="Wingdings" pitchFamily="2" charset="2"/>
              </a:rPr>
              <a:t>void </a:t>
            </a:r>
            <a:r>
              <a:rPr lang="en-IN" dirty="0" smtClean="0">
                <a:solidFill>
                  <a:srgbClr val="00B0F0"/>
                </a:solidFill>
                <a:sym typeface="Wingdings" pitchFamily="2" charset="2"/>
              </a:rPr>
              <a:t>setPriority(int</a:t>
            </a:r>
            <a:r>
              <a:rPr lang="en-IN" dirty="0" smtClean="0">
                <a:sym typeface="Wingdings" pitchFamily="2" charset="2"/>
              </a:rPr>
              <a:t> p);</a:t>
            </a:r>
            <a:endParaRPr lang="en-IN" dirty="0">
              <a:sym typeface="Wingdings" pitchFamily="2" charset="2"/>
            </a:endParaRPr>
          </a:p>
          <a:p>
            <a:r>
              <a:rPr lang="en-IN" dirty="0" smtClean="0"/>
              <a:t>Some predefined constants for priority</a:t>
            </a:r>
          </a:p>
          <a:p>
            <a:pPr marL="0" indent="0">
              <a:buNone/>
            </a:pPr>
            <a:r>
              <a:rPr lang="en-IN" dirty="0"/>
              <a:t>	</a:t>
            </a:r>
            <a:r>
              <a:rPr lang="en-IN" dirty="0" smtClean="0"/>
              <a:t>1. </a:t>
            </a:r>
            <a:r>
              <a:rPr lang="en-IN" dirty="0" smtClean="0">
                <a:solidFill>
                  <a:srgbClr val="002060"/>
                </a:solidFill>
              </a:rPr>
              <a:t>Thread.MIN_PRIORITY   </a:t>
            </a:r>
            <a:r>
              <a:rPr lang="en-IN" dirty="0" smtClean="0"/>
              <a:t>for</a:t>
            </a:r>
            <a:r>
              <a:rPr lang="en-IN" dirty="0" smtClean="0">
                <a:solidFill>
                  <a:srgbClr val="002060"/>
                </a:solidFill>
              </a:rPr>
              <a:t>   </a:t>
            </a:r>
            <a:r>
              <a:rPr lang="en-IN" dirty="0" smtClean="0"/>
              <a:t>1</a:t>
            </a:r>
          </a:p>
          <a:p>
            <a:pPr marL="0" indent="0">
              <a:buNone/>
            </a:pPr>
            <a:r>
              <a:rPr lang="en-IN" dirty="0"/>
              <a:t>	</a:t>
            </a:r>
            <a:r>
              <a:rPr lang="en-IN" dirty="0" smtClean="0"/>
              <a:t>2.</a:t>
            </a:r>
            <a:r>
              <a:rPr lang="en-IN" dirty="0"/>
              <a:t> </a:t>
            </a:r>
            <a:r>
              <a:rPr lang="en-IN" dirty="0" smtClean="0">
                <a:solidFill>
                  <a:srgbClr val="002060"/>
                </a:solidFill>
              </a:rPr>
              <a:t>Thread.MAX_PRIORITY    </a:t>
            </a:r>
            <a:r>
              <a:rPr lang="en-IN" dirty="0" smtClean="0"/>
              <a:t>for</a:t>
            </a:r>
            <a:r>
              <a:rPr lang="en-IN" dirty="0" smtClean="0">
                <a:solidFill>
                  <a:srgbClr val="002060"/>
                </a:solidFill>
              </a:rPr>
              <a:t>   </a:t>
            </a:r>
            <a:r>
              <a:rPr lang="en-IN" dirty="0" smtClean="0"/>
              <a:t>10</a:t>
            </a:r>
            <a:endParaRPr lang="en-IN" dirty="0"/>
          </a:p>
          <a:p>
            <a:pPr marL="0" indent="0">
              <a:buNone/>
            </a:pPr>
            <a:r>
              <a:rPr lang="en-IN" dirty="0" smtClean="0"/>
              <a:t>	3. </a:t>
            </a:r>
            <a:r>
              <a:rPr lang="en-IN" dirty="0" smtClean="0">
                <a:solidFill>
                  <a:srgbClr val="002060"/>
                </a:solidFill>
              </a:rPr>
              <a:t>Thread.NORM_PRIORITY</a:t>
            </a:r>
            <a:r>
              <a:rPr lang="en-IN" dirty="0"/>
              <a:t> </a:t>
            </a:r>
            <a:r>
              <a:rPr lang="en-IN" dirty="0" smtClean="0"/>
              <a:t>   for    5</a:t>
            </a:r>
            <a:endParaRPr lang="en-IN" dirty="0">
              <a:solidFill>
                <a:srgbClr val="002060"/>
              </a:solidFill>
            </a:endParaRPr>
          </a:p>
        </p:txBody>
      </p:sp>
    </p:spTree>
    <p:extLst>
      <p:ext uri="{BB962C8B-B14F-4D97-AF65-F5344CB8AC3E}">
        <p14:creationId xmlns:p14="http://schemas.microsoft.com/office/powerpoint/2010/main" val="4924849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dirty="0" smtClean="0">
                <a:solidFill>
                  <a:srgbClr val="FF0000"/>
                </a:solidFill>
              </a:rPr>
              <a:t>Sample program for Priority Demo</a:t>
            </a:r>
            <a:endParaRPr lang="en-IN" dirty="0">
              <a:solidFill>
                <a:srgbClr val="FF0000"/>
              </a:solidFill>
            </a:endParaRPr>
          </a:p>
        </p:txBody>
      </p:sp>
      <p:sp>
        <p:nvSpPr>
          <p:cNvPr id="3" name="Content Placeholder 2"/>
          <p:cNvSpPr>
            <a:spLocks noGrp="1"/>
          </p:cNvSpPr>
          <p:nvPr>
            <p:ph idx="1"/>
          </p:nvPr>
        </p:nvSpPr>
        <p:spPr>
          <a:xfrm>
            <a:off x="0" y="1196752"/>
            <a:ext cx="9144000" cy="5661248"/>
          </a:xfrm>
        </p:spPr>
        <p:txBody>
          <a:bodyPr>
            <a:normAutofit fontScale="92500" lnSpcReduction="20000"/>
          </a:bodyPr>
          <a:lstStyle/>
          <a:p>
            <a:pPr marL="0" indent="0">
              <a:buNone/>
            </a:pPr>
            <a:r>
              <a:rPr lang="en-IN" dirty="0"/>
              <a:t>p</a:t>
            </a:r>
            <a:r>
              <a:rPr lang="en-IN" dirty="0" smtClean="0"/>
              <a:t>ublic static void main(String args[]){</a:t>
            </a:r>
          </a:p>
          <a:p>
            <a:pPr marL="0" indent="0">
              <a:buNone/>
            </a:pPr>
            <a:r>
              <a:rPr lang="en-IN" dirty="0"/>
              <a:t>	</a:t>
            </a:r>
            <a:r>
              <a:rPr lang="en-IN" dirty="0" smtClean="0"/>
              <a:t>System.out.println(“current thread priority:”+ </a:t>
            </a:r>
            <a:r>
              <a:rPr lang="en-IN" dirty="0" smtClean="0">
                <a:solidFill>
                  <a:srgbClr val="00B0F0"/>
                </a:solidFill>
              </a:rPr>
              <a:t>Thread.currentThread().getPriority</a:t>
            </a:r>
            <a:r>
              <a:rPr lang="en-IN" dirty="0" smtClean="0"/>
              <a:t>());// </a:t>
            </a:r>
            <a:r>
              <a:rPr lang="en-IN" dirty="0" smtClean="0">
                <a:solidFill>
                  <a:srgbClr val="FF0000"/>
                </a:solidFill>
              </a:rPr>
              <a:t>5</a:t>
            </a:r>
          </a:p>
          <a:p>
            <a:pPr marL="0" indent="0">
              <a:buNone/>
            </a:pPr>
            <a:r>
              <a:rPr lang="en-IN" dirty="0"/>
              <a:t>	</a:t>
            </a:r>
            <a:r>
              <a:rPr lang="en-IN" dirty="0" smtClean="0"/>
              <a:t>Thread.currentThread().</a:t>
            </a:r>
            <a:r>
              <a:rPr lang="en-IN" dirty="0" smtClean="0">
                <a:solidFill>
                  <a:srgbClr val="00B0F0"/>
                </a:solidFill>
              </a:rPr>
              <a:t>setPriority</a:t>
            </a:r>
            <a:r>
              <a:rPr lang="en-IN" dirty="0" smtClean="0"/>
              <a:t>(12); //runtime exception</a:t>
            </a:r>
          </a:p>
          <a:p>
            <a:pPr marL="0" indent="0">
              <a:buNone/>
            </a:pPr>
            <a:r>
              <a:rPr lang="en-IN" dirty="0" smtClean="0"/>
              <a:t>	</a:t>
            </a:r>
            <a:r>
              <a:rPr lang="en-IN" dirty="0"/>
              <a:t> Thread.currentThread().</a:t>
            </a:r>
            <a:r>
              <a:rPr lang="en-IN" dirty="0" smtClean="0">
                <a:solidFill>
                  <a:srgbClr val="00B0F0"/>
                </a:solidFill>
              </a:rPr>
              <a:t>setPriority</a:t>
            </a:r>
            <a:r>
              <a:rPr lang="en-IN" dirty="0" smtClean="0"/>
              <a:t>(7);</a:t>
            </a:r>
          </a:p>
          <a:p>
            <a:pPr marL="0" indent="0">
              <a:buNone/>
            </a:pPr>
            <a:r>
              <a:rPr lang="en-IN" dirty="0"/>
              <a:t>	 </a:t>
            </a:r>
            <a:r>
              <a:rPr lang="en-IN" dirty="0" smtClean="0"/>
              <a:t>MyThread t=new MyThread();</a:t>
            </a:r>
          </a:p>
          <a:p>
            <a:pPr marL="0" indent="0">
              <a:buNone/>
            </a:pPr>
            <a:r>
              <a:rPr lang="en-IN" dirty="0"/>
              <a:t>	</a:t>
            </a:r>
            <a:r>
              <a:rPr lang="en-IN" dirty="0" smtClean="0"/>
              <a:t> t.start();</a:t>
            </a:r>
          </a:p>
          <a:p>
            <a:pPr marL="0" indent="0">
              <a:buNone/>
            </a:pPr>
            <a:r>
              <a:rPr lang="en-IN" dirty="0"/>
              <a:t>	</a:t>
            </a:r>
            <a:r>
              <a:rPr lang="en-IN" dirty="0" smtClean="0"/>
              <a:t> System.out.println</a:t>
            </a:r>
            <a:r>
              <a:rPr lang="en-IN" dirty="0"/>
              <a:t>(“current thread priority:”+ </a:t>
            </a:r>
            <a:r>
              <a:rPr lang="en-IN" dirty="0" smtClean="0"/>
              <a:t>t.</a:t>
            </a:r>
            <a:r>
              <a:rPr lang="en-IN" dirty="0" smtClean="0">
                <a:solidFill>
                  <a:srgbClr val="00B0F0"/>
                </a:solidFill>
              </a:rPr>
              <a:t>getPriority</a:t>
            </a:r>
            <a:r>
              <a:rPr lang="en-IN" dirty="0" smtClean="0"/>
              <a:t>());// </a:t>
            </a:r>
            <a:r>
              <a:rPr lang="en-IN" dirty="0" smtClean="0">
                <a:solidFill>
                  <a:srgbClr val="FF0000"/>
                </a:solidFill>
              </a:rPr>
              <a:t>7</a:t>
            </a:r>
            <a:r>
              <a:rPr lang="en-IN" dirty="0"/>
              <a:t>	</a:t>
            </a:r>
            <a:endParaRPr lang="en-IN" dirty="0" smtClean="0"/>
          </a:p>
          <a:p>
            <a:pPr marL="0" indent="0">
              <a:buNone/>
            </a:pPr>
            <a:r>
              <a:rPr lang="en-IN" dirty="0"/>
              <a:t>	</a:t>
            </a:r>
            <a:r>
              <a:rPr lang="en-IN" dirty="0" smtClean="0"/>
              <a:t>}</a:t>
            </a:r>
          </a:p>
          <a:p>
            <a:pPr marL="0" indent="0">
              <a:buNone/>
            </a:pPr>
            <a:r>
              <a:rPr lang="en-IN" dirty="0"/>
              <a:t>}</a:t>
            </a:r>
          </a:p>
        </p:txBody>
      </p:sp>
    </p:spTree>
    <p:extLst>
      <p:ext uri="{BB962C8B-B14F-4D97-AF65-F5344CB8AC3E}">
        <p14:creationId xmlns:p14="http://schemas.microsoft.com/office/powerpoint/2010/main" val="16542696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lstStyle/>
          <a:p>
            <a:pPr marL="0" indent="0">
              <a:buNone/>
            </a:pPr>
            <a:r>
              <a:rPr lang="en-IN" dirty="0"/>
              <a:t> </a:t>
            </a:r>
          </a:p>
        </p:txBody>
      </p:sp>
      <p:sp>
        <p:nvSpPr>
          <p:cNvPr id="4" name="Oval 3"/>
          <p:cNvSpPr/>
          <p:nvPr/>
        </p:nvSpPr>
        <p:spPr>
          <a:xfrm>
            <a:off x="1052114" y="1412776"/>
            <a:ext cx="2448272" cy="15271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smtClean="0"/>
              <a:t>Thread class</a:t>
            </a:r>
            <a:endParaRPr lang="en-IN" sz="4000" dirty="0"/>
          </a:p>
        </p:txBody>
      </p:sp>
      <p:sp>
        <p:nvSpPr>
          <p:cNvPr id="5" name="Oval 4"/>
          <p:cNvSpPr/>
          <p:nvPr/>
        </p:nvSpPr>
        <p:spPr>
          <a:xfrm>
            <a:off x="5220072" y="1420910"/>
            <a:ext cx="2498576" cy="1518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t>m</a:t>
            </a:r>
            <a:r>
              <a:rPr lang="en-IN" sz="4000" dirty="0" smtClean="0"/>
              <a:t>ain Thread</a:t>
            </a:r>
            <a:endParaRPr lang="en-IN" sz="4000" dirty="0"/>
          </a:p>
        </p:txBody>
      </p:sp>
      <p:sp>
        <p:nvSpPr>
          <p:cNvPr id="6" name="Oval 5"/>
          <p:cNvSpPr/>
          <p:nvPr/>
        </p:nvSpPr>
        <p:spPr>
          <a:xfrm>
            <a:off x="1475656" y="4653136"/>
            <a:ext cx="5954960" cy="1274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smtClean="0"/>
              <a:t>MyThread t=new MyThread();</a:t>
            </a:r>
            <a:endParaRPr lang="en-IN" sz="3200" dirty="0"/>
          </a:p>
        </p:txBody>
      </p:sp>
      <p:cxnSp>
        <p:nvCxnSpPr>
          <p:cNvPr id="11" name="Straight Arrow Connector 10"/>
          <p:cNvCxnSpPr/>
          <p:nvPr/>
        </p:nvCxnSpPr>
        <p:spPr>
          <a:xfrm flipH="1" flipV="1">
            <a:off x="2843808" y="2939899"/>
            <a:ext cx="648072" cy="17132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5" idx="4"/>
          </p:cNvCxnSpPr>
          <p:nvPr/>
        </p:nvCxnSpPr>
        <p:spPr>
          <a:xfrm flipV="1">
            <a:off x="5508104" y="2939899"/>
            <a:ext cx="961256" cy="17132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rot="14860283">
            <a:off x="2032871" y="3642507"/>
            <a:ext cx="1739755" cy="461665"/>
          </a:xfrm>
          <a:prstGeom prst="rect">
            <a:avLst/>
          </a:prstGeom>
          <a:noFill/>
        </p:spPr>
        <p:txBody>
          <a:bodyPr wrap="square" rtlCol="0">
            <a:spAutoFit/>
          </a:bodyPr>
          <a:lstStyle/>
          <a:p>
            <a:r>
              <a:rPr lang="en-IN" sz="2400" dirty="0" smtClean="0"/>
              <a:t>Parent class</a:t>
            </a:r>
            <a:endParaRPr lang="en-IN" sz="2400" dirty="0"/>
          </a:p>
        </p:txBody>
      </p:sp>
      <p:sp>
        <p:nvSpPr>
          <p:cNvPr id="21" name="TextBox 20"/>
          <p:cNvSpPr txBox="1"/>
          <p:nvPr/>
        </p:nvSpPr>
        <p:spPr>
          <a:xfrm rot="17950747">
            <a:off x="4556529" y="3451818"/>
            <a:ext cx="1903150" cy="461665"/>
          </a:xfrm>
          <a:prstGeom prst="rect">
            <a:avLst/>
          </a:prstGeom>
          <a:noFill/>
        </p:spPr>
        <p:txBody>
          <a:bodyPr wrap="none" rtlCol="0">
            <a:spAutoFit/>
          </a:bodyPr>
          <a:lstStyle/>
          <a:p>
            <a:r>
              <a:rPr lang="en-IN" sz="2400" dirty="0" smtClean="0"/>
              <a:t>Parent thread</a:t>
            </a:r>
            <a:endParaRPr lang="en-IN" sz="2400" dirty="0"/>
          </a:p>
        </p:txBody>
      </p:sp>
    </p:spTree>
    <p:extLst>
      <p:ext uri="{BB962C8B-B14F-4D97-AF65-F5344CB8AC3E}">
        <p14:creationId xmlns:p14="http://schemas.microsoft.com/office/powerpoint/2010/main" val="40487740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274638"/>
            <a:ext cx="5688632" cy="706090"/>
          </a:xfrm>
        </p:spPr>
        <p:txBody>
          <a:bodyPr>
            <a:normAutofit fontScale="90000"/>
          </a:bodyPr>
          <a:lstStyle/>
          <a:p>
            <a:r>
              <a:rPr lang="en-IN" dirty="0" smtClean="0">
                <a:solidFill>
                  <a:srgbClr val="002060"/>
                </a:solidFill>
              </a:rPr>
              <a:t>Example on Priority </a:t>
            </a:r>
            <a:endParaRPr lang="en-IN" dirty="0">
              <a:solidFill>
                <a:srgbClr val="002060"/>
              </a:solidFill>
            </a:endParaRPr>
          </a:p>
        </p:txBody>
      </p:sp>
      <p:sp>
        <p:nvSpPr>
          <p:cNvPr id="3" name="Content Placeholder 2"/>
          <p:cNvSpPr>
            <a:spLocks noGrp="1"/>
          </p:cNvSpPr>
          <p:nvPr>
            <p:ph idx="1"/>
          </p:nvPr>
        </p:nvSpPr>
        <p:spPr>
          <a:xfrm>
            <a:off x="457200" y="908720"/>
            <a:ext cx="8229600" cy="5832648"/>
          </a:xfrm>
        </p:spPr>
        <p:txBody>
          <a:bodyPr>
            <a:normAutofit fontScale="70000" lnSpcReduction="20000"/>
          </a:bodyPr>
          <a:lstStyle/>
          <a:p>
            <a:pPr marL="0" indent="0" algn="just">
              <a:buNone/>
            </a:pPr>
            <a:r>
              <a:rPr lang="en-IN" b="1" dirty="0"/>
              <a:t>class </a:t>
            </a:r>
            <a:r>
              <a:rPr lang="en-IN" b="1" dirty="0" err="1"/>
              <a:t>Mythread</a:t>
            </a:r>
            <a:r>
              <a:rPr lang="en-IN" b="1" dirty="0"/>
              <a:t> extends Thread{</a:t>
            </a:r>
          </a:p>
          <a:p>
            <a:pPr marL="0" indent="0" algn="just">
              <a:buNone/>
            </a:pPr>
            <a:r>
              <a:rPr lang="en-IN" b="1" dirty="0"/>
              <a:t>	public void run(){</a:t>
            </a:r>
          </a:p>
          <a:p>
            <a:pPr marL="0" indent="0" algn="just">
              <a:buNone/>
            </a:pPr>
            <a:r>
              <a:rPr lang="en-IN" b="1" dirty="0"/>
              <a:t>		for( int </a:t>
            </a:r>
            <a:r>
              <a:rPr lang="en-IN" b="1" dirty="0" smtClean="0"/>
              <a:t>i=0;i&lt;10;i</a:t>
            </a:r>
            <a:r>
              <a:rPr lang="en-IN" b="1" dirty="0"/>
              <a:t>++){</a:t>
            </a:r>
          </a:p>
          <a:p>
            <a:pPr marL="0" indent="0" algn="just">
              <a:buNone/>
            </a:pPr>
            <a:r>
              <a:rPr lang="en-IN" b="1" dirty="0"/>
              <a:t>			System.out.println(“Child  Thread”);</a:t>
            </a:r>
          </a:p>
          <a:p>
            <a:pPr marL="0" indent="0" algn="just">
              <a:buNone/>
            </a:pPr>
            <a:r>
              <a:rPr lang="en-IN" b="1" dirty="0"/>
              <a:t>		}</a:t>
            </a:r>
          </a:p>
          <a:p>
            <a:pPr marL="0" indent="0" algn="just">
              <a:buNone/>
            </a:pPr>
            <a:r>
              <a:rPr lang="en-IN" b="1" dirty="0"/>
              <a:t>	}</a:t>
            </a:r>
          </a:p>
          <a:p>
            <a:pPr marL="0" indent="0" algn="just">
              <a:buNone/>
            </a:pPr>
            <a:r>
              <a:rPr lang="en-IN" b="1" dirty="0"/>
              <a:t>}</a:t>
            </a:r>
          </a:p>
          <a:p>
            <a:pPr marL="0" indent="0" algn="just">
              <a:buNone/>
            </a:pPr>
            <a:r>
              <a:rPr lang="en-IN" b="1" dirty="0"/>
              <a:t>class </a:t>
            </a:r>
            <a:r>
              <a:rPr lang="en-IN" b="1" dirty="0" smtClean="0"/>
              <a:t>ThreadPriorityDemo</a:t>
            </a:r>
            <a:r>
              <a:rPr lang="en-IN" b="1" dirty="0"/>
              <a:t>{</a:t>
            </a:r>
          </a:p>
          <a:p>
            <a:pPr marL="0" indent="0" algn="just">
              <a:buNone/>
            </a:pPr>
            <a:r>
              <a:rPr lang="en-IN" b="1" dirty="0"/>
              <a:t>	public static void main(String args[]){</a:t>
            </a:r>
          </a:p>
          <a:p>
            <a:pPr marL="0" indent="0" algn="just">
              <a:buNone/>
            </a:pPr>
            <a:r>
              <a:rPr lang="en-IN" b="1" dirty="0"/>
              <a:t>		MyThread  t=new MyThread</a:t>
            </a:r>
            <a:r>
              <a:rPr lang="en-IN" b="1" dirty="0" smtClean="0"/>
              <a:t>();</a:t>
            </a:r>
          </a:p>
          <a:p>
            <a:pPr marL="0" indent="0" algn="just">
              <a:buNone/>
            </a:pPr>
            <a:r>
              <a:rPr lang="en-IN" b="1" dirty="0"/>
              <a:t>	</a:t>
            </a:r>
            <a:r>
              <a:rPr lang="en-IN" b="1" dirty="0" smtClean="0"/>
              <a:t>	t.setPriority(10);</a:t>
            </a:r>
            <a:endParaRPr lang="en-IN" b="1" dirty="0"/>
          </a:p>
          <a:p>
            <a:pPr marL="0" indent="0" algn="just">
              <a:buNone/>
            </a:pPr>
            <a:r>
              <a:rPr lang="en-IN" b="1" dirty="0"/>
              <a:t>		t.start();</a:t>
            </a:r>
          </a:p>
          <a:p>
            <a:pPr marL="0" indent="0" algn="just">
              <a:buNone/>
            </a:pPr>
            <a:r>
              <a:rPr lang="en-IN" b="1" dirty="0"/>
              <a:t>		for( int  i=0;i&lt;10;i++)</a:t>
            </a:r>
          </a:p>
          <a:p>
            <a:pPr marL="0" indent="0" algn="just">
              <a:buNone/>
            </a:pPr>
            <a:r>
              <a:rPr lang="en-IN" b="1" dirty="0"/>
              <a:t>			System.out.println(“Parent  Thread”);</a:t>
            </a:r>
          </a:p>
          <a:p>
            <a:pPr marL="0" indent="0" algn="just">
              <a:buNone/>
            </a:pPr>
            <a:r>
              <a:rPr lang="en-IN" b="1" dirty="0"/>
              <a:t>	}</a:t>
            </a:r>
          </a:p>
          <a:p>
            <a:pPr marL="0" indent="0" algn="just">
              <a:buNone/>
            </a:pPr>
            <a:r>
              <a:rPr lang="en-IN" b="1" dirty="0" smtClean="0"/>
              <a:t>}</a:t>
            </a:r>
          </a:p>
          <a:p>
            <a:pPr marL="0" indent="0" algn="just">
              <a:buNone/>
            </a:pPr>
            <a:r>
              <a:rPr lang="en-IN" b="1" dirty="0" smtClean="0">
                <a:solidFill>
                  <a:srgbClr val="FF0000"/>
                </a:solidFill>
              </a:rPr>
              <a:t>Output: </a:t>
            </a:r>
            <a:r>
              <a:rPr lang="en-IN" b="1" dirty="0" smtClean="0"/>
              <a:t>In this program output should be only one</a:t>
            </a:r>
            <a:endParaRPr lang="en-IN" b="1" dirty="0" smtClean="0">
              <a:solidFill>
                <a:srgbClr val="FF0000"/>
              </a:solidFill>
            </a:endParaRPr>
          </a:p>
          <a:p>
            <a:pPr marL="0" indent="0" algn="just">
              <a:buNone/>
            </a:pPr>
            <a:endParaRPr lang="en-IN" b="1" dirty="0"/>
          </a:p>
          <a:p>
            <a:pPr marL="0" indent="0">
              <a:buNone/>
            </a:pPr>
            <a:endParaRPr lang="en-IN" dirty="0"/>
          </a:p>
        </p:txBody>
      </p:sp>
    </p:spTree>
    <p:extLst>
      <p:ext uri="{BB962C8B-B14F-4D97-AF65-F5344CB8AC3E}">
        <p14:creationId xmlns:p14="http://schemas.microsoft.com/office/powerpoint/2010/main" val="28837771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793507"/>
          </a:xfrm>
        </p:spPr>
        <p:txBody>
          <a:bodyPr/>
          <a:lstStyle/>
          <a:p>
            <a:pPr marL="0" indent="0">
              <a:buNone/>
            </a:pPr>
            <a:endParaRPr lang="en-IN" dirty="0" smtClean="0"/>
          </a:p>
          <a:p>
            <a:pPr marL="0" indent="0">
              <a:buNone/>
            </a:pPr>
            <a:r>
              <a:rPr lang="en-IN" sz="3600" b="1" dirty="0" smtClean="0">
                <a:solidFill>
                  <a:srgbClr val="FF0000"/>
                </a:solidFill>
              </a:rPr>
              <a:t>Note:</a:t>
            </a:r>
            <a:endParaRPr lang="en-IN" sz="3600" b="1" dirty="0">
              <a:solidFill>
                <a:srgbClr val="FF0000"/>
              </a:solidFill>
            </a:endParaRPr>
          </a:p>
          <a:p>
            <a:pPr marL="0" indent="0">
              <a:buNone/>
            </a:pPr>
            <a:r>
              <a:rPr lang="en-IN" dirty="0" smtClean="0"/>
              <a:t>In the previous program at some system output may vary for each execution because some systems don’t follow priority order</a:t>
            </a:r>
            <a:endParaRPr lang="en-IN" dirty="0"/>
          </a:p>
        </p:txBody>
      </p:sp>
    </p:spTree>
    <p:extLst>
      <p:ext uri="{BB962C8B-B14F-4D97-AF65-F5344CB8AC3E}">
        <p14:creationId xmlns:p14="http://schemas.microsoft.com/office/powerpoint/2010/main" val="6257373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rgbClr val="FF0000"/>
                </a:solidFill>
              </a:rPr>
              <a:t>Preventing Thread execution temporarily</a:t>
            </a:r>
            <a:endParaRPr lang="en-IN" b="1" dirty="0">
              <a:solidFill>
                <a:srgbClr val="FF0000"/>
              </a:solidFill>
            </a:endParaRPr>
          </a:p>
        </p:txBody>
      </p:sp>
      <p:sp>
        <p:nvSpPr>
          <p:cNvPr id="3" name="Content Placeholder 2"/>
          <p:cNvSpPr>
            <a:spLocks noGrp="1"/>
          </p:cNvSpPr>
          <p:nvPr>
            <p:ph idx="1"/>
          </p:nvPr>
        </p:nvSpPr>
        <p:spPr/>
        <p:txBody>
          <a:bodyPr/>
          <a:lstStyle/>
          <a:p>
            <a:r>
              <a:rPr lang="en-IN" dirty="0" smtClean="0"/>
              <a:t>Methods </a:t>
            </a:r>
          </a:p>
          <a:p>
            <a:pPr marL="0" indent="0">
              <a:buNone/>
            </a:pPr>
            <a:r>
              <a:rPr lang="en-IN" dirty="0"/>
              <a:t>	</a:t>
            </a:r>
            <a:r>
              <a:rPr lang="en-IN" dirty="0" smtClean="0"/>
              <a:t>1. yield();</a:t>
            </a:r>
          </a:p>
          <a:p>
            <a:pPr marL="0" indent="0">
              <a:buNone/>
            </a:pPr>
            <a:r>
              <a:rPr lang="en-IN" dirty="0"/>
              <a:t>	</a:t>
            </a:r>
            <a:r>
              <a:rPr lang="en-IN" dirty="0" smtClean="0"/>
              <a:t>2. join();</a:t>
            </a:r>
          </a:p>
          <a:p>
            <a:pPr marL="0" indent="0">
              <a:buNone/>
            </a:pPr>
            <a:r>
              <a:rPr lang="en-IN" dirty="0"/>
              <a:t>	</a:t>
            </a:r>
            <a:r>
              <a:rPr lang="en-IN" dirty="0" smtClean="0"/>
              <a:t>3. sleep();</a:t>
            </a:r>
          </a:p>
          <a:p>
            <a:pPr marL="0" indent="0">
              <a:buNone/>
            </a:pPr>
            <a:endParaRPr lang="en-IN" dirty="0"/>
          </a:p>
        </p:txBody>
      </p:sp>
    </p:spTree>
    <p:extLst>
      <p:ext uri="{BB962C8B-B14F-4D97-AF65-F5344CB8AC3E}">
        <p14:creationId xmlns:p14="http://schemas.microsoft.com/office/powerpoint/2010/main" val="42181190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1.</a:t>
            </a:r>
            <a:r>
              <a:rPr lang="en-IN" b="1" dirty="0" smtClean="0">
                <a:solidFill>
                  <a:srgbClr val="00B0F0"/>
                </a:solidFill>
              </a:rPr>
              <a:t> yield() method</a:t>
            </a:r>
            <a:endParaRPr lang="en-IN" b="1" dirty="0">
              <a:solidFill>
                <a:srgbClr val="00B0F0"/>
              </a:solidFill>
            </a:endParaRPr>
          </a:p>
        </p:txBody>
      </p:sp>
      <p:sp>
        <p:nvSpPr>
          <p:cNvPr id="3" name="Content Placeholder 2"/>
          <p:cNvSpPr>
            <a:spLocks noGrp="1"/>
          </p:cNvSpPr>
          <p:nvPr>
            <p:ph idx="1"/>
          </p:nvPr>
        </p:nvSpPr>
        <p:spPr/>
        <p:txBody>
          <a:bodyPr>
            <a:normAutofit lnSpcReduction="10000"/>
          </a:bodyPr>
          <a:lstStyle/>
          <a:p>
            <a:r>
              <a:rPr lang="en-IN" dirty="0" smtClean="0"/>
              <a:t>This method causes to pause the current executing thread to give the chance to other waiting thread of same priority. If there is no waiting thread or all the waiting threads having low priority then same thread can continue its execution.</a:t>
            </a:r>
          </a:p>
          <a:p>
            <a:r>
              <a:rPr lang="en-IN" dirty="0" smtClean="0"/>
              <a:t>If multiple threads are waiting with same priority then which thread will get chance , it depends on thread scheduler </a:t>
            </a:r>
            <a:endParaRPr lang="en-IN" dirty="0"/>
          </a:p>
        </p:txBody>
      </p:sp>
    </p:spTree>
    <p:extLst>
      <p:ext uri="{BB962C8B-B14F-4D97-AF65-F5344CB8AC3E}">
        <p14:creationId xmlns:p14="http://schemas.microsoft.com/office/powerpoint/2010/main" val="765595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T</a:t>
            </a:r>
            <a:r>
              <a:rPr lang="en-IN" b="1" dirty="0" smtClean="0">
                <a:solidFill>
                  <a:srgbClr val="FF0000"/>
                </a:solidFill>
              </a:rPr>
              <a:t>hread</a:t>
            </a:r>
            <a:endParaRPr lang="en-IN" b="1" dirty="0">
              <a:solidFill>
                <a:srgbClr val="FF0000"/>
              </a:solidFill>
            </a:endParaRPr>
          </a:p>
        </p:txBody>
      </p:sp>
      <p:sp>
        <p:nvSpPr>
          <p:cNvPr id="3" name="Content Placeholder 2"/>
          <p:cNvSpPr>
            <a:spLocks noGrp="1"/>
          </p:cNvSpPr>
          <p:nvPr>
            <p:ph idx="1"/>
          </p:nvPr>
        </p:nvSpPr>
        <p:spPr/>
        <p:txBody>
          <a:bodyPr/>
          <a:lstStyle/>
          <a:p>
            <a:r>
              <a:rPr lang="en-IN" dirty="0" smtClean="0"/>
              <a:t>A separate flow of execution</a:t>
            </a:r>
          </a:p>
          <a:p>
            <a:pPr marL="0" indent="0">
              <a:buNone/>
            </a:pPr>
            <a:r>
              <a:rPr lang="en-IN" dirty="0"/>
              <a:t>	</a:t>
            </a:r>
            <a:r>
              <a:rPr lang="en-IN" dirty="0" smtClean="0"/>
              <a:t>for every thread … there is a job</a:t>
            </a:r>
          </a:p>
          <a:p>
            <a:pPr marL="0" indent="0">
              <a:buNone/>
            </a:pPr>
            <a:r>
              <a:rPr lang="en-IN" b="1" dirty="0" smtClean="0">
                <a:solidFill>
                  <a:schemeClr val="accent5"/>
                </a:solidFill>
              </a:rPr>
              <a:t>There are two ways to define a thread</a:t>
            </a:r>
          </a:p>
          <a:p>
            <a:pPr marL="0" indent="0">
              <a:buNone/>
            </a:pPr>
            <a:r>
              <a:rPr lang="en-IN" b="1" dirty="0">
                <a:solidFill>
                  <a:schemeClr val="accent5"/>
                </a:solidFill>
              </a:rPr>
              <a:t>	</a:t>
            </a:r>
            <a:r>
              <a:rPr lang="en-IN" b="1" dirty="0" smtClean="0"/>
              <a:t>1. </a:t>
            </a:r>
            <a:r>
              <a:rPr lang="en-IN" dirty="0" smtClean="0"/>
              <a:t>By extending </a:t>
            </a:r>
            <a:r>
              <a:rPr lang="en-IN" dirty="0" smtClean="0">
                <a:solidFill>
                  <a:srgbClr val="00B0F0"/>
                </a:solidFill>
              </a:rPr>
              <a:t>Thread</a:t>
            </a:r>
            <a:r>
              <a:rPr lang="en-IN" dirty="0" smtClean="0"/>
              <a:t> class</a:t>
            </a:r>
          </a:p>
          <a:p>
            <a:pPr marL="0" indent="0">
              <a:buNone/>
            </a:pPr>
            <a:r>
              <a:rPr lang="en-IN" b="1" dirty="0">
                <a:solidFill>
                  <a:schemeClr val="accent5"/>
                </a:solidFill>
              </a:rPr>
              <a:t>	</a:t>
            </a:r>
            <a:endParaRPr lang="en-IN" b="1" dirty="0" smtClean="0">
              <a:solidFill>
                <a:schemeClr val="accent5"/>
              </a:solidFill>
            </a:endParaRPr>
          </a:p>
          <a:p>
            <a:pPr marL="0" indent="0">
              <a:buNone/>
            </a:pPr>
            <a:r>
              <a:rPr lang="en-IN" b="1" dirty="0">
                <a:solidFill>
                  <a:schemeClr val="accent5"/>
                </a:solidFill>
              </a:rPr>
              <a:t>	</a:t>
            </a:r>
            <a:r>
              <a:rPr lang="en-IN" b="1" dirty="0" smtClean="0"/>
              <a:t>2. </a:t>
            </a:r>
            <a:r>
              <a:rPr lang="en-IN" dirty="0" smtClean="0"/>
              <a:t>By implementing </a:t>
            </a:r>
            <a:r>
              <a:rPr lang="en-IN" dirty="0" smtClean="0">
                <a:solidFill>
                  <a:srgbClr val="00B0F0"/>
                </a:solidFill>
              </a:rPr>
              <a:t>Runnable</a:t>
            </a:r>
            <a:r>
              <a:rPr lang="en-IN" dirty="0" smtClean="0"/>
              <a:t> interface</a:t>
            </a:r>
            <a:endParaRPr lang="en-IN" b="1" dirty="0">
              <a:solidFill>
                <a:schemeClr val="accent5"/>
              </a:solidFill>
            </a:endParaRPr>
          </a:p>
        </p:txBody>
      </p:sp>
    </p:spTree>
    <p:extLst>
      <p:ext uri="{BB962C8B-B14F-4D97-AF65-F5344CB8AC3E}">
        <p14:creationId xmlns:p14="http://schemas.microsoft.com/office/powerpoint/2010/main" val="454274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332656"/>
            <a:ext cx="8856984" cy="6525344"/>
          </a:xfrm>
        </p:spPr>
        <p:txBody>
          <a:bodyPr>
            <a:normAutofit fontScale="92500" lnSpcReduction="10000"/>
          </a:bodyPr>
          <a:lstStyle/>
          <a:p>
            <a:r>
              <a:rPr lang="en-IN" dirty="0" smtClean="0"/>
              <a:t>The thread which is yielded ,when again it will get chance ,it depends on thread scheduler</a:t>
            </a:r>
          </a:p>
          <a:p>
            <a:pPr>
              <a:buFont typeface="Wingdings"/>
              <a:buChar char="à"/>
            </a:pPr>
            <a:r>
              <a:rPr lang="en-IN" dirty="0" smtClean="0">
                <a:solidFill>
                  <a:srgbClr val="00B0F0"/>
                </a:solidFill>
                <a:sym typeface="Wingdings" pitchFamily="2" charset="2"/>
              </a:rPr>
              <a:t>public static native void yield</a:t>
            </a:r>
            <a:r>
              <a:rPr lang="en-IN" dirty="0" smtClean="0">
                <a:sym typeface="Wingdings" pitchFamily="2" charset="2"/>
              </a:rPr>
              <a:t>();</a:t>
            </a:r>
          </a:p>
          <a:p>
            <a:pPr marL="0" indent="0">
              <a:buNone/>
            </a:pPr>
            <a:r>
              <a:rPr lang="en-IN" dirty="0" smtClean="0">
                <a:solidFill>
                  <a:srgbClr val="FF0000"/>
                </a:solidFill>
                <a:sym typeface="Wingdings" pitchFamily="2" charset="2"/>
              </a:rPr>
              <a:t>Sample program</a:t>
            </a:r>
          </a:p>
          <a:p>
            <a:pPr marL="0" indent="0">
              <a:buNone/>
            </a:pPr>
            <a:r>
              <a:rPr lang="en-IN" dirty="0" smtClean="0">
                <a:sym typeface="Wingdings" pitchFamily="2" charset="2"/>
              </a:rPr>
              <a:t>-----------------</a:t>
            </a:r>
          </a:p>
          <a:p>
            <a:pPr marL="0" indent="0">
              <a:buNone/>
            </a:pPr>
            <a:r>
              <a:rPr lang="en-IN" dirty="0" smtClean="0">
                <a:sym typeface="Wingdings" pitchFamily="2" charset="2"/>
              </a:rPr>
              <a:t>Class MyThread extends Thread{</a:t>
            </a:r>
          </a:p>
          <a:p>
            <a:pPr marL="0" indent="0">
              <a:buNone/>
            </a:pPr>
            <a:r>
              <a:rPr lang="en-IN" dirty="0">
                <a:sym typeface="Wingdings" pitchFamily="2" charset="2"/>
              </a:rPr>
              <a:t>	</a:t>
            </a:r>
            <a:r>
              <a:rPr lang="en-IN" dirty="0" smtClean="0">
                <a:sym typeface="Wingdings" pitchFamily="2" charset="2"/>
              </a:rPr>
              <a:t>public void run(){</a:t>
            </a:r>
          </a:p>
          <a:p>
            <a:pPr marL="0" indent="0">
              <a:buNone/>
            </a:pPr>
            <a:r>
              <a:rPr lang="en-IN" dirty="0">
                <a:sym typeface="Wingdings" pitchFamily="2" charset="2"/>
              </a:rPr>
              <a:t>	</a:t>
            </a:r>
            <a:r>
              <a:rPr lang="en-IN" dirty="0" smtClean="0">
                <a:sym typeface="Wingdings" pitchFamily="2" charset="2"/>
              </a:rPr>
              <a:t>	for(int i=0;i&lt;10;i++){</a:t>
            </a:r>
          </a:p>
          <a:p>
            <a:pPr marL="0" indent="0">
              <a:buNone/>
            </a:pPr>
            <a:r>
              <a:rPr lang="en-IN" dirty="0">
                <a:sym typeface="Wingdings" pitchFamily="2" charset="2"/>
              </a:rPr>
              <a:t>	</a:t>
            </a:r>
            <a:r>
              <a:rPr lang="en-IN" dirty="0" smtClean="0">
                <a:sym typeface="Wingdings" pitchFamily="2" charset="2"/>
              </a:rPr>
              <a:t>		System.out.println(“child thread”);</a:t>
            </a:r>
          </a:p>
          <a:p>
            <a:pPr marL="0" indent="0">
              <a:buNone/>
            </a:pPr>
            <a:r>
              <a:rPr lang="en-IN" dirty="0" smtClean="0">
                <a:sym typeface="Wingdings" pitchFamily="2" charset="2"/>
              </a:rPr>
              <a:t>			</a:t>
            </a:r>
            <a:r>
              <a:rPr lang="en-IN" dirty="0" smtClean="0">
                <a:solidFill>
                  <a:srgbClr val="00B0F0"/>
                </a:solidFill>
                <a:sym typeface="Wingdings" pitchFamily="2" charset="2"/>
              </a:rPr>
              <a:t>Thread.yield();</a:t>
            </a:r>
          </a:p>
          <a:p>
            <a:pPr marL="0" indent="0">
              <a:buNone/>
            </a:pPr>
            <a:r>
              <a:rPr lang="en-IN" dirty="0">
                <a:sym typeface="Wingdings" pitchFamily="2" charset="2"/>
              </a:rPr>
              <a:t>	</a:t>
            </a:r>
            <a:r>
              <a:rPr lang="en-IN" dirty="0" smtClean="0">
                <a:sym typeface="Wingdings" pitchFamily="2" charset="2"/>
              </a:rPr>
              <a:t>	}</a:t>
            </a:r>
          </a:p>
          <a:p>
            <a:pPr marL="0" indent="0">
              <a:buNone/>
            </a:pPr>
            <a:r>
              <a:rPr lang="en-IN" dirty="0">
                <a:sym typeface="Wingdings" pitchFamily="2" charset="2"/>
              </a:rPr>
              <a:t>	</a:t>
            </a:r>
            <a:r>
              <a:rPr lang="en-IN" dirty="0" smtClean="0">
                <a:sym typeface="Wingdings" pitchFamily="2" charset="2"/>
              </a:rPr>
              <a:t>}</a:t>
            </a:r>
          </a:p>
          <a:p>
            <a:pPr marL="0" indent="0">
              <a:buNone/>
            </a:pPr>
            <a:r>
              <a:rPr lang="en-IN" dirty="0" smtClean="0">
                <a:sym typeface="Wingdings" pitchFamily="2" charset="2"/>
              </a:rPr>
              <a:t>}</a:t>
            </a:r>
          </a:p>
        </p:txBody>
      </p:sp>
      <p:cxnSp>
        <p:nvCxnSpPr>
          <p:cNvPr id="5" name="Straight Arrow Connector 4"/>
          <p:cNvCxnSpPr/>
          <p:nvPr/>
        </p:nvCxnSpPr>
        <p:spPr>
          <a:xfrm>
            <a:off x="5364088" y="5085184"/>
            <a:ext cx="936104"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444208" y="6021288"/>
            <a:ext cx="742511" cy="369332"/>
          </a:xfrm>
          <a:prstGeom prst="rect">
            <a:avLst/>
          </a:prstGeom>
          <a:noFill/>
        </p:spPr>
        <p:txBody>
          <a:bodyPr wrap="none" rtlCol="0">
            <a:spAutoFit/>
          </a:bodyPr>
          <a:lstStyle/>
          <a:p>
            <a:r>
              <a:rPr lang="en-IN" dirty="0" smtClean="0"/>
              <a:t>Line 1</a:t>
            </a:r>
            <a:endParaRPr lang="en-IN" dirty="0"/>
          </a:p>
        </p:txBody>
      </p:sp>
    </p:spTree>
    <p:extLst>
      <p:ext uri="{BB962C8B-B14F-4D97-AF65-F5344CB8AC3E}">
        <p14:creationId xmlns:p14="http://schemas.microsoft.com/office/powerpoint/2010/main" val="25798202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6632"/>
            <a:ext cx="9036496" cy="6552728"/>
          </a:xfrm>
        </p:spPr>
        <p:txBody>
          <a:bodyPr>
            <a:normAutofit fontScale="92500" lnSpcReduction="20000"/>
          </a:bodyPr>
          <a:lstStyle/>
          <a:p>
            <a:pPr marL="0" indent="0">
              <a:buNone/>
            </a:pPr>
            <a:r>
              <a:rPr lang="en-IN" dirty="0" smtClean="0"/>
              <a:t>class ThreadYieldDemo{</a:t>
            </a:r>
          </a:p>
          <a:p>
            <a:pPr marL="0" indent="0">
              <a:buNone/>
            </a:pPr>
            <a:r>
              <a:rPr lang="en-IN" dirty="0"/>
              <a:t>	</a:t>
            </a:r>
            <a:r>
              <a:rPr lang="en-IN" dirty="0" smtClean="0"/>
              <a:t>public static void main(String args[]){</a:t>
            </a:r>
          </a:p>
          <a:p>
            <a:pPr marL="0" indent="0">
              <a:buNone/>
            </a:pPr>
            <a:r>
              <a:rPr lang="en-IN" dirty="0"/>
              <a:t>	</a:t>
            </a:r>
            <a:r>
              <a:rPr lang="en-IN" dirty="0" smtClean="0"/>
              <a:t>	MyThread t=new MyThread();</a:t>
            </a:r>
          </a:p>
          <a:p>
            <a:pPr marL="0" indent="0">
              <a:buNone/>
            </a:pPr>
            <a:r>
              <a:rPr lang="en-IN" dirty="0"/>
              <a:t>	</a:t>
            </a:r>
            <a:r>
              <a:rPr lang="en-IN" dirty="0" smtClean="0"/>
              <a:t>	t.start();</a:t>
            </a:r>
          </a:p>
          <a:p>
            <a:pPr marL="0" indent="0">
              <a:buNone/>
            </a:pPr>
            <a:r>
              <a:rPr lang="en-IN" dirty="0"/>
              <a:t>	</a:t>
            </a:r>
            <a:r>
              <a:rPr lang="en-IN" dirty="0" smtClean="0"/>
              <a:t>	for(int i=0;i&lt;10;i++){</a:t>
            </a:r>
          </a:p>
          <a:p>
            <a:pPr marL="0" indent="0">
              <a:buNone/>
            </a:pPr>
            <a:r>
              <a:rPr lang="en-IN" dirty="0"/>
              <a:t>	</a:t>
            </a:r>
            <a:r>
              <a:rPr lang="en-IN" dirty="0" smtClean="0"/>
              <a:t>		System.out.println(“parent thread”);</a:t>
            </a:r>
          </a:p>
          <a:p>
            <a:pPr marL="0" indent="0">
              <a:buNone/>
            </a:pPr>
            <a:r>
              <a:rPr lang="en-IN" dirty="0"/>
              <a:t>	</a:t>
            </a:r>
            <a:r>
              <a:rPr lang="en-IN" dirty="0" smtClean="0"/>
              <a:t>	}</a:t>
            </a:r>
          </a:p>
          <a:p>
            <a:pPr marL="0" indent="0">
              <a:buNone/>
            </a:pPr>
            <a:r>
              <a:rPr lang="en-IN" dirty="0"/>
              <a:t>	</a:t>
            </a:r>
            <a:r>
              <a:rPr lang="en-IN" dirty="0" smtClean="0"/>
              <a:t>}</a:t>
            </a:r>
          </a:p>
          <a:p>
            <a:pPr marL="0" indent="0">
              <a:buNone/>
            </a:pPr>
            <a:r>
              <a:rPr lang="en-IN" dirty="0" smtClean="0"/>
              <a:t>}</a:t>
            </a:r>
          </a:p>
          <a:p>
            <a:pPr>
              <a:buFont typeface="Wingdings"/>
              <a:buChar char="à"/>
            </a:pPr>
            <a:r>
              <a:rPr lang="en-IN" dirty="0" smtClean="0">
                <a:sym typeface="Wingdings" pitchFamily="2" charset="2"/>
              </a:rPr>
              <a:t>In this program </a:t>
            </a:r>
            <a:r>
              <a:rPr lang="en-IN" dirty="0" smtClean="0">
                <a:solidFill>
                  <a:srgbClr val="FF0000"/>
                </a:solidFill>
                <a:sym typeface="Wingdings" pitchFamily="2" charset="2"/>
              </a:rPr>
              <a:t>if</a:t>
            </a:r>
            <a:r>
              <a:rPr lang="en-IN" dirty="0" smtClean="0">
                <a:sym typeface="Wingdings" pitchFamily="2" charset="2"/>
              </a:rPr>
              <a:t> we comment </a:t>
            </a:r>
            <a:r>
              <a:rPr lang="en-IN" dirty="0" smtClean="0">
                <a:solidFill>
                  <a:srgbClr val="00B0F0"/>
                </a:solidFill>
                <a:sym typeface="Wingdings" pitchFamily="2" charset="2"/>
              </a:rPr>
              <a:t>Line 1 </a:t>
            </a:r>
            <a:r>
              <a:rPr lang="en-IN" dirty="0" smtClean="0">
                <a:sym typeface="Wingdings" pitchFamily="2" charset="2"/>
              </a:rPr>
              <a:t>then the both threads will be executed simultaneously and we can’t expect that which thread will complete its execution first  </a:t>
            </a:r>
            <a:r>
              <a:rPr lang="en-IN" dirty="0" smtClean="0">
                <a:solidFill>
                  <a:srgbClr val="FF0000"/>
                </a:solidFill>
                <a:sym typeface="Wingdings" pitchFamily="2" charset="2"/>
              </a:rPr>
              <a:t>else </a:t>
            </a:r>
            <a:r>
              <a:rPr lang="en-IN" dirty="0" smtClean="0">
                <a:sym typeface="Wingdings" pitchFamily="2" charset="2"/>
              </a:rPr>
              <a:t>child thread always calls yield() method so main thread will get more chance .Hence chance of completion of main thread is more than child thread </a:t>
            </a:r>
            <a:endParaRPr lang="en-IN" dirty="0" smtClean="0"/>
          </a:p>
          <a:p>
            <a:pPr marL="0" indent="0">
              <a:buNone/>
            </a:pPr>
            <a:endParaRPr lang="en-IN" dirty="0"/>
          </a:p>
        </p:txBody>
      </p:sp>
    </p:spTree>
    <p:extLst>
      <p:ext uri="{BB962C8B-B14F-4D97-AF65-F5344CB8AC3E}">
        <p14:creationId xmlns:p14="http://schemas.microsoft.com/office/powerpoint/2010/main" val="25005020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FF0000"/>
                </a:solidFill>
              </a:rPr>
              <a:t>Impact of yield() method on life cycle of a Thread</a:t>
            </a:r>
            <a:endParaRPr lang="en-IN" dirty="0">
              <a:solidFill>
                <a:srgbClr val="FF0000"/>
              </a:solidFill>
            </a:endParaRPr>
          </a:p>
        </p:txBody>
      </p:sp>
      <p:sp>
        <p:nvSpPr>
          <p:cNvPr id="3" name="Content Placeholder 2"/>
          <p:cNvSpPr>
            <a:spLocks noGrp="1"/>
          </p:cNvSpPr>
          <p:nvPr>
            <p:ph idx="1"/>
          </p:nvPr>
        </p:nvSpPr>
        <p:spPr>
          <a:xfrm>
            <a:off x="251520" y="1412777"/>
            <a:ext cx="8435280" cy="5179250"/>
          </a:xfrm>
        </p:spPr>
        <p:txBody>
          <a:bodyPr/>
          <a:lstStyle/>
          <a:p>
            <a:pPr marL="0" indent="0">
              <a:buNone/>
            </a:pPr>
            <a:r>
              <a:rPr lang="en-IN" dirty="0" smtClean="0"/>
              <a:t> </a:t>
            </a:r>
            <a:endParaRPr lang="en-IN" dirty="0"/>
          </a:p>
        </p:txBody>
      </p:sp>
      <p:sp>
        <p:nvSpPr>
          <p:cNvPr id="4" name="Oval 3"/>
          <p:cNvSpPr/>
          <p:nvPr/>
        </p:nvSpPr>
        <p:spPr>
          <a:xfrm>
            <a:off x="683568" y="2132494"/>
            <a:ext cx="1656184" cy="9453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New / Born </a:t>
            </a:r>
          </a:p>
          <a:p>
            <a:pPr algn="ctr"/>
            <a:endParaRPr lang="en-IN" dirty="0"/>
          </a:p>
        </p:txBody>
      </p:sp>
      <p:cxnSp>
        <p:nvCxnSpPr>
          <p:cNvPr id="6" name="Straight Arrow Connector 5"/>
          <p:cNvCxnSpPr/>
          <p:nvPr/>
        </p:nvCxnSpPr>
        <p:spPr>
          <a:xfrm>
            <a:off x="2339752" y="2687581"/>
            <a:ext cx="100811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Oval 7"/>
          <p:cNvSpPr/>
          <p:nvPr/>
        </p:nvSpPr>
        <p:spPr>
          <a:xfrm>
            <a:off x="3347864" y="2235860"/>
            <a:ext cx="1728192"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Ready/ Runnable</a:t>
            </a:r>
            <a:endParaRPr lang="en-IN" dirty="0"/>
          </a:p>
        </p:txBody>
      </p:sp>
      <p:sp>
        <p:nvSpPr>
          <p:cNvPr id="9" name="TextBox 8"/>
          <p:cNvSpPr txBox="1"/>
          <p:nvPr/>
        </p:nvSpPr>
        <p:spPr>
          <a:xfrm>
            <a:off x="2452498" y="2205082"/>
            <a:ext cx="1183347" cy="400110"/>
          </a:xfrm>
          <a:prstGeom prst="rect">
            <a:avLst/>
          </a:prstGeom>
          <a:noFill/>
        </p:spPr>
        <p:txBody>
          <a:bodyPr wrap="square" rtlCol="0">
            <a:spAutoFit/>
          </a:bodyPr>
          <a:lstStyle/>
          <a:p>
            <a:r>
              <a:rPr lang="en-IN" sz="2000" b="1" dirty="0" smtClean="0">
                <a:solidFill>
                  <a:srgbClr val="00B0F0"/>
                </a:solidFill>
              </a:rPr>
              <a:t>t.start();</a:t>
            </a:r>
            <a:endParaRPr lang="en-IN" sz="2000" b="1" dirty="0">
              <a:solidFill>
                <a:srgbClr val="00B0F0"/>
              </a:solidFill>
            </a:endParaRPr>
          </a:p>
        </p:txBody>
      </p:sp>
      <p:cxnSp>
        <p:nvCxnSpPr>
          <p:cNvPr id="11" name="Straight Arrow Connector 10"/>
          <p:cNvCxnSpPr/>
          <p:nvPr/>
        </p:nvCxnSpPr>
        <p:spPr>
          <a:xfrm>
            <a:off x="5076056" y="2677562"/>
            <a:ext cx="1296144" cy="154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Oval 12"/>
          <p:cNvSpPr/>
          <p:nvPr/>
        </p:nvSpPr>
        <p:spPr>
          <a:xfrm>
            <a:off x="6372199" y="2204864"/>
            <a:ext cx="1507481" cy="9453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Running</a:t>
            </a:r>
            <a:endParaRPr lang="en-IN" dirty="0"/>
          </a:p>
        </p:txBody>
      </p:sp>
      <p:sp>
        <p:nvSpPr>
          <p:cNvPr id="15" name="TextBox 14"/>
          <p:cNvSpPr txBox="1"/>
          <p:nvPr/>
        </p:nvSpPr>
        <p:spPr>
          <a:xfrm>
            <a:off x="5148788" y="2913510"/>
            <a:ext cx="1223412" cy="1200329"/>
          </a:xfrm>
          <a:prstGeom prst="rect">
            <a:avLst/>
          </a:prstGeom>
          <a:noFill/>
        </p:spPr>
        <p:txBody>
          <a:bodyPr wrap="none" rtlCol="0">
            <a:spAutoFit/>
          </a:bodyPr>
          <a:lstStyle/>
          <a:p>
            <a:r>
              <a:rPr lang="en-IN" b="1" dirty="0" smtClean="0"/>
              <a:t>If Thread</a:t>
            </a:r>
          </a:p>
          <a:p>
            <a:r>
              <a:rPr lang="en-IN" b="1" dirty="0" smtClean="0"/>
              <a:t> Scheduler </a:t>
            </a:r>
          </a:p>
          <a:p>
            <a:r>
              <a:rPr lang="en-IN" b="1" dirty="0" smtClean="0"/>
              <a:t>allocate </a:t>
            </a:r>
          </a:p>
          <a:p>
            <a:r>
              <a:rPr lang="en-IN" b="1" dirty="0" smtClean="0"/>
              <a:t>processors</a:t>
            </a:r>
            <a:endParaRPr lang="en-IN" b="1" dirty="0"/>
          </a:p>
        </p:txBody>
      </p:sp>
      <p:cxnSp>
        <p:nvCxnSpPr>
          <p:cNvPr id="17" name="Straight Arrow Connector 16"/>
          <p:cNvCxnSpPr/>
          <p:nvPr/>
        </p:nvCxnSpPr>
        <p:spPr>
          <a:xfrm>
            <a:off x="7020272" y="2985896"/>
            <a:ext cx="432048" cy="14512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Oval 18"/>
          <p:cNvSpPr/>
          <p:nvPr/>
        </p:nvSpPr>
        <p:spPr>
          <a:xfrm>
            <a:off x="6876256" y="4437112"/>
            <a:ext cx="153732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Dead</a:t>
            </a:r>
            <a:endParaRPr lang="en-IN" dirty="0"/>
          </a:p>
        </p:txBody>
      </p:sp>
      <p:sp>
        <p:nvSpPr>
          <p:cNvPr id="22" name="TextBox 21"/>
          <p:cNvSpPr txBox="1"/>
          <p:nvPr/>
        </p:nvSpPr>
        <p:spPr>
          <a:xfrm rot="4465797">
            <a:off x="7295611" y="3152002"/>
            <a:ext cx="1168140" cy="923330"/>
          </a:xfrm>
          <a:prstGeom prst="rect">
            <a:avLst/>
          </a:prstGeom>
          <a:noFill/>
        </p:spPr>
        <p:txBody>
          <a:bodyPr wrap="none" rtlCol="0">
            <a:spAutoFit/>
          </a:bodyPr>
          <a:lstStyle/>
          <a:p>
            <a:r>
              <a:rPr lang="en-IN" b="1" dirty="0" smtClean="0"/>
              <a:t>If run() </a:t>
            </a:r>
          </a:p>
          <a:p>
            <a:r>
              <a:rPr lang="en-IN" b="1" dirty="0" smtClean="0"/>
              <a:t>method </a:t>
            </a:r>
          </a:p>
          <a:p>
            <a:r>
              <a:rPr lang="en-IN" b="1" dirty="0" smtClean="0"/>
              <a:t>completes</a:t>
            </a:r>
            <a:endParaRPr lang="en-IN" b="1" dirty="0"/>
          </a:p>
        </p:txBody>
      </p:sp>
      <p:sp>
        <p:nvSpPr>
          <p:cNvPr id="23" name="TextBox 22"/>
          <p:cNvSpPr txBox="1"/>
          <p:nvPr/>
        </p:nvSpPr>
        <p:spPr>
          <a:xfrm>
            <a:off x="616345" y="1549957"/>
            <a:ext cx="3096344" cy="369332"/>
          </a:xfrm>
          <a:prstGeom prst="rect">
            <a:avLst/>
          </a:prstGeom>
          <a:noFill/>
        </p:spPr>
        <p:txBody>
          <a:bodyPr wrap="square" rtlCol="0">
            <a:spAutoFit/>
          </a:bodyPr>
          <a:lstStyle/>
          <a:p>
            <a:r>
              <a:rPr lang="en-IN" b="1" dirty="0" smtClean="0"/>
              <a:t>MyThread t=new MyThread();</a:t>
            </a:r>
            <a:endParaRPr lang="en-IN" b="1" dirty="0"/>
          </a:p>
        </p:txBody>
      </p:sp>
      <p:cxnSp>
        <p:nvCxnSpPr>
          <p:cNvPr id="26" name="Straight Arrow Connector 25"/>
          <p:cNvCxnSpPr/>
          <p:nvPr/>
        </p:nvCxnSpPr>
        <p:spPr>
          <a:xfrm flipH="1">
            <a:off x="1979713" y="1953096"/>
            <a:ext cx="945570" cy="1793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Curved Connector 20"/>
          <p:cNvCxnSpPr/>
          <p:nvPr/>
        </p:nvCxnSpPr>
        <p:spPr>
          <a:xfrm flipH="1" flipV="1">
            <a:off x="4212139" y="2215971"/>
            <a:ext cx="3667720" cy="441702"/>
          </a:xfrm>
          <a:prstGeom prst="curvedConnector4">
            <a:avLst>
              <a:gd name="adj1" fmla="val -6233"/>
              <a:gd name="adj2" fmla="val 158772"/>
            </a:avLst>
          </a:prstGeom>
          <a:ln>
            <a:tailEnd type="arrow"/>
          </a:ln>
        </p:spPr>
        <p:style>
          <a:lnRef idx="2">
            <a:schemeClr val="dk1"/>
          </a:lnRef>
          <a:fillRef idx="0">
            <a:schemeClr val="dk1"/>
          </a:fillRef>
          <a:effectRef idx="1">
            <a:schemeClr val="dk1"/>
          </a:effectRef>
          <a:fontRef idx="minor">
            <a:schemeClr val="tx1"/>
          </a:fontRef>
        </p:style>
      </p:cxnSp>
      <p:sp>
        <p:nvSpPr>
          <p:cNvPr id="42" name="TextBox 41"/>
          <p:cNvSpPr txBox="1"/>
          <p:nvPr/>
        </p:nvSpPr>
        <p:spPr>
          <a:xfrm>
            <a:off x="4855363" y="1519179"/>
            <a:ext cx="1737527" cy="400110"/>
          </a:xfrm>
          <a:prstGeom prst="rect">
            <a:avLst/>
          </a:prstGeom>
          <a:noFill/>
        </p:spPr>
        <p:txBody>
          <a:bodyPr wrap="none" rtlCol="0">
            <a:spAutoFit/>
          </a:bodyPr>
          <a:lstStyle/>
          <a:p>
            <a:r>
              <a:rPr lang="en-IN" sz="2000" b="1" dirty="0" smtClean="0">
                <a:solidFill>
                  <a:srgbClr val="00B0F0"/>
                </a:solidFill>
              </a:rPr>
              <a:t>Thread.yield();</a:t>
            </a:r>
            <a:endParaRPr lang="en-IN" sz="2000" b="1" dirty="0">
              <a:solidFill>
                <a:srgbClr val="00B0F0"/>
              </a:solidFill>
            </a:endParaRPr>
          </a:p>
        </p:txBody>
      </p:sp>
    </p:spTree>
    <p:extLst>
      <p:ext uri="{BB962C8B-B14F-4D97-AF65-F5344CB8AC3E}">
        <p14:creationId xmlns:p14="http://schemas.microsoft.com/office/powerpoint/2010/main" val="6127566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IN" dirty="0" smtClean="0"/>
              <a:t>2. </a:t>
            </a:r>
            <a:r>
              <a:rPr lang="en-IN" dirty="0" smtClean="0">
                <a:solidFill>
                  <a:srgbClr val="00B0F0"/>
                </a:solidFill>
              </a:rPr>
              <a:t>join() method</a:t>
            </a:r>
            <a:endParaRPr lang="en-IN" dirty="0">
              <a:solidFill>
                <a:srgbClr val="00B0F0"/>
              </a:solidFill>
            </a:endParaRPr>
          </a:p>
        </p:txBody>
      </p:sp>
      <p:sp>
        <p:nvSpPr>
          <p:cNvPr id="3" name="Content Placeholder 2"/>
          <p:cNvSpPr>
            <a:spLocks noGrp="1"/>
          </p:cNvSpPr>
          <p:nvPr>
            <p:ph idx="1"/>
          </p:nvPr>
        </p:nvSpPr>
        <p:spPr>
          <a:xfrm>
            <a:off x="457200" y="1196752"/>
            <a:ext cx="8229600" cy="5544616"/>
          </a:xfrm>
        </p:spPr>
        <p:txBody>
          <a:bodyPr/>
          <a:lstStyle/>
          <a:p>
            <a:r>
              <a:rPr lang="en-IN" dirty="0" smtClean="0"/>
              <a:t>If thread wants to wait until completing some other thread then we can go for join() method. For example a thread </a:t>
            </a:r>
            <a:r>
              <a:rPr lang="en-IN" dirty="0" smtClean="0">
                <a:solidFill>
                  <a:srgbClr val="7030A0"/>
                </a:solidFill>
              </a:rPr>
              <a:t>t1</a:t>
            </a:r>
            <a:r>
              <a:rPr lang="en-IN" dirty="0" smtClean="0"/>
              <a:t> wants to wait until completing the execution of thread </a:t>
            </a:r>
            <a:r>
              <a:rPr lang="en-IN" dirty="0" smtClean="0">
                <a:solidFill>
                  <a:srgbClr val="7030A0"/>
                </a:solidFill>
              </a:rPr>
              <a:t>t2</a:t>
            </a:r>
            <a:r>
              <a:rPr lang="en-IN" dirty="0" smtClean="0"/>
              <a:t> then </a:t>
            </a:r>
            <a:r>
              <a:rPr lang="en-IN" dirty="0" smtClean="0">
                <a:solidFill>
                  <a:srgbClr val="7030A0"/>
                </a:solidFill>
              </a:rPr>
              <a:t>t1</a:t>
            </a:r>
            <a:r>
              <a:rPr lang="en-IN" dirty="0" smtClean="0"/>
              <a:t> has to call </a:t>
            </a:r>
            <a:r>
              <a:rPr lang="en-IN" dirty="0" smtClean="0">
                <a:solidFill>
                  <a:srgbClr val="7030A0"/>
                </a:solidFill>
              </a:rPr>
              <a:t>t2.join();</a:t>
            </a:r>
          </a:p>
          <a:p>
            <a:pPr marL="0" indent="0">
              <a:buNone/>
            </a:pPr>
            <a:r>
              <a:rPr lang="en-IN" dirty="0" smtClean="0">
                <a:solidFill>
                  <a:srgbClr val="FF0000"/>
                </a:solidFill>
                <a:sym typeface="Wingdings" pitchFamily="2" charset="2"/>
              </a:rPr>
              <a:t></a:t>
            </a:r>
            <a:r>
              <a:rPr lang="en-IN" dirty="0" err="1" smtClean="0">
                <a:solidFill>
                  <a:srgbClr val="FF0000"/>
                </a:solidFill>
                <a:sym typeface="Wingdings" pitchFamily="2" charset="2"/>
              </a:rPr>
              <a:t>eg</a:t>
            </a:r>
            <a:r>
              <a:rPr lang="en-IN" dirty="0" smtClean="0">
                <a:solidFill>
                  <a:srgbClr val="FF0000"/>
                </a:solidFill>
                <a:sym typeface="Wingdings" pitchFamily="2" charset="2"/>
              </a:rPr>
              <a:t>.</a:t>
            </a:r>
            <a:endParaRPr lang="en-IN" dirty="0" smtClean="0">
              <a:solidFill>
                <a:srgbClr val="FF0000"/>
              </a:solidFill>
            </a:endParaRPr>
          </a:p>
        </p:txBody>
      </p:sp>
      <p:sp>
        <p:nvSpPr>
          <p:cNvPr id="4" name="Rectangle 3"/>
          <p:cNvSpPr/>
          <p:nvPr/>
        </p:nvSpPr>
        <p:spPr>
          <a:xfrm>
            <a:off x="1651568" y="4006164"/>
            <a:ext cx="1872208"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smtClean="0"/>
              <a:t>Venue fixing activity(t1)</a:t>
            </a:r>
            <a:endParaRPr lang="en-IN" sz="2400" dirty="0"/>
          </a:p>
        </p:txBody>
      </p:sp>
      <p:sp>
        <p:nvSpPr>
          <p:cNvPr id="5" name="Rectangle 4"/>
          <p:cNvSpPr/>
          <p:nvPr/>
        </p:nvSpPr>
        <p:spPr>
          <a:xfrm>
            <a:off x="3929863" y="4020019"/>
            <a:ext cx="1944216"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2400" dirty="0" smtClean="0"/>
              <a:t>Wedding card printing(t2)</a:t>
            </a:r>
            <a:endParaRPr lang="en-IN" sz="2400" dirty="0"/>
          </a:p>
        </p:txBody>
      </p:sp>
      <p:sp>
        <p:nvSpPr>
          <p:cNvPr id="6" name="Rectangle 5"/>
          <p:cNvSpPr/>
          <p:nvPr/>
        </p:nvSpPr>
        <p:spPr>
          <a:xfrm>
            <a:off x="6228184" y="4005064"/>
            <a:ext cx="2160240" cy="9144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sz="2400" dirty="0" smtClean="0"/>
              <a:t>Wedding card distribution(t3)</a:t>
            </a:r>
            <a:endParaRPr lang="en-IN" sz="2400" dirty="0"/>
          </a:p>
        </p:txBody>
      </p:sp>
      <p:sp>
        <p:nvSpPr>
          <p:cNvPr id="7" name="TextBox 6"/>
          <p:cNvSpPr txBox="1"/>
          <p:nvPr/>
        </p:nvSpPr>
        <p:spPr>
          <a:xfrm>
            <a:off x="2030729" y="5263671"/>
            <a:ext cx="1584176" cy="369332"/>
          </a:xfrm>
          <a:prstGeom prst="rect">
            <a:avLst/>
          </a:prstGeom>
          <a:noFill/>
        </p:spPr>
        <p:txBody>
          <a:bodyPr wrap="square" rtlCol="0">
            <a:spAutoFit/>
          </a:bodyPr>
          <a:lstStyle/>
          <a:p>
            <a:r>
              <a:rPr lang="en-IN" dirty="0" smtClean="0"/>
              <a:t>t1</a:t>
            </a:r>
            <a:endParaRPr lang="en-IN" dirty="0"/>
          </a:p>
        </p:txBody>
      </p:sp>
      <p:sp>
        <p:nvSpPr>
          <p:cNvPr id="13" name="TextBox 12"/>
          <p:cNvSpPr txBox="1"/>
          <p:nvPr/>
        </p:nvSpPr>
        <p:spPr>
          <a:xfrm>
            <a:off x="4193958" y="5085184"/>
            <a:ext cx="486054" cy="369332"/>
          </a:xfrm>
          <a:prstGeom prst="rect">
            <a:avLst/>
          </a:prstGeom>
          <a:noFill/>
        </p:spPr>
        <p:txBody>
          <a:bodyPr wrap="square" rtlCol="0">
            <a:spAutoFit/>
          </a:bodyPr>
          <a:lstStyle/>
          <a:p>
            <a:r>
              <a:rPr lang="en-IN" dirty="0" smtClean="0"/>
              <a:t>t2</a:t>
            </a:r>
            <a:endParaRPr lang="en-IN" dirty="0"/>
          </a:p>
        </p:txBody>
      </p:sp>
      <p:sp>
        <p:nvSpPr>
          <p:cNvPr id="14" name="Freeform 13"/>
          <p:cNvSpPr/>
          <p:nvPr/>
        </p:nvSpPr>
        <p:spPr>
          <a:xfrm>
            <a:off x="3929863" y="5330709"/>
            <a:ext cx="558405" cy="984729"/>
          </a:xfrm>
          <a:custGeom>
            <a:avLst/>
            <a:gdLst>
              <a:gd name="connsiteX0" fmla="*/ 166254 w 249382"/>
              <a:gd name="connsiteY0" fmla="*/ 0 h 748145"/>
              <a:gd name="connsiteX1" fmla="*/ 235527 w 249382"/>
              <a:gd name="connsiteY1" fmla="*/ 13854 h 748145"/>
              <a:gd name="connsiteX2" fmla="*/ 180109 w 249382"/>
              <a:gd name="connsiteY2" fmla="*/ 124690 h 748145"/>
              <a:gd name="connsiteX3" fmla="*/ 152400 w 249382"/>
              <a:gd name="connsiteY3" fmla="*/ 152400 h 748145"/>
              <a:gd name="connsiteX4" fmla="*/ 110836 w 249382"/>
              <a:gd name="connsiteY4" fmla="*/ 166254 h 748145"/>
              <a:gd name="connsiteX5" fmla="*/ 96982 w 249382"/>
              <a:gd name="connsiteY5" fmla="*/ 318654 h 748145"/>
              <a:gd name="connsiteX6" fmla="*/ 138545 w 249382"/>
              <a:gd name="connsiteY6" fmla="*/ 332509 h 748145"/>
              <a:gd name="connsiteX7" fmla="*/ 249382 w 249382"/>
              <a:gd name="connsiteY7" fmla="*/ 415636 h 748145"/>
              <a:gd name="connsiteX8" fmla="*/ 235527 w 249382"/>
              <a:gd name="connsiteY8" fmla="*/ 457200 h 748145"/>
              <a:gd name="connsiteX9" fmla="*/ 152400 w 249382"/>
              <a:gd name="connsiteY9" fmla="*/ 471054 h 748145"/>
              <a:gd name="connsiteX10" fmla="*/ 13854 w 249382"/>
              <a:gd name="connsiteY10" fmla="*/ 484909 h 748145"/>
              <a:gd name="connsiteX11" fmla="*/ 0 w 249382"/>
              <a:gd name="connsiteY11" fmla="*/ 526472 h 748145"/>
              <a:gd name="connsiteX12" fmla="*/ 55418 w 249382"/>
              <a:gd name="connsiteY12" fmla="*/ 609600 h 748145"/>
              <a:gd name="connsiteX13" fmla="*/ 138545 w 249382"/>
              <a:gd name="connsiteY13" fmla="*/ 637309 h 748145"/>
              <a:gd name="connsiteX14" fmla="*/ 110836 w 249382"/>
              <a:gd name="connsiteY14" fmla="*/ 678872 h 748145"/>
              <a:gd name="connsiteX15" fmla="*/ 27709 w 249382"/>
              <a:gd name="connsiteY15" fmla="*/ 720436 h 748145"/>
              <a:gd name="connsiteX16" fmla="*/ 27709 w 249382"/>
              <a:gd name="connsiteY16" fmla="*/ 748145 h 74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9382" h="748145">
                <a:moveTo>
                  <a:pt x="166254" y="0"/>
                </a:moveTo>
                <a:cubicBezTo>
                  <a:pt x="189345" y="4618"/>
                  <a:pt x="223844" y="-6592"/>
                  <a:pt x="235527" y="13854"/>
                </a:cubicBezTo>
                <a:cubicBezTo>
                  <a:pt x="275090" y="83088"/>
                  <a:pt x="211760" y="99369"/>
                  <a:pt x="180109" y="124690"/>
                </a:cubicBezTo>
                <a:cubicBezTo>
                  <a:pt x="169909" y="132850"/>
                  <a:pt x="163601" y="145679"/>
                  <a:pt x="152400" y="152400"/>
                </a:cubicBezTo>
                <a:cubicBezTo>
                  <a:pt x="139877" y="159914"/>
                  <a:pt x="124691" y="161636"/>
                  <a:pt x="110836" y="166254"/>
                </a:cubicBezTo>
                <a:cubicBezTo>
                  <a:pt x="94572" y="215047"/>
                  <a:pt x="62168" y="266432"/>
                  <a:pt x="96982" y="318654"/>
                </a:cubicBezTo>
                <a:cubicBezTo>
                  <a:pt x="105083" y="330805"/>
                  <a:pt x="125779" y="325417"/>
                  <a:pt x="138545" y="332509"/>
                </a:cubicBezTo>
                <a:cubicBezTo>
                  <a:pt x="209041" y="371674"/>
                  <a:pt x="207341" y="373597"/>
                  <a:pt x="249382" y="415636"/>
                </a:cubicBezTo>
                <a:cubicBezTo>
                  <a:pt x="244764" y="429491"/>
                  <a:pt x="248207" y="449954"/>
                  <a:pt x="235527" y="457200"/>
                </a:cubicBezTo>
                <a:cubicBezTo>
                  <a:pt x="211137" y="471137"/>
                  <a:pt x="180274" y="467570"/>
                  <a:pt x="152400" y="471054"/>
                </a:cubicBezTo>
                <a:cubicBezTo>
                  <a:pt x="106346" y="476811"/>
                  <a:pt x="60036" y="480291"/>
                  <a:pt x="13854" y="484909"/>
                </a:cubicBezTo>
                <a:cubicBezTo>
                  <a:pt x="9236" y="498763"/>
                  <a:pt x="0" y="511868"/>
                  <a:pt x="0" y="526472"/>
                </a:cubicBezTo>
                <a:cubicBezTo>
                  <a:pt x="0" y="558296"/>
                  <a:pt x="30427" y="595716"/>
                  <a:pt x="55418" y="609600"/>
                </a:cubicBezTo>
                <a:cubicBezTo>
                  <a:pt x="80950" y="623785"/>
                  <a:pt x="138545" y="637309"/>
                  <a:pt x="138545" y="637309"/>
                </a:cubicBezTo>
                <a:cubicBezTo>
                  <a:pt x="129309" y="651163"/>
                  <a:pt x="123838" y="668470"/>
                  <a:pt x="110836" y="678872"/>
                </a:cubicBezTo>
                <a:cubicBezTo>
                  <a:pt x="62177" y="717799"/>
                  <a:pt x="71503" y="662044"/>
                  <a:pt x="27709" y="720436"/>
                </a:cubicBezTo>
                <a:cubicBezTo>
                  <a:pt x="22167" y="727825"/>
                  <a:pt x="27709" y="738909"/>
                  <a:pt x="27709" y="748145"/>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5" name="TextBox 14"/>
          <p:cNvSpPr txBox="1"/>
          <p:nvPr/>
        </p:nvSpPr>
        <p:spPr>
          <a:xfrm>
            <a:off x="3819718" y="6248793"/>
            <a:ext cx="1255472" cy="461665"/>
          </a:xfrm>
          <a:prstGeom prst="rect">
            <a:avLst/>
          </a:prstGeom>
          <a:noFill/>
        </p:spPr>
        <p:txBody>
          <a:bodyPr wrap="none" rtlCol="0">
            <a:spAutoFit/>
          </a:bodyPr>
          <a:lstStyle/>
          <a:p>
            <a:r>
              <a:rPr lang="en-IN" sz="2400" dirty="0" smtClean="0"/>
              <a:t>t1.join();</a:t>
            </a:r>
            <a:endParaRPr lang="en-IN" sz="2400" dirty="0"/>
          </a:p>
        </p:txBody>
      </p:sp>
      <p:sp>
        <p:nvSpPr>
          <p:cNvPr id="16" name="Freeform 15"/>
          <p:cNvSpPr/>
          <p:nvPr/>
        </p:nvSpPr>
        <p:spPr>
          <a:xfrm>
            <a:off x="1751526" y="5510818"/>
            <a:ext cx="558405" cy="984729"/>
          </a:xfrm>
          <a:custGeom>
            <a:avLst/>
            <a:gdLst>
              <a:gd name="connsiteX0" fmla="*/ 166254 w 249382"/>
              <a:gd name="connsiteY0" fmla="*/ 0 h 748145"/>
              <a:gd name="connsiteX1" fmla="*/ 235527 w 249382"/>
              <a:gd name="connsiteY1" fmla="*/ 13854 h 748145"/>
              <a:gd name="connsiteX2" fmla="*/ 180109 w 249382"/>
              <a:gd name="connsiteY2" fmla="*/ 124690 h 748145"/>
              <a:gd name="connsiteX3" fmla="*/ 152400 w 249382"/>
              <a:gd name="connsiteY3" fmla="*/ 152400 h 748145"/>
              <a:gd name="connsiteX4" fmla="*/ 110836 w 249382"/>
              <a:gd name="connsiteY4" fmla="*/ 166254 h 748145"/>
              <a:gd name="connsiteX5" fmla="*/ 96982 w 249382"/>
              <a:gd name="connsiteY5" fmla="*/ 318654 h 748145"/>
              <a:gd name="connsiteX6" fmla="*/ 138545 w 249382"/>
              <a:gd name="connsiteY6" fmla="*/ 332509 h 748145"/>
              <a:gd name="connsiteX7" fmla="*/ 249382 w 249382"/>
              <a:gd name="connsiteY7" fmla="*/ 415636 h 748145"/>
              <a:gd name="connsiteX8" fmla="*/ 235527 w 249382"/>
              <a:gd name="connsiteY8" fmla="*/ 457200 h 748145"/>
              <a:gd name="connsiteX9" fmla="*/ 152400 w 249382"/>
              <a:gd name="connsiteY9" fmla="*/ 471054 h 748145"/>
              <a:gd name="connsiteX10" fmla="*/ 13854 w 249382"/>
              <a:gd name="connsiteY10" fmla="*/ 484909 h 748145"/>
              <a:gd name="connsiteX11" fmla="*/ 0 w 249382"/>
              <a:gd name="connsiteY11" fmla="*/ 526472 h 748145"/>
              <a:gd name="connsiteX12" fmla="*/ 55418 w 249382"/>
              <a:gd name="connsiteY12" fmla="*/ 609600 h 748145"/>
              <a:gd name="connsiteX13" fmla="*/ 138545 w 249382"/>
              <a:gd name="connsiteY13" fmla="*/ 637309 h 748145"/>
              <a:gd name="connsiteX14" fmla="*/ 110836 w 249382"/>
              <a:gd name="connsiteY14" fmla="*/ 678872 h 748145"/>
              <a:gd name="connsiteX15" fmla="*/ 27709 w 249382"/>
              <a:gd name="connsiteY15" fmla="*/ 720436 h 748145"/>
              <a:gd name="connsiteX16" fmla="*/ 27709 w 249382"/>
              <a:gd name="connsiteY16" fmla="*/ 748145 h 74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9382" h="748145">
                <a:moveTo>
                  <a:pt x="166254" y="0"/>
                </a:moveTo>
                <a:cubicBezTo>
                  <a:pt x="189345" y="4618"/>
                  <a:pt x="223844" y="-6592"/>
                  <a:pt x="235527" y="13854"/>
                </a:cubicBezTo>
                <a:cubicBezTo>
                  <a:pt x="275090" y="83088"/>
                  <a:pt x="211760" y="99369"/>
                  <a:pt x="180109" y="124690"/>
                </a:cubicBezTo>
                <a:cubicBezTo>
                  <a:pt x="169909" y="132850"/>
                  <a:pt x="163601" y="145679"/>
                  <a:pt x="152400" y="152400"/>
                </a:cubicBezTo>
                <a:cubicBezTo>
                  <a:pt x="139877" y="159914"/>
                  <a:pt x="124691" y="161636"/>
                  <a:pt x="110836" y="166254"/>
                </a:cubicBezTo>
                <a:cubicBezTo>
                  <a:pt x="94572" y="215047"/>
                  <a:pt x="62168" y="266432"/>
                  <a:pt x="96982" y="318654"/>
                </a:cubicBezTo>
                <a:cubicBezTo>
                  <a:pt x="105083" y="330805"/>
                  <a:pt x="125779" y="325417"/>
                  <a:pt x="138545" y="332509"/>
                </a:cubicBezTo>
                <a:cubicBezTo>
                  <a:pt x="209041" y="371674"/>
                  <a:pt x="207341" y="373597"/>
                  <a:pt x="249382" y="415636"/>
                </a:cubicBezTo>
                <a:cubicBezTo>
                  <a:pt x="244764" y="429491"/>
                  <a:pt x="248207" y="449954"/>
                  <a:pt x="235527" y="457200"/>
                </a:cubicBezTo>
                <a:cubicBezTo>
                  <a:pt x="211137" y="471137"/>
                  <a:pt x="180274" y="467570"/>
                  <a:pt x="152400" y="471054"/>
                </a:cubicBezTo>
                <a:cubicBezTo>
                  <a:pt x="106346" y="476811"/>
                  <a:pt x="60036" y="480291"/>
                  <a:pt x="13854" y="484909"/>
                </a:cubicBezTo>
                <a:cubicBezTo>
                  <a:pt x="9236" y="498763"/>
                  <a:pt x="0" y="511868"/>
                  <a:pt x="0" y="526472"/>
                </a:cubicBezTo>
                <a:cubicBezTo>
                  <a:pt x="0" y="558296"/>
                  <a:pt x="30427" y="595716"/>
                  <a:pt x="55418" y="609600"/>
                </a:cubicBezTo>
                <a:cubicBezTo>
                  <a:pt x="80950" y="623785"/>
                  <a:pt x="138545" y="637309"/>
                  <a:pt x="138545" y="637309"/>
                </a:cubicBezTo>
                <a:cubicBezTo>
                  <a:pt x="129309" y="651163"/>
                  <a:pt x="123838" y="668470"/>
                  <a:pt x="110836" y="678872"/>
                </a:cubicBezTo>
                <a:cubicBezTo>
                  <a:pt x="62177" y="717799"/>
                  <a:pt x="71503" y="662044"/>
                  <a:pt x="27709" y="720436"/>
                </a:cubicBezTo>
                <a:cubicBezTo>
                  <a:pt x="22167" y="727825"/>
                  <a:pt x="27709" y="738909"/>
                  <a:pt x="27709" y="748145"/>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7" name="Freeform 16"/>
          <p:cNvSpPr/>
          <p:nvPr/>
        </p:nvSpPr>
        <p:spPr>
          <a:xfrm>
            <a:off x="6787327" y="5454516"/>
            <a:ext cx="558405" cy="984729"/>
          </a:xfrm>
          <a:custGeom>
            <a:avLst/>
            <a:gdLst>
              <a:gd name="connsiteX0" fmla="*/ 166254 w 249382"/>
              <a:gd name="connsiteY0" fmla="*/ 0 h 748145"/>
              <a:gd name="connsiteX1" fmla="*/ 235527 w 249382"/>
              <a:gd name="connsiteY1" fmla="*/ 13854 h 748145"/>
              <a:gd name="connsiteX2" fmla="*/ 180109 w 249382"/>
              <a:gd name="connsiteY2" fmla="*/ 124690 h 748145"/>
              <a:gd name="connsiteX3" fmla="*/ 152400 w 249382"/>
              <a:gd name="connsiteY3" fmla="*/ 152400 h 748145"/>
              <a:gd name="connsiteX4" fmla="*/ 110836 w 249382"/>
              <a:gd name="connsiteY4" fmla="*/ 166254 h 748145"/>
              <a:gd name="connsiteX5" fmla="*/ 96982 w 249382"/>
              <a:gd name="connsiteY5" fmla="*/ 318654 h 748145"/>
              <a:gd name="connsiteX6" fmla="*/ 138545 w 249382"/>
              <a:gd name="connsiteY6" fmla="*/ 332509 h 748145"/>
              <a:gd name="connsiteX7" fmla="*/ 249382 w 249382"/>
              <a:gd name="connsiteY7" fmla="*/ 415636 h 748145"/>
              <a:gd name="connsiteX8" fmla="*/ 235527 w 249382"/>
              <a:gd name="connsiteY8" fmla="*/ 457200 h 748145"/>
              <a:gd name="connsiteX9" fmla="*/ 152400 w 249382"/>
              <a:gd name="connsiteY9" fmla="*/ 471054 h 748145"/>
              <a:gd name="connsiteX10" fmla="*/ 13854 w 249382"/>
              <a:gd name="connsiteY10" fmla="*/ 484909 h 748145"/>
              <a:gd name="connsiteX11" fmla="*/ 0 w 249382"/>
              <a:gd name="connsiteY11" fmla="*/ 526472 h 748145"/>
              <a:gd name="connsiteX12" fmla="*/ 55418 w 249382"/>
              <a:gd name="connsiteY12" fmla="*/ 609600 h 748145"/>
              <a:gd name="connsiteX13" fmla="*/ 138545 w 249382"/>
              <a:gd name="connsiteY13" fmla="*/ 637309 h 748145"/>
              <a:gd name="connsiteX14" fmla="*/ 110836 w 249382"/>
              <a:gd name="connsiteY14" fmla="*/ 678872 h 748145"/>
              <a:gd name="connsiteX15" fmla="*/ 27709 w 249382"/>
              <a:gd name="connsiteY15" fmla="*/ 720436 h 748145"/>
              <a:gd name="connsiteX16" fmla="*/ 27709 w 249382"/>
              <a:gd name="connsiteY16" fmla="*/ 748145 h 74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9382" h="748145">
                <a:moveTo>
                  <a:pt x="166254" y="0"/>
                </a:moveTo>
                <a:cubicBezTo>
                  <a:pt x="189345" y="4618"/>
                  <a:pt x="223844" y="-6592"/>
                  <a:pt x="235527" y="13854"/>
                </a:cubicBezTo>
                <a:cubicBezTo>
                  <a:pt x="275090" y="83088"/>
                  <a:pt x="211760" y="99369"/>
                  <a:pt x="180109" y="124690"/>
                </a:cubicBezTo>
                <a:cubicBezTo>
                  <a:pt x="169909" y="132850"/>
                  <a:pt x="163601" y="145679"/>
                  <a:pt x="152400" y="152400"/>
                </a:cubicBezTo>
                <a:cubicBezTo>
                  <a:pt x="139877" y="159914"/>
                  <a:pt x="124691" y="161636"/>
                  <a:pt x="110836" y="166254"/>
                </a:cubicBezTo>
                <a:cubicBezTo>
                  <a:pt x="94572" y="215047"/>
                  <a:pt x="62168" y="266432"/>
                  <a:pt x="96982" y="318654"/>
                </a:cubicBezTo>
                <a:cubicBezTo>
                  <a:pt x="105083" y="330805"/>
                  <a:pt x="125779" y="325417"/>
                  <a:pt x="138545" y="332509"/>
                </a:cubicBezTo>
                <a:cubicBezTo>
                  <a:pt x="209041" y="371674"/>
                  <a:pt x="207341" y="373597"/>
                  <a:pt x="249382" y="415636"/>
                </a:cubicBezTo>
                <a:cubicBezTo>
                  <a:pt x="244764" y="429491"/>
                  <a:pt x="248207" y="449954"/>
                  <a:pt x="235527" y="457200"/>
                </a:cubicBezTo>
                <a:cubicBezTo>
                  <a:pt x="211137" y="471137"/>
                  <a:pt x="180274" y="467570"/>
                  <a:pt x="152400" y="471054"/>
                </a:cubicBezTo>
                <a:cubicBezTo>
                  <a:pt x="106346" y="476811"/>
                  <a:pt x="60036" y="480291"/>
                  <a:pt x="13854" y="484909"/>
                </a:cubicBezTo>
                <a:cubicBezTo>
                  <a:pt x="9236" y="498763"/>
                  <a:pt x="0" y="511868"/>
                  <a:pt x="0" y="526472"/>
                </a:cubicBezTo>
                <a:cubicBezTo>
                  <a:pt x="0" y="558296"/>
                  <a:pt x="30427" y="595716"/>
                  <a:pt x="55418" y="609600"/>
                </a:cubicBezTo>
                <a:cubicBezTo>
                  <a:pt x="80950" y="623785"/>
                  <a:pt x="138545" y="637309"/>
                  <a:pt x="138545" y="637309"/>
                </a:cubicBezTo>
                <a:cubicBezTo>
                  <a:pt x="129309" y="651163"/>
                  <a:pt x="123838" y="668470"/>
                  <a:pt x="110836" y="678872"/>
                </a:cubicBezTo>
                <a:cubicBezTo>
                  <a:pt x="62177" y="717799"/>
                  <a:pt x="71503" y="662044"/>
                  <a:pt x="27709" y="720436"/>
                </a:cubicBezTo>
                <a:cubicBezTo>
                  <a:pt x="22167" y="727825"/>
                  <a:pt x="27709" y="738909"/>
                  <a:pt x="27709" y="748145"/>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9" name="TextBox 18"/>
          <p:cNvSpPr txBox="1"/>
          <p:nvPr/>
        </p:nvSpPr>
        <p:spPr>
          <a:xfrm>
            <a:off x="6983779" y="5141486"/>
            <a:ext cx="378630" cy="369332"/>
          </a:xfrm>
          <a:prstGeom prst="rect">
            <a:avLst/>
          </a:prstGeom>
          <a:noFill/>
        </p:spPr>
        <p:txBody>
          <a:bodyPr wrap="none" rtlCol="0">
            <a:spAutoFit/>
          </a:bodyPr>
          <a:lstStyle/>
          <a:p>
            <a:r>
              <a:rPr lang="en-IN" dirty="0" smtClean="0"/>
              <a:t>t2</a:t>
            </a:r>
            <a:endParaRPr lang="en-IN" dirty="0"/>
          </a:p>
        </p:txBody>
      </p:sp>
      <p:sp>
        <p:nvSpPr>
          <p:cNvPr id="20" name="TextBox 19"/>
          <p:cNvSpPr txBox="1"/>
          <p:nvPr/>
        </p:nvSpPr>
        <p:spPr>
          <a:xfrm>
            <a:off x="6382076" y="6310881"/>
            <a:ext cx="1255472" cy="461665"/>
          </a:xfrm>
          <a:prstGeom prst="rect">
            <a:avLst/>
          </a:prstGeom>
          <a:noFill/>
        </p:spPr>
        <p:txBody>
          <a:bodyPr wrap="none" rtlCol="0">
            <a:spAutoFit/>
          </a:bodyPr>
          <a:lstStyle/>
          <a:p>
            <a:r>
              <a:rPr lang="en-IN" sz="2400" dirty="0"/>
              <a:t>t</a:t>
            </a:r>
            <a:r>
              <a:rPr lang="en-IN" sz="2400" dirty="0" smtClean="0"/>
              <a:t>2.join();</a:t>
            </a:r>
            <a:endParaRPr lang="en-IN" sz="2400" dirty="0"/>
          </a:p>
        </p:txBody>
      </p:sp>
    </p:spTree>
    <p:extLst>
      <p:ext uri="{BB962C8B-B14F-4D97-AF65-F5344CB8AC3E}">
        <p14:creationId xmlns:p14="http://schemas.microsoft.com/office/powerpoint/2010/main" val="28066961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408712"/>
          </a:xfrm>
        </p:spPr>
        <p:txBody>
          <a:bodyPr>
            <a:normAutofit lnSpcReduction="10000"/>
          </a:bodyPr>
          <a:lstStyle/>
          <a:p>
            <a:pPr marL="0" indent="0">
              <a:buNone/>
            </a:pPr>
            <a:r>
              <a:rPr lang="en-IN" dirty="0" smtClean="0"/>
              <a:t>	In the above example t2 has to wait until venue fixing thread t1 completion, hence t2 has to call t1.join() method.</a:t>
            </a:r>
          </a:p>
          <a:p>
            <a:pPr marL="0" indent="0">
              <a:buNone/>
            </a:pPr>
            <a:r>
              <a:rPr lang="en-IN" dirty="0" smtClean="0"/>
              <a:t>	Wedding card distribution thread t3 has to wait until completion of wedding card printing, hence t3 has to call t2.join() method.</a:t>
            </a:r>
          </a:p>
          <a:p>
            <a:pPr>
              <a:buFont typeface="Wingdings"/>
              <a:buChar char="à"/>
            </a:pPr>
            <a:r>
              <a:rPr lang="en-IN" dirty="0">
                <a:solidFill>
                  <a:srgbClr val="FF0000"/>
                </a:solidFill>
                <a:sym typeface="Wingdings" pitchFamily="2" charset="2"/>
              </a:rPr>
              <a:t> </a:t>
            </a:r>
            <a:r>
              <a:rPr lang="en-IN" dirty="0" smtClean="0">
                <a:sym typeface="Wingdings" pitchFamily="2" charset="2"/>
              </a:rPr>
              <a:t>public final </a:t>
            </a:r>
            <a:r>
              <a:rPr lang="en-IN" dirty="0" smtClean="0">
                <a:solidFill>
                  <a:srgbClr val="00B0F0"/>
                </a:solidFill>
                <a:sym typeface="Wingdings" pitchFamily="2" charset="2"/>
              </a:rPr>
              <a:t>join</a:t>
            </a:r>
            <a:r>
              <a:rPr lang="en-IN" dirty="0" smtClean="0">
                <a:sym typeface="Wingdings" pitchFamily="2" charset="2"/>
              </a:rPr>
              <a:t>();</a:t>
            </a:r>
          </a:p>
          <a:p>
            <a:pPr>
              <a:buFont typeface="Wingdings"/>
              <a:buChar char="à"/>
            </a:pPr>
            <a:r>
              <a:rPr lang="en-IN" dirty="0" smtClean="0">
                <a:solidFill>
                  <a:srgbClr val="FF0000"/>
                </a:solidFill>
                <a:sym typeface="Wingdings" pitchFamily="2" charset="2"/>
              </a:rPr>
              <a:t> </a:t>
            </a:r>
            <a:r>
              <a:rPr lang="en-IN" dirty="0" smtClean="0">
                <a:sym typeface="Wingdings" pitchFamily="2" charset="2"/>
              </a:rPr>
              <a:t>public </a:t>
            </a:r>
            <a:r>
              <a:rPr lang="en-IN" dirty="0">
                <a:sym typeface="Wingdings" pitchFamily="2" charset="2"/>
              </a:rPr>
              <a:t>final </a:t>
            </a:r>
            <a:r>
              <a:rPr lang="en-IN" dirty="0" smtClean="0">
                <a:solidFill>
                  <a:srgbClr val="00B0F0"/>
                </a:solidFill>
                <a:sym typeface="Wingdings" pitchFamily="2" charset="2"/>
              </a:rPr>
              <a:t>join</a:t>
            </a:r>
            <a:r>
              <a:rPr lang="en-IN" dirty="0" smtClean="0">
                <a:sym typeface="Wingdings" pitchFamily="2" charset="2"/>
              </a:rPr>
              <a:t>(long ms );</a:t>
            </a:r>
            <a:endParaRPr lang="en-IN" dirty="0">
              <a:sym typeface="Wingdings" pitchFamily="2" charset="2"/>
            </a:endParaRPr>
          </a:p>
          <a:p>
            <a:pPr>
              <a:buFont typeface="Wingdings"/>
              <a:buChar char="à"/>
            </a:pPr>
            <a:r>
              <a:rPr lang="en-IN" dirty="0" smtClean="0">
                <a:solidFill>
                  <a:srgbClr val="FF0000"/>
                </a:solidFill>
                <a:sym typeface="Wingdings" pitchFamily="2" charset="2"/>
              </a:rPr>
              <a:t> </a:t>
            </a:r>
            <a:r>
              <a:rPr lang="en-IN" dirty="0" smtClean="0">
                <a:sym typeface="Wingdings" pitchFamily="2" charset="2"/>
              </a:rPr>
              <a:t>public </a:t>
            </a:r>
            <a:r>
              <a:rPr lang="en-IN" dirty="0">
                <a:sym typeface="Wingdings" pitchFamily="2" charset="2"/>
              </a:rPr>
              <a:t>final </a:t>
            </a:r>
            <a:r>
              <a:rPr lang="en-IN" dirty="0" smtClean="0">
                <a:solidFill>
                  <a:srgbClr val="00B0F0"/>
                </a:solidFill>
                <a:sym typeface="Wingdings" pitchFamily="2" charset="2"/>
              </a:rPr>
              <a:t>join</a:t>
            </a:r>
            <a:r>
              <a:rPr lang="en-IN" dirty="0" smtClean="0">
                <a:sym typeface="Wingdings" pitchFamily="2" charset="2"/>
              </a:rPr>
              <a:t>(long ms , int ns);</a:t>
            </a:r>
            <a:endParaRPr lang="en-IN" dirty="0">
              <a:sym typeface="Wingdings" pitchFamily="2" charset="2"/>
            </a:endParaRPr>
          </a:p>
          <a:p>
            <a:r>
              <a:rPr lang="en-IN" dirty="0" smtClean="0"/>
              <a:t>Every join() method throws InterruptedException that is checked Exception hence compulsory to handle</a:t>
            </a:r>
          </a:p>
          <a:p>
            <a:pPr marL="0" indent="0">
              <a:buNone/>
            </a:pPr>
            <a:endParaRPr lang="en-IN" dirty="0"/>
          </a:p>
        </p:txBody>
      </p:sp>
    </p:spTree>
    <p:extLst>
      <p:ext uri="{BB962C8B-B14F-4D97-AF65-F5344CB8AC3E}">
        <p14:creationId xmlns:p14="http://schemas.microsoft.com/office/powerpoint/2010/main" val="41023469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408712"/>
          </a:xfrm>
        </p:spPr>
        <p:txBody>
          <a:bodyPr>
            <a:normAutofit/>
          </a:bodyPr>
          <a:lstStyle/>
          <a:p>
            <a:pPr marL="0" indent="0">
              <a:buNone/>
            </a:pPr>
            <a:r>
              <a:rPr lang="en-IN" sz="4400" dirty="0" smtClean="0">
                <a:sym typeface="Wingdings" pitchFamily="2" charset="2"/>
              </a:rPr>
              <a:t></a:t>
            </a:r>
            <a:r>
              <a:rPr lang="en-IN" sz="4400" dirty="0" smtClean="0">
                <a:solidFill>
                  <a:srgbClr val="FF0000"/>
                </a:solidFill>
              </a:rPr>
              <a:t>An example for join() method</a:t>
            </a:r>
          </a:p>
          <a:p>
            <a:pPr marL="0" indent="0">
              <a:buNone/>
            </a:pPr>
            <a:r>
              <a:rPr lang="en-IN" sz="2800" dirty="0"/>
              <a:t>c</a:t>
            </a:r>
            <a:r>
              <a:rPr lang="en-IN" sz="2800" dirty="0" smtClean="0"/>
              <a:t>lass MyThread  extends Thread{</a:t>
            </a:r>
          </a:p>
          <a:p>
            <a:pPr marL="0" indent="0">
              <a:buNone/>
            </a:pPr>
            <a:r>
              <a:rPr lang="en-IN" sz="2800" dirty="0"/>
              <a:t>	</a:t>
            </a:r>
            <a:r>
              <a:rPr lang="en-IN" sz="2800" dirty="0" smtClean="0"/>
              <a:t>public void run(){</a:t>
            </a:r>
          </a:p>
          <a:p>
            <a:pPr marL="0" indent="0">
              <a:buNone/>
            </a:pPr>
            <a:r>
              <a:rPr lang="en-IN" sz="2800" dirty="0"/>
              <a:t>	</a:t>
            </a:r>
            <a:r>
              <a:rPr lang="en-IN" sz="2800" dirty="0" smtClean="0"/>
              <a:t>	for( int i=0;i&lt;10;i++){</a:t>
            </a:r>
          </a:p>
          <a:p>
            <a:pPr marL="0" indent="0">
              <a:buNone/>
            </a:pPr>
            <a:r>
              <a:rPr lang="en-IN" sz="2800" dirty="0"/>
              <a:t>	</a:t>
            </a:r>
            <a:r>
              <a:rPr lang="en-IN" sz="2800" dirty="0" smtClean="0"/>
              <a:t>		System.out.println(“child thread”);</a:t>
            </a:r>
          </a:p>
          <a:p>
            <a:pPr marL="0" indent="0">
              <a:buNone/>
            </a:pPr>
            <a:r>
              <a:rPr lang="en-IN" sz="2800" dirty="0"/>
              <a:t>	</a:t>
            </a:r>
            <a:r>
              <a:rPr lang="en-IN" sz="2800" dirty="0" smtClean="0"/>
              <a:t>		try{</a:t>
            </a:r>
          </a:p>
          <a:p>
            <a:pPr marL="0" indent="0">
              <a:buNone/>
            </a:pPr>
            <a:r>
              <a:rPr lang="en-IN" sz="2800" dirty="0"/>
              <a:t>	</a:t>
            </a:r>
            <a:r>
              <a:rPr lang="en-IN" sz="2800" dirty="0" smtClean="0"/>
              <a:t>			Thread.sleep(1000);</a:t>
            </a:r>
          </a:p>
          <a:p>
            <a:pPr marL="0" indent="0">
              <a:buNone/>
            </a:pPr>
            <a:r>
              <a:rPr lang="en-IN" sz="2800" dirty="0"/>
              <a:t>	</a:t>
            </a:r>
            <a:r>
              <a:rPr lang="en-IN" sz="2800" dirty="0" smtClean="0"/>
              <a:t>		}</a:t>
            </a:r>
          </a:p>
          <a:p>
            <a:pPr marL="0" indent="0">
              <a:buNone/>
            </a:pPr>
            <a:r>
              <a:rPr lang="en-IN" sz="2800" dirty="0"/>
              <a:t>	</a:t>
            </a:r>
            <a:r>
              <a:rPr lang="en-IN" sz="2800" dirty="0" smtClean="0"/>
              <a:t>		catch(InterruptedException  e){}</a:t>
            </a:r>
          </a:p>
          <a:p>
            <a:pPr marL="0" indent="0">
              <a:buNone/>
            </a:pPr>
            <a:r>
              <a:rPr lang="en-IN" sz="2800" dirty="0"/>
              <a:t>	</a:t>
            </a:r>
            <a:r>
              <a:rPr lang="en-IN" sz="2800" dirty="0" smtClean="0"/>
              <a:t>	}</a:t>
            </a:r>
          </a:p>
          <a:p>
            <a:pPr marL="0" indent="0">
              <a:buNone/>
            </a:pPr>
            <a:r>
              <a:rPr lang="en-IN" sz="2800" dirty="0"/>
              <a:t>	</a:t>
            </a:r>
            <a:r>
              <a:rPr lang="en-IN" sz="2800" dirty="0" smtClean="0"/>
              <a:t>}</a:t>
            </a:r>
          </a:p>
          <a:p>
            <a:pPr marL="0" indent="0">
              <a:buNone/>
            </a:pPr>
            <a:r>
              <a:rPr lang="en-IN" sz="2800" dirty="0"/>
              <a:t>}</a:t>
            </a:r>
          </a:p>
        </p:txBody>
      </p:sp>
    </p:spTree>
    <p:extLst>
      <p:ext uri="{BB962C8B-B14F-4D97-AF65-F5344CB8AC3E}">
        <p14:creationId xmlns:p14="http://schemas.microsoft.com/office/powerpoint/2010/main" val="8232561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784976" cy="6408712"/>
          </a:xfrm>
        </p:spPr>
        <p:txBody>
          <a:bodyPr>
            <a:normAutofit fontScale="92500" lnSpcReduction="20000"/>
          </a:bodyPr>
          <a:lstStyle/>
          <a:p>
            <a:pPr marL="0" indent="0">
              <a:buNone/>
            </a:pPr>
            <a:r>
              <a:rPr lang="en-IN" dirty="0" smtClean="0"/>
              <a:t> class ThreadJoinDemo {</a:t>
            </a:r>
          </a:p>
          <a:p>
            <a:pPr marL="0" indent="0">
              <a:buNone/>
            </a:pPr>
            <a:r>
              <a:rPr lang="en-IN" dirty="0"/>
              <a:t>	</a:t>
            </a:r>
            <a:r>
              <a:rPr lang="en-IN" dirty="0" smtClean="0"/>
              <a:t>public static void main(String args[]){</a:t>
            </a:r>
          </a:p>
          <a:p>
            <a:pPr marL="0" indent="0">
              <a:buNone/>
            </a:pPr>
            <a:r>
              <a:rPr lang="en-IN" dirty="0" smtClean="0"/>
              <a:t>		MyThread t=new MyThread();</a:t>
            </a:r>
          </a:p>
          <a:p>
            <a:pPr marL="0" indent="0">
              <a:buNone/>
            </a:pPr>
            <a:r>
              <a:rPr lang="en-IN" dirty="0"/>
              <a:t>	</a:t>
            </a:r>
            <a:r>
              <a:rPr lang="en-IN" dirty="0" smtClean="0"/>
              <a:t>	t.start();</a:t>
            </a:r>
          </a:p>
          <a:p>
            <a:pPr marL="0" indent="0">
              <a:buNone/>
            </a:pPr>
            <a:r>
              <a:rPr lang="en-IN" dirty="0"/>
              <a:t>	</a:t>
            </a:r>
            <a:r>
              <a:rPr lang="en-IN" dirty="0" smtClean="0"/>
              <a:t>	</a:t>
            </a:r>
            <a:r>
              <a:rPr lang="en-IN" dirty="0" smtClean="0">
                <a:solidFill>
                  <a:srgbClr val="00B0F0"/>
                </a:solidFill>
              </a:rPr>
              <a:t>t.join</a:t>
            </a:r>
            <a:r>
              <a:rPr lang="en-IN" dirty="0" smtClean="0"/>
              <a:t>(); </a:t>
            </a:r>
          </a:p>
          <a:p>
            <a:pPr marL="0" indent="0">
              <a:buNone/>
            </a:pPr>
            <a:r>
              <a:rPr lang="en-IN" dirty="0"/>
              <a:t>	</a:t>
            </a:r>
            <a:r>
              <a:rPr lang="en-IN" dirty="0" smtClean="0"/>
              <a:t>	//</a:t>
            </a:r>
            <a:r>
              <a:rPr lang="en-IN" dirty="0" smtClean="0">
                <a:solidFill>
                  <a:srgbClr val="00B0F0"/>
                </a:solidFill>
              </a:rPr>
              <a:t>t.join</a:t>
            </a:r>
            <a:r>
              <a:rPr lang="en-IN" dirty="0" smtClean="0"/>
              <a:t>(2000);</a:t>
            </a:r>
          </a:p>
          <a:p>
            <a:pPr marL="0" indent="0">
              <a:buNone/>
            </a:pPr>
            <a:r>
              <a:rPr lang="en-IN" dirty="0"/>
              <a:t>	</a:t>
            </a:r>
            <a:r>
              <a:rPr lang="en-IN" dirty="0" smtClean="0"/>
              <a:t>	//</a:t>
            </a:r>
            <a:r>
              <a:rPr lang="en-IN" dirty="0" smtClean="0">
                <a:solidFill>
                  <a:srgbClr val="00B0F0"/>
                </a:solidFill>
              </a:rPr>
              <a:t>t.join</a:t>
            </a:r>
            <a:r>
              <a:rPr lang="en-IN" dirty="0" smtClean="0"/>
              <a:t>(2000,80);</a:t>
            </a:r>
          </a:p>
          <a:p>
            <a:pPr marL="0" indent="0">
              <a:buNone/>
            </a:pPr>
            <a:r>
              <a:rPr lang="en-IN" dirty="0"/>
              <a:t>	</a:t>
            </a:r>
            <a:r>
              <a:rPr lang="en-IN" dirty="0" smtClean="0"/>
              <a:t>	for(int i=0;i&lt;10;i++)</a:t>
            </a:r>
          </a:p>
          <a:p>
            <a:pPr marL="0" indent="0">
              <a:buNone/>
            </a:pPr>
            <a:r>
              <a:rPr lang="en-IN" dirty="0"/>
              <a:t>	</a:t>
            </a:r>
            <a:r>
              <a:rPr lang="en-IN" dirty="0" smtClean="0"/>
              <a:t>		</a:t>
            </a:r>
            <a:r>
              <a:rPr lang="en-IN" dirty="0"/>
              <a:t>System.out.println(“child thread</a:t>
            </a:r>
            <a:r>
              <a:rPr lang="en-IN" dirty="0" smtClean="0"/>
              <a:t>”);</a:t>
            </a:r>
          </a:p>
          <a:p>
            <a:pPr marL="0" indent="0">
              <a:buNone/>
            </a:pPr>
            <a:r>
              <a:rPr lang="en-IN" dirty="0"/>
              <a:t>	</a:t>
            </a:r>
            <a:r>
              <a:rPr lang="en-IN" dirty="0" smtClean="0"/>
              <a:t>}</a:t>
            </a:r>
          </a:p>
          <a:p>
            <a:pPr marL="0" indent="0">
              <a:buNone/>
            </a:pPr>
            <a:r>
              <a:rPr lang="en-IN" dirty="0" smtClean="0"/>
              <a:t>}</a:t>
            </a:r>
          </a:p>
          <a:p>
            <a:pPr marL="0" indent="0">
              <a:buNone/>
            </a:pPr>
            <a:r>
              <a:rPr lang="en-IN" dirty="0" smtClean="0"/>
              <a:t>//here main thread will wait until completion of child thread</a:t>
            </a:r>
          </a:p>
        </p:txBody>
      </p:sp>
      <p:cxnSp>
        <p:nvCxnSpPr>
          <p:cNvPr id="5" name="Straight Arrow Connector 4"/>
          <p:cNvCxnSpPr/>
          <p:nvPr/>
        </p:nvCxnSpPr>
        <p:spPr>
          <a:xfrm>
            <a:off x="3275856" y="2276872"/>
            <a:ext cx="2808312" cy="53942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6058303" y="2586220"/>
            <a:ext cx="1048685" cy="523220"/>
          </a:xfrm>
          <a:prstGeom prst="rect">
            <a:avLst/>
          </a:prstGeom>
          <a:noFill/>
        </p:spPr>
        <p:txBody>
          <a:bodyPr wrap="none" rtlCol="0">
            <a:spAutoFit/>
          </a:bodyPr>
          <a:lstStyle/>
          <a:p>
            <a:r>
              <a:rPr lang="en-IN" sz="2800" dirty="0" smtClean="0">
                <a:solidFill>
                  <a:srgbClr val="FF0000"/>
                </a:solidFill>
              </a:rPr>
              <a:t>Line 1</a:t>
            </a:r>
            <a:endParaRPr lang="en-IN" sz="2800" dirty="0">
              <a:solidFill>
                <a:srgbClr val="FF0000"/>
              </a:solidFill>
            </a:endParaRPr>
          </a:p>
        </p:txBody>
      </p:sp>
    </p:spTree>
    <p:extLst>
      <p:ext uri="{BB962C8B-B14F-4D97-AF65-F5344CB8AC3E}">
        <p14:creationId xmlns:p14="http://schemas.microsoft.com/office/powerpoint/2010/main" val="34940701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lstStyle/>
          <a:p>
            <a:pPr marL="0" indent="0">
              <a:buNone/>
            </a:pPr>
            <a:r>
              <a:rPr lang="en-IN" dirty="0"/>
              <a:t>	</a:t>
            </a:r>
            <a:r>
              <a:rPr lang="en-IN" dirty="0" smtClean="0">
                <a:sym typeface="Wingdings" pitchFamily="2" charset="2"/>
              </a:rPr>
              <a:t> </a:t>
            </a:r>
            <a:r>
              <a:rPr lang="en-IN" dirty="0" smtClean="0"/>
              <a:t>If we comment </a:t>
            </a:r>
            <a:r>
              <a:rPr lang="en-IN" dirty="0" smtClean="0">
                <a:solidFill>
                  <a:srgbClr val="FF0000"/>
                </a:solidFill>
              </a:rPr>
              <a:t>Line 1</a:t>
            </a:r>
            <a:r>
              <a:rPr lang="en-IN" dirty="0" smtClean="0"/>
              <a:t> then both main and child thread will be executed simultaneously and we can’t except exact output.</a:t>
            </a:r>
          </a:p>
          <a:p>
            <a:pPr marL="0" indent="0">
              <a:buNone/>
            </a:pPr>
            <a:endParaRPr lang="en-IN" dirty="0" smtClean="0"/>
          </a:p>
          <a:p>
            <a:pPr marL="0" indent="0">
              <a:buNone/>
            </a:pPr>
            <a:r>
              <a:rPr lang="en-IN" dirty="0"/>
              <a:t>	</a:t>
            </a:r>
            <a:r>
              <a:rPr lang="en-IN" dirty="0" smtClean="0">
                <a:sym typeface="Wingdings" pitchFamily="2" charset="2"/>
              </a:rPr>
              <a:t> </a:t>
            </a:r>
            <a:r>
              <a:rPr lang="en-IN" dirty="0" smtClean="0"/>
              <a:t>If we don’t comment </a:t>
            </a:r>
            <a:r>
              <a:rPr lang="en-IN" dirty="0" smtClean="0">
                <a:solidFill>
                  <a:srgbClr val="FF0000"/>
                </a:solidFill>
              </a:rPr>
              <a:t>Line 1</a:t>
            </a:r>
            <a:r>
              <a:rPr lang="en-IN" dirty="0" smtClean="0"/>
              <a:t> then main thread calls join() on child thread ,hence main thread will wait until completion of child thread</a:t>
            </a:r>
            <a:endParaRPr lang="en-IN" dirty="0"/>
          </a:p>
        </p:txBody>
      </p:sp>
    </p:spTree>
    <p:extLst>
      <p:ext uri="{BB962C8B-B14F-4D97-AF65-F5344CB8AC3E}">
        <p14:creationId xmlns:p14="http://schemas.microsoft.com/office/powerpoint/2010/main" val="11966823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rgbClr val="FF0000"/>
                </a:solidFill>
              </a:rPr>
              <a:t>Impact of </a:t>
            </a:r>
            <a:r>
              <a:rPr lang="en-IN" dirty="0" smtClean="0">
                <a:solidFill>
                  <a:srgbClr val="FF0000"/>
                </a:solidFill>
              </a:rPr>
              <a:t>join() </a:t>
            </a:r>
            <a:r>
              <a:rPr lang="en-IN" dirty="0">
                <a:solidFill>
                  <a:srgbClr val="FF0000"/>
                </a:solidFill>
              </a:rPr>
              <a:t>method on life cycle of </a:t>
            </a:r>
            <a:r>
              <a:rPr lang="en-IN" dirty="0" smtClean="0">
                <a:solidFill>
                  <a:srgbClr val="FF0000"/>
                </a:solidFill>
              </a:rPr>
              <a:t>a </a:t>
            </a:r>
            <a:r>
              <a:rPr lang="en-IN" dirty="0">
                <a:solidFill>
                  <a:srgbClr val="FF0000"/>
                </a:solidFill>
              </a:rPr>
              <a:t>Thread</a:t>
            </a:r>
          </a:p>
        </p:txBody>
      </p:sp>
      <p:sp>
        <p:nvSpPr>
          <p:cNvPr id="3" name="Content Placeholder 2"/>
          <p:cNvSpPr>
            <a:spLocks noGrp="1"/>
          </p:cNvSpPr>
          <p:nvPr>
            <p:ph idx="1"/>
          </p:nvPr>
        </p:nvSpPr>
        <p:spPr>
          <a:xfrm>
            <a:off x="251520" y="1268760"/>
            <a:ext cx="8435280" cy="4857403"/>
          </a:xfrm>
        </p:spPr>
        <p:txBody>
          <a:bodyPr/>
          <a:lstStyle/>
          <a:p>
            <a:pPr marL="0" indent="0">
              <a:buNone/>
            </a:pPr>
            <a:r>
              <a:rPr lang="en-IN" dirty="0" smtClean="0"/>
              <a:t> </a:t>
            </a:r>
            <a:endParaRPr lang="en-IN" dirty="0"/>
          </a:p>
        </p:txBody>
      </p:sp>
      <p:sp>
        <p:nvSpPr>
          <p:cNvPr id="4" name="Oval 3"/>
          <p:cNvSpPr/>
          <p:nvPr/>
        </p:nvSpPr>
        <p:spPr>
          <a:xfrm>
            <a:off x="683568" y="2132494"/>
            <a:ext cx="1656184" cy="9453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New / Born </a:t>
            </a:r>
          </a:p>
          <a:p>
            <a:pPr algn="ctr"/>
            <a:endParaRPr lang="en-IN" dirty="0"/>
          </a:p>
        </p:txBody>
      </p:sp>
      <p:cxnSp>
        <p:nvCxnSpPr>
          <p:cNvPr id="6" name="Straight Arrow Connector 5"/>
          <p:cNvCxnSpPr/>
          <p:nvPr/>
        </p:nvCxnSpPr>
        <p:spPr>
          <a:xfrm>
            <a:off x="2339752" y="2687581"/>
            <a:ext cx="100811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Oval 7"/>
          <p:cNvSpPr/>
          <p:nvPr/>
        </p:nvSpPr>
        <p:spPr>
          <a:xfrm>
            <a:off x="3347864" y="2235860"/>
            <a:ext cx="1728192"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Ready/ Runnable</a:t>
            </a:r>
            <a:endParaRPr lang="en-IN" dirty="0"/>
          </a:p>
        </p:txBody>
      </p:sp>
      <p:sp>
        <p:nvSpPr>
          <p:cNvPr id="9" name="TextBox 8"/>
          <p:cNvSpPr txBox="1"/>
          <p:nvPr/>
        </p:nvSpPr>
        <p:spPr>
          <a:xfrm>
            <a:off x="2339753" y="2235860"/>
            <a:ext cx="1008111" cy="369332"/>
          </a:xfrm>
          <a:prstGeom prst="rect">
            <a:avLst/>
          </a:prstGeom>
          <a:noFill/>
        </p:spPr>
        <p:txBody>
          <a:bodyPr wrap="square" rtlCol="0">
            <a:spAutoFit/>
          </a:bodyPr>
          <a:lstStyle/>
          <a:p>
            <a:r>
              <a:rPr lang="en-IN" b="1" dirty="0" smtClean="0">
                <a:solidFill>
                  <a:srgbClr val="00B0F0"/>
                </a:solidFill>
              </a:rPr>
              <a:t>t.start();</a:t>
            </a:r>
            <a:endParaRPr lang="en-IN" b="1" dirty="0">
              <a:solidFill>
                <a:srgbClr val="00B0F0"/>
              </a:solidFill>
            </a:endParaRPr>
          </a:p>
        </p:txBody>
      </p:sp>
      <p:cxnSp>
        <p:nvCxnSpPr>
          <p:cNvPr id="11" name="Straight Arrow Connector 10"/>
          <p:cNvCxnSpPr/>
          <p:nvPr/>
        </p:nvCxnSpPr>
        <p:spPr>
          <a:xfrm>
            <a:off x="5076056" y="2677562"/>
            <a:ext cx="1296144" cy="154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Oval 12"/>
          <p:cNvSpPr/>
          <p:nvPr/>
        </p:nvSpPr>
        <p:spPr>
          <a:xfrm>
            <a:off x="6372199" y="2204864"/>
            <a:ext cx="1507481" cy="9453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Running</a:t>
            </a:r>
            <a:endParaRPr lang="en-IN" dirty="0"/>
          </a:p>
        </p:txBody>
      </p:sp>
      <p:sp>
        <p:nvSpPr>
          <p:cNvPr id="15" name="TextBox 14"/>
          <p:cNvSpPr txBox="1"/>
          <p:nvPr/>
        </p:nvSpPr>
        <p:spPr>
          <a:xfrm>
            <a:off x="4996544" y="1549957"/>
            <a:ext cx="2129395" cy="923330"/>
          </a:xfrm>
          <a:prstGeom prst="rect">
            <a:avLst/>
          </a:prstGeom>
          <a:noFill/>
        </p:spPr>
        <p:txBody>
          <a:bodyPr wrap="square" rtlCol="0">
            <a:spAutoFit/>
          </a:bodyPr>
          <a:lstStyle/>
          <a:p>
            <a:r>
              <a:rPr lang="en-IN" b="1" dirty="0" smtClean="0"/>
              <a:t>If Thread</a:t>
            </a:r>
          </a:p>
          <a:p>
            <a:r>
              <a:rPr lang="en-IN" b="1" dirty="0" smtClean="0"/>
              <a:t> Scheduler allocate </a:t>
            </a:r>
          </a:p>
          <a:p>
            <a:r>
              <a:rPr lang="en-IN" b="1" dirty="0" smtClean="0"/>
              <a:t>processors</a:t>
            </a:r>
            <a:endParaRPr lang="en-IN" b="1" dirty="0"/>
          </a:p>
        </p:txBody>
      </p:sp>
      <p:cxnSp>
        <p:nvCxnSpPr>
          <p:cNvPr id="17" name="Straight Arrow Connector 16"/>
          <p:cNvCxnSpPr>
            <a:stCxn id="13" idx="4"/>
          </p:cNvCxnSpPr>
          <p:nvPr/>
        </p:nvCxnSpPr>
        <p:spPr>
          <a:xfrm>
            <a:off x="7125940" y="3150260"/>
            <a:ext cx="326380" cy="128685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Oval 18"/>
          <p:cNvSpPr/>
          <p:nvPr/>
        </p:nvSpPr>
        <p:spPr>
          <a:xfrm>
            <a:off x="6876256" y="4437112"/>
            <a:ext cx="153732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Dead</a:t>
            </a:r>
            <a:endParaRPr lang="en-IN" dirty="0"/>
          </a:p>
        </p:txBody>
      </p:sp>
      <p:sp>
        <p:nvSpPr>
          <p:cNvPr id="22" name="TextBox 21"/>
          <p:cNvSpPr txBox="1"/>
          <p:nvPr/>
        </p:nvSpPr>
        <p:spPr>
          <a:xfrm rot="4465797">
            <a:off x="7295611" y="3152002"/>
            <a:ext cx="1168140" cy="923330"/>
          </a:xfrm>
          <a:prstGeom prst="rect">
            <a:avLst/>
          </a:prstGeom>
          <a:noFill/>
        </p:spPr>
        <p:txBody>
          <a:bodyPr wrap="none" rtlCol="0">
            <a:spAutoFit/>
          </a:bodyPr>
          <a:lstStyle/>
          <a:p>
            <a:r>
              <a:rPr lang="en-IN" b="1" dirty="0" smtClean="0"/>
              <a:t>If run() </a:t>
            </a:r>
          </a:p>
          <a:p>
            <a:r>
              <a:rPr lang="en-IN" b="1" dirty="0" smtClean="0"/>
              <a:t>method </a:t>
            </a:r>
          </a:p>
          <a:p>
            <a:r>
              <a:rPr lang="en-IN" b="1" dirty="0" smtClean="0"/>
              <a:t>completes</a:t>
            </a:r>
            <a:endParaRPr lang="en-IN" b="1" dirty="0"/>
          </a:p>
        </p:txBody>
      </p:sp>
      <p:sp>
        <p:nvSpPr>
          <p:cNvPr id="23" name="TextBox 22"/>
          <p:cNvSpPr txBox="1"/>
          <p:nvPr/>
        </p:nvSpPr>
        <p:spPr>
          <a:xfrm>
            <a:off x="616345" y="1549957"/>
            <a:ext cx="3096344" cy="369332"/>
          </a:xfrm>
          <a:prstGeom prst="rect">
            <a:avLst/>
          </a:prstGeom>
          <a:noFill/>
        </p:spPr>
        <p:txBody>
          <a:bodyPr wrap="square" rtlCol="0">
            <a:spAutoFit/>
          </a:bodyPr>
          <a:lstStyle/>
          <a:p>
            <a:r>
              <a:rPr lang="en-IN" b="1" dirty="0" smtClean="0"/>
              <a:t>MyThread t=new MyThread();</a:t>
            </a:r>
            <a:endParaRPr lang="en-IN" b="1" dirty="0"/>
          </a:p>
        </p:txBody>
      </p:sp>
      <p:cxnSp>
        <p:nvCxnSpPr>
          <p:cNvPr id="26" name="Straight Arrow Connector 25"/>
          <p:cNvCxnSpPr/>
          <p:nvPr/>
        </p:nvCxnSpPr>
        <p:spPr>
          <a:xfrm flipH="1">
            <a:off x="1979713" y="1953096"/>
            <a:ext cx="945570" cy="1793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 name="Oval 4"/>
          <p:cNvSpPr/>
          <p:nvPr/>
        </p:nvSpPr>
        <p:spPr>
          <a:xfrm>
            <a:off x="1979713" y="4300222"/>
            <a:ext cx="3146647" cy="12170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Waiting state</a:t>
            </a:r>
          </a:p>
          <a:p>
            <a:pPr algn="ctr"/>
            <a:r>
              <a:rPr lang="en-IN" dirty="0" smtClean="0"/>
              <a:t>(Blocked for joining)</a:t>
            </a:r>
            <a:endParaRPr lang="en-IN" dirty="0"/>
          </a:p>
        </p:txBody>
      </p:sp>
      <p:cxnSp>
        <p:nvCxnSpPr>
          <p:cNvPr id="12" name="Curved Connector 11"/>
          <p:cNvCxnSpPr>
            <a:stCxn id="13" idx="3"/>
            <a:endCxn id="5" idx="7"/>
          </p:cNvCxnSpPr>
          <p:nvPr/>
        </p:nvCxnSpPr>
        <p:spPr>
          <a:xfrm rot="5400000">
            <a:off x="4895935" y="2781419"/>
            <a:ext cx="1466639" cy="1927420"/>
          </a:xfrm>
          <a:prstGeom prst="curvedConnector3">
            <a:avLst/>
          </a:prstGeom>
          <a:ln>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rot="19496416">
            <a:off x="5161189" y="3729856"/>
            <a:ext cx="1925527" cy="923330"/>
          </a:xfrm>
          <a:prstGeom prst="rect">
            <a:avLst/>
          </a:prstGeom>
          <a:noFill/>
        </p:spPr>
        <p:txBody>
          <a:bodyPr wrap="none" rtlCol="0">
            <a:spAutoFit/>
          </a:bodyPr>
          <a:lstStyle/>
          <a:p>
            <a:r>
              <a:rPr lang="en-IN" b="1" dirty="0" smtClean="0">
                <a:solidFill>
                  <a:srgbClr val="00B0F0"/>
                </a:solidFill>
              </a:rPr>
              <a:t>t2.join();</a:t>
            </a:r>
          </a:p>
          <a:p>
            <a:r>
              <a:rPr lang="en-IN" b="1" dirty="0" smtClean="0">
                <a:solidFill>
                  <a:srgbClr val="00B0F0"/>
                </a:solidFill>
              </a:rPr>
              <a:t>T2.join(1000);</a:t>
            </a:r>
          </a:p>
          <a:p>
            <a:r>
              <a:rPr lang="en-IN" b="1" dirty="0" smtClean="0">
                <a:solidFill>
                  <a:srgbClr val="00B0F0"/>
                </a:solidFill>
              </a:rPr>
              <a:t>T2.join(2000,100);</a:t>
            </a:r>
            <a:endParaRPr lang="en-IN" b="1" dirty="0">
              <a:solidFill>
                <a:srgbClr val="00B0F0"/>
              </a:solidFill>
            </a:endParaRPr>
          </a:p>
        </p:txBody>
      </p:sp>
      <p:cxnSp>
        <p:nvCxnSpPr>
          <p:cNvPr id="21" name="Curved Connector 20"/>
          <p:cNvCxnSpPr>
            <a:stCxn id="5" idx="2"/>
          </p:cNvCxnSpPr>
          <p:nvPr/>
        </p:nvCxnSpPr>
        <p:spPr>
          <a:xfrm rot="10800000" flipH="1">
            <a:off x="1979713" y="3150263"/>
            <a:ext cx="2016224" cy="1758464"/>
          </a:xfrm>
          <a:prstGeom prst="curvedConnector3">
            <a:avLst>
              <a:gd name="adj1" fmla="val -11338"/>
            </a:avLst>
          </a:prstGeom>
          <a:ln>
            <a:tailEnd type="arrow"/>
          </a:ln>
        </p:spPr>
        <p:style>
          <a:lnRef idx="2">
            <a:schemeClr val="dk1"/>
          </a:lnRef>
          <a:fillRef idx="0">
            <a:schemeClr val="dk1"/>
          </a:fillRef>
          <a:effectRef idx="1">
            <a:schemeClr val="dk1"/>
          </a:effectRef>
          <a:fontRef idx="minor">
            <a:schemeClr val="tx1"/>
          </a:fontRef>
        </p:style>
      </p:cxnSp>
      <p:sp>
        <p:nvSpPr>
          <p:cNvPr id="31" name="TextBox 30"/>
          <p:cNvSpPr txBox="1"/>
          <p:nvPr/>
        </p:nvSpPr>
        <p:spPr>
          <a:xfrm rot="20422246">
            <a:off x="1926643" y="3163455"/>
            <a:ext cx="3465533" cy="923330"/>
          </a:xfrm>
          <a:prstGeom prst="rect">
            <a:avLst/>
          </a:prstGeom>
          <a:noFill/>
        </p:spPr>
        <p:txBody>
          <a:bodyPr wrap="square" rtlCol="0">
            <a:spAutoFit/>
          </a:bodyPr>
          <a:lstStyle/>
          <a:p>
            <a:r>
              <a:rPr lang="en-IN" b="1" dirty="0" smtClean="0"/>
              <a:t>If t2 completes or</a:t>
            </a:r>
          </a:p>
          <a:p>
            <a:r>
              <a:rPr lang="en-IN" b="1" dirty="0" smtClean="0"/>
              <a:t>If time expires or</a:t>
            </a:r>
          </a:p>
          <a:p>
            <a:r>
              <a:rPr lang="en-IN" b="1" dirty="0" smtClean="0"/>
              <a:t>If waiting thread got interrupted</a:t>
            </a:r>
            <a:endParaRPr lang="en-IN" b="1" dirty="0"/>
          </a:p>
        </p:txBody>
      </p:sp>
    </p:spTree>
    <p:extLst>
      <p:ext uri="{BB962C8B-B14F-4D97-AF65-F5344CB8AC3E}">
        <p14:creationId xmlns:p14="http://schemas.microsoft.com/office/powerpoint/2010/main" val="6127566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dirty="0" smtClean="0">
                <a:solidFill>
                  <a:srgbClr val="FF0000"/>
                </a:solidFill>
                <a:sym typeface="Wingdings" pitchFamily="2" charset="2"/>
              </a:rPr>
              <a:t></a:t>
            </a:r>
            <a:r>
              <a:rPr lang="en-IN" dirty="0" smtClean="0">
                <a:sym typeface="Wingdings" pitchFamily="2" charset="2"/>
              </a:rPr>
              <a:t>Another example</a:t>
            </a:r>
            <a:endParaRPr lang="en-IN" dirty="0"/>
          </a:p>
        </p:txBody>
      </p:sp>
      <p:sp>
        <p:nvSpPr>
          <p:cNvPr id="3" name="Content Placeholder 2"/>
          <p:cNvSpPr>
            <a:spLocks noGrp="1"/>
          </p:cNvSpPr>
          <p:nvPr>
            <p:ph idx="1"/>
          </p:nvPr>
        </p:nvSpPr>
        <p:spPr>
          <a:xfrm>
            <a:off x="457200" y="908720"/>
            <a:ext cx="8507288" cy="5760640"/>
          </a:xfrm>
        </p:spPr>
        <p:txBody>
          <a:bodyPr>
            <a:normAutofit fontScale="92500" lnSpcReduction="10000"/>
          </a:bodyPr>
          <a:lstStyle/>
          <a:p>
            <a:pPr marL="0" indent="0">
              <a:buNone/>
            </a:pPr>
            <a:r>
              <a:rPr lang="en-IN" dirty="0" smtClean="0">
                <a:solidFill>
                  <a:schemeClr val="tx2"/>
                </a:solidFill>
              </a:rPr>
              <a:t> class </a:t>
            </a:r>
            <a:r>
              <a:rPr lang="en-IN" dirty="0" smtClean="0">
                <a:solidFill>
                  <a:schemeClr val="accent6">
                    <a:lumMod val="75000"/>
                  </a:schemeClr>
                </a:solidFill>
              </a:rPr>
              <a:t>MyThread</a:t>
            </a:r>
            <a:r>
              <a:rPr lang="en-IN" dirty="0" smtClean="0">
                <a:solidFill>
                  <a:schemeClr val="tx2"/>
                </a:solidFill>
              </a:rPr>
              <a:t> extends Thread{</a:t>
            </a:r>
          </a:p>
          <a:p>
            <a:pPr marL="0" indent="0">
              <a:buNone/>
            </a:pPr>
            <a:r>
              <a:rPr lang="en-IN" dirty="0">
                <a:solidFill>
                  <a:schemeClr val="tx2"/>
                </a:solidFill>
              </a:rPr>
              <a:t>	</a:t>
            </a:r>
            <a:r>
              <a:rPr lang="en-IN" dirty="0" smtClean="0">
                <a:solidFill>
                  <a:schemeClr val="tx2"/>
                </a:solidFill>
              </a:rPr>
              <a:t>static Thread </a:t>
            </a:r>
            <a:r>
              <a:rPr lang="en-IN" dirty="0" smtClean="0">
                <a:solidFill>
                  <a:schemeClr val="accent6">
                    <a:lumMod val="75000"/>
                  </a:schemeClr>
                </a:solidFill>
              </a:rPr>
              <a:t>mainThread</a:t>
            </a:r>
            <a:r>
              <a:rPr lang="en-IN" dirty="0" smtClean="0">
                <a:solidFill>
                  <a:schemeClr val="tx2"/>
                </a:solidFill>
              </a:rPr>
              <a:t>;</a:t>
            </a:r>
          </a:p>
          <a:p>
            <a:pPr marL="0" indent="0">
              <a:buNone/>
            </a:pPr>
            <a:r>
              <a:rPr lang="en-IN" dirty="0">
                <a:solidFill>
                  <a:schemeClr val="tx2"/>
                </a:solidFill>
              </a:rPr>
              <a:t>	</a:t>
            </a:r>
            <a:r>
              <a:rPr lang="en-IN" dirty="0" smtClean="0">
                <a:solidFill>
                  <a:schemeClr val="tx2"/>
                </a:solidFill>
              </a:rPr>
              <a:t>public void run(){</a:t>
            </a:r>
          </a:p>
          <a:p>
            <a:pPr marL="0" indent="0">
              <a:buNone/>
            </a:pPr>
            <a:r>
              <a:rPr lang="en-IN" dirty="0">
                <a:solidFill>
                  <a:schemeClr val="tx2"/>
                </a:solidFill>
              </a:rPr>
              <a:t>	</a:t>
            </a:r>
            <a:r>
              <a:rPr lang="en-IN" dirty="0" smtClean="0">
                <a:solidFill>
                  <a:schemeClr val="tx2"/>
                </a:solidFill>
              </a:rPr>
              <a:t>	try{</a:t>
            </a:r>
          </a:p>
          <a:p>
            <a:pPr marL="0" indent="0">
              <a:buNone/>
            </a:pPr>
            <a:r>
              <a:rPr lang="en-IN" dirty="0">
                <a:solidFill>
                  <a:schemeClr val="tx2"/>
                </a:solidFill>
              </a:rPr>
              <a:t>	</a:t>
            </a:r>
            <a:r>
              <a:rPr lang="en-IN" dirty="0" smtClean="0">
                <a:solidFill>
                  <a:schemeClr val="tx2"/>
                </a:solidFill>
              </a:rPr>
              <a:t>		</a:t>
            </a:r>
            <a:r>
              <a:rPr lang="en-IN" dirty="0" smtClean="0">
                <a:solidFill>
                  <a:schemeClr val="accent6">
                    <a:lumMod val="75000"/>
                  </a:schemeClr>
                </a:solidFill>
              </a:rPr>
              <a:t>mainThread.join();</a:t>
            </a:r>
          </a:p>
          <a:p>
            <a:pPr marL="0" indent="0">
              <a:buNone/>
            </a:pPr>
            <a:r>
              <a:rPr lang="en-IN" dirty="0">
                <a:solidFill>
                  <a:schemeClr val="tx2"/>
                </a:solidFill>
              </a:rPr>
              <a:t>	</a:t>
            </a:r>
            <a:r>
              <a:rPr lang="en-IN" dirty="0" smtClean="0">
                <a:solidFill>
                  <a:schemeClr val="tx2"/>
                </a:solidFill>
              </a:rPr>
              <a:t>	}</a:t>
            </a:r>
          </a:p>
          <a:p>
            <a:pPr marL="0" indent="0">
              <a:buNone/>
            </a:pPr>
            <a:r>
              <a:rPr lang="en-IN" dirty="0">
                <a:solidFill>
                  <a:schemeClr val="tx2"/>
                </a:solidFill>
              </a:rPr>
              <a:t>	</a:t>
            </a:r>
            <a:r>
              <a:rPr lang="en-IN" dirty="0" smtClean="0">
                <a:solidFill>
                  <a:schemeClr val="tx2"/>
                </a:solidFill>
              </a:rPr>
              <a:t>	catch(InterruptedException e){}</a:t>
            </a:r>
          </a:p>
          <a:p>
            <a:pPr marL="0" indent="0">
              <a:buNone/>
            </a:pPr>
            <a:r>
              <a:rPr lang="en-IN" dirty="0">
                <a:solidFill>
                  <a:schemeClr val="tx2"/>
                </a:solidFill>
              </a:rPr>
              <a:t>	</a:t>
            </a:r>
            <a:r>
              <a:rPr lang="en-IN" dirty="0" smtClean="0">
                <a:solidFill>
                  <a:schemeClr val="tx2"/>
                </a:solidFill>
              </a:rPr>
              <a:t>	for(int i=0;i&lt;10;i++)</a:t>
            </a:r>
          </a:p>
          <a:p>
            <a:pPr marL="0" indent="0">
              <a:buNone/>
            </a:pPr>
            <a:r>
              <a:rPr lang="en-IN" dirty="0">
                <a:solidFill>
                  <a:schemeClr val="tx2"/>
                </a:solidFill>
              </a:rPr>
              <a:t>	</a:t>
            </a:r>
            <a:r>
              <a:rPr lang="en-IN" dirty="0" smtClean="0">
                <a:solidFill>
                  <a:schemeClr val="tx2"/>
                </a:solidFill>
              </a:rPr>
              <a:t>		System.out.println(“child thread”)</a:t>
            </a:r>
          </a:p>
          <a:p>
            <a:pPr marL="0" indent="0">
              <a:buNone/>
            </a:pPr>
            <a:r>
              <a:rPr lang="en-IN" dirty="0">
                <a:solidFill>
                  <a:schemeClr val="tx2"/>
                </a:solidFill>
              </a:rPr>
              <a:t>	</a:t>
            </a:r>
            <a:r>
              <a:rPr lang="en-IN" dirty="0" smtClean="0">
                <a:solidFill>
                  <a:schemeClr val="tx2"/>
                </a:solidFill>
              </a:rPr>
              <a:t>}</a:t>
            </a:r>
          </a:p>
          <a:p>
            <a:pPr marL="0" indent="0">
              <a:buNone/>
            </a:pPr>
            <a:r>
              <a:rPr lang="en-IN" dirty="0" smtClean="0">
                <a:solidFill>
                  <a:schemeClr val="tx2"/>
                </a:solidFill>
              </a:rPr>
              <a:t>}</a:t>
            </a:r>
          </a:p>
        </p:txBody>
      </p:sp>
    </p:spTree>
    <p:extLst>
      <p:ext uri="{BB962C8B-B14F-4D97-AF65-F5344CB8AC3E}">
        <p14:creationId xmlns:p14="http://schemas.microsoft.com/office/powerpoint/2010/main" val="37085808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rgbClr val="FF0000"/>
                </a:solidFill>
              </a:rPr>
              <a:t>An example of threaded program</a:t>
            </a:r>
            <a:endParaRPr lang="en-IN" dirty="0">
              <a:solidFill>
                <a:srgbClr val="FF0000"/>
              </a:solidFill>
            </a:endParaRPr>
          </a:p>
        </p:txBody>
      </p:sp>
      <p:sp>
        <p:nvSpPr>
          <p:cNvPr id="3" name="Content Placeholder 2"/>
          <p:cNvSpPr>
            <a:spLocks noGrp="1"/>
          </p:cNvSpPr>
          <p:nvPr>
            <p:ph idx="1"/>
          </p:nvPr>
        </p:nvSpPr>
        <p:spPr>
          <a:xfrm>
            <a:off x="395536" y="1284784"/>
            <a:ext cx="8363272" cy="5573216"/>
          </a:xfrm>
        </p:spPr>
        <p:txBody>
          <a:bodyPr>
            <a:normAutofit/>
          </a:bodyPr>
          <a:lstStyle/>
          <a:p>
            <a:pPr marL="0" indent="0" algn="just">
              <a:buNone/>
            </a:pPr>
            <a:r>
              <a:rPr lang="en-IN" sz="1800" b="1" dirty="0"/>
              <a:t>c</a:t>
            </a:r>
            <a:r>
              <a:rPr lang="en-IN" sz="1800" b="1" dirty="0" smtClean="0"/>
              <a:t>lass </a:t>
            </a:r>
            <a:r>
              <a:rPr lang="en-IN" sz="1800" b="1" dirty="0" err="1" smtClean="0"/>
              <a:t>Mythread</a:t>
            </a:r>
            <a:r>
              <a:rPr lang="en-IN" sz="1800" b="1" dirty="0" smtClean="0"/>
              <a:t> extends Thread{</a:t>
            </a:r>
          </a:p>
          <a:p>
            <a:pPr marL="0" indent="0" algn="just">
              <a:buNone/>
            </a:pPr>
            <a:r>
              <a:rPr lang="en-IN" sz="1800" b="1" dirty="0"/>
              <a:t>	</a:t>
            </a:r>
            <a:r>
              <a:rPr lang="en-IN" sz="1800" b="1" dirty="0" smtClean="0"/>
              <a:t>public void run(){</a:t>
            </a:r>
          </a:p>
          <a:p>
            <a:pPr marL="0" indent="0" algn="just">
              <a:buNone/>
            </a:pPr>
            <a:r>
              <a:rPr lang="en-IN" sz="1800" b="1" dirty="0"/>
              <a:t>	</a:t>
            </a:r>
            <a:r>
              <a:rPr lang="en-IN" sz="1800" b="1" dirty="0" smtClean="0"/>
              <a:t>	for( int i=0;i&lt;10;i++){</a:t>
            </a:r>
          </a:p>
          <a:p>
            <a:pPr marL="0" indent="0" algn="just">
              <a:buNone/>
            </a:pPr>
            <a:r>
              <a:rPr lang="en-IN" sz="1800" b="1" dirty="0"/>
              <a:t>	</a:t>
            </a:r>
            <a:r>
              <a:rPr lang="en-IN" sz="1800" b="1" dirty="0" smtClean="0"/>
              <a:t>		System.out.println(“Child  Thread”);</a:t>
            </a:r>
          </a:p>
          <a:p>
            <a:pPr marL="0" indent="0" algn="just">
              <a:buNone/>
            </a:pPr>
            <a:r>
              <a:rPr lang="en-IN" sz="1800" b="1" dirty="0"/>
              <a:t>	</a:t>
            </a:r>
            <a:r>
              <a:rPr lang="en-IN" sz="1800" b="1" dirty="0" smtClean="0"/>
              <a:t>	}</a:t>
            </a:r>
          </a:p>
          <a:p>
            <a:pPr marL="0" indent="0" algn="just">
              <a:buNone/>
            </a:pPr>
            <a:r>
              <a:rPr lang="en-IN" sz="1800" b="1" dirty="0"/>
              <a:t>	</a:t>
            </a:r>
            <a:r>
              <a:rPr lang="en-IN" sz="1800" b="1" dirty="0" smtClean="0"/>
              <a:t>}</a:t>
            </a:r>
          </a:p>
          <a:p>
            <a:pPr marL="0" indent="0" algn="just">
              <a:buNone/>
            </a:pPr>
            <a:r>
              <a:rPr lang="en-IN" sz="1800" b="1" dirty="0"/>
              <a:t>}</a:t>
            </a:r>
            <a:endParaRPr lang="en-IN" sz="1800" b="1" dirty="0" smtClean="0"/>
          </a:p>
          <a:p>
            <a:pPr marL="0" indent="0" algn="just">
              <a:buNone/>
            </a:pPr>
            <a:r>
              <a:rPr lang="en-IN" sz="1800" b="1" dirty="0" smtClean="0"/>
              <a:t>class ThreadDemo{</a:t>
            </a:r>
          </a:p>
          <a:p>
            <a:pPr marL="0" indent="0" algn="just">
              <a:buNone/>
            </a:pPr>
            <a:r>
              <a:rPr lang="en-IN" sz="1800" b="1" dirty="0"/>
              <a:t>	</a:t>
            </a:r>
            <a:r>
              <a:rPr lang="en-IN" sz="1800" b="1" dirty="0" smtClean="0"/>
              <a:t>public static void main(String </a:t>
            </a:r>
            <a:r>
              <a:rPr lang="en-IN" sz="1800" b="1" dirty="0"/>
              <a:t>a</a:t>
            </a:r>
            <a:r>
              <a:rPr lang="en-IN" sz="1800" b="1" dirty="0" smtClean="0"/>
              <a:t>rgs[]){</a:t>
            </a:r>
          </a:p>
          <a:p>
            <a:pPr marL="0" indent="0" algn="just">
              <a:buNone/>
            </a:pPr>
            <a:r>
              <a:rPr lang="en-IN" sz="1800" b="1" dirty="0"/>
              <a:t>	</a:t>
            </a:r>
            <a:r>
              <a:rPr lang="en-IN" sz="1800" b="1" dirty="0" smtClean="0"/>
              <a:t>	MyThread  t=new MyThread();</a:t>
            </a:r>
          </a:p>
          <a:p>
            <a:pPr marL="0" indent="0" algn="just">
              <a:buNone/>
            </a:pPr>
            <a:r>
              <a:rPr lang="en-IN" sz="1800" b="1" dirty="0"/>
              <a:t>	</a:t>
            </a:r>
            <a:r>
              <a:rPr lang="en-IN" sz="1800" b="1" dirty="0" smtClean="0"/>
              <a:t>	t.start();</a:t>
            </a:r>
          </a:p>
          <a:p>
            <a:pPr marL="0" indent="0" algn="just">
              <a:buNone/>
            </a:pPr>
            <a:r>
              <a:rPr lang="en-IN" sz="1800" b="1" dirty="0"/>
              <a:t>	</a:t>
            </a:r>
            <a:r>
              <a:rPr lang="en-IN" sz="1800" b="1" dirty="0" smtClean="0"/>
              <a:t>	for( int  i=0;i&lt;10;i++)</a:t>
            </a:r>
          </a:p>
          <a:p>
            <a:pPr marL="0" indent="0" algn="just">
              <a:buNone/>
            </a:pPr>
            <a:r>
              <a:rPr lang="en-IN" sz="1800" b="1" dirty="0"/>
              <a:t>	</a:t>
            </a:r>
            <a:r>
              <a:rPr lang="en-IN" sz="1800" b="1" dirty="0" smtClean="0"/>
              <a:t>		System.out.println(“Parent  Thread”);</a:t>
            </a:r>
          </a:p>
          <a:p>
            <a:pPr marL="0" indent="0" algn="just">
              <a:buNone/>
            </a:pPr>
            <a:r>
              <a:rPr lang="en-IN" sz="1800" b="1" dirty="0" smtClean="0"/>
              <a:t>	}</a:t>
            </a:r>
          </a:p>
          <a:p>
            <a:pPr marL="0" indent="0" algn="just">
              <a:buNone/>
            </a:pPr>
            <a:r>
              <a:rPr lang="en-IN" sz="1800" b="1" dirty="0"/>
              <a:t>}</a:t>
            </a:r>
            <a:endParaRPr lang="en-IN" sz="1800" b="1" dirty="0" smtClean="0"/>
          </a:p>
        </p:txBody>
      </p:sp>
    </p:spTree>
    <p:extLst>
      <p:ext uri="{BB962C8B-B14F-4D97-AF65-F5344CB8AC3E}">
        <p14:creationId xmlns:p14="http://schemas.microsoft.com/office/powerpoint/2010/main" val="32126301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8640"/>
            <a:ext cx="9144000" cy="6408712"/>
          </a:xfrm>
        </p:spPr>
        <p:txBody>
          <a:bodyPr>
            <a:normAutofit fontScale="85000" lnSpcReduction="20000"/>
          </a:bodyPr>
          <a:lstStyle/>
          <a:p>
            <a:pPr marL="0" indent="0">
              <a:buNone/>
            </a:pPr>
            <a:r>
              <a:rPr lang="en-IN" dirty="0" smtClean="0"/>
              <a:t> class ThreadJoinDemo1{</a:t>
            </a:r>
          </a:p>
          <a:p>
            <a:pPr marL="0" indent="0">
              <a:buNone/>
            </a:pPr>
            <a:r>
              <a:rPr lang="en-IN" dirty="0"/>
              <a:t>	</a:t>
            </a:r>
            <a:r>
              <a:rPr lang="en-IN" dirty="0" smtClean="0"/>
              <a:t>public static void main(String args[])</a:t>
            </a:r>
            <a:r>
              <a:rPr lang="en-IN" dirty="0"/>
              <a:t> throws </a:t>
            </a:r>
            <a:r>
              <a:rPr lang="en-IN" dirty="0" smtClean="0"/>
              <a:t>InterruptedException {</a:t>
            </a:r>
          </a:p>
          <a:p>
            <a:pPr marL="0" indent="0">
              <a:buNone/>
            </a:pPr>
            <a:r>
              <a:rPr lang="en-IN" dirty="0"/>
              <a:t>	</a:t>
            </a:r>
            <a:r>
              <a:rPr lang="en-IN" dirty="0" smtClean="0"/>
              <a:t>	MyThread.</a:t>
            </a:r>
            <a:r>
              <a:rPr lang="en-IN" dirty="0" smtClean="0">
                <a:solidFill>
                  <a:schemeClr val="accent6">
                    <a:lumMod val="75000"/>
                  </a:schemeClr>
                </a:solidFill>
              </a:rPr>
              <a:t>mainThread</a:t>
            </a:r>
            <a:r>
              <a:rPr lang="en-IN" dirty="0" smtClean="0"/>
              <a:t> = Thread.currentThread();</a:t>
            </a:r>
          </a:p>
          <a:p>
            <a:pPr marL="0" indent="0">
              <a:buNone/>
            </a:pPr>
            <a:r>
              <a:rPr lang="en-IN" dirty="0"/>
              <a:t>	</a:t>
            </a:r>
            <a:r>
              <a:rPr lang="en-IN" dirty="0" smtClean="0"/>
              <a:t>	MyThread t=new MyThread();</a:t>
            </a:r>
          </a:p>
          <a:p>
            <a:pPr marL="0" indent="0">
              <a:buNone/>
            </a:pPr>
            <a:r>
              <a:rPr lang="en-IN" dirty="0"/>
              <a:t>	</a:t>
            </a:r>
            <a:r>
              <a:rPr lang="en-IN" dirty="0" smtClean="0"/>
              <a:t>	t.start();</a:t>
            </a:r>
          </a:p>
          <a:p>
            <a:pPr marL="0" indent="0">
              <a:buNone/>
            </a:pPr>
            <a:r>
              <a:rPr lang="en-IN" dirty="0"/>
              <a:t>	</a:t>
            </a:r>
            <a:r>
              <a:rPr lang="en-IN" dirty="0" smtClean="0"/>
              <a:t>	for(int i=0;i&lt;10;i++){</a:t>
            </a:r>
          </a:p>
          <a:p>
            <a:pPr marL="0" indent="0">
              <a:buNone/>
            </a:pPr>
            <a:r>
              <a:rPr lang="en-IN" dirty="0"/>
              <a:t>	</a:t>
            </a:r>
            <a:r>
              <a:rPr lang="en-IN" dirty="0" smtClean="0"/>
              <a:t>		System.out.println(“main thread”);</a:t>
            </a:r>
          </a:p>
          <a:p>
            <a:pPr marL="0" indent="0">
              <a:buNone/>
            </a:pPr>
            <a:r>
              <a:rPr lang="en-IN" dirty="0"/>
              <a:t>	</a:t>
            </a:r>
            <a:r>
              <a:rPr lang="en-IN" dirty="0" smtClean="0"/>
              <a:t>		Thread.sleep(2000);</a:t>
            </a:r>
          </a:p>
          <a:p>
            <a:pPr marL="0" indent="0">
              <a:buNone/>
            </a:pPr>
            <a:r>
              <a:rPr lang="en-IN" dirty="0"/>
              <a:t>	</a:t>
            </a:r>
            <a:r>
              <a:rPr lang="en-IN" dirty="0" smtClean="0"/>
              <a:t>	}</a:t>
            </a:r>
          </a:p>
          <a:p>
            <a:pPr marL="0" indent="0">
              <a:buNone/>
            </a:pPr>
            <a:r>
              <a:rPr lang="en-IN" dirty="0"/>
              <a:t>	</a:t>
            </a:r>
            <a:r>
              <a:rPr lang="en-IN" dirty="0" smtClean="0"/>
              <a:t>}</a:t>
            </a:r>
          </a:p>
          <a:p>
            <a:pPr marL="0" indent="0">
              <a:buNone/>
            </a:pPr>
            <a:r>
              <a:rPr lang="en-IN" dirty="0" smtClean="0"/>
              <a:t>}</a:t>
            </a:r>
          </a:p>
          <a:p>
            <a:pPr marL="0" indent="0">
              <a:buNone/>
            </a:pPr>
            <a:r>
              <a:rPr lang="en-IN" dirty="0" smtClean="0">
                <a:sym typeface="Wingdings" pitchFamily="2" charset="2"/>
              </a:rPr>
              <a:t></a:t>
            </a:r>
            <a:endParaRPr lang="en-IN" dirty="0" smtClean="0"/>
          </a:p>
          <a:p>
            <a:pPr marL="0" indent="0">
              <a:buNone/>
            </a:pPr>
            <a:r>
              <a:rPr lang="en-IN" dirty="0" smtClean="0">
                <a:solidFill>
                  <a:srgbClr val="00B0F0"/>
                </a:solidFill>
              </a:rPr>
              <a:t>In this example child thread calls join() method on main thread, hence child thread has to wait until completion of main thread</a:t>
            </a:r>
          </a:p>
        </p:txBody>
      </p:sp>
    </p:spTree>
    <p:extLst>
      <p:ext uri="{BB962C8B-B14F-4D97-AF65-F5344CB8AC3E}">
        <p14:creationId xmlns:p14="http://schemas.microsoft.com/office/powerpoint/2010/main" val="5611151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FF0000"/>
                </a:solidFill>
              </a:rPr>
              <a:t>Important point regarding join() method</a:t>
            </a:r>
            <a:endParaRPr lang="en-IN" dirty="0">
              <a:solidFill>
                <a:srgbClr val="FF0000"/>
              </a:solidFill>
            </a:endParaRPr>
          </a:p>
        </p:txBody>
      </p:sp>
      <p:sp>
        <p:nvSpPr>
          <p:cNvPr id="3" name="Content Placeholder 2"/>
          <p:cNvSpPr>
            <a:spLocks noGrp="1"/>
          </p:cNvSpPr>
          <p:nvPr>
            <p:ph idx="1"/>
          </p:nvPr>
        </p:nvSpPr>
        <p:spPr/>
        <p:txBody>
          <a:bodyPr/>
          <a:lstStyle/>
          <a:p>
            <a:r>
              <a:rPr lang="en-IN" dirty="0" smtClean="0"/>
              <a:t>If main thread calls join() method on child thread and child thread calls join() method on main thread ….. Then both thread will wait for each other forever. This is just like </a:t>
            </a:r>
            <a:r>
              <a:rPr lang="en-IN" b="1" dirty="0" smtClean="0">
                <a:solidFill>
                  <a:srgbClr val="00B0F0"/>
                </a:solidFill>
              </a:rPr>
              <a:t>deadlock</a:t>
            </a:r>
            <a:r>
              <a:rPr lang="en-IN" dirty="0" smtClean="0"/>
              <a:t>.</a:t>
            </a:r>
          </a:p>
          <a:p>
            <a:pPr marL="0" indent="0">
              <a:buNone/>
            </a:pPr>
            <a:r>
              <a:rPr lang="en-IN" dirty="0" smtClean="0"/>
              <a:t> </a:t>
            </a:r>
          </a:p>
          <a:p>
            <a:r>
              <a:rPr lang="en-IN" dirty="0" smtClean="0"/>
              <a:t>If a thread calls join() method for itself ,this is also like </a:t>
            </a:r>
            <a:r>
              <a:rPr lang="en-IN" b="1" dirty="0" smtClean="0">
                <a:solidFill>
                  <a:srgbClr val="00B0F0"/>
                </a:solidFill>
              </a:rPr>
              <a:t>deadlock</a:t>
            </a:r>
            <a:r>
              <a:rPr lang="en-IN" dirty="0" smtClean="0"/>
              <a:t>.</a:t>
            </a:r>
            <a:endParaRPr lang="en-IN" dirty="0"/>
          </a:p>
        </p:txBody>
      </p:sp>
    </p:spTree>
    <p:extLst>
      <p:ext uri="{BB962C8B-B14F-4D97-AF65-F5344CB8AC3E}">
        <p14:creationId xmlns:p14="http://schemas.microsoft.com/office/powerpoint/2010/main" val="24176484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 An example for deadlock</a:t>
            </a:r>
            <a:endParaRPr lang="en-IN" dirty="0">
              <a:solidFill>
                <a:srgbClr val="FF0000"/>
              </a:solidFill>
            </a:endParaRPr>
          </a:p>
        </p:txBody>
      </p:sp>
      <p:sp>
        <p:nvSpPr>
          <p:cNvPr id="3" name="Content Placeholder 2"/>
          <p:cNvSpPr>
            <a:spLocks noGrp="1"/>
          </p:cNvSpPr>
          <p:nvPr>
            <p:ph idx="1"/>
          </p:nvPr>
        </p:nvSpPr>
        <p:spPr>
          <a:xfrm>
            <a:off x="457200" y="1340768"/>
            <a:ext cx="8229600" cy="5517232"/>
          </a:xfrm>
        </p:spPr>
        <p:txBody>
          <a:bodyPr>
            <a:normAutofit/>
          </a:bodyPr>
          <a:lstStyle/>
          <a:p>
            <a:pPr marL="0" indent="0">
              <a:buNone/>
            </a:pPr>
            <a:r>
              <a:rPr lang="en-IN" dirty="0"/>
              <a:t> </a:t>
            </a:r>
            <a:r>
              <a:rPr lang="en-IN" dirty="0" smtClean="0"/>
              <a:t>class DeadLockDemo{</a:t>
            </a:r>
          </a:p>
          <a:p>
            <a:pPr marL="0" indent="0">
              <a:buNone/>
            </a:pPr>
            <a:r>
              <a:rPr lang="en-IN" dirty="0"/>
              <a:t>	</a:t>
            </a:r>
            <a:r>
              <a:rPr lang="en-IN" dirty="0" smtClean="0"/>
              <a:t>public static void main(String args[])throws Exception{</a:t>
            </a:r>
          </a:p>
          <a:p>
            <a:pPr marL="0" indent="0">
              <a:buNone/>
            </a:pPr>
            <a:r>
              <a:rPr lang="en-IN" dirty="0"/>
              <a:t>	</a:t>
            </a:r>
            <a:r>
              <a:rPr lang="en-IN" dirty="0" smtClean="0"/>
              <a:t>	Thread.currentThread().join();</a:t>
            </a:r>
          </a:p>
          <a:p>
            <a:pPr marL="0" indent="0">
              <a:buNone/>
            </a:pPr>
            <a:r>
              <a:rPr lang="en-IN" dirty="0"/>
              <a:t>	</a:t>
            </a:r>
            <a:r>
              <a:rPr lang="en-IN" dirty="0" smtClean="0"/>
              <a:t>}</a:t>
            </a:r>
          </a:p>
          <a:p>
            <a:pPr marL="0" indent="0">
              <a:buNone/>
            </a:pPr>
            <a:r>
              <a:rPr lang="en-IN" dirty="0" smtClean="0"/>
              <a:t>}</a:t>
            </a:r>
          </a:p>
          <a:p>
            <a:pPr marL="0" indent="0">
              <a:buNone/>
            </a:pPr>
            <a:endParaRPr lang="en-IN" dirty="0"/>
          </a:p>
          <a:p>
            <a:pPr marL="0" indent="0">
              <a:buNone/>
            </a:pPr>
            <a:endParaRPr lang="en-IN" dirty="0" smtClean="0"/>
          </a:p>
          <a:p>
            <a:pPr marL="0" indent="0">
              <a:buNone/>
            </a:pPr>
            <a:r>
              <a:rPr lang="en-IN" dirty="0" smtClean="0">
                <a:solidFill>
                  <a:srgbClr val="FF0000"/>
                </a:solidFill>
                <a:sym typeface="Wingdings" pitchFamily="2" charset="2"/>
              </a:rPr>
              <a:t></a:t>
            </a:r>
            <a:r>
              <a:rPr lang="en-IN" dirty="0" smtClean="0"/>
              <a:t>this program will never terminate</a:t>
            </a:r>
            <a:endParaRPr lang="en-IN" dirty="0"/>
          </a:p>
        </p:txBody>
      </p:sp>
      <p:sp>
        <p:nvSpPr>
          <p:cNvPr id="4" name="Arc 3"/>
          <p:cNvSpPr/>
          <p:nvPr/>
        </p:nvSpPr>
        <p:spPr>
          <a:xfrm>
            <a:off x="2456059" y="3338589"/>
            <a:ext cx="3744416" cy="914400"/>
          </a:xfrm>
          <a:prstGeom prst="arc">
            <a:avLst>
              <a:gd name="adj1" fmla="val 71469"/>
              <a:gd name="adj2" fmla="val 10758834"/>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IN"/>
          </a:p>
        </p:txBody>
      </p:sp>
      <p:cxnSp>
        <p:nvCxnSpPr>
          <p:cNvPr id="6" name="Straight Arrow Connector 5"/>
          <p:cNvCxnSpPr/>
          <p:nvPr/>
        </p:nvCxnSpPr>
        <p:spPr>
          <a:xfrm flipH="1">
            <a:off x="3203848" y="4252989"/>
            <a:ext cx="288032" cy="914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2282451" y="5211711"/>
            <a:ext cx="2045816" cy="523220"/>
          </a:xfrm>
          <a:prstGeom prst="rect">
            <a:avLst/>
          </a:prstGeom>
          <a:noFill/>
        </p:spPr>
        <p:txBody>
          <a:bodyPr wrap="none" rtlCol="0">
            <a:spAutoFit/>
          </a:bodyPr>
          <a:lstStyle/>
          <a:p>
            <a:r>
              <a:rPr lang="en-IN" sz="2800" dirty="0" smtClean="0">
                <a:solidFill>
                  <a:srgbClr val="0070C0"/>
                </a:solidFill>
              </a:rPr>
              <a:t>main thread </a:t>
            </a:r>
            <a:endParaRPr lang="en-IN" sz="2800" dirty="0">
              <a:solidFill>
                <a:srgbClr val="0070C0"/>
              </a:solidFill>
            </a:endParaRPr>
          </a:p>
        </p:txBody>
      </p:sp>
      <p:cxnSp>
        <p:nvCxnSpPr>
          <p:cNvPr id="10" name="Straight Arrow Connector 9"/>
          <p:cNvCxnSpPr/>
          <p:nvPr/>
        </p:nvCxnSpPr>
        <p:spPr>
          <a:xfrm>
            <a:off x="5148064" y="3933056"/>
            <a:ext cx="1368152" cy="12343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000422" y="5211711"/>
            <a:ext cx="2677208" cy="830997"/>
          </a:xfrm>
          <a:prstGeom prst="rect">
            <a:avLst/>
          </a:prstGeom>
          <a:noFill/>
        </p:spPr>
        <p:txBody>
          <a:bodyPr wrap="none" rtlCol="0">
            <a:spAutoFit/>
          </a:bodyPr>
          <a:lstStyle/>
          <a:p>
            <a:r>
              <a:rPr lang="en-IN" sz="2400" dirty="0" smtClean="0">
                <a:solidFill>
                  <a:schemeClr val="accent1">
                    <a:lumMod val="50000"/>
                  </a:schemeClr>
                </a:solidFill>
              </a:rPr>
              <a:t>This line is executed</a:t>
            </a:r>
          </a:p>
          <a:p>
            <a:r>
              <a:rPr lang="en-IN" sz="2400" dirty="0" smtClean="0">
                <a:solidFill>
                  <a:schemeClr val="accent1">
                    <a:lumMod val="50000"/>
                  </a:schemeClr>
                </a:solidFill>
              </a:rPr>
              <a:t> by main thread</a:t>
            </a:r>
            <a:endParaRPr lang="en-IN" sz="2400" dirty="0">
              <a:solidFill>
                <a:schemeClr val="accent1">
                  <a:lumMod val="50000"/>
                </a:schemeClr>
              </a:solidFill>
            </a:endParaRPr>
          </a:p>
        </p:txBody>
      </p:sp>
    </p:spTree>
    <p:extLst>
      <p:ext uri="{BB962C8B-B14F-4D97-AF65-F5344CB8AC3E}">
        <p14:creationId xmlns:p14="http://schemas.microsoft.com/office/powerpoint/2010/main" val="4049280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 </a:t>
            </a:r>
            <a:r>
              <a:rPr lang="en-IN" dirty="0" smtClean="0">
                <a:solidFill>
                  <a:srgbClr val="00B0F0"/>
                </a:solidFill>
              </a:rPr>
              <a:t>sleep() method</a:t>
            </a:r>
            <a:endParaRPr lang="en-IN" dirty="0">
              <a:solidFill>
                <a:srgbClr val="00B0F0"/>
              </a:solidFill>
            </a:endParaRPr>
          </a:p>
        </p:txBody>
      </p:sp>
      <p:sp>
        <p:nvSpPr>
          <p:cNvPr id="3" name="Content Placeholder 2"/>
          <p:cNvSpPr>
            <a:spLocks noGrp="1"/>
          </p:cNvSpPr>
          <p:nvPr>
            <p:ph idx="1"/>
          </p:nvPr>
        </p:nvSpPr>
        <p:spPr>
          <a:xfrm>
            <a:off x="457200" y="1268760"/>
            <a:ext cx="8507288" cy="5472608"/>
          </a:xfrm>
        </p:spPr>
        <p:txBody>
          <a:bodyPr/>
          <a:lstStyle/>
          <a:p>
            <a:r>
              <a:rPr lang="en-IN" dirty="0" smtClean="0"/>
              <a:t>If a thread don’t want to perform any operation for a particular amount of time then sleep() method is useful .</a:t>
            </a:r>
          </a:p>
          <a:p>
            <a:pPr marL="0" indent="0">
              <a:buNone/>
            </a:pPr>
            <a:r>
              <a:rPr lang="en-IN" dirty="0" smtClean="0">
                <a:solidFill>
                  <a:srgbClr val="FF0000"/>
                </a:solidFill>
                <a:sym typeface="Wingdings" pitchFamily="2" charset="2"/>
              </a:rPr>
              <a:t></a:t>
            </a:r>
            <a:r>
              <a:rPr lang="en-IN" dirty="0" smtClean="0">
                <a:sym typeface="Wingdings" pitchFamily="2" charset="2"/>
              </a:rPr>
              <a:t>  </a:t>
            </a:r>
            <a:r>
              <a:rPr lang="en-IN" dirty="0" smtClean="0">
                <a:solidFill>
                  <a:srgbClr val="002060"/>
                </a:solidFill>
                <a:sym typeface="Wingdings" pitchFamily="2" charset="2"/>
              </a:rPr>
              <a:t>public static </a:t>
            </a:r>
            <a:r>
              <a:rPr lang="en-IN" dirty="0" smtClean="0">
                <a:solidFill>
                  <a:srgbClr val="C00000"/>
                </a:solidFill>
                <a:sym typeface="Wingdings" pitchFamily="2" charset="2"/>
              </a:rPr>
              <a:t>native</a:t>
            </a:r>
            <a:r>
              <a:rPr lang="en-IN" dirty="0" smtClean="0">
                <a:solidFill>
                  <a:srgbClr val="002060"/>
                </a:solidFill>
                <a:sym typeface="Wingdings" pitchFamily="2" charset="2"/>
              </a:rPr>
              <a:t> void </a:t>
            </a:r>
            <a:r>
              <a:rPr lang="en-IN" dirty="0" smtClean="0">
                <a:solidFill>
                  <a:srgbClr val="00B0F0"/>
                </a:solidFill>
                <a:sym typeface="Wingdings" pitchFamily="2" charset="2"/>
              </a:rPr>
              <a:t>sleep</a:t>
            </a:r>
            <a:r>
              <a:rPr lang="en-IN" dirty="0" smtClean="0">
                <a:sym typeface="Wingdings" pitchFamily="2" charset="2"/>
              </a:rPr>
              <a:t> (long ms);</a:t>
            </a:r>
          </a:p>
          <a:p>
            <a:pPr marL="0" indent="0">
              <a:buNone/>
            </a:pPr>
            <a:r>
              <a:rPr lang="en-IN" dirty="0" smtClean="0">
                <a:solidFill>
                  <a:srgbClr val="FF0000"/>
                </a:solidFill>
                <a:sym typeface="Wingdings" pitchFamily="2" charset="2"/>
              </a:rPr>
              <a:t>  </a:t>
            </a:r>
            <a:r>
              <a:rPr lang="en-IN" dirty="0" smtClean="0">
                <a:solidFill>
                  <a:srgbClr val="002060"/>
                </a:solidFill>
                <a:sym typeface="Wingdings" pitchFamily="2" charset="2"/>
              </a:rPr>
              <a:t>public static void </a:t>
            </a:r>
            <a:r>
              <a:rPr lang="en-IN" dirty="0" smtClean="0">
                <a:solidFill>
                  <a:srgbClr val="00B0F0"/>
                </a:solidFill>
                <a:sym typeface="Wingdings" pitchFamily="2" charset="2"/>
              </a:rPr>
              <a:t>sleep</a:t>
            </a:r>
            <a:r>
              <a:rPr lang="en-IN" dirty="0" smtClean="0">
                <a:sym typeface="Wingdings" pitchFamily="2" charset="2"/>
              </a:rPr>
              <a:t>(long ms ,int ns);</a:t>
            </a:r>
          </a:p>
          <a:p>
            <a:r>
              <a:rPr lang="en-IN" dirty="0" smtClean="0">
                <a:sym typeface="Wingdings" pitchFamily="2" charset="2"/>
              </a:rPr>
              <a:t>Every sleep() method throws InterruptedException which is checked exception , handling is compulsory.</a:t>
            </a:r>
          </a:p>
          <a:p>
            <a:pPr marL="0" indent="0">
              <a:buNone/>
            </a:pPr>
            <a:endParaRPr lang="en-IN" dirty="0">
              <a:solidFill>
                <a:srgbClr val="FF0000"/>
              </a:solidFill>
            </a:endParaRPr>
          </a:p>
        </p:txBody>
      </p:sp>
      <p:cxnSp>
        <p:nvCxnSpPr>
          <p:cNvPr id="5" name="Straight Arrow Connector 4"/>
          <p:cNvCxnSpPr/>
          <p:nvPr/>
        </p:nvCxnSpPr>
        <p:spPr>
          <a:xfrm>
            <a:off x="3779912" y="3356992"/>
            <a:ext cx="1800200" cy="24482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4067944" y="5661248"/>
            <a:ext cx="3463512" cy="830997"/>
          </a:xfrm>
          <a:prstGeom prst="rect">
            <a:avLst/>
          </a:prstGeom>
          <a:noFill/>
        </p:spPr>
        <p:txBody>
          <a:bodyPr wrap="none" rtlCol="0">
            <a:spAutoFit/>
          </a:bodyPr>
          <a:lstStyle/>
          <a:p>
            <a:r>
              <a:rPr lang="en-IN" sz="2400" dirty="0" smtClean="0">
                <a:solidFill>
                  <a:schemeClr val="tx2">
                    <a:lumMod val="75000"/>
                  </a:schemeClr>
                </a:solidFill>
              </a:rPr>
              <a:t>Those methods which are </a:t>
            </a:r>
          </a:p>
          <a:p>
            <a:r>
              <a:rPr lang="en-IN" sz="2400" dirty="0" smtClean="0">
                <a:solidFill>
                  <a:schemeClr val="tx2">
                    <a:lumMod val="75000"/>
                  </a:schemeClr>
                </a:solidFill>
              </a:rPr>
              <a:t>not implemented in java</a:t>
            </a:r>
            <a:endParaRPr lang="en-IN" sz="2400" dirty="0">
              <a:solidFill>
                <a:schemeClr val="tx2">
                  <a:lumMod val="75000"/>
                </a:schemeClr>
              </a:solidFill>
            </a:endParaRPr>
          </a:p>
        </p:txBody>
      </p:sp>
    </p:spTree>
    <p:extLst>
      <p:ext uri="{BB962C8B-B14F-4D97-AF65-F5344CB8AC3E}">
        <p14:creationId xmlns:p14="http://schemas.microsoft.com/office/powerpoint/2010/main" val="37971766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480720"/>
          </a:xfrm>
        </p:spPr>
        <p:txBody>
          <a:bodyPr/>
          <a:lstStyle/>
          <a:p>
            <a:pPr marL="0" indent="0">
              <a:buNone/>
            </a:pPr>
            <a:r>
              <a:rPr lang="en-IN" dirty="0" smtClean="0">
                <a:solidFill>
                  <a:srgbClr val="00B0F0"/>
                </a:solidFill>
                <a:sym typeface="Wingdings" pitchFamily="2" charset="2"/>
              </a:rPr>
              <a:t> </a:t>
            </a:r>
            <a:r>
              <a:rPr lang="en-IN" dirty="0" smtClean="0">
                <a:solidFill>
                  <a:srgbClr val="FF0000"/>
                </a:solidFill>
                <a:sym typeface="Wingdings" pitchFamily="2" charset="2"/>
              </a:rPr>
              <a:t>An example for sleep() method</a:t>
            </a:r>
          </a:p>
          <a:p>
            <a:pPr marL="0" indent="0">
              <a:buNone/>
            </a:pPr>
            <a:r>
              <a:rPr lang="en-IN" dirty="0" smtClean="0"/>
              <a:t> class SlideRotator{</a:t>
            </a:r>
          </a:p>
          <a:p>
            <a:pPr marL="0" indent="0">
              <a:buNone/>
            </a:pPr>
            <a:r>
              <a:rPr lang="en-IN" dirty="0"/>
              <a:t>	</a:t>
            </a:r>
            <a:r>
              <a:rPr lang="en-IN" dirty="0" smtClean="0"/>
              <a:t>public static void main(String args[]) throws InterruptedException{</a:t>
            </a:r>
          </a:p>
          <a:p>
            <a:pPr marL="0" indent="0">
              <a:buNone/>
            </a:pPr>
            <a:r>
              <a:rPr lang="en-IN" dirty="0"/>
              <a:t>	</a:t>
            </a:r>
            <a:r>
              <a:rPr lang="en-IN" dirty="0" smtClean="0"/>
              <a:t>	for(int i=1;i&lt;=10;i++){</a:t>
            </a:r>
          </a:p>
          <a:p>
            <a:pPr marL="0" indent="0">
              <a:buNone/>
            </a:pPr>
            <a:r>
              <a:rPr lang="en-IN" dirty="0"/>
              <a:t>	</a:t>
            </a:r>
            <a:r>
              <a:rPr lang="en-IN" dirty="0" smtClean="0"/>
              <a:t>		System.out.println(“slide_”+i);</a:t>
            </a:r>
          </a:p>
          <a:p>
            <a:pPr marL="0" indent="0">
              <a:buNone/>
            </a:pPr>
            <a:r>
              <a:rPr lang="en-IN" dirty="0"/>
              <a:t>	</a:t>
            </a:r>
            <a:r>
              <a:rPr lang="en-IN" dirty="0" smtClean="0"/>
              <a:t>		Thread.sleep(2000);</a:t>
            </a:r>
          </a:p>
          <a:p>
            <a:pPr marL="0" indent="0">
              <a:buNone/>
            </a:pPr>
            <a:r>
              <a:rPr lang="en-IN" dirty="0"/>
              <a:t>	</a:t>
            </a:r>
            <a:r>
              <a:rPr lang="en-IN" dirty="0" smtClean="0"/>
              <a:t>	}</a:t>
            </a:r>
          </a:p>
          <a:p>
            <a:pPr marL="0" indent="0">
              <a:buNone/>
            </a:pPr>
            <a:r>
              <a:rPr lang="en-IN" dirty="0"/>
              <a:t>	</a:t>
            </a:r>
            <a:r>
              <a:rPr lang="en-IN" dirty="0" smtClean="0"/>
              <a:t>}</a:t>
            </a:r>
          </a:p>
          <a:p>
            <a:pPr marL="0" indent="0">
              <a:buNone/>
            </a:pPr>
            <a:r>
              <a:rPr lang="en-IN" dirty="0"/>
              <a:t>}</a:t>
            </a:r>
            <a:endParaRPr lang="en-IN" dirty="0" smtClean="0"/>
          </a:p>
          <a:p>
            <a:pPr marL="0" indent="0">
              <a:buNone/>
            </a:pPr>
            <a:endParaRPr lang="en-IN" dirty="0"/>
          </a:p>
        </p:txBody>
      </p:sp>
    </p:spTree>
    <p:extLst>
      <p:ext uri="{BB962C8B-B14F-4D97-AF65-F5344CB8AC3E}">
        <p14:creationId xmlns:p14="http://schemas.microsoft.com/office/powerpoint/2010/main" val="34648823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FF0000"/>
                </a:solidFill>
              </a:rPr>
              <a:t>How a thread can interrupt another thread!</a:t>
            </a:r>
            <a:endParaRPr lang="en-IN" dirty="0">
              <a:solidFill>
                <a:srgbClr val="FF0000"/>
              </a:solidFill>
            </a:endParaRPr>
          </a:p>
        </p:txBody>
      </p:sp>
      <p:sp>
        <p:nvSpPr>
          <p:cNvPr id="3" name="Content Placeholder 2"/>
          <p:cNvSpPr>
            <a:spLocks noGrp="1"/>
          </p:cNvSpPr>
          <p:nvPr>
            <p:ph idx="1"/>
          </p:nvPr>
        </p:nvSpPr>
        <p:spPr>
          <a:xfrm>
            <a:off x="179512" y="1484784"/>
            <a:ext cx="8784976" cy="5256584"/>
          </a:xfrm>
        </p:spPr>
        <p:txBody>
          <a:bodyPr>
            <a:normAutofit fontScale="55000" lnSpcReduction="20000"/>
          </a:bodyPr>
          <a:lstStyle/>
          <a:p>
            <a:r>
              <a:rPr lang="en-IN" dirty="0" smtClean="0"/>
              <a:t>A thread can interrupt a sleeping or waiting thread by using </a:t>
            </a:r>
            <a:r>
              <a:rPr lang="en-IN" dirty="0" smtClean="0">
                <a:solidFill>
                  <a:srgbClr val="00B0F0"/>
                </a:solidFill>
              </a:rPr>
              <a:t>interrupt</a:t>
            </a:r>
            <a:r>
              <a:rPr lang="en-IN" dirty="0" smtClean="0"/>
              <a:t>() method of Thread class</a:t>
            </a:r>
          </a:p>
          <a:p>
            <a:pPr marL="0" indent="0">
              <a:buNone/>
            </a:pPr>
            <a:r>
              <a:rPr lang="en-IN" dirty="0" smtClean="0">
                <a:solidFill>
                  <a:srgbClr val="FF0000"/>
                </a:solidFill>
                <a:sym typeface="Wingdings" pitchFamily="2" charset="2"/>
              </a:rPr>
              <a:t> </a:t>
            </a:r>
            <a:r>
              <a:rPr lang="en-IN" dirty="0" smtClean="0">
                <a:solidFill>
                  <a:srgbClr val="002060"/>
                </a:solidFill>
                <a:sym typeface="Wingdings" pitchFamily="2" charset="2"/>
              </a:rPr>
              <a:t>public void </a:t>
            </a:r>
            <a:r>
              <a:rPr lang="en-IN" dirty="0" smtClean="0">
                <a:solidFill>
                  <a:srgbClr val="00B0F0"/>
                </a:solidFill>
                <a:sym typeface="Wingdings" pitchFamily="2" charset="2"/>
              </a:rPr>
              <a:t>interrupt</a:t>
            </a:r>
            <a:r>
              <a:rPr lang="en-IN" dirty="0" smtClean="0">
                <a:sym typeface="Wingdings" pitchFamily="2" charset="2"/>
              </a:rPr>
              <a:t>();</a:t>
            </a:r>
          </a:p>
          <a:p>
            <a:pPr marL="0" indent="0">
              <a:buNone/>
            </a:pPr>
            <a:r>
              <a:rPr lang="en-IN" dirty="0">
                <a:solidFill>
                  <a:srgbClr val="FF0000"/>
                </a:solidFill>
              </a:rPr>
              <a:t> </a:t>
            </a:r>
            <a:r>
              <a:rPr lang="en-IN" dirty="0" smtClean="0">
                <a:solidFill>
                  <a:srgbClr val="FF0000"/>
                </a:solidFill>
              </a:rPr>
              <a:t>An example </a:t>
            </a:r>
          </a:p>
          <a:p>
            <a:pPr marL="0" indent="0">
              <a:buNone/>
            </a:pPr>
            <a:r>
              <a:rPr lang="en-IN" dirty="0" smtClean="0"/>
              <a:t>-----------------------------</a:t>
            </a:r>
          </a:p>
          <a:p>
            <a:pPr marL="0" indent="0">
              <a:buNone/>
            </a:pPr>
            <a:r>
              <a:rPr lang="en-IN" dirty="0"/>
              <a:t> </a:t>
            </a:r>
            <a:r>
              <a:rPr lang="en-IN" dirty="0" smtClean="0">
                <a:solidFill>
                  <a:srgbClr val="002060"/>
                </a:solidFill>
              </a:rPr>
              <a:t>class MyThread extends Thread{</a:t>
            </a:r>
          </a:p>
          <a:p>
            <a:pPr marL="0" indent="0">
              <a:buNone/>
            </a:pPr>
            <a:r>
              <a:rPr lang="en-IN" dirty="0">
                <a:solidFill>
                  <a:srgbClr val="002060"/>
                </a:solidFill>
              </a:rPr>
              <a:t>	</a:t>
            </a:r>
            <a:r>
              <a:rPr lang="en-IN" dirty="0" smtClean="0">
                <a:solidFill>
                  <a:srgbClr val="002060"/>
                </a:solidFill>
              </a:rPr>
              <a:t>public void run(){</a:t>
            </a:r>
          </a:p>
          <a:p>
            <a:pPr marL="0" indent="0">
              <a:buNone/>
            </a:pPr>
            <a:r>
              <a:rPr lang="en-IN" dirty="0">
                <a:solidFill>
                  <a:srgbClr val="002060"/>
                </a:solidFill>
              </a:rPr>
              <a:t>	</a:t>
            </a:r>
            <a:r>
              <a:rPr lang="en-IN" dirty="0" smtClean="0">
                <a:solidFill>
                  <a:srgbClr val="002060"/>
                </a:solidFill>
              </a:rPr>
              <a:t>	try{</a:t>
            </a:r>
          </a:p>
          <a:p>
            <a:pPr marL="0" indent="0">
              <a:buNone/>
            </a:pPr>
            <a:r>
              <a:rPr lang="en-IN" dirty="0">
                <a:solidFill>
                  <a:srgbClr val="002060"/>
                </a:solidFill>
              </a:rPr>
              <a:t>	</a:t>
            </a:r>
            <a:r>
              <a:rPr lang="en-IN" dirty="0" smtClean="0">
                <a:solidFill>
                  <a:srgbClr val="002060"/>
                </a:solidFill>
              </a:rPr>
              <a:t>		for(int i=0;i&lt;0;i++){</a:t>
            </a:r>
          </a:p>
          <a:p>
            <a:pPr marL="0" indent="0">
              <a:buNone/>
            </a:pPr>
            <a:r>
              <a:rPr lang="en-IN" dirty="0">
                <a:solidFill>
                  <a:srgbClr val="002060"/>
                </a:solidFill>
              </a:rPr>
              <a:t>	</a:t>
            </a:r>
            <a:r>
              <a:rPr lang="en-IN" dirty="0" smtClean="0">
                <a:solidFill>
                  <a:srgbClr val="002060"/>
                </a:solidFill>
              </a:rPr>
              <a:t>			System.out.println(“I am lazy”);</a:t>
            </a:r>
          </a:p>
          <a:p>
            <a:pPr marL="0" indent="0">
              <a:buNone/>
            </a:pPr>
            <a:r>
              <a:rPr lang="en-IN" dirty="0">
                <a:solidFill>
                  <a:srgbClr val="002060"/>
                </a:solidFill>
              </a:rPr>
              <a:t>	</a:t>
            </a:r>
            <a:r>
              <a:rPr lang="en-IN" dirty="0" smtClean="0">
                <a:solidFill>
                  <a:srgbClr val="002060"/>
                </a:solidFill>
              </a:rPr>
              <a:t>			Thread.sleep(1000);</a:t>
            </a:r>
          </a:p>
          <a:p>
            <a:pPr marL="0" indent="0">
              <a:buNone/>
            </a:pPr>
            <a:r>
              <a:rPr lang="en-IN" dirty="0">
                <a:solidFill>
                  <a:srgbClr val="002060"/>
                </a:solidFill>
              </a:rPr>
              <a:t>	</a:t>
            </a:r>
            <a:r>
              <a:rPr lang="en-IN" dirty="0" smtClean="0">
                <a:solidFill>
                  <a:srgbClr val="002060"/>
                </a:solidFill>
              </a:rPr>
              <a:t>		}</a:t>
            </a:r>
          </a:p>
          <a:p>
            <a:pPr marL="0" indent="0">
              <a:buNone/>
            </a:pPr>
            <a:r>
              <a:rPr lang="en-IN" dirty="0">
                <a:solidFill>
                  <a:srgbClr val="002060"/>
                </a:solidFill>
              </a:rPr>
              <a:t>	</a:t>
            </a:r>
            <a:r>
              <a:rPr lang="en-IN" dirty="0" smtClean="0">
                <a:solidFill>
                  <a:srgbClr val="002060"/>
                </a:solidFill>
              </a:rPr>
              <a:t>	}</a:t>
            </a:r>
          </a:p>
          <a:p>
            <a:pPr marL="0" indent="0">
              <a:buNone/>
            </a:pPr>
            <a:r>
              <a:rPr lang="en-IN" dirty="0">
                <a:solidFill>
                  <a:srgbClr val="002060"/>
                </a:solidFill>
              </a:rPr>
              <a:t>	</a:t>
            </a:r>
            <a:r>
              <a:rPr lang="en-IN" dirty="0" smtClean="0">
                <a:solidFill>
                  <a:srgbClr val="002060"/>
                </a:solidFill>
              </a:rPr>
              <a:t>	catch(InterruptedException e){</a:t>
            </a:r>
          </a:p>
          <a:p>
            <a:pPr marL="0" indent="0">
              <a:buNone/>
            </a:pPr>
            <a:r>
              <a:rPr lang="en-IN" dirty="0">
                <a:solidFill>
                  <a:srgbClr val="002060"/>
                </a:solidFill>
              </a:rPr>
              <a:t>	</a:t>
            </a:r>
            <a:r>
              <a:rPr lang="en-IN" dirty="0" smtClean="0">
                <a:solidFill>
                  <a:srgbClr val="002060"/>
                </a:solidFill>
              </a:rPr>
              <a:t>		System.out.println(“I got Interrupted”);</a:t>
            </a:r>
          </a:p>
          <a:p>
            <a:pPr marL="0" indent="0">
              <a:buNone/>
            </a:pPr>
            <a:r>
              <a:rPr lang="en-IN" dirty="0">
                <a:solidFill>
                  <a:srgbClr val="002060"/>
                </a:solidFill>
              </a:rPr>
              <a:t>	</a:t>
            </a:r>
            <a:r>
              <a:rPr lang="en-IN" dirty="0" smtClean="0">
                <a:solidFill>
                  <a:srgbClr val="002060"/>
                </a:solidFill>
              </a:rPr>
              <a:t>	}</a:t>
            </a:r>
          </a:p>
          <a:p>
            <a:pPr marL="0" indent="0">
              <a:buNone/>
            </a:pPr>
            <a:r>
              <a:rPr lang="en-IN" dirty="0">
                <a:solidFill>
                  <a:srgbClr val="002060"/>
                </a:solidFill>
              </a:rPr>
              <a:t>	</a:t>
            </a:r>
            <a:r>
              <a:rPr lang="en-IN" dirty="0" smtClean="0">
                <a:solidFill>
                  <a:srgbClr val="002060"/>
                </a:solidFill>
              </a:rPr>
              <a:t>}</a:t>
            </a:r>
          </a:p>
          <a:p>
            <a:pPr marL="0" indent="0">
              <a:buNone/>
            </a:pPr>
            <a:r>
              <a:rPr lang="en-IN" dirty="0">
                <a:solidFill>
                  <a:srgbClr val="002060"/>
                </a:solidFill>
              </a:rPr>
              <a:t>}</a:t>
            </a:r>
          </a:p>
        </p:txBody>
      </p:sp>
    </p:spTree>
    <p:extLst>
      <p:ext uri="{BB962C8B-B14F-4D97-AF65-F5344CB8AC3E}">
        <p14:creationId xmlns:p14="http://schemas.microsoft.com/office/powerpoint/2010/main" val="14719129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0648"/>
            <a:ext cx="8784976" cy="6336704"/>
          </a:xfrm>
        </p:spPr>
        <p:txBody>
          <a:bodyPr>
            <a:normAutofit fontScale="92500"/>
          </a:bodyPr>
          <a:lstStyle/>
          <a:p>
            <a:pPr marL="0" indent="0">
              <a:buNone/>
            </a:pPr>
            <a:r>
              <a:rPr lang="en-IN" dirty="0"/>
              <a:t> </a:t>
            </a:r>
            <a:r>
              <a:rPr lang="en-IN" dirty="0" smtClean="0">
                <a:solidFill>
                  <a:srgbClr val="002060"/>
                </a:solidFill>
              </a:rPr>
              <a:t>class ThreadInterruptDemo{</a:t>
            </a:r>
          </a:p>
          <a:p>
            <a:pPr marL="0" indent="0">
              <a:buNone/>
            </a:pPr>
            <a:r>
              <a:rPr lang="en-IN" dirty="0">
                <a:solidFill>
                  <a:srgbClr val="002060"/>
                </a:solidFill>
              </a:rPr>
              <a:t>	</a:t>
            </a:r>
            <a:r>
              <a:rPr lang="en-IN" dirty="0" smtClean="0">
                <a:solidFill>
                  <a:srgbClr val="002060"/>
                </a:solidFill>
              </a:rPr>
              <a:t>public static void main(String args[]){</a:t>
            </a:r>
          </a:p>
          <a:p>
            <a:pPr marL="0" indent="0">
              <a:buNone/>
            </a:pPr>
            <a:r>
              <a:rPr lang="en-IN" dirty="0">
                <a:solidFill>
                  <a:srgbClr val="002060"/>
                </a:solidFill>
              </a:rPr>
              <a:t>	</a:t>
            </a:r>
            <a:r>
              <a:rPr lang="en-IN" dirty="0" smtClean="0">
                <a:solidFill>
                  <a:srgbClr val="002060"/>
                </a:solidFill>
              </a:rPr>
              <a:t>	MyThread t=new MyThread();</a:t>
            </a:r>
          </a:p>
          <a:p>
            <a:pPr marL="0" indent="0">
              <a:buNone/>
            </a:pPr>
            <a:r>
              <a:rPr lang="en-IN" dirty="0">
                <a:solidFill>
                  <a:srgbClr val="002060"/>
                </a:solidFill>
              </a:rPr>
              <a:t>	</a:t>
            </a:r>
            <a:r>
              <a:rPr lang="en-IN" dirty="0" smtClean="0">
                <a:solidFill>
                  <a:srgbClr val="002060"/>
                </a:solidFill>
              </a:rPr>
              <a:t>	t.start();</a:t>
            </a:r>
          </a:p>
          <a:p>
            <a:pPr marL="0" indent="0">
              <a:buNone/>
            </a:pPr>
            <a:r>
              <a:rPr lang="en-IN" dirty="0">
                <a:solidFill>
                  <a:srgbClr val="002060"/>
                </a:solidFill>
              </a:rPr>
              <a:t>	</a:t>
            </a:r>
            <a:r>
              <a:rPr lang="en-IN" dirty="0" smtClean="0">
                <a:solidFill>
                  <a:srgbClr val="002060"/>
                </a:solidFill>
              </a:rPr>
              <a:t>	</a:t>
            </a:r>
            <a:r>
              <a:rPr lang="en-IN" dirty="0" smtClean="0">
                <a:solidFill>
                  <a:srgbClr val="00B0F0"/>
                </a:solidFill>
              </a:rPr>
              <a:t>t.interrupt();</a:t>
            </a:r>
          </a:p>
          <a:p>
            <a:pPr marL="0" indent="0">
              <a:buNone/>
            </a:pPr>
            <a:r>
              <a:rPr lang="en-IN" dirty="0">
                <a:solidFill>
                  <a:srgbClr val="002060"/>
                </a:solidFill>
              </a:rPr>
              <a:t>	</a:t>
            </a:r>
            <a:r>
              <a:rPr lang="en-IN" dirty="0" smtClean="0">
                <a:solidFill>
                  <a:srgbClr val="002060"/>
                </a:solidFill>
              </a:rPr>
              <a:t>	System.out.println(“End of main thread”);</a:t>
            </a:r>
          </a:p>
          <a:p>
            <a:pPr marL="0" indent="0">
              <a:buNone/>
            </a:pPr>
            <a:r>
              <a:rPr lang="en-IN" dirty="0">
                <a:solidFill>
                  <a:srgbClr val="002060"/>
                </a:solidFill>
              </a:rPr>
              <a:t>	</a:t>
            </a:r>
            <a:r>
              <a:rPr lang="en-IN" dirty="0" smtClean="0">
                <a:solidFill>
                  <a:srgbClr val="002060"/>
                </a:solidFill>
              </a:rPr>
              <a:t>}</a:t>
            </a:r>
          </a:p>
          <a:p>
            <a:pPr marL="0" indent="0">
              <a:buNone/>
            </a:pPr>
            <a:r>
              <a:rPr lang="en-IN" dirty="0" smtClean="0">
                <a:solidFill>
                  <a:srgbClr val="002060"/>
                </a:solidFill>
              </a:rPr>
              <a:t>}</a:t>
            </a:r>
          </a:p>
          <a:p>
            <a:pPr marL="0" indent="0">
              <a:buNone/>
            </a:pPr>
            <a:r>
              <a:rPr lang="en-IN" dirty="0" smtClean="0">
                <a:solidFill>
                  <a:srgbClr val="FF0000"/>
                </a:solidFill>
                <a:sym typeface="Wingdings" pitchFamily="2" charset="2"/>
              </a:rPr>
              <a:t> </a:t>
            </a:r>
            <a:r>
              <a:rPr lang="en-IN" dirty="0" smtClean="0">
                <a:solidFill>
                  <a:srgbClr val="00B0F0"/>
                </a:solidFill>
                <a:sym typeface="Wingdings" pitchFamily="2" charset="2"/>
              </a:rPr>
              <a:t>If</a:t>
            </a:r>
            <a:r>
              <a:rPr lang="en-IN" dirty="0" smtClean="0">
                <a:sym typeface="Wingdings" pitchFamily="2" charset="2"/>
              </a:rPr>
              <a:t> we comment Line 1 then main thread will not interrupt child thread. Hence child thread will execute 10 times </a:t>
            </a:r>
            <a:r>
              <a:rPr lang="en-IN" dirty="0" smtClean="0">
                <a:solidFill>
                  <a:srgbClr val="00B0F0"/>
                </a:solidFill>
                <a:sym typeface="Wingdings" pitchFamily="2" charset="2"/>
              </a:rPr>
              <a:t>else </a:t>
            </a:r>
            <a:r>
              <a:rPr lang="en-IN" dirty="0" smtClean="0">
                <a:sym typeface="Wingdings" pitchFamily="2" charset="2"/>
              </a:rPr>
              <a:t>child thread will not execute 10 times.</a:t>
            </a:r>
            <a:endParaRPr lang="en-IN" dirty="0"/>
          </a:p>
        </p:txBody>
      </p:sp>
      <p:cxnSp>
        <p:nvCxnSpPr>
          <p:cNvPr id="5" name="Straight Arrow Connector 4"/>
          <p:cNvCxnSpPr/>
          <p:nvPr/>
        </p:nvCxnSpPr>
        <p:spPr>
          <a:xfrm flipV="1">
            <a:off x="4211960" y="2204864"/>
            <a:ext cx="2232248" cy="43204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6444208" y="1852082"/>
            <a:ext cx="1048685" cy="523220"/>
          </a:xfrm>
          <a:prstGeom prst="rect">
            <a:avLst/>
          </a:prstGeom>
          <a:noFill/>
        </p:spPr>
        <p:txBody>
          <a:bodyPr wrap="none" rtlCol="0">
            <a:spAutoFit/>
          </a:bodyPr>
          <a:lstStyle/>
          <a:p>
            <a:r>
              <a:rPr lang="en-IN" sz="2800" dirty="0" smtClean="0">
                <a:solidFill>
                  <a:srgbClr val="FF0000"/>
                </a:solidFill>
              </a:rPr>
              <a:t>Line 1</a:t>
            </a:r>
            <a:endParaRPr lang="en-IN" sz="2800" dirty="0">
              <a:solidFill>
                <a:srgbClr val="FF0000"/>
              </a:solidFill>
            </a:endParaRPr>
          </a:p>
        </p:txBody>
      </p:sp>
    </p:spTree>
    <p:extLst>
      <p:ext uri="{BB962C8B-B14F-4D97-AF65-F5344CB8AC3E}">
        <p14:creationId xmlns:p14="http://schemas.microsoft.com/office/powerpoint/2010/main" val="191962031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6632"/>
            <a:ext cx="8640960" cy="6552728"/>
          </a:xfrm>
        </p:spPr>
        <p:txBody>
          <a:bodyPr/>
          <a:lstStyle/>
          <a:p>
            <a:r>
              <a:rPr lang="en-IN" dirty="0" smtClean="0"/>
              <a:t>When ever we are calling interrupt() method if the </a:t>
            </a:r>
            <a:r>
              <a:rPr lang="en-IN" dirty="0" smtClean="0">
                <a:solidFill>
                  <a:srgbClr val="00B0F0"/>
                </a:solidFill>
              </a:rPr>
              <a:t>target thread </a:t>
            </a:r>
            <a:r>
              <a:rPr lang="en-IN" dirty="0" smtClean="0"/>
              <a:t>is not </a:t>
            </a:r>
            <a:r>
              <a:rPr lang="en-IN" dirty="0" smtClean="0">
                <a:solidFill>
                  <a:srgbClr val="00B0F0"/>
                </a:solidFill>
              </a:rPr>
              <a:t>sleeping or waiting </a:t>
            </a:r>
            <a:r>
              <a:rPr lang="en-IN" dirty="0" smtClean="0"/>
              <a:t>then there is </a:t>
            </a:r>
            <a:r>
              <a:rPr lang="en-IN" dirty="0" smtClean="0">
                <a:solidFill>
                  <a:srgbClr val="00B0F0"/>
                </a:solidFill>
              </a:rPr>
              <a:t>no impact </a:t>
            </a:r>
            <a:r>
              <a:rPr lang="en-IN" dirty="0" smtClean="0"/>
              <a:t>of interrupt() call immediately. Interrupt call will </a:t>
            </a:r>
            <a:r>
              <a:rPr lang="en-IN" dirty="0" smtClean="0">
                <a:solidFill>
                  <a:srgbClr val="00B0F0"/>
                </a:solidFill>
              </a:rPr>
              <a:t>wait</a:t>
            </a:r>
            <a:r>
              <a:rPr lang="en-IN" dirty="0" smtClean="0"/>
              <a:t> until target thread enters into waiting state. As the </a:t>
            </a:r>
            <a:r>
              <a:rPr lang="en-IN" dirty="0" smtClean="0">
                <a:solidFill>
                  <a:srgbClr val="00B0F0"/>
                </a:solidFill>
              </a:rPr>
              <a:t>target thread</a:t>
            </a:r>
            <a:r>
              <a:rPr lang="en-IN" dirty="0" smtClean="0"/>
              <a:t> enters into waiting or sleeping state ,immediately interrupt call will interrupt the </a:t>
            </a:r>
            <a:r>
              <a:rPr lang="en-IN" dirty="0" smtClean="0">
                <a:solidFill>
                  <a:srgbClr val="00B0F0"/>
                </a:solidFill>
              </a:rPr>
              <a:t>target thread.</a:t>
            </a:r>
          </a:p>
          <a:p>
            <a:r>
              <a:rPr lang="en-IN" dirty="0" smtClean="0"/>
              <a:t>If target thread will never enters into waiting or sleeping state then its life time there is no impact of interrupt call. In this case interrupt call will be wasted.</a:t>
            </a:r>
            <a:endParaRPr lang="en-IN" dirty="0"/>
          </a:p>
        </p:txBody>
      </p:sp>
    </p:spTree>
    <p:extLst>
      <p:ext uri="{BB962C8B-B14F-4D97-AF65-F5344CB8AC3E}">
        <p14:creationId xmlns:p14="http://schemas.microsoft.com/office/powerpoint/2010/main" val="410194666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856984" cy="6552728"/>
          </a:xfrm>
        </p:spPr>
        <p:txBody>
          <a:bodyPr>
            <a:normAutofit fontScale="55000" lnSpcReduction="20000"/>
          </a:bodyPr>
          <a:lstStyle/>
          <a:p>
            <a:pPr marL="0" indent="0">
              <a:buNone/>
            </a:pPr>
            <a:r>
              <a:rPr lang="en-IN" b="1" dirty="0" smtClean="0">
                <a:solidFill>
                  <a:srgbClr val="FF0000"/>
                </a:solidFill>
                <a:sym typeface="Wingdings" pitchFamily="2" charset="2"/>
              </a:rPr>
              <a:t></a:t>
            </a:r>
            <a:r>
              <a:rPr lang="en-IN" b="1" dirty="0" smtClean="0">
                <a:sym typeface="Wingdings" pitchFamily="2" charset="2"/>
              </a:rPr>
              <a:t> </a:t>
            </a:r>
            <a:r>
              <a:rPr lang="en-IN" b="1" dirty="0" smtClean="0">
                <a:solidFill>
                  <a:srgbClr val="00B0F0"/>
                </a:solidFill>
                <a:sym typeface="Wingdings" pitchFamily="2" charset="2"/>
              </a:rPr>
              <a:t>Example</a:t>
            </a:r>
          </a:p>
          <a:p>
            <a:pPr marL="0" indent="0">
              <a:buNone/>
            </a:pPr>
            <a:r>
              <a:rPr lang="en-IN" b="1" dirty="0" smtClean="0">
                <a:solidFill>
                  <a:srgbClr val="00B0F0"/>
                </a:solidFill>
              </a:rPr>
              <a:t> </a:t>
            </a:r>
            <a:r>
              <a:rPr lang="en-IN" b="1" dirty="0" smtClean="0">
                <a:solidFill>
                  <a:srgbClr val="002060"/>
                </a:solidFill>
              </a:rPr>
              <a:t>class MyThread extends Thread{</a:t>
            </a:r>
          </a:p>
          <a:p>
            <a:pPr marL="0" indent="0">
              <a:buNone/>
            </a:pPr>
            <a:r>
              <a:rPr lang="en-IN" b="1" dirty="0" smtClean="0">
                <a:solidFill>
                  <a:srgbClr val="002060"/>
                </a:solidFill>
              </a:rPr>
              <a:t>	public void run(){</a:t>
            </a:r>
          </a:p>
          <a:p>
            <a:pPr marL="0" indent="0">
              <a:buNone/>
            </a:pPr>
            <a:r>
              <a:rPr lang="en-IN" b="1" dirty="0">
                <a:solidFill>
                  <a:srgbClr val="002060"/>
                </a:solidFill>
              </a:rPr>
              <a:t>	</a:t>
            </a:r>
            <a:r>
              <a:rPr lang="en-IN" b="1" dirty="0" smtClean="0">
                <a:solidFill>
                  <a:srgbClr val="002060"/>
                </a:solidFill>
              </a:rPr>
              <a:t>	for( int i=1;i&lt;=1000;i++)</a:t>
            </a:r>
          </a:p>
          <a:p>
            <a:pPr marL="0" indent="0">
              <a:buNone/>
            </a:pPr>
            <a:r>
              <a:rPr lang="en-IN" b="1" dirty="0">
                <a:solidFill>
                  <a:srgbClr val="002060"/>
                </a:solidFill>
              </a:rPr>
              <a:t>	</a:t>
            </a:r>
            <a:r>
              <a:rPr lang="en-IN" b="1" dirty="0" smtClean="0">
                <a:solidFill>
                  <a:srgbClr val="002060"/>
                </a:solidFill>
              </a:rPr>
              <a:t>		System.out.println(“I am lazy_”+i);</a:t>
            </a:r>
          </a:p>
          <a:p>
            <a:pPr marL="0" indent="0">
              <a:buNone/>
            </a:pPr>
            <a:r>
              <a:rPr lang="en-IN" b="1" dirty="0">
                <a:solidFill>
                  <a:srgbClr val="002060"/>
                </a:solidFill>
              </a:rPr>
              <a:t>	</a:t>
            </a:r>
            <a:r>
              <a:rPr lang="en-IN" b="1" dirty="0" smtClean="0">
                <a:solidFill>
                  <a:srgbClr val="002060"/>
                </a:solidFill>
              </a:rPr>
              <a:t>	</a:t>
            </a:r>
            <a:r>
              <a:rPr lang="en-IN" b="1" dirty="0">
                <a:solidFill>
                  <a:srgbClr val="002060"/>
                </a:solidFill>
              </a:rPr>
              <a:t> System.out.println(“I am </a:t>
            </a:r>
            <a:r>
              <a:rPr lang="en-IN" b="1" dirty="0" smtClean="0">
                <a:solidFill>
                  <a:srgbClr val="002060"/>
                </a:solidFill>
              </a:rPr>
              <a:t>going to sleep);</a:t>
            </a:r>
          </a:p>
          <a:p>
            <a:pPr marL="0" indent="0">
              <a:buNone/>
            </a:pPr>
            <a:r>
              <a:rPr lang="en-IN" b="1" dirty="0">
                <a:solidFill>
                  <a:srgbClr val="002060"/>
                </a:solidFill>
              </a:rPr>
              <a:t>	</a:t>
            </a:r>
            <a:r>
              <a:rPr lang="en-IN" b="1" dirty="0" smtClean="0">
                <a:solidFill>
                  <a:srgbClr val="002060"/>
                </a:solidFill>
              </a:rPr>
              <a:t>	try{</a:t>
            </a:r>
          </a:p>
          <a:p>
            <a:pPr marL="0" indent="0">
              <a:buNone/>
            </a:pPr>
            <a:r>
              <a:rPr lang="en-IN" b="1" dirty="0">
                <a:solidFill>
                  <a:srgbClr val="002060"/>
                </a:solidFill>
              </a:rPr>
              <a:t>	</a:t>
            </a:r>
            <a:r>
              <a:rPr lang="en-IN" b="1" dirty="0" smtClean="0">
                <a:solidFill>
                  <a:srgbClr val="002060"/>
                </a:solidFill>
              </a:rPr>
              <a:t>		Thread.sleep(1000);</a:t>
            </a:r>
          </a:p>
          <a:p>
            <a:pPr marL="0" indent="0">
              <a:buNone/>
            </a:pPr>
            <a:r>
              <a:rPr lang="en-IN" b="1" dirty="0">
                <a:solidFill>
                  <a:srgbClr val="002060"/>
                </a:solidFill>
              </a:rPr>
              <a:t>	</a:t>
            </a:r>
            <a:r>
              <a:rPr lang="en-IN" b="1" dirty="0" smtClean="0">
                <a:solidFill>
                  <a:srgbClr val="002060"/>
                </a:solidFill>
              </a:rPr>
              <a:t>	}</a:t>
            </a:r>
          </a:p>
          <a:p>
            <a:pPr marL="0" indent="0">
              <a:buNone/>
            </a:pPr>
            <a:r>
              <a:rPr lang="en-IN" b="1" dirty="0">
                <a:solidFill>
                  <a:srgbClr val="002060"/>
                </a:solidFill>
              </a:rPr>
              <a:t>	</a:t>
            </a:r>
            <a:r>
              <a:rPr lang="en-IN" b="1" dirty="0" smtClean="0">
                <a:solidFill>
                  <a:srgbClr val="002060"/>
                </a:solidFill>
              </a:rPr>
              <a:t>	catch(InterruptedException e){</a:t>
            </a:r>
          </a:p>
          <a:p>
            <a:pPr marL="0" indent="0">
              <a:buNone/>
            </a:pPr>
            <a:r>
              <a:rPr lang="en-IN" b="1" dirty="0">
                <a:solidFill>
                  <a:srgbClr val="002060"/>
                </a:solidFill>
              </a:rPr>
              <a:t>	</a:t>
            </a:r>
            <a:r>
              <a:rPr lang="en-IN" b="1" dirty="0" smtClean="0">
                <a:solidFill>
                  <a:srgbClr val="002060"/>
                </a:solidFill>
              </a:rPr>
              <a:t>		</a:t>
            </a:r>
            <a:r>
              <a:rPr lang="en-IN" b="1" dirty="0">
                <a:solidFill>
                  <a:srgbClr val="002060"/>
                </a:solidFill>
              </a:rPr>
              <a:t> System.out.println(“I </a:t>
            </a:r>
            <a:r>
              <a:rPr lang="en-IN" b="1" dirty="0" smtClean="0">
                <a:solidFill>
                  <a:srgbClr val="002060"/>
                </a:solidFill>
              </a:rPr>
              <a:t>got interrupted”);</a:t>
            </a:r>
          </a:p>
          <a:p>
            <a:pPr marL="0" indent="0">
              <a:buNone/>
            </a:pPr>
            <a:r>
              <a:rPr lang="en-IN" b="1" dirty="0">
                <a:solidFill>
                  <a:srgbClr val="002060"/>
                </a:solidFill>
              </a:rPr>
              <a:t>	</a:t>
            </a:r>
            <a:r>
              <a:rPr lang="en-IN" b="1" dirty="0" smtClean="0">
                <a:solidFill>
                  <a:srgbClr val="002060"/>
                </a:solidFill>
              </a:rPr>
              <a:t>	}</a:t>
            </a:r>
          </a:p>
          <a:p>
            <a:pPr marL="0" indent="0">
              <a:buNone/>
            </a:pPr>
            <a:r>
              <a:rPr lang="en-IN" b="1" dirty="0">
                <a:solidFill>
                  <a:srgbClr val="002060"/>
                </a:solidFill>
              </a:rPr>
              <a:t>	</a:t>
            </a:r>
            <a:r>
              <a:rPr lang="en-IN" b="1" dirty="0" smtClean="0">
                <a:solidFill>
                  <a:srgbClr val="002060"/>
                </a:solidFill>
              </a:rPr>
              <a:t>}</a:t>
            </a:r>
          </a:p>
          <a:p>
            <a:pPr marL="0" indent="0">
              <a:buNone/>
            </a:pPr>
            <a:r>
              <a:rPr lang="en-IN" b="1" dirty="0" smtClean="0">
                <a:solidFill>
                  <a:srgbClr val="002060"/>
                </a:solidFill>
              </a:rPr>
              <a:t>}</a:t>
            </a:r>
          </a:p>
          <a:p>
            <a:pPr marL="0" indent="0">
              <a:buNone/>
            </a:pPr>
            <a:r>
              <a:rPr lang="en-IN" b="1" dirty="0">
                <a:solidFill>
                  <a:srgbClr val="002060"/>
                </a:solidFill>
              </a:rPr>
              <a:t> </a:t>
            </a:r>
            <a:r>
              <a:rPr lang="en-IN" b="1" dirty="0" smtClean="0">
                <a:solidFill>
                  <a:srgbClr val="002060"/>
                </a:solidFill>
              </a:rPr>
              <a:t>class ThreadSleepDemo{</a:t>
            </a:r>
          </a:p>
          <a:p>
            <a:pPr marL="0" indent="0">
              <a:buNone/>
            </a:pPr>
            <a:r>
              <a:rPr lang="en-IN" b="1" dirty="0" smtClean="0">
                <a:solidFill>
                  <a:srgbClr val="002060"/>
                </a:solidFill>
              </a:rPr>
              <a:t>	public </a:t>
            </a:r>
            <a:r>
              <a:rPr lang="en-IN" b="1" dirty="0">
                <a:solidFill>
                  <a:srgbClr val="002060"/>
                </a:solidFill>
              </a:rPr>
              <a:t>static void main(String args[]){</a:t>
            </a:r>
          </a:p>
          <a:p>
            <a:pPr marL="0" indent="0">
              <a:buNone/>
            </a:pPr>
            <a:r>
              <a:rPr lang="en-IN" b="1" dirty="0">
                <a:solidFill>
                  <a:srgbClr val="002060"/>
                </a:solidFill>
              </a:rPr>
              <a:t>		MyThread t=new MyThread();</a:t>
            </a:r>
          </a:p>
          <a:p>
            <a:pPr marL="0" indent="0">
              <a:buNone/>
            </a:pPr>
            <a:r>
              <a:rPr lang="en-IN" b="1" dirty="0">
                <a:solidFill>
                  <a:srgbClr val="002060"/>
                </a:solidFill>
              </a:rPr>
              <a:t>		t.start();</a:t>
            </a:r>
          </a:p>
          <a:p>
            <a:pPr marL="0" indent="0">
              <a:buNone/>
            </a:pPr>
            <a:r>
              <a:rPr lang="en-IN" b="1" dirty="0">
                <a:solidFill>
                  <a:srgbClr val="002060"/>
                </a:solidFill>
              </a:rPr>
              <a:t>		</a:t>
            </a:r>
            <a:r>
              <a:rPr lang="en-IN" b="1" dirty="0">
                <a:solidFill>
                  <a:srgbClr val="00B0F0"/>
                </a:solidFill>
              </a:rPr>
              <a:t>t.interrupt();</a:t>
            </a:r>
          </a:p>
          <a:p>
            <a:pPr marL="0" indent="0">
              <a:buNone/>
            </a:pPr>
            <a:r>
              <a:rPr lang="en-IN" b="1" dirty="0">
                <a:solidFill>
                  <a:srgbClr val="002060"/>
                </a:solidFill>
              </a:rPr>
              <a:t>		System.out.println(“End of main thread”);</a:t>
            </a:r>
          </a:p>
          <a:p>
            <a:pPr marL="0" indent="0">
              <a:buNone/>
            </a:pPr>
            <a:r>
              <a:rPr lang="en-IN" b="1" dirty="0">
                <a:solidFill>
                  <a:srgbClr val="002060"/>
                </a:solidFill>
              </a:rPr>
              <a:t>	</a:t>
            </a:r>
            <a:r>
              <a:rPr lang="en-IN" b="1" dirty="0" smtClean="0">
                <a:solidFill>
                  <a:srgbClr val="002060"/>
                </a:solidFill>
              </a:rPr>
              <a:t>}</a:t>
            </a:r>
          </a:p>
          <a:p>
            <a:pPr marL="0" indent="0">
              <a:buNone/>
            </a:pPr>
            <a:r>
              <a:rPr lang="en-IN" b="1" dirty="0" smtClean="0">
                <a:solidFill>
                  <a:srgbClr val="002060"/>
                </a:solidFill>
              </a:rPr>
              <a:t>}</a:t>
            </a:r>
            <a:endParaRPr lang="en-IN" b="1" dirty="0"/>
          </a:p>
          <a:p>
            <a:pPr marL="0" indent="0">
              <a:buNone/>
            </a:pPr>
            <a:r>
              <a:rPr lang="en-IN" b="1" dirty="0" smtClean="0">
                <a:sym typeface="Wingdings" pitchFamily="2" charset="2"/>
              </a:rPr>
              <a:t> In this example interrupt call is waited until child thread complete its  loops</a:t>
            </a:r>
            <a:endParaRPr lang="en-IN" b="1" dirty="0" smtClean="0"/>
          </a:p>
        </p:txBody>
      </p:sp>
    </p:spTree>
    <p:extLst>
      <p:ext uri="{BB962C8B-B14F-4D97-AF65-F5344CB8AC3E}">
        <p14:creationId xmlns:p14="http://schemas.microsoft.com/office/powerpoint/2010/main" val="271443227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rPr>
              <a:t>Synchronization</a:t>
            </a:r>
            <a:endParaRPr lang="en-IN" b="1" dirty="0">
              <a:solidFill>
                <a:srgbClr val="FF0000"/>
              </a:solidFill>
            </a:endParaRPr>
          </a:p>
        </p:txBody>
      </p:sp>
      <p:sp>
        <p:nvSpPr>
          <p:cNvPr id="3" name="Content Placeholder 2"/>
          <p:cNvSpPr>
            <a:spLocks noGrp="1"/>
          </p:cNvSpPr>
          <p:nvPr>
            <p:ph idx="1"/>
          </p:nvPr>
        </p:nvSpPr>
        <p:spPr>
          <a:xfrm>
            <a:off x="107504" y="1412776"/>
            <a:ext cx="8928992" cy="5328592"/>
          </a:xfrm>
        </p:spPr>
        <p:txBody>
          <a:bodyPr/>
          <a:lstStyle/>
          <a:p>
            <a:r>
              <a:rPr lang="en-IN" dirty="0" smtClean="0"/>
              <a:t> </a:t>
            </a:r>
            <a:r>
              <a:rPr lang="en-IN" dirty="0" smtClean="0">
                <a:solidFill>
                  <a:srgbClr val="00B0F0"/>
                </a:solidFill>
              </a:rPr>
              <a:t>synchronized</a:t>
            </a:r>
            <a:r>
              <a:rPr lang="en-IN" dirty="0" smtClean="0"/>
              <a:t> is a modifier applicable only for methods and blocks but not for classes and variables.</a:t>
            </a:r>
          </a:p>
          <a:p>
            <a:r>
              <a:rPr lang="en-IN" dirty="0" smtClean="0"/>
              <a:t>If multiple threads are trying to operate simultaneously on same java object then there may be a chance of data inconsistency problem.</a:t>
            </a:r>
          </a:p>
          <a:p>
            <a:pPr marL="0" indent="0">
              <a:buNone/>
            </a:pPr>
            <a:r>
              <a:rPr lang="en-IN" dirty="0" smtClean="0">
                <a:solidFill>
                  <a:srgbClr val="FF0000"/>
                </a:solidFill>
                <a:sym typeface="Wingdings" pitchFamily="2" charset="2"/>
              </a:rPr>
              <a:t> </a:t>
            </a:r>
            <a:r>
              <a:rPr lang="en-IN" dirty="0" smtClean="0"/>
              <a:t>To overcome from this we should go for </a:t>
            </a:r>
            <a:r>
              <a:rPr lang="en-IN" dirty="0">
                <a:solidFill>
                  <a:srgbClr val="00B0F0"/>
                </a:solidFill>
              </a:rPr>
              <a:t>synchronized</a:t>
            </a:r>
            <a:r>
              <a:rPr lang="en-IN" dirty="0"/>
              <a:t> </a:t>
            </a:r>
            <a:r>
              <a:rPr lang="en-IN" dirty="0" smtClean="0"/>
              <a:t>keyword.</a:t>
            </a:r>
            <a:endParaRPr lang="en-IN" dirty="0"/>
          </a:p>
        </p:txBody>
      </p:sp>
    </p:spTree>
    <p:extLst>
      <p:ext uri="{BB962C8B-B14F-4D97-AF65-F5344CB8AC3E}">
        <p14:creationId xmlns:p14="http://schemas.microsoft.com/office/powerpoint/2010/main" val="2683598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Thread Scheduler</a:t>
            </a:r>
            <a:endParaRPr lang="en-IN" dirty="0">
              <a:solidFill>
                <a:srgbClr val="FF0000"/>
              </a:solidFill>
            </a:endParaRPr>
          </a:p>
        </p:txBody>
      </p:sp>
      <p:sp>
        <p:nvSpPr>
          <p:cNvPr id="3" name="Content Placeholder 2"/>
          <p:cNvSpPr>
            <a:spLocks noGrp="1"/>
          </p:cNvSpPr>
          <p:nvPr>
            <p:ph idx="1"/>
          </p:nvPr>
        </p:nvSpPr>
        <p:spPr/>
        <p:txBody>
          <a:bodyPr>
            <a:normAutofit lnSpcReduction="10000"/>
          </a:bodyPr>
          <a:lstStyle/>
          <a:p>
            <a:r>
              <a:rPr lang="en-IN" dirty="0" smtClean="0"/>
              <a:t>Responsible to schedule threads.</a:t>
            </a:r>
          </a:p>
          <a:p>
            <a:r>
              <a:rPr lang="en-IN" dirty="0" smtClean="0"/>
              <a:t>It is part of JVM.</a:t>
            </a:r>
          </a:p>
          <a:p>
            <a:r>
              <a:rPr lang="en-IN" dirty="0" smtClean="0"/>
              <a:t>It varies from system to system.</a:t>
            </a:r>
          </a:p>
          <a:p>
            <a:pPr marL="0" indent="0">
              <a:buNone/>
            </a:pPr>
            <a:r>
              <a:rPr lang="en-IN" dirty="0"/>
              <a:t>	</a:t>
            </a:r>
            <a:r>
              <a:rPr lang="en-IN" dirty="0" smtClean="0"/>
              <a:t>If multiple threads are waiting to get chance of execution then in which order thread will be executed, is decided by </a:t>
            </a:r>
            <a:r>
              <a:rPr lang="en-IN" b="1" dirty="0" smtClean="0">
                <a:solidFill>
                  <a:srgbClr val="00B0F0"/>
                </a:solidFill>
              </a:rPr>
              <a:t>Thread Scheduler</a:t>
            </a:r>
            <a:r>
              <a:rPr lang="en-IN" dirty="0" smtClean="0"/>
              <a:t>.</a:t>
            </a:r>
          </a:p>
          <a:p>
            <a:pPr marL="0" indent="0">
              <a:buNone/>
            </a:pPr>
            <a:r>
              <a:rPr lang="en-IN" dirty="0" smtClean="0"/>
              <a:t>	Hence output order </a:t>
            </a:r>
            <a:r>
              <a:rPr lang="en-IN" b="1" dirty="0" smtClean="0"/>
              <a:t>may vary </a:t>
            </a:r>
            <a:r>
              <a:rPr lang="en-IN" dirty="0" smtClean="0"/>
              <a:t>for each execution</a:t>
            </a:r>
          </a:p>
        </p:txBody>
      </p:sp>
    </p:spTree>
    <p:extLst>
      <p:ext uri="{BB962C8B-B14F-4D97-AF65-F5344CB8AC3E}">
        <p14:creationId xmlns:p14="http://schemas.microsoft.com/office/powerpoint/2010/main" val="391225609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513" y="404664"/>
            <a:ext cx="8856984" cy="6192688"/>
          </a:xfrm>
        </p:spPr>
        <p:txBody>
          <a:bodyPr>
            <a:normAutofit lnSpcReduction="10000"/>
          </a:bodyPr>
          <a:lstStyle/>
          <a:p>
            <a:r>
              <a:rPr lang="en-IN" dirty="0" smtClean="0"/>
              <a:t>If a method or block as </a:t>
            </a:r>
            <a:r>
              <a:rPr lang="en-IN" dirty="0" smtClean="0">
                <a:solidFill>
                  <a:srgbClr val="00B0F0"/>
                </a:solidFill>
              </a:rPr>
              <a:t>synchronized</a:t>
            </a:r>
            <a:r>
              <a:rPr lang="en-IN" dirty="0" smtClean="0"/>
              <a:t> then method or block on a given object. So that data </a:t>
            </a:r>
            <a:r>
              <a:rPr lang="en-IN" dirty="0" smtClean="0">
                <a:solidFill>
                  <a:srgbClr val="002060"/>
                </a:solidFill>
              </a:rPr>
              <a:t>inconsistency</a:t>
            </a:r>
            <a:r>
              <a:rPr lang="en-IN" dirty="0" smtClean="0"/>
              <a:t> problem can be resolved.</a:t>
            </a:r>
          </a:p>
          <a:p>
            <a:r>
              <a:rPr lang="en-IN" dirty="0" smtClean="0"/>
              <a:t>The main advantage of </a:t>
            </a:r>
            <a:r>
              <a:rPr lang="en-IN" dirty="0" smtClean="0">
                <a:solidFill>
                  <a:srgbClr val="00B0F0"/>
                </a:solidFill>
              </a:rPr>
              <a:t>syschronized</a:t>
            </a:r>
            <a:r>
              <a:rPr lang="en-IN" dirty="0" smtClean="0"/>
              <a:t> keyword is we can resolve data </a:t>
            </a:r>
            <a:r>
              <a:rPr lang="en-IN" dirty="0" smtClean="0">
                <a:solidFill>
                  <a:srgbClr val="002060"/>
                </a:solidFill>
              </a:rPr>
              <a:t>inconsistency</a:t>
            </a:r>
            <a:r>
              <a:rPr lang="en-IN" dirty="0" smtClean="0"/>
              <a:t> problem but the main disadvantage of this keyword is, it increases waiting time of threads and decreases performance.</a:t>
            </a:r>
          </a:p>
          <a:p>
            <a:r>
              <a:rPr lang="en-IN" dirty="0" smtClean="0"/>
              <a:t>Internally synchronization concept is implemented by using </a:t>
            </a:r>
            <a:r>
              <a:rPr lang="en-IN" dirty="0" smtClean="0">
                <a:solidFill>
                  <a:srgbClr val="002060"/>
                </a:solidFill>
              </a:rPr>
              <a:t>lock concept</a:t>
            </a:r>
            <a:r>
              <a:rPr lang="en-IN" dirty="0" smtClean="0"/>
              <a:t>. Every object in java has a </a:t>
            </a:r>
            <a:r>
              <a:rPr lang="en-IN" dirty="0" smtClean="0">
                <a:solidFill>
                  <a:srgbClr val="002060"/>
                </a:solidFill>
              </a:rPr>
              <a:t>unique</a:t>
            </a:r>
            <a:r>
              <a:rPr lang="en-IN" dirty="0" smtClean="0"/>
              <a:t> lock. When we use </a:t>
            </a:r>
            <a:r>
              <a:rPr lang="en-IN" dirty="0" smtClean="0">
                <a:solidFill>
                  <a:srgbClr val="00B0F0"/>
                </a:solidFill>
              </a:rPr>
              <a:t>syschronized</a:t>
            </a:r>
            <a:r>
              <a:rPr lang="en-IN" dirty="0" smtClean="0"/>
              <a:t> keyword then only lock concept comes into picture.</a:t>
            </a:r>
            <a:r>
              <a:rPr lang="en-IN" dirty="0"/>
              <a:t> at a time only one thread is allowed to execute that </a:t>
            </a:r>
          </a:p>
        </p:txBody>
      </p:sp>
    </p:spTree>
    <p:extLst>
      <p:ext uri="{BB962C8B-B14F-4D97-AF65-F5344CB8AC3E}">
        <p14:creationId xmlns:p14="http://schemas.microsoft.com/office/powerpoint/2010/main" val="170873259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6632"/>
            <a:ext cx="8784976" cy="6624736"/>
          </a:xfrm>
        </p:spPr>
        <p:txBody>
          <a:bodyPr>
            <a:normAutofit lnSpcReduction="10000"/>
          </a:bodyPr>
          <a:lstStyle/>
          <a:p>
            <a:r>
              <a:rPr lang="en-IN" dirty="0" smtClean="0"/>
              <a:t>If a thread wants to execute a </a:t>
            </a:r>
            <a:r>
              <a:rPr lang="en-IN" dirty="0" smtClean="0">
                <a:solidFill>
                  <a:srgbClr val="00B0F0"/>
                </a:solidFill>
              </a:rPr>
              <a:t>synchronized</a:t>
            </a:r>
            <a:r>
              <a:rPr lang="en-IN" dirty="0" smtClean="0"/>
              <a:t> method on the given method, first it has to </a:t>
            </a:r>
            <a:r>
              <a:rPr lang="en-IN" dirty="0" smtClean="0">
                <a:solidFill>
                  <a:srgbClr val="00B0F0"/>
                </a:solidFill>
              </a:rPr>
              <a:t>get lock </a:t>
            </a:r>
            <a:r>
              <a:rPr lang="en-IN" dirty="0" smtClean="0"/>
              <a:t>of that </a:t>
            </a:r>
            <a:r>
              <a:rPr lang="en-IN" dirty="0" smtClean="0">
                <a:solidFill>
                  <a:srgbClr val="00B0F0"/>
                </a:solidFill>
              </a:rPr>
              <a:t>object</a:t>
            </a:r>
            <a:r>
              <a:rPr lang="en-IN" dirty="0" smtClean="0"/>
              <a:t>. Once it has got the lock then it is </a:t>
            </a:r>
            <a:r>
              <a:rPr lang="en-IN" dirty="0" smtClean="0">
                <a:solidFill>
                  <a:srgbClr val="00B0F0"/>
                </a:solidFill>
              </a:rPr>
              <a:t>allowed to execute</a:t>
            </a:r>
            <a:r>
              <a:rPr lang="en-IN" dirty="0" smtClean="0"/>
              <a:t> any synchronized method on that object. Once method execution </a:t>
            </a:r>
            <a:r>
              <a:rPr lang="en-IN" dirty="0" smtClean="0">
                <a:solidFill>
                  <a:srgbClr val="00B0F0"/>
                </a:solidFill>
              </a:rPr>
              <a:t>completes</a:t>
            </a:r>
            <a:r>
              <a:rPr lang="en-IN" dirty="0" smtClean="0"/>
              <a:t> automatically releases the lock. </a:t>
            </a:r>
            <a:r>
              <a:rPr lang="en-IN" dirty="0" smtClean="0">
                <a:solidFill>
                  <a:srgbClr val="00B0F0"/>
                </a:solidFill>
              </a:rPr>
              <a:t>Acquiring and releasing </a:t>
            </a:r>
            <a:r>
              <a:rPr lang="en-IN" dirty="0" smtClean="0"/>
              <a:t>lock internally taken care by </a:t>
            </a:r>
            <a:r>
              <a:rPr lang="en-IN" dirty="0" smtClean="0">
                <a:solidFill>
                  <a:srgbClr val="00B0F0"/>
                </a:solidFill>
              </a:rPr>
              <a:t>JVM</a:t>
            </a:r>
            <a:r>
              <a:rPr lang="en-IN" dirty="0" smtClean="0"/>
              <a:t>.</a:t>
            </a:r>
          </a:p>
          <a:p>
            <a:r>
              <a:rPr lang="en-IN" dirty="0" smtClean="0"/>
              <a:t>While a thread </a:t>
            </a:r>
            <a:r>
              <a:rPr lang="en-IN" dirty="0" smtClean="0">
                <a:solidFill>
                  <a:srgbClr val="00B0F0"/>
                </a:solidFill>
              </a:rPr>
              <a:t>executing</a:t>
            </a:r>
            <a:r>
              <a:rPr lang="en-IN" dirty="0" smtClean="0"/>
              <a:t> a synchronized method on a given object, the remaining </a:t>
            </a:r>
            <a:r>
              <a:rPr lang="en-IN" dirty="0" smtClean="0">
                <a:solidFill>
                  <a:srgbClr val="00B0F0"/>
                </a:solidFill>
              </a:rPr>
              <a:t>threads are not allowed</a:t>
            </a:r>
            <a:r>
              <a:rPr lang="en-IN" dirty="0" smtClean="0"/>
              <a:t> to </a:t>
            </a:r>
            <a:r>
              <a:rPr lang="en-IN" dirty="0" smtClean="0">
                <a:solidFill>
                  <a:srgbClr val="00B0F0"/>
                </a:solidFill>
              </a:rPr>
              <a:t>execute any synchronized </a:t>
            </a:r>
            <a:r>
              <a:rPr lang="en-IN" dirty="0" smtClean="0"/>
              <a:t>method simultaneously on the same object but remaining threads </a:t>
            </a:r>
            <a:r>
              <a:rPr lang="en-IN" dirty="0" smtClean="0">
                <a:solidFill>
                  <a:srgbClr val="00B0F0"/>
                </a:solidFill>
              </a:rPr>
              <a:t>are allowed</a:t>
            </a:r>
            <a:r>
              <a:rPr lang="en-IN" dirty="0" smtClean="0"/>
              <a:t> to </a:t>
            </a:r>
            <a:r>
              <a:rPr lang="en-IN" dirty="0" smtClean="0">
                <a:solidFill>
                  <a:srgbClr val="00B0F0"/>
                </a:solidFill>
              </a:rPr>
              <a:t>execute non-synchronized </a:t>
            </a:r>
            <a:r>
              <a:rPr lang="en-IN" dirty="0" smtClean="0"/>
              <a:t>methods simultaneously.</a:t>
            </a:r>
            <a:endParaRPr lang="en-IN" dirty="0"/>
          </a:p>
        </p:txBody>
      </p:sp>
    </p:spTree>
    <p:extLst>
      <p:ext uri="{BB962C8B-B14F-4D97-AF65-F5344CB8AC3E}">
        <p14:creationId xmlns:p14="http://schemas.microsoft.com/office/powerpoint/2010/main" val="236800320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597352"/>
          </a:xfrm>
        </p:spPr>
        <p:txBody>
          <a:bodyPr/>
          <a:lstStyle/>
          <a:p>
            <a:pPr marL="0" indent="0">
              <a:buNone/>
            </a:pPr>
            <a:r>
              <a:rPr lang="en-IN" dirty="0" smtClean="0"/>
              <a:t> class X{</a:t>
            </a:r>
          </a:p>
          <a:p>
            <a:pPr marL="0" indent="0">
              <a:buNone/>
            </a:pPr>
            <a:r>
              <a:rPr lang="en-IN" dirty="0"/>
              <a:t>	</a:t>
            </a:r>
            <a:r>
              <a:rPr lang="en-IN" dirty="0" smtClean="0"/>
              <a:t>synch m1();</a:t>
            </a:r>
          </a:p>
          <a:p>
            <a:pPr marL="0" indent="0">
              <a:buNone/>
            </a:pPr>
            <a:r>
              <a:rPr lang="en-IN" dirty="0"/>
              <a:t>	</a:t>
            </a:r>
            <a:r>
              <a:rPr lang="en-IN" dirty="0" smtClean="0"/>
              <a:t>synch m2();</a:t>
            </a:r>
          </a:p>
          <a:p>
            <a:pPr marL="0" indent="0">
              <a:buNone/>
            </a:pPr>
            <a:r>
              <a:rPr lang="en-IN" dirty="0"/>
              <a:t>	</a:t>
            </a:r>
            <a:r>
              <a:rPr lang="en-IN" dirty="0" smtClean="0"/>
              <a:t>m3();</a:t>
            </a:r>
          </a:p>
          <a:p>
            <a:pPr marL="0" indent="0">
              <a:buNone/>
            </a:pPr>
            <a:r>
              <a:rPr lang="en-IN" dirty="0" smtClean="0"/>
              <a:t>}</a:t>
            </a:r>
            <a:r>
              <a:rPr lang="en-IN" dirty="0">
                <a:solidFill>
                  <a:srgbClr val="00B0F0"/>
                </a:solidFill>
              </a:rPr>
              <a:t> </a:t>
            </a:r>
            <a:r>
              <a:rPr lang="en-IN" dirty="0" smtClean="0">
                <a:solidFill>
                  <a:srgbClr val="00B0F0"/>
                </a:solidFill>
              </a:rPr>
              <a:t>     -----------------------------------------------------------</a:t>
            </a:r>
          </a:p>
          <a:p>
            <a:pPr marL="0" indent="0">
              <a:buNone/>
            </a:pPr>
            <a:endParaRPr lang="en-IN" dirty="0"/>
          </a:p>
        </p:txBody>
      </p:sp>
      <p:sp>
        <p:nvSpPr>
          <p:cNvPr id="4" name="Oval 3"/>
          <p:cNvSpPr/>
          <p:nvPr/>
        </p:nvSpPr>
        <p:spPr>
          <a:xfrm>
            <a:off x="3286975" y="2852936"/>
            <a:ext cx="2858081" cy="1346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5400" dirty="0" smtClean="0">
                <a:solidFill>
                  <a:srgbClr val="FF0000"/>
                </a:solidFill>
              </a:rPr>
              <a:t>X</a:t>
            </a:r>
            <a:endParaRPr lang="en-IN" sz="5400" dirty="0">
              <a:solidFill>
                <a:srgbClr val="FF0000"/>
              </a:solidFill>
            </a:endParaRPr>
          </a:p>
        </p:txBody>
      </p:sp>
      <p:cxnSp>
        <p:nvCxnSpPr>
          <p:cNvPr id="7" name="Curved Connector 6"/>
          <p:cNvCxnSpPr>
            <a:stCxn id="12" idx="1"/>
          </p:cNvCxnSpPr>
          <p:nvPr/>
        </p:nvCxnSpPr>
        <p:spPr>
          <a:xfrm rot="10800000" flipV="1">
            <a:off x="6195205" y="3414758"/>
            <a:ext cx="443166" cy="14676"/>
          </a:xfrm>
          <a:prstGeom prst="curved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6876256" y="3526160"/>
            <a:ext cx="237566" cy="369332"/>
          </a:xfrm>
          <a:prstGeom prst="rect">
            <a:avLst/>
          </a:prstGeom>
          <a:noFill/>
        </p:spPr>
        <p:txBody>
          <a:bodyPr wrap="none" rtlCol="0">
            <a:spAutoFit/>
          </a:bodyPr>
          <a:lstStyle/>
          <a:p>
            <a:r>
              <a:rPr lang="en-IN" dirty="0" smtClean="0"/>
              <a:t> </a:t>
            </a:r>
            <a:endParaRPr lang="en-IN" dirty="0"/>
          </a:p>
        </p:txBody>
      </p:sp>
      <p:sp>
        <p:nvSpPr>
          <p:cNvPr id="12" name="TextBox 11"/>
          <p:cNvSpPr txBox="1"/>
          <p:nvPr/>
        </p:nvSpPr>
        <p:spPr>
          <a:xfrm>
            <a:off x="6638371" y="3122370"/>
            <a:ext cx="1577676" cy="584775"/>
          </a:xfrm>
          <a:prstGeom prst="rect">
            <a:avLst/>
          </a:prstGeom>
          <a:noFill/>
        </p:spPr>
        <p:txBody>
          <a:bodyPr wrap="none" rtlCol="0">
            <a:spAutoFit/>
          </a:bodyPr>
          <a:lstStyle/>
          <a:p>
            <a:r>
              <a:rPr lang="en-IN" sz="3200" b="1" dirty="0">
                <a:solidFill>
                  <a:srgbClr val="FF0000"/>
                </a:solidFill>
              </a:rPr>
              <a:t>t</a:t>
            </a:r>
            <a:r>
              <a:rPr lang="en-IN" sz="3200" b="1" dirty="0" smtClean="0">
                <a:solidFill>
                  <a:srgbClr val="FF0000"/>
                </a:solidFill>
              </a:rPr>
              <a:t>1</a:t>
            </a:r>
            <a:r>
              <a:rPr lang="en-IN" sz="3200" b="1" dirty="0" smtClean="0">
                <a:solidFill>
                  <a:srgbClr val="FF0000"/>
                </a:solidFill>
                <a:sym typeface="Wingdings" pitchFamily="2" charset="2"/>
              </a:rPr>
              <a:t> l(x)</a:t>
            </a:r>
            <a:endParaRPr lang="en-IN" sz="3200" b="1" dirty="0">
              <a:solidFill>
                <a:srgbClr val="FF0000"/>
              </a:solidFill>
            </a:endParaRPr>
          </a:p>
        </p:txBody>
      </p:sp>
      <p:sp>
        <p:nvSpPr>
          <p:cNvPr id="14" name="TextBox 13"/>
          <p:cNvSpPr txBox="1"/>
          <p:nvPr/>
        </p:nvSpPr>
        <p:spPr>
          <a:xfrm>
            <a:off x="1733688" y="3221900"/>
            <a:ext cx="535724" cy="584775"/>
          </a:xfrm>
          <a:prstGeom prst="rect">
            <a:avLst/>
          </a:prstGeom>
          <a:noFill/>
        </p:spPr>
        <p:txBody>
          <a:bodyPr wrap="none" rtlCol="0">
            <a:spAutoFit/>
          </a:bodyPr>
          <a:lstStyle/>
          <a:p>
            <a:r>
              <a:rPr lang="en-IN" sz="3200" dirty="0" smtClean="0"/>
              <a:t>t2</a:t>
            </a:r>
            <a:endParaRPr lang="en-IN" sz="3200" dirty="0"/>
          </a:p>
        </p:txBody>
      </p:sp>
      <p:cxnSp>
        <p:nvCxnSpPr>
          <p:cNvPr id="16" name="Straight Arrow Connector 15"/>
          <p:cNvCxnSpPr/>
          <p:nvPr/>
        </p:nvCxnSpPr>
        <p:spPr>
          <a:xfrm flipV="1">
            <a:off x="2301670" y="3418438"/>
            <a:ext cx="1017563" cy="1077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0" name="Oval 19"/>
          <p:cNvSpPr/>
          <p:nvPr/>
        </p:nvSpPr>
        <p:spPr>
          <a:xfrm rot="17855190">
            <a:off x="197178" y="3253626"/>
            <a:ext cx="1922512"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smtClean="0"/>
              <a:t>Waiting state</a:t>
            </a:r>
            <a:endParaRPr lang="en-IN" b="1" dirty="0"/>
          </a:p>
        </p:txBody>
      </p:sp>
      <p:sp>
        <p:nvSpPr>
          <p:cNvPr id="21" name="TextBox 20"/>
          <p:cNvSpPr txBox="1"/>
          <p:nvPr/>
        </p:nvSpPr>
        <p:spPr>
          <a:xfrm rot="21105832">
            <a:off x="2461439" y="3016630"/>
            <a:ext cx="633507" cy="369332"/>
          </a:xfrm>
          <a:prstGeom prst="rect">
            <a:avLst/>
          </a:prstGeom>
          <a:noFill/>
        </p:spPr>
        <p:txBody>
          <a:bodyPr wrap="none" rtlCol="0">
            <a:spAutoFit/>
          </a:bodyPr>
          <a:lstStyle/>
          <a:p>
            <a:r>
              <a:rPr lang="en-IN" b="1" dirty="0"/>
              <a:t>m</a:t>
            </a:r>
            <a:r>
              <a:rPr lang="en-IN" b="1" dirty="0" smtClean="0"/>
              <a:t>1()</a:t>
            </a:r>
            <a:endParaRPr lang="en-IN" b="1" dirty="0"/>
          </a:p>
        </p:txBody>
      </p:sp>
      <p:sp>
        <p:nvSpPr>
          <p:cNvPr id="22" name="Oval 21"/>
          <p:cNvSpPr/>
          <p:nvPr/>
        </p:nvSpPr>
        <p:spPr>
          <a:xfrm rot="1835866">
            <a:off x="2012839" y="4810073"/>
            <a:ext cx="1922512"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smtClean="0"/>
              <a:t>Waiting state</a:t>
            </a:r>
            <a:endParaRPr lang="en-IN" b="1" dirty="0"/>
          </a:p>
        </p:txBody>
      </p:sp>
      <p:sp>
        <p:nvSpPr>
          <p:cNvPr id="24" name="TextBox 23"/>
          <p:cNvSpPr txBox="1"/>
          <p:nvPr/>
        </p:nvSpPr>
        <p:spPr>
          <a:xfrm>
            <a:off x="3319233" y="4482135"/>
            <a:ext cx="530915" cy="584775"/>
          </a:xfrm>
          <a:prstGeom prst="rect">
            <a:avLst/>
          </a:prstGeom>
          <a:noFill/>
        </p:spPr>
        <p:txBody>
          <a:bodyPr wrap="none" rtlCol="0">
            <a:spAutoFit/>
          </a:bodyPr>
          <a:lstStyle/>
          <a:p>
            <a:r>
              <a:rPr lang="en-IN" sz="3200" dirty="0" smtClean="0"/>
              <a:t>t3</a:t>
            </a:r>
            <a:endParaRPr lang="en-IN" sz="3200" dirty="0"/>
          </a:p>
        </p:txBody>
      </p:sp>
      <p:cxnSp>
        <p:nvCxnSpPr>
          <p:cNvPr id="25" name="Straight Arrow Connector 24"/>
          <p:cNvCxnSpPr>
            <a:endCxn id="4" idx="4"/>
          </p:cNvCxnSpPr>
          <p:nvPr/>
        </p:nvCxnSpPr>
        <p:spPr>
          <a:xfrm flipV="1">
            <a:off x="3759738" y="4199384"/>
            <a:ext cx="956278" cy="58896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7" name="TextBox 26"/>
          <p:cNvSpPr txBox="1"/>
          <p:nvPr/>
        </p:nvSpPr>
        <p:spPr>
          <a:xfrm rot="19859014">
            <a:off x="4054780" y="4422504"/>
            <a:ext cx="633507" cy="369332"/>
          </a:xfrm>
          <a:prstGeom prst="rect">
            <a:avLst/>
          </a:prstGeom>
          <a:noFill/>
        </p:spPr>
        <p:txBody>
          <a:bodyPr wrap="none" rtlCol="0">
            <a:spAutoFit/>
          </a:bodyPr>
          <a:lstStyle/>
          <a:p>
            <a:r>
              <a:rPr lang="en-IN" b="1" dirty="0" smtClean="0"/>
              <a:t>m2()</a:t>
            </a:r>
            <a:endParaRPr lang="en-IN" b="1" dirty="0"/>
          </a:p>
        </p:txBody>
      </p:sp>
      <p:cxnSp>
        <p:nvCxnSpPr>
          <p:cNvPr id="32" name="Straight Arrow Connector 31"/>
          <p:cNvCxnSpPr>
            <a:endCxn id="4" idx="5"/>
          </p:cNvCxnSpPr>
          <p:nvPr/>
        </p:nvCxnSpPr>
        <p:spPr>
          <a:xfrm flipH="1" flipV="1">
            <a:off x="5726500" y="4002201"/>
            <a:ext cx="911871" cy="126507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6" name="TextBox 35"/>
          <p:cNvSpPr txBox="1"/>
          <p:nvPr/>
        </p:nvSpPr>
        <p:spPr>
          <a:xfrm rot="3266311">
            <a:off x="6155389" y="4243047"/>
            <a:ext cx="633507" cy="369332"/>
          </a:xfrm>
          <a:prstGeom prst="rect">
            <a:avLst/>
          </a:prstGeom>
          <a:noFill/>
        </p:spPr>
        <p:txBody>
          <a:bodyPr wrap="none" rtlCol="0">
            <a:spAutoFit/>
          </a:bodyPr>
          <a:lstStyle/>
          <a:p>
            <a:r>
              <a:rPr lang="en-IN" b="1" dirty="0" smtClean="0"/>
              <a:t>m3()</a:t>
            </a:r>
            <a:endParaRPr lang="en-IN" b="1" dirty="0"/>
          </a:p>
        </p:txBody>
      </p:sp>
      <p:sp>
        <p:nvSpPr>
          <p:cNvPr id="37" name="TextBox 36"/>
          <p:cNvSpPr txBox="1"/>
          <p:nvPr/>
        </p:nvSpPr>
        <p:spPr>
          <a:xfrm>
            <a:off x="6638371" y="4922302"/>
            <a:ext cx="530915" cy="584775"/>
          </a:xfrm>
          <a:prstGeom prst="rect">
            <a:avLst/>
          </a:prstGeom>
          <a:noFill/>
        </p:spPr>
        <p:txBody>
          <a:bodyPr wrap="none" rtlCol="0">
            <a:spAutoFit/>
          </a:bodyPr>
          <a:lstStyle/>
          <a:p>
            <a:r>
              <a:rPr lang="en-IN" sz="3200" dirty="0" smtClean="0"/>
              <a:t>t4</a:t>
            </a:r>
          </a:p>
        </p:txBody>
      </p:sp>
      <p:sp>
        <p:nvSpPr>
          <p:cNvPr id="38" name="Oval 37"/>
          <p:cNvSpPr/>
          <p:nvPr/>
        </p:nvSpPr>
        <p:spPr>
          <a:xfrm>
            <a:off x="5263719" y="5499078"/>
            <a:ext cx="2952328" cy="12958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endParaRPr lang="en-IN" sz="2400" dirty="0"/>
          </a:p>
          <a:p>
            <a:r>
              <a:rPr lang="en-IN" sz="2400" dirty="0"/>
              <a:t>This thread </a:t>
            </a:r>
            <a:r>
              <a:rPr lang="en-IN" sz="2400" dirty="0" smtClean="0"/>
              <a:t>will </a:t>
            </a:r>
            <a:r>
              <a:rPr lang="en-IN" sz="2400" dirty="0"/>
              <a:t>not go in </a:t>
            </a:r>
            <a:r>
              <a:rPr lang="en-IN" sz="2400" dirty="0" smtClean="0"/>
              <a:t>waiting </a:t>
            </a:r>
            <a:r>
              <a:rPr lang="en-IN" sz="2400" dirty="0"/>
              <a:t>state </a:t>
            </a:r>
          </a:p>
          <a:p>
            <a:pPr algn="ctr"/>
            <a:endParaRPr lang="en-IN" sz="2400" dirty="0"/>
          </a:p>
        </p:txBody>
      </p:sp>
    </p:spTree>
    <p:extLst>
      <p:ext uri="{BB962C8B-B14F-4D97-AF65-F5344CB8AC3E}">
        <p14:creationId xmlns:p14="http://schemas.microsoft.com/office/powerpoint/2010/main" val="8097442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260648"/>
            <a:ext cx="8928992" cy="6336704"/>
          </a:xfrm>
        </p:spPr>
        <p:txBody>
          <a:bodyPr/>
          <a:lstStyle/>
          <a:p>
            <a:pPr marL="0" indent="0">
              <a:buNone/>
            </a:pPr>
            <a:r>
              <a:rPr lang="en-IN" dirty="0" smtClean="0"/>
              <a:t> </a:t>
            </a:r>
            <a:endParaRPr lang="en-IN" dirty="0"/>
          </a:p>
        </p:txBody>
      </p:sp>
      <p:sp>
        <p:nvSpPr>
          <p:cNvPr id="4" name="Oval 3"/>
          <p:cNvSpPr/>
          <p:nvPr/>
        </p:nvSpPr>
        <p:spPr>
          <a:xfrm>
            <a:off x="2242236" y="1300928"/>
            <a:ext cx="4536504" cy="3096344"/>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IN" dirty="0">
              <a:solidFill>
                <a:srgbClr val="FF0000"/>
              </a:solidFill>
            </a:endParaRPr>
          </a:p>
        </p:txBody>
      </p:sp>
      <p:sp>
        <p:nvSpPr>
          <p:cNvPr id="12" name="Oval 11"/>
          <p:cNvSpPr/>
          <p:nvPr/>
        </p:nvSpPr>
        <p:spPr>
          <a:xfrm>
            <a:off x="2620093" y="1556792"/>
            <a:ext cx="1697569" cy="259228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800" dirty="0" smtClean="0"/>
              <a:t>Non-synchronized area</a:t>
            </a:r>
            <a:endParaRPr lang="en-IN" sz="2800" dirty="0"/>
          </a:p>
        </p:txBody>
      </p:sp>
      <p:sp>
        <p:nvSpPr>
          <p:cNvPr id="13" name="Oval 12"/>
          <p:cNvSpPr/>
          <p:nvPr/>
        </p:nvSpPr>
        <p:spPr>
          <a:xfrm>
            <a:off x="4889407" y="1552034"/>
            <a:ext cx="1614799" cy="2592288"/>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2800" dirty="0" smtClean="0"/>
              <a:t>Synchronized area</a:t>
            </a:r>
            <a:endParaRPr lang="en-IN" sz="2800" dirty="0"/>
          </a:p>
        </p:txBody>
      </p:sp>
      <p:sp>
        <p:nvSpPr>
          <p:cNvPr id="14" name="TextBox 13"/>
          <p:cNvSpPr txBox="1"/>
          <p:nvPr/>
        </p:nvSpPr>
        <p:spPr>
          <a:xfrm>
            <a:off x="4286505" y="4397272"/>
            <a:ext cx="1229824" cy="523220"/>
          </a:xfrm>
          <a:prstGeom prst="rect">
            <a:avLst/>
          </a:prstGeom>
          <a:noFill/>
        </p:spPr>
        <p:txBody>
          <a:bodyPr wrap="none" rtlCol="0">
            <a:spAutoFit/>
          </a:bodyPr>
          <a:lstStyle/>
          <a:p>
            <a:r>
              <a:rPr lang="en-IN" sz="2800" dirty="0" smtClean="0"/>
              <a:t>Object </a:t>
            </a:r>
            <a:endParaRPr lang="en-IN" sz="2800" dirty="0"/>
          </a:p>
        </p:txBody>
      </p:sp>
      <p:cxnSp>
        <p:nvCxnSpPr>
          <p:cNvPr id="16" name="Straight Connector 15"/>
          <p:cNvCxnSpPr>
            <a:stCxn id="4" idx="0"/>
            <a:endCxn id="4" idx="4"/>
          </p:cNvCxnSpPr>
          <p:nvPr/>
        </p:nvCxnSpPr>
        <p:spPr>
          <a:xfrm>
            <a:off x="4510488" y="1300928"/>
            <a:ext cx="0" cy="3096344"/>
          </a:xfrm>
          <a:prstGeom prst="line">
            <a:avLst/>
          </a:prstGeom>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323528" y="5229200"/>
            <a:ext cx="3552767" cy="1200329"/>
          </a:xfrm>
          <a:prstGeom prst="rect">
            <a:avLst/>
          </a:prstGeom>
          <a:noFill/>
        </p:spPr>
        <p:txBody>
          <a:bodyPr wrap="none" rtlCol="0">
            <a:spAutoFit/>
          </a:bodyPr>
          <a:lstStyle/>
          <a:p>
            <a:r>
              <a:rPr lang="en-IN" sz="2400" dirty="0" smtClean="0"/>
              <a:t>These method  can be</a:t>
            </a:r>
          </a:p>
          <a:p>
            <a:r>
              <a:rPr lang="en-IN" sz="2400" dirty="0" smtClean="0"/>
              <a:t> accessed by any number</a:t>
            </a:r>
          </a:p>
          <a:p>
            <a:r>
              <a:rPr lang="en-IN" sz="2400" dirty="0" smtClean="0"/>
              <a:t> of threads simultaneously </a:t>
            </a:r>
            <a:endParaRPr lang="en-IN" sz="2400" dirty="0"/>
          </a:p>
        </p:txBody>
      </p:sp>
      <p:sp>
        <p:nvSpPr>
          <p:cNvPr id="22" name="TextBox 21"/>
          <p:cNvSpPr txBox="1"/>
          <p:nvPr/>
        </p:nvSpPr>
        <p:spPr>
          <a:xfrm>
            <a:off x="5516329" y="5229200"/>
            <a:ext cx="3059427" cy="1200329"/>
          </a:xfrm>
          <a:prstGeom prst="rect">
            <a:avLst/>
          </a:prstGeom>
          <a:noFill/>
        </p:spPr>
        <p:txBody>
          <a:bodyPr wrap="none" rtlCol="0">
            <a:spAutoFit/>
          </a:bodyPr>
          <a:lstStyle/>
          <a:p>
            <a:r>
              <a:rPr lang="en-IN" sz="2400" dirty="0" smtClean="0"/>
              <a:t>These methods  can be</a:t>
            </a:r>
          </a:p>
          <a:p>
            <a:r>
              <a:rPr lang="en-IN" sz="2400" dirty="0" smtClean="0"/>
              <a:t> accessed by only  one </a:t>
            </a:r>
          </a:p>
          <a:p>
            <a:r>
              <a:rPr lang="en-IN" sz="2400" dirty="0" smtClean="0"/>
              <a:t>thread at a time</a:t>
            </a:r>
            <a:endParaRPr lang="en-IN" sz="2400" dirty="0"/>
          </a:p>
        </p:txBody>
      </p:sp>
      <p:cxnSp>
        <p:nvCxnSpPr>
          <p:cNvPr id="25" name="Straight Arrow Connector 24"/>
          <p:cNvCxnSpPr/>
          <p:nvPr/>
        </p:nvCxnSpPr>
        <p:spPr>
          <a:xfrm flipH="1">
            <a:off x="1403648" y="3789040"/>
            <a:ext cx="1872208" cy="14401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p:nvPr/>
        </p:nvCxnSpPr>
        <p:spPr>
          <a:xfrm>
            <a:off x="5696806" y="3789040"/>
            <a:ext cx="675394" cy="14401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83781076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78" y="188640"/>
            <a:ext cx="8791694" cy="6336704"/>
          </a:xfrm>
        </p:spPr>
        <p:txBody>
          <a:bodyPr>
            <a:normAutofit/>
          </a:bodyPr>
          <a:lstStyle/>
          <a:p>
            <a:pPr marL="0" indent="0">
              <a:buNone/>
            </a:pPr>
            <a:r>
              <a:rPr lang="en-IN" dirty="0" smtClean="0"/>
              <a:t> class X{</a:t>
            </a:r>
          </a:p>
          <a:p>
            <a:pPr marL="0" indent="0">
              <a:buNone/>
            </a:pPr>
            <a:r>
              <a:rPr lang="en-IN" dirty="0"/>
              <a:t>	</a:t>
            </a:r>
            <a:r>
              <a:rPr lang="en-IN" dirty="0" smtClean="0">
                <a:solidFill>
                  <a:srgbClr val="00B0F0"/>
                </a:solidFill>
              </a:rPr>
              <a:t>synchronized area</a:t>
            </a:r>
            <a:r>
              <a:rPr lang="en-IN" dirty="0" smtClean="0"/>
              <a:t>{</a:t>
            </a:r>
          </a:p>
          <a:p>
            <a:pPr marL="0" indent="0">
              <a:buNone/>
            </a:pPr>
            <a:r>
              <a:rPr lang="en-IN" dirty="0"/>
              <a:t>	</a:t>
            </a:r>
            <a:r>
              <a:rPr lang="en-IN" dirty="0" smtClean="0"/>
              <a:t>	where ever we are performing </a:t>
            </a:r>
            <a:r>
              <a:rPr lang="en-IN" dirty="0" smtClean="0">
                <a:solidFill>
                  <a:srgbClr val="002060"/>
                </a:solidFill>
              </a:rPr>
              <a:t>update operations</a:t>
            </a:r>
            <a:r>
              <a:rPr lang="en-IN" dirty="0" smtClean="0"/>
              <a:t> ( add , remove , delete , replace ) i.e. where state of object is changing.</a:t>
            </a:r>
          </a:p>
          <a:p>
            <a:pPr marL="0" indent="0">
              <a:buNone/>
            </a:pPr>
            <a:r>
              <a:rPr lang="en-IN" dirty="0"/>
              <a:t>	</a:t>
            </a:r>
            <a:r>
              <a:rPr lang="en-IN" dirty="0" smtClean="0"/>
              <a:t>}</a:t>
            </a:r>
          </a:p>
          <a:p>
            <a:pPr marL="0" indent="0">
              <a:buNone/>
            </a:pPr>
            <a:r>
              <a:rPr lang="en-IN" dirty="0"/>
              <a:t>	</a:t>
            </a:r>
            <a:r>
              <a:rPr lang="en-IN" dirty="0" smtClean="0">
                <a:solidFill>
                  <a:srgbClr val="00B0F0"/>
                </a:solidFill>
              </a:rPr>
              <a:t>non-synchronized area</a:t>
            </a:r>
            <a:r>
              <a:rPr lang="en-IN" dirty="0" smtClean="0"/>
              <a:t>{</a:t>
            </a:r>
          </a:p>
          <a:p>
            <a:pPr marL="0" indent="0">
              <a:buNone/>
            </a:pPr>
            <a:r>
              <a:rPr lang="en-IN" dirty="0"/>
              <a:t>	</a:t>
            </a:r>
            <a:r>
              <a:rPr lang="en-IN" dirty="0" smtClean="0"/>
              <a:t>	where ever object </a:t>
            </a:r>
            <a:r>
              <a:rPr lang="en-IN" dirty="0" smtClean="0">
                <a:solidFill>
                  <a:srgbClr val="002060"/>
                </a:solidFill>
              </a:rPr>
              <a:t>state won’t changed </a:t>
            </a:r>
            <a:r>
              <a:rPr lang="en-IN" dirty="0" smtClean="0"/>
              <a:t>, like read operation.</a:t>
            </a:r>
          </a:p>
          <a:p>
            <a:pPr marL="0" indent="0">
              <a:buNone/>
            </a:pPr>
            <a:r>
              <a:rPr lang="en-IN" dirty="0"/>
              <a:t>	</a:t>
            </a:r>
            <a:r>
              <a:rPr lang="en-IN" dirty="0" smtClean="0"/>
              <a:t>}</a:t>
            </a:r>
          </a:p>
          <a:p>
            <a:pPr marL="0" indent="0">
              <a:buNone/>
            </a:pPr>
            <a:r>
              <a:rPr lang="en-IN" dirty="0" smtClean="0"/>
              <a:t>}</a:t>
            </a:r>
            <a:r>
              <a:rPr lang="en-IN" dirty="0"/>
              <a:t>	</a:t>
            </a:r>
            <a:r>
              <a:rPr lang="en-IN" dirty="0" smtClean="0"/>
              <a:t>	</a:t>
            </a:r>
            <a:endParaRPr lang="en-IN" dirty="0"/>
          </a:p>
        </p:txBody>
      </p:sp>
    </p:spTree>
    <p:extLst>
      <p:ext uri="{BB962C8B-B14F-4D97-AF65-F5344CB8AC3E}">
        <p14:creationId xmlns:p14="http://schemas.microsoft.com/office/powerpoint/2010/main" val="89061854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85000" lnSpcReduction="20000"/>
          </a:bodyPr>
          <a:lstStyle/>
          <a:p>
            <a:pPr marL="0" indent="0">
              <a:buNone/>
            </a:pPr>
            <a:r>
              <a:rPr lang="en-IN" dirty="0" smtClean="0"/>
              <a:t> class Reservation {</a:t>
            </a:r>
          </a:p>
          <a:p>
            <a:pPr marL="0" indent="0">
              <a:buNone/>
            </a:pPr>
            <a:r>
              <a:rPr lang="en-IN" dirty="0"/>
              <a:t>	</a:t>
            </a:r>
            <a:r>
              <a:rPr lang="en-IN" u="sng" dirty="0" smtClean="0">
                <a:solidFill>
                  <a:srgbClr val="FF0000"/>
                </a:solidFill>
              </a:rPr>
              <a:t>non-synchronized </a:t>
            </a:r>
          </a:p>
          <a:p>
            <a:pPr marL="0" indent="0">
              <a:buNone/>
            </a:pPr>
            <a:r>
              <a:rPr lang="en-IN" dirty="0">
                <a:solidFill>
                  <a:srgbClr val="FF0000"/>
                </a:solidFill>
              </a:rPr>
              <a:t>	</a:t>
            </a:r>
            <a:r>
              <a:rPr lang="en-IN" dirty="0" smtClean="0">
                <a:solidFill>
                  <a:srgbClr val="FF0000"/>
                </a:solidFill>
              </a:rPr>
              <a:t>	</a:t>
            </a:r>
            <a:r>
              <a:rPr lang="en-IN" dirty="0" smtClean="0"/>
              <a:t>checkAvailability(){</a:t>
            </a:r>
          </a:p>
          <a:p>
            <a:pPr marL="0" indent="0">
              <a:buNone/>
            </a:pPr>
            <a:r>
              <a:rPr lang="en-IN" dirty="0"/>
              <a:t>	</a:t>
            </a:r>
            <a:r>
              <a:rPr lang="en-IN" dirty="0" smtClean="0"/>
              <a:t>		_______________</a:t>
            </a:r>
          </a:p>
          <a:p>
            <a:pPr marL="0" indent="0">
              <a:buNone/>
            </a:pPr>
            <a:r>
              <a:rPr lang="en-IN" dirty="0"/>
              <a:t>	</a:t>
            </a:r>
            <a:r>
              <a:rPr lang="en-IN" dirty="0" smtClean="0"/>
              <a:t>		_______________</a:t>
            </a:r>
          </a:p>
          <a:p>
            <a:pPr marL="0" indent="0">
              <a:buNone/>
            </a:pPr>
            <a:r>
              <a:rPr lang="en-IN" dirty="0"/>
              <a:t>	</a:t>
            </a:r>
            <a:r>
              <a:rPr lang="en-IN" dirty="0" smtClean="0"/>
              <a:t>	}</a:t>
            </a:r>
          </a:p>
          <a:p>
            <a:pPr marL="0" indent="0">
              <a:buNone/>
            </a:pPr>
            <a:r>
              <a:rPr lang="en-IN" dirty="0"/>
              <a:t>	</a:t>
            </a:r>
            <a:r>
              <a:rPr lang="en-IN" u="sng" dirty="0" smtClean="0">
                <a:solidFill>
                  <a:srgbClr val="FF0000"/>
                </a:solidFill>
              </a:rPr>
              <a:t>synchronized </a:t>
            </a:r>
          </a:p>
          <a:p>
            <a:pPr marL="0" indent="0">
              <a:buNone/>
            </a:pPr>
            <a:r>
              <a:rPr lang="en-IN" dirty="0" smtClean="0">
                <a:solidFill>
                  <a:srgbClr val="FF0000"/>
                </a:solidFill>
              </a:rPr>
              <a:t>		</a:t>
            </a:r>
            <a:r>
              <a:rPr lang="en-IN" dirty="0" smtClean="0"/>
              <a:t>bookTicket(){</a:t>
            </a:r>
          </a:p>
          <a:p>
            <a:pPr marL="0" indent="0">
              <a:buNone/>
            </a:pPr>
            <a:r>
              <a:rPr lang="en-IN" dirty="0"/>
              <a:t>	</a:t>
            </a:r>
            <a:r>
              <a:rPr lang="en-IN" dirty="0" smtClean="0"/>
              <a:t>		_______________</a:t>
            </a:r>
          </a:p>
          <a:p>
            <a:pPr marL="0" indent="0">
              <a:buNone/>
            </a:pPr>
            <a:r>
              <a:rPr lang="en-IN" dirty="0"/>
              <a:t>	</a:t>
            </a:r>
            <a:r>
              <a:rPr lang="en-IN" dirty="0" smtClean="0"/>
              <a:t>		_______________</a:t>
            </a:r>
          </a:p>
          <a:p>
            <a:pPr marL="0" indent="0">
              <a:buNone/>
            </a:pPr>
            <a:r>
              <a:rPr lang="en-IN" dirty="0"/>
              <a:t>	</a:t>
            </a:r>
            <a:r>
              <a:rPr lang="en-IN" dirty="0" smtClean="0"/>
              <a:t>	}</a:t>
            </a:r>
          </a:p>
          <a:p>
            <a:pPr marL="0" indent="0">
              <a:buNone/>
            </a:pPr>
            <a:r>
              <a:rPr lang="en-IN" dirty="0"/>
              <a:t>}</a:t>
            </a:r>
            <a:endParaRPr lang="en-IN" dirty="0" smtClean="0"/>
          </a:p>
          <a:p>
            <a:pPr marL="0" indent="0">
              <a:buNone/>
            </a:pPr>
            <a:r>
              <a:rPr lang="en-IN" dirty="0"/>
              <a:t> </a:t>
            </a:r>
          </a:p>
        </p:txBody>
      </p:sp>
    </p:spTree>
    <p:extLst>
      <p:ext uri="{BB962C8B-B14F-4D97-AF65-F5344CB8AC3E}">
        <p14:creationId xmlns:p14="http://schemas.microsoft.com/office/powerpoint/2010/main" val="336857509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60648"/>
            <a:ext cx="9144000" cy="6336704"/>
          </a:xfrm>
        </p:spPr>
        <p:txBody>
          <a:bodyPr>
            <a:normAutofit fontScale="55000" lnSpcReduction="20000"/>
          </a:bodyPr>
          <a:lstStyle/>
          <a:p>
            <a:pPr marL="0" indent="0">
              <a:buNone/>
            </a:pPr>
            <a:r>
              <a:rPr lang="en-IN" dirty="0" smtClean="0">
                <a:solidFill>
                  <a:srgbClr val="FF0000"/>
                </a:solidFill>
                <a:sym typeface="Wingdings" pitchFamily="2" charset="2"/>
              </a:rPr>
              <a:t> </a:t>
            </a:r>
            <a:r>
              <a:rPr lang="en-IN" dirty="0" smtClean="0">
                <a:solidFill>
                  <a:srgbClr val="00B0F0"/>
                </a:solidFill>
                <a:sym typeface="Wingdings" pitchFamily="2" charset="2"/>
              </a:rPr>
              <a:t>Example</a:t>
            </a:r>
            <a:r>
              <a:rPr lang="en-IN" dirty="0" smtClean="0">
                <a:solidFill>
                  <a:srgbClr val="FF0000"/>
                </a:solidFill>
                <a:sym typeface="Wingdings" pitchFamily="2" charset="2"/>
              </a:rPr>
              <a:t> </a:t>
            </a:r>
          </a:p>
          <a:p>
            <a:pPr marL="0" indent="0">
              <a:buNone/>
            </a:pPr>
            <a:r>
              <a:rPr lang="en-IN" dirty="0">
                <a:solidFill>
                  <a:srgbClr val="FF0000"/>
                </a:solidFill>
              </a:rPr>
              <a:t> </a:t>
            </a:r>
            <a:r>
              <a:rPr lang="en-IN" b="1" dirty="0" smtClean="0"/>
              <a:t>class Display {</a:t>
            </a:r>
          </a:p>
          <a:p>
            <a:pPr marL="0" indent="0">
              <a:buNone/>
            </a:pPr>
            <a:r>
              <a:rPr lang="en-IN" b="1" dirty="0"/>
              <a:t>	</a:t>
            </a:r>
            <a:r>
              <a:rPr lang="en-IN" b="1" dirty="0" smtClean="0"/>
              <a:t>public </a:t>
            </a:r>
            <a:r>
              <a:rPr lang="en-IN" b="1" dirty="0" smtClean="0">
                <a:solidFill>
                  <a:srgbClr val="00B0F0"/>
                </a:solidFill>
              </a:rPr>
              <a:t>synchronized</a:t>
            </a:r>
            <a:r>
              <a:rPr lang="en-IN" b="1" dirty="0" smtClean="0"/>
              <a:t> void wish(String name){</a:t>
            </a:r>
          </a:p>
          <a:p>
            <a:pPr marL="0" indent="0">
              <a:buNone/>
            </a:pPr>
            <a:r>
              <a:rPr lang="en-IN" b="1" dirty="0"/>
              <a:t>	</a:t>
            </a:r>
            <a:r>
              <a:rPr lang="en-IN" b="1" dirty="0" smtClean="0"/>
              <a:t>	for(int i=0;i&lt;10;i++){</a:t>
            </a:r>
          </a:p>
          <a:p>
            <a:pPr marL="0" indent="0">
              <a:buNone/>
            </a:pPr>
            <a:r>
              <a:rPr lang="en-IN" b="1" dirty="0"/>
              <a:t>	</a:t>
            </a:r>
            <a:r>
              <a:rPr lang="en-IN" b="1" dirty="0" smtClean="0"/>
              <a:t>		System.out.print(“Good morning:”);</a:t>
            </a:r>
          </a:p>
          <a:p>
            <a:pPr marL="0" indent="0">
              <a:buNone/>
            </a:pPr>
            <a:r>
              <a:rPr lang="en-IN" b="1" dirty="0"/>
              <a:t>	</a:t>
            </a:r>
            <a:r>
              <a:rPr lang="en-IN" b="1" dirty="0" smtClean="0"/>
              <a:t>		try{</a:t>
            </a:r>
          </a:p>
          <a:p>
            <a:pPr marL="0" indent="0">
              <a:buNone/>
            </a:pPr>
            <a:r>
              <a:rPr lang="en-IN" b="1" dirty="0"/>
              <a:t>	</a:t>
            </a:r>
            <a:r>
              <a:rPr lang="en-IN" b="1" dirty="0" smtClean="0"/>
              <a:t>			Thread.sleep(2000);</a:t>
            </a:r>
          </a:p>
          <a:p>
            <a:pPr marL="0" indent="0">
              <a:buNone/>
            </a:pPr>
            <a:r>
              <a:rPr lang="en-IN" b="1" dirty="0"/>
              <a:t>	</a:t>
            </a:r>
            <a:r>
              <a:rPr lang="en-IN" b="1" dirty="0" smtClean="0"/>
              <a:t>		}</a:t>
            </a:r>
          </a:p>
          <a:p>
            <a:pPr marL="0" indent="0">
              <a:buNone/>
            </a:pPr>
            <a:r>
              <a:rPr lang="en-IN" b="1" dirty="0"/>
              <a:t>	</a:t>
            </a:r>
            <a:r>
              <a:rPr lang="en-IN" b="1" dirty="0" smtClean="0"/>
              <a:t>		catch(InterruptedException e){}</a:t>
            </a:r>
          </a:p>
          <a:p>
            <a:pPr marL="0" indent="0">
              <a:buNone/>
            </a:pPr>
            <a:r>
              <a:rPr lang="en-IN" b="1" dirty="0"/>
              <a:t>	</a:t>
            </a:r>
            <a:r>
              <a:rPr lang="en-IN" b="1" dirty="0" smtClean="0"/>
              <a:t>		System.out.println(name);</a:t>
            </a:r>
          </a:p>
          <a:p>
            <a:pPr marL="0" indent="0">
              <a:buNone/>
            </a:pPr>
            <a:r>
              <a:rPr lang="en-IN" b="1" dirty="0" smtClean="0"/>
              <a:t>		}</a:t>
            </a:r>
          </a:p>
          <a:p>
            <a:pPr marL="0" indent="0">
              <a:buNone/>
            </a:pPr>
            <a:r>
              <a:rPr lang="en-IN" b="1" dirty="0"/>
              <a:t>	</a:t>
            </a:r>
            <a:r>
              <a:rPr lang="en-IN" b="1" dirty="0" smtClean="0"/>
              <a:t>}</a:t>
            </a:r>
          </a:p>
          <a:p>
            <a:pPr marL="0" indent="0">
              <a:buNone/>
            </a:pPr>
            <a:r>
              <a:rPr lang="en-IN" b="1" dirty="0" smtClean="0"/>
              <a:t>}</a:t>
            </a:r>
          </a:p>
          <a:p>
            <a:pPr marL="0" indent="0">
              <a:buNone/>
            </a:pPr>
            <a:r>
              <a:rPr lang="en-IN" b="1" dirty="0"/>
              <a:t> </a:t>
            </a:r>
            <a:r>
              <a:rPr lang="en-IN" b="1" dirty="0" smtClean="0"/>
              <a:t>class MyThread extends Thread{</a:t>
            </a:r>
          </a:p>
          <a:p>
            <a:pPr marL="0" indent="0">
              <a:buNone/>
            </a:pPr>
            <a:r>
              <a:rPr lang="en-IN" b="1" dirty="0"/>
              <a:t>	</a:t>
            </a:r>
            <a:r>
              <a:rPr lang="en-IN" b="1" dirty="0" smtClean="0"/>
              <a:t>Display d ;    String name ;</a:t>
            </a:r>
          </a:p>
          <a:p>
            <a:pPr marL="0" indent="0">
              <a:buNone/>
            </a:pPr>
            <a:r>
              <a:rPr lang="en-IN" b="1" dirty="0"/>
              <a:t>	</a:t>
            </a:r>
            <a:r>
              <a:rPr lang="en-IN" b="1" dirty="0" smtClean="0"/>
              <a:t>MyThread(Display d1, String name1){</a:t>
            </a:r>
          </a:p>
          <a:p>
            <a:pPr marL="0" indent="0">
              <a:buNone/>
            </a:pPr>
            <a:r>
              <a:rPr lang="en-IN" b="1" dirty="0"/>
              <a:t>	</a:t>
            </a:r>
            <a:r>
              <a:rPr lang="en-IN" b="1" dirty="0" smtClean="0"/>
              <a:t>	d=d1;   name=name1;</a:t>
            </a:r>
          </a:p>
          <a:p>
            <a:pPr marL="0" indent="0">
              <a:buNone/>
            </a:pPr>
            <a:r>
              <a:rPr lang="en-IN" b="1" dirty="0"/>
              <a:t>	</a:t>
            </a:r>
            <a:r>
              <a:rPr lang="en-IN" b="1" dirty="0" smtClean="0"/>
              <a:t>}</a:t>
            </a:r>
          </a:p>
          <a:p>
            <a:pPr marL="0" indent="0">
              <a:buNone/>
            </a:pPr>
            <a:r>
              <a:rPr lang="en-IN" b="1" dirty="0"/>
              <a:t>	</a:t>
            </a:r>
            <a:r>
              <a:rPr lang="en-IN" b="1" dirty="0" smtClean="0"/>
              <a:t>public void run(){</a:t>
            </a:r>
          </a:p>
          <a:p>
            <a:pPr marL="0" indent="0">
              <a:buNone/>
            </a:pPr>
            <a:r>
              <a:rPr lang="en-IN" b="1" dirty="0"/>
              <a:t>	</a:t>
            </a:r>
            <a:r>
              <a:rPr lang="en-IN" b="1" dirty="0" smtClean="0"/>
              <a:t>	d.wish(name);</a:t>
            </a:r>
          </a:p>
          <a:p>
            <a:pPr marL="0" indent="0">
              <a:buNone/>
            </a:pPr>
            <a:r>
              <a:rPr lang="en-IN" b="1" dirty="0"/>
              <a:t>	</a:t>
            </a:r>
            <a:r>
              <a:rPr lang="en-IN" b="1" dirty="0" smtClean="0"/>
              <a:t>}</a:t>
            </a:r>
          </a:p>
          <a:p>
            <a:pPr marL="0" indent="0">
              <a:buNone/>
            </a:pPr>
            <a:r>
              <a:rPr lang="en-IN" b="1" dirty="0"/>
              <a:t>}</a:t>
            </a:r>
          </a:p>
          <a:p>
            <a:pPr marL="0" indent="0">
              <a:buNone/>
            </a:pPr>
            <a:endParaRPr lang="en-IN" dirty="0"/>
          </a:p>
        </p:txBody>
      </p:sp>
    </p:spTree>
    <p:extLst>
      <p:ext uri="{BB962C8B-B14F-4D97-AF65-F5344CB8AC3E}">
        <p14:creationId xmlns:p14="http://schemas.microsoft.com/office/powerpoint/2010/main" val="267913287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6632"/>
            <a:ext cx="9144000" cy="6552728"/>
          </a:xfrm>
        </p:spPr>
        <p:txBody>
          <a:bodyPr>
            <a:normAutofit fontScale="77500" lnSpcReduction="20000"/>
          </a:bodyPr>
          <a:lstStyle/>
          <a:p>
            <a:pPr marL="0" indent="0">
              <a:buNone/>
            </a:pPr>
            <a:r>
              <a:rPr lang="en-IN" dirty="0" smtClean="0"/>
              <a:t> </a:t>
            </a:r>
            <a:r>
              <a:rPr lang="en-IN" sz="5200" dirty="0" smtClean="0">
                <a:solidFill>
                  <a:srgbClr val="FF0000"/>
                </a:solidFill>
              </a:rPr>
              <a:t>case 1:</a:t>
            </a:r>
          </a:p>
          <a:p>
            <a:pPr marL="0" indent="0">
              <a:buNone/>
            </a:pPr>
            <a:r>
              <a:rPr lang="en-IN" dirty="0" smtClean="0"/>
              <a:t>class SynchronizedDemo {</a:t>
            </a:r>
          </a:p>
          <a:p>
            <a:pPr marL="0" indent="0">
              <a:buNone/>
            </a:pPr>
            <a:r>
              <a:rPr lang="en-IN" dirty="0"/>
              <a:t>	</a:t>
            </a:r>
            <a:r>
              <a:rPr lang="en-IN" dirty="0" smtClean="0"/>
              <a:t>public static void main(String args[]){</a:t>
            </a:r>
          </a:p>
          <a:p>
            <a:pPr marL="0" indent="0">
              <a:buNone/>
            </a:pPr>
            <a:r>
              <a:rPr lang="en-IN" dirty="0"/>
              <a:t>	</a:t>
            </a:r>
            <a:r>
              <a:rPr lang="en-IN" dirty="0" smtClean="0"/>
              <a:t>	</a:t>
            </a:r>
            <a:r>
              <a:rPr lang="en-IN" dirty="0" smtClean="0">
                <a:solidFill>
                  <a:srgbClr val="7030A0"/>
                </a:solidFill>
              </a:rPr>
              <a:t>Display d=new Display();</a:t>
            </a:r>
          </a:p>
          <a:p>
            <a:pPr marL="0" indent="0">
              <a:buNone/>
            </a:pPr>
            <a:r>
              <a:rPr lang="en-IN" dirty="0"/>
              <a:t>	</a:t>
            </a:r>
            <a:r>
              <a:rPr lang="en-IN" dirty="0" smtClean="0"/>
              <a:t>	MyThread t1=new MyThread( d, ”Sir”);</a:t>
            </a:r>
          </a:p>
          <a:p>
            <a:pPr marL="0" indent="0">
              <a:buNone/>
            </a:pPr>
            <a:r>
              <a:rPr lang="en-IN" dirty="0"/>
              <a:t>	</a:t>
            </a:r>
            <a:r>
              <a:rPr lang="en-IN" dirty="0" smtClean="0"/>
              <a:t>	</a:t>
            </a:r>
            <a:r>
              <a:rPr lang="en-IN" dirty="0"/>
              <a:t>MyThread </a:t>
            </a:r>
            <a:r>
              <a:rPr lang="en-IN" dirty="0" smtClean="0"/>
              <a:t>t2=new </a:t>
            </a:r>
            <a:r>
              <a:rPr lang="en-IN" dirty="0"/>
              <a:t>MyThread( d, </a:t>
            </a:r>
            <a:r>
              <a:rPr lang="en-IN" dirty="0" smtClean="0"/>
              <a:t>”ma’am”);</a:t>
            </a:r>
          </a:p>
          <a:p>
            <a:pPr marL="0" indent="0">
              <a:buNone/>
            </a:pPr>
            <a:r>
              <a:rPr lang="en-IN" dirty="0"/>
              <a:t>	</a:t>
            </a:r>
            <a:r>
              <a:rPr lang="en-IN" dirty="0" smtClean="0"/>
              <a:t>	t1.start();</a:t>
            </a:r>
          </a:p>
          <a:p>
            <a:pPr marL="0" indent="0">
              <a:buNone/>
            </a:pPr>
            <a:r>
              <a:rPr lang="en-IN" dirty="0"/>
              <a:t>	</a:t>
            </a:r>
            <a:r>
              <a:rPr lang="en-IN" dirty="0" smtClean="0"/>
              <a:t>	t2.start();</a:t>
            </a:r>
          </a:p>
          <a:p>
            <a:pPr marL="0" indent="0">
              <a:buNone/>
            </a:pPr>
            <a:r>
              <a:rPr lang="en-IN" dirty="0"/>
              <a:t>	</a:t>
            </a:r>
            <a:r>
              <a:rPr lang="en-IN" dirty="0" smtClean="0"/>
              <a:t>}</a:t>
            </a:r>
          </a:p>
          <a:p>
            <a:pPr marL="0" indent="0">
              <a:buNone/>
            </a:pPr>
            <a:r>
              <a:rPr lang="en-IN" dirty="0" smtClean="0"/>
              <a:t>}</a:t>
            </a:r>
          </a:p>
          <a:p>
            <a:pPr marL="0" indent="0">
              <a:buNone/>
            </a:pPr>
            <a:r>
              <a:rPr lang="en-IN" dirty="0" smtClean="0">
                <a:solidFill>
                  <a:srgbClr val="FF0000"/>
                </a:solidFill>
                <a:sym typeface="Wingdings" pitchFamily="2" charset="2"/>
              </a:rPr>
              <a:t></a:t>
            </a:r>
            <a:r>
              <a:rPr lang="en-IN" dirty="0" smtClean="0">
                <a:solidFill>
                  <a:srgbClr val="002060"/>
                </a:solidFill>
                <a:sym typeface="Wingdings" pitchFamily="2" charset="2"/>
              </a:rPr>
              <a:t> If we are not declaring wish() method as synchronized then both threads will be executed simultaneously and we will get mixed(irregular) output.</a:t>
            </a:r>
          </a:p>
          <a:p>
            <a:pPr marL="0" indent="0">
              <a:buNone/>
            </a:pPr>
            <a:endParaRPr lang="en-IN" dirty="0" smtClean="0">
              <a:solidFill>
                <a:srgbClr val="FF0000"/>
              </a:solidFill>
              <a:sym typeface="Wingdings" pitchFamily="2" charset="2"/>
            </a:endParaRPr>
          </a:p>
          <a:p>
            <a:pPr marL="0" indent="0">
              <a:buNone/>
            </a:pPr>
            <a:r>
              <a:rPr lang="en-IN" dirty="0" smtClean="0">
                <a:solidFill>
                  <a:srgbClr val="FF0000"/>
                </a:solidFill>
                <a:sym typeface="Wingdings" pitchFamily="2" charset="2"/>
              </a:rPr>
              <a:t> </a:t>
            </a:r>
            <a:r>
              <a:rPr lang="en-IN" dirty="0">
                <a:solidFill>
                  <a:srgbClr val="002060"/>
                </a:solidFill>
                <a:sym typeface="Wingdings" pitchFamily="2" charset="2"/>
              </a:rPr>
              <a:t>If we are not declaring wish() method as synchronized then </a:t>
            </a:r>
            <a:r>
              <a:rPr lang="en-IN" dirty="0" smtClean="0">
                <a:solidFill>
                  <a:srgbClr val="002060"/>
                </a:solidFill>
                <a:sym typeface="Wingdings" pitchFamily="2" charset="2"/>
              </a:rPr>
              <a:t>at a time only one thread will be executing on the given Display object. Hence we will get regular output.</a:t>
            </a:r>
            <a:endParaRPr lang="en-IN" dirty="0"/>
          </a:p>
        </p:txBody>
      </p:sp>
    </p:spTree>
    <p:extLst>
      <p:ext uri="{BB962C8B-B14F-4D97-AF65-F5344CB8AC3E}">
        <p14:creationId xmlns:p14="http://schemas.microsoft.com/office/powerpoint/2010/main" val="335747184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260648"/>
            <a:ext cx="9036496" cy="6480720"/>
          </a:xfrm>
        </p:spPr>
        <p:txBody>
          <a:bodyPr>
            <a:normAutofit fontScale="92500" lnSpcReduction="20000"/>
          </a:bodyPr>
          <a:lstStyle/>
          <a:p>
            <a:pPr marL="0" indent="0">
              <a:buNone/>
            </a:pPr>
            <a:r>
              <a:rPr lang="en-IN" dirty="0"/>
              <a:t> </a:t>
            </a:r>
            <a:r>
              <a:rPr lang="en-IN" sz="5200" dirty="0">
                <a:solidFill>
                  <a:srgbClr val="FF0000"/>
                </a:solidFill>
              </a:rPr>
              <a:t>case </a:t>
            </a:r>
            <a:r>
              <a:rPr lang="en-IN" sz="5200" dirty="0" smtClean="0">
                <a:solidFill>
                  <a:srgbClr val="FF0000"/>
                </a:solidFill>
              </a:rPr>
              <a:t>2:</a:t>
            </a:r>
            <a:endParaRPr lang="en-IN" sz="5200" dirty="0">
              <a:solidFill>
                <a:srgbClr val="FF0000"/>
              </a:solidFill>
            </a:endParaRPr>
          </a:p>
          <a:p>
            <a:pPr marL="0" indent="0">
              <a:buNone/>
            </a:pPr>
            <a:r>
              <a:rPr lang="en-IN" dirty="0"/>
              <a:t>class SynchronizedDemo {</a:t>
            </a:r>
          </a:p>
          <a:p>
            <a:pPr marL="0" indent="0">
              <a:buNone/>
            </a:pPr>
            <a:r>
              <a:rPr lang="en-IN" dirty="0"/>
              <a:t>	public static void main(String args[]){</a:t>
            </a:r>
          </a:p>
          <a:p>
            <a:pPr marL="0" indent="0">
              <a:buNone/>
            </a:pPr>
            <a:r>
              <a:rPr lang="en-IN" dirty="0"/>
              <a:t>		</a:t>
            </a:r>
            <a:r>
              <a:rPr lang="en-IN" dirty="0">
                <a:solidFill>
                  <a:srgbClr val="7030A0"/>
                </a:solidFill>
              </a:rPr>
              <a:t>Display </a:t>
            </a:r>
            <a:r>
              <a:rPr lang="en-IN" dirty="0" smtClean="0">
                <a:solidFill>
                  <a:srgbClr val="7030A0"/>
                </a:solidFill>
              </a:rPr>
              <a:t>d1=new </a:t>
            </a:r>
            <a:r>
              <a:rPr lang="en-IN" dirty="0">
                <a:solidFill>
                  <a:srgbClr val="7030A0"/>
                </a:solidFill>
              </a:rPr>
              <a:t>Display</a:t>
            </a:r>
            <a:r>
              <a:rPr lang="en-IN" dirty="0" smtClean="0">
                <a:solidFill>
                  <a:srgbClr val="7030A0"/>
                </a:solidFill>
              </a:rPr>
              <a:t>();</a:t>
            </a:r>
          </a:p>
          <a:p>
            <a:pPr marL="0" indent="0">
              <a:buNone/>
            </a:pPr>
            <a:r>
              <a:rPr lang="en-IN" dirty="0">
                <a:solidFill>
                  <a:srgbClr val="7030A0"/>
                </a:solidFill>
              </a:rPr>
              <a:t>	</a:t>
            </a:r>
            <a:r>
              <a:rPr lang="en-IN" dirty="0" smtClean="0">
                <a:solidFill>
                  <a:srgbClr val="7030A0"/>
                </a:solidFill>
              </a:rPr>
              <a:t>	</a:t>
            </a:r>
            <a:r>
              <a:rPr lang="en-IN" dirty="0">
                <a:solidFill>
                  <a:srgbClr val="7030A0"/>
                </a:solidFill>
              </a:rPr>
              <a:t>Display </a:t>
            </a:r>
            <a:r>
              <a:rPr lang="en-IN" dirty="0" smtClean="0">
                <a:solidFill>
                  <a:srgbClr val="7030A0"/>
                </a:solidFill>
              </a:rPr>
              <a:t>d2=new </a:t>
            </a:r>
            <a:r>
              <a:rPr lang="en-IN" dirty="0">
                <a:solidFill>
                  <a:srgbClr val="7030A0"/>
                </a:solidFill>
              </a:rPr>
              <a:t>Display</a:t>
            </a:r>
            <a:r>
              <a:rPr lang="en-IN" dirty="0" smtClean="0">
                <a:solidFill>
                  <a:srgbClr val="7030A0"/>
                </a:solidFill>
              </a:rPr>
              <a:t>();</a:t>
            </a:r>
            <a:endParaRPr lang="en-IN" dirty="0">
              <a:solidFill>
                <a:srgbClr val="7030A0"/>
              </a:solidFill>
            </a:endParaRPr>
          </a:p>
          <a:p>
            <a:pPr marL="0" indent="0">
              <a:buNone/>
            </a:pPr>
            <a:r>
              <a:rPr lang="en-IN" dirty="0"/>
              <a:t>		MyThread t1=new MyThread( </a:t>
            </a:r>
            <a:r>
              <a:rPr lang="en-IN" dirty="0" smtClean="0"/>
              <a:t>d1, </a:t>
            </a:r>
            <a:r>
              <a:rPr lang="en-IN" dirty="0"/>
              <a:t>”Sir”);</a:t>
            </a:r>
          </a:p>
          <a:p>
            <a:pPr marL="0" indent="0">
              <a:buNone/>
            </a:pPr>
            <a:r>
              <a:rPr lang="en-IN" dirty="0"/>
              <a:t>		MyThread t2=new MyThread( </a:t>
            </a:r>
            <a:r>
              <a:rPr lang="en-IN" dirty="0" smtClean="0"/>
              <a:t>d2, </a:t>
            </a:r>
            <a:r>
              <a:rPr lang="en-IN" dirty="0"/>
              <a:t>”ma’am”);</a:t>
            </a:r>
          </a:p>
          <a:p>
            <a:pPr marL="0" indent="0">
              <a:buNone/>
            </a:pPr>
            <a:r>
              <a:rPr lang="en-IN" dirty="0"/>
              <a:t>		t1.start();</a:t>
            </a:r>
          </a:p>
          <a:p>
            <a:pPr marL="0" indent="0">
              <a:buNone/>
            </a:pPr>
            <a:r>
              <a:rPr lang="en-IN" dirty="0"/>
              <a:t>		t2.start();</a:t>
            </a:r>
          </a:p>
          <a:p>
            <a:pPr marL="0" indent="0">
              <a:buNone/>
            </a:pPr>
            <a:r>
              <a:rPr lang="en-IN" dirty="0"/>
              <a:t>	}</a:t>
            </a:r>
          </a:p>
          <a:p>
            <a:pPr marL="0" indent="0">
              <a:buNone/>
            </a:pPr>
            <a:r>
              <a:rPr lang="en-IN" dirty="0" smtClean="0"/>
              <a:t>}</a:t>
            </a:r>
          </a:p>
          <a:p>
            <a:pPr marL="0" indent="0">
              <a:buNone/>
            </a:pPr>
            <a:r>
              <a:rPr lang="en-IN" dirty="0"/>
              <a:t> </a:t>
            </a:r>
            <a:r>
              <a:rPr lang="en-IN" dirty="0" smtClean="0">
                <a:solidFill>
                  <a:srgbClr val="FF0000"/>
                </a:solidFill>
                <a:sym typeface="Wingdings" pitchFamily="2" charset="2"/>
              </a:rPr>
              <a:t> </a:t>
            </a:r>
            <a:r>
              <a:rPr lang="en-IN" dirty="0" smtClean="0">
                <a:solidFill>
                  <a:srgbClr val="002060"/>
                </a:solidFill>
                <a:sym typeface="Wingdings" pitchFamily="2" charset="2"/>
              </a:rPr>
              <a:t>Even though wish() method is synchronized , we will get irregular outputs because threads are operating on different objects.</a:t>
            </a:r>
            <a:endParaRPr lang="en-IN" dirty="0" smtClean="0">
              <a:solidFill>
                <a:srgbClr val="002060"/>
              </a:solidFill>
            </a:endParaRPr>
          </a:p>
          <a:p>
            <a:pPr marL="0" indent="0">
              <a:buNone/>
            </a:pPr>
            <a:endParaRPr lang="en-IN" dirty="0"/>
          </a:p>
        </p:txBody>
      </p:sp>
    </p:spTree>
    <p:extLst>
      <p:ext uri="{BB962C8B-B14F-4D97-AF65-F5344CB8AC3E}">
        <p14:creationId xmlns:p14="http://schemas.microsoft.com/office/powerpoint/2010/main" val="13754344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lstStyle/>
          <a:p>
            <a:pPr marL="0" indent="0">
              <a:buNone/>
            </a:pPr>
            <a:r>
              <a:rPr lang="en-IN" dirty="0" smtClean="0">
                <a:solidFill>
                  <a:srgbClr val="FF0000"/>
                </a:solidFill>
                <a:sym typeface="Wingdings" pitchFamily="2" charset="2"/>
              </a:rPr>
              <a:t> </a:t>
            </a:r>
            <a:r>
              <a:rPr lang="en-IN" sz="4000" dirty="0" smtClean="0">
                <a:solidFill>
                  <a:srgbClr val="7030A0"/>
                </a:solidFill>
                <a:sym typeface="Wingdings" pitchFamily="2" charset="2"/>
              </a:rPr>
              <a:t>Conclusion</a:t>
            </a:r>
          </a:p>
          <a:p>
            <a:pPr marL="0" indent="0">
              <a:buNone/>
            </a:pPr>
            <a:r>
              <a:rPr lang="en-IN" dirty="0" smtClean="0">
                <a:solidFill>
                  <a:srgbClr val="7030A0"/>
                </a:solidFill>
              </a:rPr>
              <a:t> 	</a:t>
            </a:r>
            <a:r>
              <a:rPr lang="en-IN" dirty="0" smtClean="0"/>
              <a:t>If multiple threads are operating on same java object then synchronization is required.</a:t>
            </a:r>
          </a:p>
          <a:p>
            <a:pPr marL="0" indent="0">
              <a:buNone/>
            </a:pPr>
            <a:r>
              <a:rPr lang="en-IN" dirty="0"/>
              <a:t>	 If multiple threads are operating on </a:t>
            </a:r>
            <a:r>
              <a:rPr lang="en-IN" dirty="0" smtClean="0"/>
              <a:t>multiple java objects </a:t>
            </a:r>
            <a:r>
              <a:rPr lang="en-IN" dirty="0"/>
              <a:t>then synchronization is </a:t>
            </a:r>
            <a:r>
              <a:rPr lang="en-IN" dirty="0" smtClean="0"/>
              <a:t>required.</a:t>
            </a:r>
            <a:endParaRPr lang="en-IN" dirty="0"/>
          </a:p>
        </p:txBody>
      </p:sp>
    </p:spTree>
    <p:extLst>
      <p:ext uri="{BB962C8B-B14F-4D97-AF65-F5344CB8AC3E}">
        <p14:creationId xmlns:p14="http://schemas.microsoft.com/office/powerpoint/2010/main" val="1192539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rgbClr val="FF0000"/>
                </a:solidFill>
              </a:rPr>
              <a:t>Methods Defined in Thread Class</a:t>
            </a:r>
            <a:endParaRPr lang="en-IN" dirty="0">
              <a:solidFill>
                <a:srgbClr val="FF0000"/>
              </a:solidFill>
            </a:endParaRPr>
          </a:p>
        </p:txBody>
      </p:sp>
      <p:sp>
        <p:nvSpPr>
          <p:cNvPr id="3" name="Content Placeholder 2"/>
          <p:cNvSpPr>
            <a:spLocks noGrp="1"/>
          </p:cNvSpPr>
          <p:nvPr>
            <p:ph idx="1"/>
          </p:nvPr>
        </p:nvSpPr>
        <p:spPr/>
        <p:txBody>
          <a:bodyPr/>
          <a:lstStyle/>
          <a:p>
            <a:pPr fontAlgn="base"/>
            <a:r>
              <a:rPr lang="en-IN" b="1" dirty="0"/>
              <a:t>public</a:t>
            </a:r>
            <a:r>
              <a:rPr lang="en-IN" dirty="0"/>
              <a:t> </a:t>
            </a:r>
            <a:r>
              <a:rPr lang="en-IN" b="1" dirty="0"/>
              <a:t>static</a:t>
            </a:r>
            <a:r>
              <a:rPr lang="en-IN" dirty="0"/>
              <a:t> </a:t>
            </a:r>
            <a:r>
              <a:rPr lang="en-IN" b="1" dirty="0"/>
              <a:t>Thread</a:t>
            </a:r>
            <a:r>
              <a:rPr lang="en-IN" dirty="0"/>
              <a:t> </a:t>
            </a:r>
            <a:r>
              <a:rPr lang="en-IN" b="1" dirty="0">
                <a:solidFill>
                  <a:srgbClr val="00B0F0"/>
                </a:solidFill>
              </a:rPr>
              <a:t>currentThread</a:t>
            </a:r>
            <a:r>
              <a:rPr lang="en-IN" dirty="0" smtClean="0"/>
              <a:t>();</a:t>
            </a:r>
          </a:p>
          <a:p>
            <a:pPr marL="0" indent="0" fontAlgn="base">
              <a:buNone/>
            </a:pPr>
            <a:r>
              <a:rPr lang="en-IN" b="1" dirty="0"/>
              <a:t>	</a:t>
            </a:r>
            <a:r>
              <a:rPr lang="en-IN" b="1" dirty="0" smtClean="0"/>
              <a:t>Returns</a:t>
            </a:r>
            <a:r>
              <a:rPr lang="en-IN" b="1" dirty="0"/>
              <a:t>:</a:t>
            </a:r>
            <a:r>
              <a:rPr lang="en-IN" dirty="0"/>
              <a:t> the currently executing </a:t>
            </a:r>
            <a:r>
              <a:rPr lang="en-IN" dirty="0" smtClean="0"/>
              <a:t>thread</a:t>
            </a:r>
          </a:p>
          <a:p>
            <a:pPr marL="0" indent="0" fontAlgn="base">
              <a:buNone/>
            </a:pPr>
            <a:endParaRPr lang="en-IN" dirty="0"/>
          </a:p>
          <a:p>
            <a:r>
              <a:rPr lang="en-IN" b="1" dirty="0" smtClean="0"/>
              <a:t>public static int </a:t>
            </a:r>
            <a:r>
              <a:rPr lang="en-IN" b="1" dirty="0" smtClean="0">
                <a:solidFill>
                  <a:srgbClr val="00B0F0"/>
                </a:solidFill>
              </a:rPr>
              <a:t>enumerate</a:t>
            </a:r>
            <a:r>
              <a:rPr lang="en-IN" b="1" dirty="0" smtClean="0"/>
              <a:t>( Thread[] tarray); </a:t>
            </a:r>
            <a:r>
              <a:rPr lang="en-IN" b="1" dirty="0"/>
              <a:t> </a:t>
            </a:r>
            <a:r>
              <a:rPr lang="en-IN" b="1" dirty="0" smtClean="0"/>
              <a:t> 	</a:t>
            </a:r>
            <a:r>
              <a:rPr lang="en-IN" dirty="0" smtClean="0"/>
              <a:t>tarray - an array into which to put the list of threads </a:t>
            </a:r>
          </a:p>
          <a:p>
            <a:pPr marL="0" indent="0">
              <a:buNone/>
            </a:pPr>
            <a:r>
              <a:rPr lang="en-IN" b="1" dirty="0">
                <a:effectLst/>
              </a:rPr>
              <a:t>	</a:t>
            </a:r>
            <a:r>
              <a:rPr lang="en-IN" b="1" dirty="0" smtClean="0">
                <a:effectLst/>
              </a:rPr>
              <a:t>Returns:</a:t>
            </a:r>
            <a:r>
              <a:rPr lang="en-IN" dirty="0" smtClean="0"/>
              <a:t> the number of threads put into the array</a:t>
            </a:r>
            <a:endParaRPr lang="en-IN" dirty="0"/>
          </a:p>
        </p:txBody>
      </p:sp>
    </p:spTree>
    <p:extLst>
      <p:ext uri="{BB962C8B-B14F-4D97-AF65-F5344CB8AC3E}">
        <p14:creationId xmlns:p14="http://schemas.microsoft.com/office/powerpoint/2010/main" val="24594027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Class level lock</a:t>
            </a:r>
            <a:endParaRPr lang="en-IN" dirty="0">
              <a:solidFill>
                <a:srgbClr val="FF0000"/>
              </a:solidFill>
            </a:endParaRPr>
          </a:p>
        </p:txBody>
      </p:sp>
      <p:sp>
        <p:nvSpPr>
          <p:cNvPr id="3" name="Content Placeholder 2"/>
          <p:cNvSpPr>
            <a:spLocks noGrp="1"/>
          </p:cNvSpPr>
          <p:nvPr>
            <p:ph idx="1"/>
          </p:nvPr>
        </p:nvSpPr>
        <p:spPr/>
        <p:txBody>
          <a:bodyPr>
            <a:normAutofit lnSpcReduction="10000"/>
          </a:bodyPr>
          <a:lstStyle/>
          <a:p>
            <a:r>
              <a:rPr lang="en-IN" dirty="0" smtClean="0"/>
              <a:t>Every class in java has a unique lock which is nothing but class level lock.</a:t>
            </a:r>
          </a:p>
          <a:p>
            <a:r>
              <a:rPr lang="en-IN" dirty="0" smtClean="0"/>
              <a:t>If a thread wants to execute a </a:t>
            </a:r>
            <a:r>
              <a:rPr lang="en-IN" dirty="0" smtClean="0">
                <a:solidFill>
                  <a:srgbClr val="00B0F0"/>
                </a:solidFill>
              </a:rPr>
              <a:t>static synchronized</a:t>
            </a:r>
            <a:r>
              <a:rPr lang="en-IN" dirty="0" smtClean="0"/>
              <a:t> method then thread requires </a:t>
            </a:r>
            <a:r>
              <a:rPr lang="en-IN" dirty="0" smtClean="0">
                <a:solidFill>
                  <a:srgbClr val="00B0F0"/>
                </a:solidFill>
              </a:rPr>
              <a:t>class level lock</a:t>
            </a:r>
            <a:r>
              <a:rPr lang="en-IN" dirty="0" smtClean="0"/>
              <a:t>. After getting this lock thread is allowed to execute any </a:t>
            </a:r>
            <a:r>
              <a:rPr lang="en-IN" dirty="0" smtClean="0">
                <a:solidFill>
                  <a:srgbClr val="00B0F0"/>
                </a:solidFill>
              </a:rPr>
              <a:t>static synchronized method</a:t>
            </a:r>
            <a:r>
              <a:rPr lang="en-IN" dirty="0" smtClean="0"/>
              <a:t> of that class.</a:t>
            </a:r>
          </a:p>
          <a:p>
            <a:r>
              <a:rPr lang="en-IN" dirty="0" smtClean="0"/>
              <a:t>Once method </a:t>
            </a:r>
            <a:r>
              <a:rPr lang="en-IN" dirty="0" smtClean="0">
                <a:solidFill>
                  <a:srgbClr val="00B0F0"/>
                </a:solidFill>
              </a:rPr>
              <a:t>execution completes</a:t>
            </a:r>
            <a:r>
              <a:rPr lang="en-IN" dirty="0" smtClean="0"/>
              <a:t> automatically thread </a:t>
            </a:r>
            <a:r>
              <a:rPr lang="en-IN" dirty="0" smtClean="0">
                <a:solidFill>
                  <a:srgbClr val="00B0F0"/>
                </a:solidFill>
              </a:rPr>
              <a:t>releases the lock</a:t>
            </a:r>
            <a:r>
              <a:rPr lang="en-IN" dirty="0" smtClean="0"/>
              <a:t>.</a:t>
            </a:r>
            <a:endParaRPr lang="en-IN" dirty="0"/>
          </a:p>
        </p:txBody>
      </p:sp>
    </p:spTree>
    <p:extLst>
      <p:ext uri="{BB962C8B-B14F-4D97-AF65-F5344CB8AC3E}">
        <p14:creationId xmlns:p14="http://schemas.microsoft.com/office/powerpoint/2010/main" val="15004786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597352"/>
          </a:xfrm>
        </p:spPr>
        <p:txBody>
          <a:bodyPr/>
          <a:lstStyle/>
          <a:p>
            <a:pPr marL="0" indent="0">
              <a:buNone/>
            </a:pPr>
            <a:r>
              <a:rPr lang="en-IN" dirty="0" smtClean="0"/>
              <a:t> </a:t>
            </a:r>
            <a:r>
              <a:rPr lang="en-IN" sz="2000" b="1" dirty="0" smtClean="0"/>
              <a:t>class X{</a:t>
            </a:r>
          </a:p>
          <a:p>
            <a:pPr marL="0" indent="0">
              <a:buNone/>
            </a:pPr>
            <a:r>
              <a:rPr lang="en-IN" sz="2000" b="1" dirty="0"/>
              <a:t>	</a:t>
            </a:r>
            <a:r>
              <a:rPr lang="en-IN" sz="2000" b="1" dirty="0" smtClean="0"/>
              <a:t>static synch m1();</a:t>
            </a:r>
          </a:p>
          <a:p>
            <a:pPr marL="0" indent="0">
              <a:buNone/>
            </a:pPr>
            <a:r>
              <a:rPr lang="en-IN" sz="2000" b="1" dirty="0"/>
              <a:t>	</a:t>
            </a:r>
            <a:r>
              <a:rPr lang="en-IN" sz="2000" b="1" dirty="0" smtClean="0"/>
              <a:t>static synch m2();</a:t>
            </a:r>
          </a:p>
          <a:p>
            <a:pPr marL="0" indent="0">
              <a:buNone/>
            </a:pPr>
            <a:r>
              <a:rPr lang="en-IN" sz="2000" b="1" dirty="0"/>
              <a:t>	</a:t>
            </a:r>
            <a:r>
              <a:rPr lang="en-IN" sz="2000" b="1" dirty="0" smtClean="0"/>
              <a:t>static m3();</a:t>
            </a:r>
          </a:p>
          <a:p>
            <a:pPr marL="0" indent="0">
              <a:buNone/>
            </a:pPr>
            <a:r>
              <a:rPr lang="en-IN" sz="2000" b="1" dirty="0"/>
              <a:t>	</a:t>
            </a:r>
            <a:r>
              <a:rPr lang="en-IN" sz="2000" b="1" dirty="0" smtClean="0"/>
              <a:t>synch m4();</a:t>
            </a:r>
          </a:p>
          <a:p>
            <a:pPr marL="0" indent="0">
              <a:buNone/>
            </a:pPr>
            <a:r>
              <a:rPr lang="en-IN" sz="2000" b="1" dirty="0"/>
              <a:t>	</a:t>
            </a:r>
            <a:r>
              <a:rPr lang="en-IN" sz="2000" b="1" dirty="0" smtClean="0"/>
              <a:t>m5();</a:t>
            </a:r>
          </a:p>
          <a:p>
            <a:pPr marL="0" indent="0">
              <a:buNone/>
            </a:pPr>
            <a:r>
              <a:rPr lang="en-IN" sz="2000" b="1" dirty="0" smtClean="0"/>
              <a:t>}</a:t>
            </a:r>
            <a:r>
              <a:rPr lang="en-IN" sz="2000" b="1" dirty="0">
                <a:solidFill>
                  <a:srgbClr val="00B0F0"/>
                </a:solidFill>
              </a:rPr>
              <a:t> </a:t>
            </a:r>
            <a:r>
              <a:rPr lang="en-IN" b="1" dirty="0" smtClean="0">
                <a:solidFill>
                  <a:srgbClr val="00B0F0"/>
                </a:solidFill>
              </a:rPr>
              <a:t>  </a:t>
            </a:r>
            <a:r>
              <a:rPr lang="en-IN" dirty="0" smtClean="0">
                <a:solidFill>
                  <a:srgbClr val="00B0F0"/>
                </a:solidFill>
              </a:rPr>
              <a:t>   -----------------------------------------------------------</a:t>
            </a:r>
          </a:p>
          <a:p>
            <a:pPr marL="0" indent="0">
              <a:buNone/>
            </a:pPr>
            <a:endParaRPr lang="en-IN" dirty="0"/>
          </a:p>
        </p:txBody>
      </p:sp>
      <p:sp>
        <p:nvSpPr>
          <p:cNvPr id="4" name="Oval 3"/>
          <p:cNvSpPr/>
          <p:nvPr/>
        </p:nvSpPr>
        <p:spPr>
          <a:xfrm>
            <a:off x="3286975" y="2852936"/>
            <a:ext cx="2858081" cy="1346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5400" dirty="0" smtClean="0">
                <a:solidFill>
                  <a:srgbClr val="FF0000"/>
                </a:solidFill>
              </a:rPr>
              <a:t>X</a:t>
            </a:r>
            <a:endParaRPr lang="en-IN" sz="5400" dirty="0">
              <a:solidFill>
                <a:srgbClr val="FF0000"/>
              </a:solidFill>
            </a:endParaRPr>
          </a:p>
        </p:txBody>
      </p:sp>
      <p:cxnSp>
        <p:nvCxnSpPr>
          <p:cNvPr id="7" name="Curved Connector 6"/>
          <p:cNvCxnSpPr>
            <a:stCxn id="12" idx="1"/>
          </p:cNvCxnSpPr>
          <p:nvPr/>
        </p:nvCxnSpPr>
        <p:spPr>
          <a:xfrm rot="10800000" flipV="1">
            <a:off x="6195205" y="3414758"/>
            <a:ext cx="443166" cy="14676"/>
          </a:xfrm>
          <a:prstGeom prst="curved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6876256" y="3526160"/>
            <a:ext cx="237566" cy="369332"/>
          </a:xfrm>
          <a:prstGeom prst="rect">
            <a:avLst/>
          </a:prstGeom>
          <a:noFill/>
        </p:spPr>
        <p:txBody>
          <a:bodyPr wrap="none" rtlCol="0">
            <a:spAutoFit/>
          </a:bodyPr>
          <a:lstStyle/>
          <a:p>
            <a:r>
              <a:rPr lang="en-IN" dirty="0" smtClean="0"/>
              <a:t> </a:t>
            </a:r>
            <a:endParaRPr lang="en-IN" dirty="0"/>
          </a:p>
        </p:txBody>
      </p:sp>
      <p:sp>
        <p:nvSpPr>
          <p:cNvPr id="12" name="TextBox 11"/>
          <p:cNvSpPr txBox="1"/>
          <p:nvPr/>
        </p:nvSpPr>
        <p:spPr>
          <a:xfrm>
            <a:off x="6638371" y="3122370"/>
            <a:ext cx="1749197" cy="584775"/>
          </a:xfrm>
          <a:prstGeom prst="rect">
            <a:avLst/>
          </a:prstGeom>
          <a:noFill/>
        </p:spPr>
        <p:txBody>
          <a:bodyPr wrap="none" rtlCol="0">
            <a:spAutoFit/>
          </a:bodyPr>
          <a:lstStyle/>
          <a:p>
            <a:r>
              <a:rPr lang="en-IN" sz="3200" b="1" dirty="0">
                <a:solidFill>
                  <a:srgbClr val="FF0000"/>
                </a:solidFill>
              </a:rPr>
              <a:t>t</a:t>
            </a:r>
            <a:r>
              <a:rPr lang="en-IN" sz="3200" b="1" dirty="0" smtClean="0">
                <a:solidFill>
                  <a:srgbClr val="FF0000"/>
                </a:solidFill>
              </a:rPr>
              <a:t>1</a:t>
            </a:r>
            <a:r>
              <a:rPr lang="en-IN" sz="3200" b="1" dirty="0" smtClean="0">
                <a:solidFill>
                  <a:srgbClr val="FF0000"/>
                </a:solidFill>
                <a:sym typeface="Wingdings" pitchFamily="2" charset="2"/>
              </a:rPr>
              <a:t> cl(x)</a:t>
            </a:r>
            <a:endParaRPr lang="en-IN" sz="3200" b="1" dirty="0">
              <a:solidFill>
                <a:srgbClr val="FF0000"/>
              </a:solidFill>
            </a:endParaRPr>
          </a:p>
        </p:txBody>
      </p:sp>
      <p:sp>
        <p:nvSpPr>
          <p:cNvPr id="14" name="TextBox 13"/>
          <p:cNvSpPr txBox="1"/>
          <p:nvPr/>
        </p:nvSpPr>
        <p:spPr>
          <a:xfrm>
            <a:off x="1733688" y="3221900"/>
            <a:ext cx="535724" cy="584775"/>
          </a:xfrm>
          <a:prstGeom prst="rect">
            <a:avLst/>
          </a:prstGeom>
          <a:noFill/>
        </p:spPr>
        <p:txBody>
          <a:bodyPr wrap="none" rtlCol="0">
            <a:spAutoFit/>
          </a:bodyPr>
          <a:lstStyle/>
          <a:p>
            <a:r>
              <a:rPr lang="en-IN" sz="3200" dirty="0" smtClean="0"/>
              <a:t>t2</a:t>
            </a:r>
            <a:endParaRPr lang="en-IN" sz="3200" dirty="0"/>
          </a:p>
        </p:txBody>
      </p:sp>
      <p:cxnSp>
        <p:nvCxnSpPr>
          <p:cNvPr id="16" name="Straight Arrow Connector 15"/>
          <p:cNvCxnSpPr/>
          <p:nvPr/>
        </p:nvCxnSpPr>
        <p:spPr>
          <a:xfrm flipV="1">
            <a:off x="2301670" y="3418438"/>
            <a:ext cx="1017563" cy="10772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0" name="Oval 19"/>
          <p:cNvSpPr/>
          <p:nvPr/>
        </p:nvSpPr>
        <p:spPr>
          <a:xfrm rot="17855190">
            <a:off x="197178" y="3253626"/>
            <a:ext cx="1922512"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smtClean="0"/>
              <a:t>Waiting state</a:t>
            </a:r>
            <a:endParaRPr lang="en-IN" b="1" dirty="0"/>
          </a:p>
        </p:txBody>
      </p:sp>
      <p:sp>
        <p:nvSpPr>
          <p:cNvPr id="21" name="TextBox 20"/>
          <p:cNvSpPr txBox="1"/>
          <p:nvPr/>
        </p:nvSpPr>
        <p:spPr>
          <a:xfrm rot="21105832">
            <a:off x="2461439" y="3016630"/>
            <a:ext cx="633507" cy="369332"/>
          </a:xfrm>
          <a:prstGeom prst="rect">
            <a:avLst/>
          </a:prstGeom>
          <a:noFill/>
        </p:spPr>
        <p:txBody>
          <a:bodyPr wrap="none" rtlCol="0">
            <a:spAutoFit/>
          </a:bodyPr>
          <a:lstStyle/>
          <a:p>
            <a:r>
              <a:rPr lang="en-IN" b="1" dirty="0"/>
              <a:t>m</a:t>
            </a:r>
            <a:r>
              <a:rPr lang="en-IN" b="1" dirty="0" smtClean="0"/>
              <a:t>1()</a:t>
            </a:r>
            <a:endParaRPr lang="en-IN" b="1" dirty="0"/>
          </a:p>
        </p:txBody>
      </p:sp>
      <p:sp>
        <p:nvSpPr>
          <p:cNvPr id="22" name="Oval 21"/>
          <p:cNvSpPr/>
          <p:nvPr/>
        </p:nvSpPr>
        <p:spPr>
          <a:xfrm rot="1835866">
            <a:off x="2012839" y="4810073"/>
            <a:ext cx="1922512"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smtClean="0"/>
              <a:t>Waiting state</a:t>
            </a:r>
            <a:endParaRPr lang="en-IN" b="1" dirty="0"/>
          </a:p>
        </p:txBody>
      </p:sp>
      <p:sp>
        <p:nvSpPr>
          <p:cNvPr id="24" name="TextBox 23"/>
          <p:cNvSpPr txBox="1"/>
          <p:nvPr/>
        </p:nvSpPr>
        <p:spPr>
          <a:xfrm>
            <a:off x="3319233" y="4482135"/>
            <a:ext cx="530915" cy="584775"/>
          </a:xfrm>
          <a:prstGeom prst="rect">
            <a:avLst/>
          </a:prstGeom>
          <a:noFill/>
        </p:spPr>
        <p:txBody>
          <a:bodyPr wrap="none" rtlCol="0">
            <a:spAutoFit/>
          </a:bodyPr>
          <a:lstStyle/>
          <a:p>
            <a:r>
              <a:rPr lang="en-IN" sz="3200" dirty="0" smtClean="0"/>
              <a:t>t3</a:t>
            </a:r>
            <a:endParaRPr lang="en-IN" sz="3200" dirty="0"/>
          </a:p>
        </p:txBody>
      </p:sp>
      <p:cxnSp>
        <p:nvCxnSpPr>
          <p:cNvPr id="25" name="Straight Arrow Connector 24"/>
          <p:cNvCxnSpPr>
            <a:endCxn id="4" idx="4"/>
          </p:cNvCxnSpPr>
          <p:nvPr/>
        </p:nvCxnSpPr>
        <p:spPr>
          <a:xfrm flipV="1">
            <a:off x="3759738" y="4199384"/>
            <a:ext cx="956278" cy="58896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7" name="TextBox 26"/>
          <p:cNvSpPr txBox="1"/>
          <p:nvPr/>
        </p:nvSpPr>
        <p:spPr>
          <a:xfrm rot="19859014">
            <a:off x="4054780" y="4422504"/>
            <a:ext cx="633507" cy="369332"/>
          </a:xfrm>
          <a:prstGeom prst="rect">
            <a:avLst/>
          </a:prstGeom>
          <a:noFill/>
        </p:spPr>
        <p:txBody>
          <a:bodyPr wrap="none" rtlCol="0">
            <a:spAutoFit/>
          </a:bodyPr>
          <a:lstStyle/>
          <a:p>
            <a:r>
              <a:rPr lang="en-IN" b="1" dirty="0" smtClean="0"/>
              <a:t>m2()</a:t>
            </a:r>
            <a:endParaRPr lang="en-IN" b="1" dirty="0"/>
          </a:p>
        </p:txBody>
      </p:sp>
      <p:cxnSp>
        <p:nvCxnSpPr>
          <p:cNvPr id="32" name="Straight Arrow Connector 31"/>
          <p:cNvCxnSpPr>
            <a:endCxn id="4" idx="5"/>
          </p:cNvCxnSpPr>
          <p:nvPr/>
        </p:nvCxnSpPr>
        <p:spPr>
          <a:xfrm flipH="1" flipV="1">
            <a:off x="5726500" y="4002201"/>
            <a:ext cx="911871" cy="126507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6" name="TextBox 35"/>
          <p:cNvSpPr txBox="1"/>
          <p:nvPr/>
        </p:nvSpPr>
        <p:spPr>
          <a:xfrm rot="3266311">
            <a:off x="6155389" y="4243047"/>
            <a:ext cx="633507" cy="369332"/>
          </a:xfrm>
          <a:prstGeom prst="rect">
            <a:avLst/>
          </a:prstGeom>
          <a:noFill/>
        </p:spPr>
        <p:txBody>
          <a:bodyPr wrap="none" rtlCol="0">
            <a:spAutoFit/>
          </a:bodyPr>
          <a:lstStyle/>
          <a:p>
            <a:r>
              <a:rPr lang="en-IN" b="1" dirty="0" smtClean="0"/>
              <a:t>m5()</a:t>
            </a:r>
            <a:endParaRPr lang="en-IN" b="1" dirty="0"/>
          </a:p>
        </p:txBody>
      </p:sp>
      <p:sp>
        <p:nvSpPr>
          <p:cNvPr id="37" name="TextBox 36"/>
          <p:cNvSpPr txBox="1"/>
          <p:nvPr/>
        </p:nvSpPr>
        <p:spPr>
          <a:xfrm>
            <a:off x="6638371" y="4922302"/>
            <a:ext cx="530915" cy="584775"/>
          </a:xfrm>
          <a:prstGeom prst="rect">
            <a:avLst/>
          </a:prstGeom>
          <a:noFill/>
        </p:spPr>
        <p:txBody>
          <a:bodyPr wrap="none" rtlCol="0">
            <a:spAutoFit/>
          </a:bodyPr>
          <a:lstStyle/>
          <a:p>
            <a:r>
              <a:rPr lang="en-IN" sz="3200" dirty="0" smtClean="0"/>
              <a:t>t6</a:t>
            </a:r>
          </a:p>
        </p:txBody>
      </p:sp>
      <p:sp>
        <p:nvSpPr>
          <p:cNvPr id="38" name="Oval 37"/>
          <p:cNvSpPr/>
          <p:nvPr/>
        </p:nvSpPr>
        <p:spPr>
          <a:xfrm>
            <a:off x="5263719" y="5733256"/>
            <a:ext cx="2952328" cy="10616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endParaRPr lang="en-IN" sz="2000" dirty="0"/>
          </a:p>
          <a:p>
            <a:r>
              <a:rPr lang="en-IN" sz="2000" dirty="0"/>
              <a:t>This thread </a:t>
            </a:r>
            <a:r>
              <a:rPr lang="en-IN" sz="2000" dirty="0" smtClean="0"/>
              <a:t>will </a:t>
            </a:r>
            <a:r>
              <a:rPr lang="en-IN" sz="2000" dirty="0"/>
              <a:t>not go in </a:t>
            </a:r>
            <a:r>
              <a:rPr lang="en-IN" sz="2000" dirty="0" smtClean="0"/>
              <a:t>waiting </a:t>
            </a:r>
            <a:r>
              <a:rPr lang="en-IN" sz="2000" dirty="0"/>
              <a:t>state </a:t>
            </a:r>
          </a:p>
          <a:p>
            <a:pPr algn="ctr"/>
            <a:endParaRPr lang="en-IN" sz="2000" dirty="0"/>
          </a:p>
        </p:txBody>
      </p:sp>
      <p:sp>
        <p:nvSpPr>
          <p:cNvPr id="19" name="TextBox 18"/>
          <p:cNvSpPr txBox="1"/>
          <p:nvPr/>
        </p:nvSpPr>
        <p:spPr>
          <a:xfrm rot="4564591">
            <a:off x="5054317" y="4703207"/>
            <a:ext cx="633507" cy="369332"/>
          </a:xfrm>
          <a:prstGeom prst="rect">
            <a:avLst/>
          </a:prstGeom>
          <a:noFill/>
        </p:spPr>
        <p:txBody>
          <a:bodyPr wrap="none" rtlCol="0">
            <a:spAutoFit/>
          </a:bodyPr>
          <a:lstStyle/>
          <a:p>
            <a:r>
              <a:rPr lang="en-IN" b="1" dirty="0" smtClean="0"/>
              <a:t>m3()</a:t>
            </a:r>
            <a:endParaRPr lang="en-IN" b="1" dirty="0"/>
          </a:p>
        </p:txBody>
      </p:sp>
      <p:sp>
        <p:nvSpPr>
          <p:cNvPr id="23" name="TextBox 22"/>
          <p:cNvSpPr txBox="1"/>
          <p:nvPr/>
        </p:nvSpPr>
        <p:spPr>
          <a:xfrm rot="3266311">
            <a:off x="5642908" y="4754779"/>
            <a:ext cx="633507" cy="369332"/>
          </a:xfrm>
          <a:prstGeom prst="rect">
            <a:avLst/>
          </a:prstGeom>
          <a:noFill/>
        </p:spPr>
        <p:txBody>
          <a:bodyPr wrap="none" rtlCol="0">
            <a:spAutoFit/>
          </a:bodyPr>
          <a:lstStyle/>
          <a:p>
            <a:r>
              <a:rPr lang="en-IN" b="1" dirty="0" smtClean="0"/>
              <a:t>m4()</a:t>
            </a:r>
            <a:endParaRPr lang="en-IN" b="1" dirty="0"/>
          </a:p>
        </p:txBody>
      </p:sp>
      <p:cxnSp>
        <p:nvCxnSpPr>
          <p:cNvPr id="26" name="Straight Arrow Connector 25"/>
          <p:cNvCxnSpPr/>
          <p:nvPr/>
        </p:nvCxnSpPr>
        <p:spPr>
          <a:xfrm flipH="1" flipV="1">
            <a:off x="4932040" y="4199385"/>
            <a:ext cx="439030" cy="153387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p:nvPr/>
        </p:nvCxnSpPr>
        <p:spPr>
          <a:xfrm flipH="1" flipV="1">
            <a:off x="5283334" y="4155815"/>
            <a:ext cx="911871" cy="126507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9" name="TextBox 28"/>
          <p:cNvSpPr txBox="1"/>
          <p:nvPr/>
        </p:nvSpPr>
        <p:spPr>
          <a:xfrm>
            <a:off x="5017876" y="5562210"/>
            <a:ext cx="530915" cy="584775"/>
          </a:xfrm>
          <a:prstGeom prst="rect">
            <a:avLst/>
          </a:prstGeom>
          <a:noFill/>
        </p:spPr>
        <p:txBody>
          <a:bodyPr wrap="none" rtlCol="0">
            <a:spAutoFit/>
          </a:bodyPr>
          <a:lstStyle/>
          <a:p>
            <a:r>
              <a:rPr lang="en-IN" sz="3200" dirty="0" smtClean="0"/>
              <a:t>t4</a:t>
            </a:r>
            <a:endParaRPr lang="en-IN" sz="3200" dirty="0"/>
          </a:p>
        </p:txBody>
      </p:sp>
      <p:sp>
        <p:nvSpPr>
          <p:cNvPr id="30" name="TextBox 29"/>
          <p:cNvSpPr txBox="1"/>
          <p:nvPr/>
        </p:nvSpPr>
        <p:spPr>
          <a:xfrm>
            <a:off x="5879598" y="5249432"/>
            <a:ext cx="530915" cy="584775"/>
          </a:xfrm>
          <a:prstGeom prst="rect">
            <a:avLst/>
          </a:prstGeom>
          <a:noFill/>
        </p:spPr>
        <p:txBody>
          <a:bodyPr wrap="none" rtlCol="0">
            <a:spAutoFit/>
          </a:bodyPr>
          <a:lstStyle/>
          <a:p>
            <a:r>
              <a:rPr lang="en-IN" sz="3200" dirty="0" smtClean="0"/>
              <a:t>t5</a:t>
            </a:r>
            <a:endParaRPr lang="en-IN" sz="3200" dirty="0"/>
          </a:p>
        </p:txBody>
      </p:sp>
    </p:spTree>
    <p:extLst>
      <p:ext uri="{BB962C8B-B14F-4D97-AF65-F5344CB8AC3E}">
        <p14:creationId xmlns:p14="http://schemas.microsoft.com/office/powerpoint/2010/main" val="223094882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408712"/>
          </a:xfrm>
        </p:spPr>
        <p:txBody>
          <a:bodyPr/>
          <a:lstStyle/>
          <a:p>
            <a:pPr marL="0" indent="0">
              <a:buNone/>
            </a:pPr>
            <a:r>
              <a:rPr lang="en-IN" dirty="0" smtClean="0">
                <a:solidFill>
                  <a:srgbClr val="FF0000"/>
                </a:solidFill>
                <a:sym typeface="Wingdings" pitchFamily="2" charset="2"/>
              </a:rPr>
              <a:t></a:t>
            </a:r>
            <a:r>
              <a:rPr lang="en-IN" dirty="0" smtClean="0">
                <a:sym typeface="Wingdings" pitchFamily="2" charset="2"/>
              </a:rPr>
              <a:t> While a thread executing static synchronized method , the remaining threads are not allowed to execute any static synchronized method of that class simultaneously. But remaining threads are allowed to execute the following methods simultaneously.</a:t>
            </a:r>
          </a:p>
          <a:p>
            <a:pPr marL="0" indent="0">
              <a:buNone/>
            </a:pPr>
            <a:r>
              <a:rPr lang="en-IN" dirty="0">
                <a:sym typeface="Wingdings" pitchFamily="2" charset="2"/>
              </a:rPr>
              <a:t>	</a:t>
            </a:r>
            <a:r>
              <a:rPr lang="en-IN" dirty="0" smtClean="0">
                <a:solidFill>
                  <a:srgbClr val="FF0000"/>
                </a:solidFill>
                <a:sym typeface="Wingdings" pitchFamily="2" charset="2"/>
              </a:rPr>
              <a:t>1.</a:t>
            </a:r>
            <a:r>
              <a:rPr lang="en-IN" dirty="0" smtClean="0">
                <a:sym typeface="Wingdings" pitchFamily="2" charset="2"/>
              </a:rPr>
              <a:t> normal static methods.</a:t>
            </a:r>
          </a:p>
          <a:p>
            <a:pPr marL="0" indent="0">
              <a:buNone/>
            </a:pPr>
            <a:r>
              <a:rPr lang="en-IN" dirty="0">
                <a:sym typeface="Wingdings" pitchFamily="2" charset="2"/>
              </a:rPr>
              <a:t>	</a:t>
            </a:r>
            <a:r>
              <a:rPr lang="en-IN" dirty="0" smtClean="0">
                <a:solidFill>
                  <a:srgbClr val="FF0000"/>
                </a:solidFill>
                <a:sym typeface="Wingdings" pitchFamily="2" charset="2"/>
              </a:rPr>
              <a:t>2.</a:t>
            </a:r>
            <a:r>
              <a:rPr lang="en-IN" dirty="0" smtClean="0">
                <a:sym typeface="Wingdings" pitchFamily="2" charset="2"/>
              </a:rPr>
              <a:t> synchronized instance methods. </a:t>
            </a:r>
          </a:p>
          <a:p>
            <a:pPr marL="0" indent="0">
              <a:buNone/>
            </a:pPr>
            <a:r>
              <a:rPr lang="en-IN" dirty="0">
                <a:sym typeface="Wingdings" pitchFamily="2" charset="2"/>
              </a:rPr>
              <a:t>	</a:t>
            </a:r>
            <a:r>
              <a:rPr lang="en-IN" dirty="0" smtClean="0">
                <a:solidFill>
                  <a:srgbClr val="FF0000"/>
                </a:solidFill>
                <a:sym typeface="Wingdings" pitchFamily="2" charset="2"/>
              </a:rPr>
              <a:t>3.</a:t>
            </a:r>
            <a:r>
              <a:rPr lang="en-IN" dirty="0" smtClean="0">
                <a:sym typeface="Wingdings" pitchFamily="2" charset="2"/>
              </a:rPr>
              <a:t> normal instance methods.</a:t>
            </a:r>
            <a:endParaRPr lang="en-IN" dirty="0"/>
          </a:p>
        </p:txBody>
      </p:sp>
    </p:spTree>
    <p:extLst>
      <p:ext uri="{BB962C8B-B14F-4D97-AF65-F5344CB8AC3E}">
        <p14:creationId xmlns:p14="http://schemas.microsoft.com/office/powerpoint/2010/main" val="330633915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60648"/>
            <a:ext cx="9144000" cy="6336704"/>
          </a:xfrm>
        </p:spPr>
        <p:txBody>
          <a:bodyPr>
            <a:normAutofit fontScale="47500" lnSpcReduction="20000"/>
          </a:bodyPr>
          <a:lstStyle/>
          <a:p>
            <a:pPr marL="0" indent="0">
              <a:buNone/>
            </a:pPr>
            <a:r>
              <a:rPr lang="en-IN" dirty="0" smtClean="0">
                <a:solidFill>
                  <a:srgbClr val="FF0000"/>
                </a:solidFill>
                <a:sym typeface="Wingdings" pitchFamily="2" charset="2"/>
              </a:rPr>
              <a:t> </a:t>
            </a:r>
            <a:r>
              <a:rPr lang="en-IN" dirty="0" smtClean="0">
                <a:solidFill>
                  <a:srgbClr val="00B0F0"/>
                </a:solidFill>
                <a:sym typeface="Wingdings" pitchFamily="2" charset="2"/>
              </a:rPr>
              <a:t>Example</a:t>
            </a:r>
            <a:r>
              <a:rPr lang="en-IN" dirty="0" smtClean="0">
                <a:solidFill>
                  <a:srgbClr val="FF0000"/>
                </a:solidFill>
                <a:sym typeface="Wingdings" pitchFamily="2" charset="2"/>
              </a:rPr>
              <a:t> </a:t>
            </a:r>
          </a:p>
          <a:p>
            <a:pPr marL="0" indent="0">
              <a:buNone/>
            </a:pPr>
            <a:r>
              <a:rPr lang="en-IN" dirty="0">
                <a:solidFill>
                  <a:srgbClr val="FF0000"/>
                </a:solidFill>
              </a:rPr>
              <a:t> </a:t>
            </a:r>
            <a:r>
              <a:rPr lang="en-IN" b="1" dirty="0" smtClean="0"/>
              <a:t>class Display {</a:t>
            </a:r>
          </a:p>
          <a:p>
            <a:pPr marL="0" indent="0">
              <a:buNone/>
            </a:pPr>
            <a:r>
              <a:rPr lang="en-IN" b="1" dirty="0"/>
              <a:t>	</a:t>
            </a:r>
            <a:r>
              <a:rPr lang="en-IN" b="1" dirty="0" smtClean="0"/>
              <a:t>public void </a:t>
            </a:r>
            <a:r>
              <a:rPr lang="en-IN" b="1" dirty="0" smtClean="0">
                <a:solidFill>
                  <a:srgbClr val="00B0F0"/>
                </a:solidFill>
              </a:rPr>
              <a:t>displayn</a:t>
            </a:r>
            <a:r>
              <a:rPr lang="en-IN" b="1" dirty="0" smtClean="0"/>
              <a:t>(){</a:t>
            </a:r>
          </a:p>
          <a:p>
            <a:pPr marL="0" indent="0">
              <a:buNone/>
            </a:pPr>
            <a:r>
              <a:rPr lang="en-IN" b="1" dirty="0" smtClean="0"/>
              <a:t>		for(int i=1;i&lt;=10;i++){</a:t>
            </a:r>
          </a:p>
          <a:p>
            <a:pPr marL="0" indent="0">
              <a:buNone/>
            </a:pPr>
            <a:r>
              <a:rPr lang="en-IN" b="1" dirty="0" smtClean="0"/>
              <a:t>			System.out.println(i);</a:t>
            </a:r>
          </a:p>
          <a:p>
            <a:pPr marL="0" indent="0">
              <a:buNone/>
            </a:pPr>
            <a:r>
              <a:rPr lang="en-IN" b="1" dirty="0" smtClean="0"/>
              <a:t>			try{</a:t>
            </a:r>
          </a:p>
          <a:p>
            <a:pPr marL="0" indent="0">
              <a:buNone/>
            </a:pPr>
            <a:r>
              <a:rPr lang="en-IN" b="1" dirty="0" smtClean="0"/>
              <a:t>				Thread.sleep(2000);</a:t>
            </a:r>
          </a:p>
          <a:p>
            <a:pPr marL="0" indent="0">
              <a:buNone/>
            </a:pPr>
            <a:r>
              <a:rPr lang="en-IN" b="1" dirty="0" smtClean="0"/>
              <a:t>			}</a:t>
            </a:r>
          </a:p>
          <a:p>
            <a:pPr marL="0" indent="0">
              <a:buNone/>
            </a:pPr>
            <a:r>
              <a:rPr lang="en-IN" b="1" dirty="0" smtClean="0"/>
              <a:t>			catch(InterruptedException e){}</a:t>
            </a:r>
          </a:p>
          <a:p>
            <a:pPr marL="0" indent="0">
              <a:buNone/>
            </a:pPr>
            <a:r>
              <a:rPr lang="en-IN" b="1" dirty="0" smtClean="0"/>
              <a:t>			System.out.println(name);</a:t>
            </a:r>
          </a:p>
          <a:p>
            <a:pPr marL="0" indent="0">
              <a:buNone/>
            </a:pPr>
            <a:r>
              <a:rPr lang="en-IN" b="1" dirty="0" smtClean="0"/>
              <a:t>		}</a:t>
            </a:r>
          </a:p>
          <a:p>
            <a:pPr marL="0" indent="0">
              <a:buNone/>
            </a:pPr>
            <a:r>
              <a:rPr lang="en-IN" b="1" dirty="0" smtClean="0"/>
              <a:t>	}</a:t>
            </a:r>
          </a:p>
          <a:p>
            <a:pPr marL="0" indent="0">
              <a:buNone/>
            </a:pPr>
            <a:endParaRPr lang="en-IN" b="1" dirty="0" smtClean="0"/>
          </a:p>
          <a:p>
            <a:pPr marL="0" indent="0">
              <a:buNone/>
            </a:pPr>
            <a:r>
              <a:rPr lang="en-IN" b="1" dirty="0"/>
              <a:t>	public void </a:t>
            </a:r>
            <a:r>
              <a:rPr lang="en-IN" b="1" dirty="0" smtClean="0">
                <a:solidFill>
                  <a:srgbClr val="00B0F0"/>
                </a:solidFill>
              </a:rPr>
              <a:t>displayc</a:t>
            </a:r>
            <a:r>
              <a:rPr lang="en-IN" b="1" dirty="0" smtClean="0"/>
              <a:t>(){</a:t>
            </a:r>
            <a:endParaRPr lang="en-IN" b="1" dirty="0"/>
          </a:p>
          <a:p>
            <a:pPr marL="0" indent="0">
              <a:buNone/>
            </a:pPr>
            <a:r>
              <a:rPr lang="en-IN" b="1" dirty="0"/>
              <a:t>		for(int </a:t>
            </a:r>
            <a:r>
              <a:rPr lang="en-IN" b="1" dirty="0" smtClean="0"/>
              <a:t>i=65;i&lt;=74;i</a:t>
            </a:r>
            <a:r>
              <a:rPr lang="en-IN" b="1" dirty="0"/>
              <a:t>++){</a:t>
            </a:r>
          </a:p>
          <a:p>
            <a:pPr marL="0" indent="0">
              <a:buNone/>
            </a:pPr>
            <a:r>
              <a:rPr lang="en-IN" b="1" dirty="0"/>
              <a:t>			</a:t>
            </a:r>
            <a:r>
              <a:rPr lang="en-IN" b="1" dirty="0" smtClean="0"/>
              <a:t>System.out.println(char(i));</a:t>
            </a:r>
            <a:endParaRPr lang="en-IN" b="1" dirty="0"/>
          </a:p>
          <a:p>
            <a:pPr marL="0" indent="0">
              <a:buNone/>
            </a:pPr>
            <a:r>
              <a:rPr lang="en-IN" b="1" dirty="0"/>
              <a:t>			try{</a:t>
            </a:r>
          </a:p>
          <a:p>
            <a:pPr marL="0" indent="0">
              <a:buNone/>
            </a:pPr>
            <a:r>
              <a:rPr lang="en-IN" b="1" dirty="0"/>
              <a:t>				Thread.sleep(2000);</a:t>
            </a:r>
          </a:p>
          <a:p>
            <a:pPr marL="0" indent="0">
              <a:buNone/>
            </a:pPr>
            <a:r>
              <a:rPr lang="en-IN" b="1" dirty="0"/>
              <a:t>			}</a:t>
            </a:r>
          </a:p>
          <a:p>
            <a:pPr marL="0" indent="0">
              <a:buNone/>
            </a:pPr>
            <a:r>
              <a:rPr lang="en-IN" b="1" dirty="0"/>
              <a:t>			catch(InterruptedException e){}</a:t>
            </a:r>
          </a:p>
          <a:p>
            <a:pPr marL="0" indent="0">
              <a:buNone/>
            </a:pPr>
            <a:r>
              <a:rPr lang="en-IN" b="1" dirty="0"/>
              <a:t>			System.out.println(name);</a:t>
            </a:r>
          </a:p>
          <a:p>
            <a:pPr marL="0" indent="0">
              <a:buNone/>
            </a:pPr>
            <a:r>
              <a:rPr lang="en-IN" b="1" dirty="0"/>
              <a:t>		}</a:t>
            </a:r>
          </a:p>
          <a:p>
            <a:pPr marL="0" indent="0">
              <a:buNone/>
            </a:pPr>
            <a:r>
              <a:rPr lang="en-IN" b="1" dirty="0"/>
              <a:t>	}</a:t>
            </a:r>
          </a:p>
          <a:p>
            <a:pPr marL="0" indent="0">
              <a:buNone/>
            </a:pPr>
            <a:endParaRPr lang="en-IN" b="1" dirty="0" smtClean="0"/>
          </a:p>
          <a:p>
            <a:pPr marL="0" indent="0">
              <a:buNone/>
            </a:pPr>
            <a:r>
              <a:rPr lang="en-IN" b="1" dirty="0" smtClean="0"/>
              <a:t>}</a:t>
            </a:r>
            <a:endParaRPr lang="en-IN" dirty="0"/>
          </a:p>
          <a:p>
            <a:pPr marL="0" indent="0">
              <a:buNone/>
            </a:pPr>
            <a:endParaRPr lang="en-IN" b="1" dirty="0" smtClean="0"/>
          </a:p>
        </p:txBody>
      </p:sp>
    </p:spTree>
    <p:extLst>
      <p:ext uri="{BB962C8B-B14F-4D97-AF65-F5344CB8AC3E}">
        <p14:creationId xmlns:p14="http://schemas.microsoft.com/office/powerpoint/2010/main" val="61906557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264696"/>
          </a:xfrm>
        </p:spPr>
        <p:txBody>
          <a:bodyPr>
            <a:normAutofit fontScale="70000" lnSpcReduction="20000"/>
          </a:bodyPr>
          <a:lstStyle/>
          <a:p>
            <a:pPr marL="0" indent="0">
              <a:buNone/>
            </a:pPr>
            <a:r>
              <a:rPr lang="en-IN" dirty="0" smtClean="0"/>
              <a:t> class </a:t>
            </a:r>
            <a:r>
              <a:rPr lang="en-IN" dirty="0" smtClean="0">
                <a:solidFill>
                  <a:srgbClr val="00B0F0"/>
                </a:solidFill>
              </a:rPr>
              <a:t>MyThread1</a:t>
            </a:r>
            <a:r>
              <a:rPr lang="en-IN" dirty="0" smtClean="0"/>
              <a:t> extends Thread{</a:t>
            </a:r>
          </a:p>
          <a:p>
            <a:pPr marL="0" indent="0">
              <a:buNone/>
            </a:pPr>
            <a:r>
              <a:rPr lang="en-IN" dirty="0"/>
              <a:t>	</a:t>
            </a:r>
            <a:r>
              <a:rPr lang="en-IN" dirty="0" smtClean="0"/>
              <a:t>Display d;</a:t>
            </a:r>
          </a:p>
          <a:p>
            <a:pPr marL="0" indent="0">
              <a:buNone/>
            </a:pPr>
            <a:r>
              <a:rPr lang="en-IN" dirty="0"/>
              <a:t>	</a:t>
            </a:r>
            <a:r>
              <a:rPr lang="en-IN" dirty="0" smtClean="0"/>
              <a:t>Mythread1(Display d){</a:t>
            </a:r>
          </a:p>
          <a:p>
            <a:pPr marL="0" indent="0">
              <a:buNone/>
            </a:pPr>
            <a:r>
              <a:rPr lang="en-IN" dirty="0"/>
              <a:t>	</a:t>
            </a:r>
            <a:r>
              <a:rPr lang="en-IN" dirty="0" smtClean="0"/>
              <a:t>	this.d=d;</a:t>
            </a:r>
          </a:p>
          <a:p>
            <a:pPr marL="0" indent="0">
              <a:buNone/>
            </a:pPr>
            <a:r>
              <a:rPr lang="en-IN" dirty="0"/>
              <a:t>	</a:t>
            </a:r>
            <a:r>
              <a:rPr lang="en-IN" dirty="0" smtClean="0"/>
              <a:t>}</a:t>
            </a:r>
          </a:p>
          <a:p>
            <a:pPr marL="0" indent="0">
              <a:buNone/>
            </a:pPr>
            <a:r>
              <a:rPr lang="en-IN" dirty="0"/>
              <a:t>	</a:t>
            </a:r>
            <a:r>
              <a:rPr lang="en-IN" dirty="0" smtClean="0"/>
              <a:t>public void run(){</a:t>
            </a:r>
          </a:p>
          <a:p>
            <a:pPr marL="0" indent="0">
              <a:buNone/>
            </a:pPr>
            <a:r>
              <a:rPr lang="en-IN" dirty="0"/>
              <a:t>	</a:t>
            </a:r>
            <a:r>
              <a:rPr lang="en-IN" dirty="0" smtClean="0"/>
              <a:t>	</a:t>
            </a:r>
            <a:r>
              <a:rPr lang="en-IN" dirty="0" smtClean="0">
                <a:solidFill>
                  <a:srgbClr val="00B0F0"/>
                </a:solidFill>
              </a:rPr>
              <a:t>d.displayn();</a:t>
            </a:r>
          </a:p>
          <a:p>
            <a:pPr marL="0" indent="0">
              <a:buNone/>
            </a:pPr>
            <a:r>
              <a:rPr lang="en-IN" dirty="0"/>
              <a:t>	</a:t>
            </a:r>
            <a:r>
              <a:rPr lang="en-IN" dirty="0" smtClean="0"/>
              <a:t>}</a:t>
            </a:r>
          </a:p>
          <a:p>
            <a:pPr marL="0" indent="0">
              <a:buNone/>
            </a:pPr>
            <a:r>
              <a:rPr lang="en-IN" dirty="0" smtClean="0"/>
              <a:t>}</a:t>
            </a:r>
          </a:p>
          <a:p>
            <a:pPr marL="0" indent="0">
              <a:buNone/>
            </a:pPr>
            <a:r>
              <a:rPr lang="en-IN" dirty="0"/>
              <a:t> class </a:t>
            </a:r>
            <a:r>
              <a:rPr lang="en-IN" dirty="0" smtClean="0">
                <a:solidFill>
                  <a:srgbClr val="00B0F0"/>
                </a:solidFill>
              </a:rPr>
              <a:t>MyThread2</a:t>
            </a:r>
            <a:r>
              <a:rPr lang="en-IN" dirty="0" smtClean="0"/>
              <a:t> </a:t>
            </a:r>
            <a:r>
              <a:rPr lang="en-IN" dirty="0"/>
              <a:t>extends Thread{</a:t>
            </a:r>
          </a:p>
          <a:p>
            <a:pPr marL="0" indent="0">
              <a:buNone/>
            </a:pPr>
            <a:r>
              <a:rPr lang="en-IN" dirty="0"/>
              <a:t>	Display d;</a:t>
            </a:r>
          </a:p>
          <a:p>
            <a:pPr marL="0" indent="0">
              <a:buNone/>
            </a:pPr>
            <a:r>
              <a:rPr lang="en-IN" dirty="0"/>
              <a:t>	</a:t>
            </a:r>
            <a:r>
              <a:rPr lang="en-IN" dirty="0" smtClean="0"/>
              <a:t>Mythread2(Display </a:t>
            </a:r>
            <a:r>
              <a:rPr lang="en-IN" dirty="0"/>
              <a:t>d){</a:t>
            </a:r>
          </a:p>
          <a:p>
            <a:pPr marL="0" indent="0">
              <a:buNone/>
            </a:pPr>
            <a:r>
              <a:rPr lang="en-IN" dirty="0"/>
              <a:t>		this.d=d;</a:t>
            </a:r>
          </a:p>
          <a:p>
            <a:pPr marL="0" indent="0">
              <a:buNone/>
            </a:pPr>
            <a:r>
              <a:rPr lang="en-IN" dirty="0"/>
              <a:t>	}</a:t>
            </a:r>
          </a:p>
          <a:p>
            <a:pPr marL="0" indent="0">
              <a:buNone/>
            </a:pPr>
            <a:r>
              <a:rPr lang="en-IN" dirty="0"/>
              <a:t>	public void run(){</a:t>
            </a:r>
          </a:p>
          <a:p>
            <a:pPr marL="0" indent="0">
              <a:buNone/>
            </a:pPr>
            <a:r>
              <a:rPr lang="en-IN" dirty="0"/>
              <a:t>		</a:t>
            </a:r>
            <a:r>
              <a:rPr lang="en-IN" dirty="0" smtClean="0">
                <a:solidFill>
                  <a:srgbClr val="00B0F0"/>
                </a:solidFill>
              </a:rPr>
              <a:t>d.displayc();</a:t>
            </a:r>
            <a:endParaRPr lang="en-IN" dirty="0">
              <a:solidFill>
                <a:srgbClr val="00B0F0"/>
              </a:solidFill>
            </a:endParaRPr>
          </a:p>
          <a:p>
            <a:pPr marL="0" indent="0">
              <a:buNone/>
            </a:pPr>
            <a:r>
              <a:rPr lang="en-IN" dirty="0"/>
              <a:t>	}</a:t>
            </a:r>
          </a:p>
          <a:p>
            <a:pPr marL="0" indent="0">
              <a:buNone/>
            </a:pPr>
            <a:r>
              <a:rPr lang="en-IN" dirty="0" smtClean="0"/>
              <a:t>}	</a:t>
            </a:r>
            <a:endParaRPr lang="en-IN" dirty="0"/>
          </a:p>
        </p:txBody>
      </p:sp>
    </p:spTree>
    <p:extLst>
      <p:ext uri="{BB962C8B-B14F-4D97-AF65-F5344CB8AC3E}">
        <p14:creationId xmlns:p14="http://schemas.microsoft.com/office/powerpoint/2010/main" val="12306861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336704"/>
          </a:xfrm>
        </p:spPr>
        <p:txBody>
          <a:bodyPr>
            <a:normAutofit fontScale="85000" lnSpcReduction="20000"/>
          </a:bodyPr>
          <a:lstStyle/>
          <a:p>
            <a:pPr marL="0" indent="0">
              <a:buNone/>
            </a:pPr>
            <a:r>
              <a:rPr lang="en-IN" dirty="0" smtClean="0"/>
              <a:t> class SynchronizedDemo {</a:t>
            </a:r>
          </a:p>
          <a:p>
            <a:pPr marL="0" indent="0">
              <a:buNone/>
            </a:pPr>
            <a:r>
              <a:rPr lang="en-IN" dirty="0"/>
              <a:t> 	</a:t>
            </a:r>
            <a:r>
              <a:rPr lang="en-IN" dirty="0" smtClean="0"/>
              <a:t>public static void main(String args[]){</a:t>
            </a:r>
          </a:p>
          <a:p>
            <a:pPr marL="0" indent="0">
              <a:buNone/>
            </a:pPr>
            <a:r>
              <a:rPr lang="en-IN" dirty="0"/>
              <a:t>	</a:t>
            </a:r>
            <a:r>
              <a:rPr lang="en-IN" dirty="0" smtClean="0"/>
              <a:t>	Display d=new Display();</a:t>
            </a:r>
          </a:p>
          <a:p>
            <a:pPr marL="0" indent="0">
              <a:buNone/>
            </a:pPr>
            <a:r>
              <a:rPr lang="en-IN" dirty="0"/>
              <a:t>	</a:t>
            </a:r>
            <a:r>
              <a:rPr lang="en-IN" dirty="0" smtClean="0"/>
              <a:t>	MyThread</a:t>
            </a:r>
            <a:r>
              <a:rPr lang="en-IN" dirty="0" smtClean="0">
                <a:solidFill>
                  <a:srgbClr val="002060"/>
                </a:solidFill>
              </a:rPr>
              <a:t>1</a:t>
            </a:r>
            <a:r>
              <a:rPr lang="en-IN" dirty="0" smtClean="0"/>
              <a:t> t1=new MyThread</a:t>
            </a:r>
            <a:r>
              <a:rPr lang="en-IN" dirty="0" smtClean="0">
                <a:solidFill>
                  <a:srgbClr val="002060"/>
                </a:solidFill>
              </a:rPr>
              <a:t>1</a:t>
            </a:r>
            <a:r>
              <a:rPr lang="en-IN" dirty="0" smtClean="0"/>
              <a:t>(d);</a:t>
            </a:r>
          </a:p>
          <a:p>
            <a:pPr marL="0" indent="0">
              <a:buNone/>
            </a:pPr>
            <a:r>
              <a:rPr lang="en-IN" dirty="0"/>
              <a:t>	</a:t>
            </a:r>
            <a:r>
              <a:rPr lang="en-IN" dirty="0" smtClean="0"/>
              <a:t>	MyThread</a:t>
            </a:r>
            <a:r>
              <a:rPr lang="en-IN" dirty="0" smtClean="0">
                <a:solidFill>
                  <a:srgbClr val="002060"/>
                </a:solidFill>
              </a:rPr>
              <a:t>2</a:t>
            </a:r>
            <a:r>
              <a:rPr lang="en-IN" dirty="0" smtClean="0"/>
              <a:t> t2=new MyThread</a:t>
            </a:r>
            <a:r>
              <a:rPr lang="en-IN" dirty="0" smtClean="0">
                <a:solidFill>
                  <a:srgbClr val="002060"/>
                </a:solidFill>
              </a:rPr>
              <a:t>2</a:t>
            </a:r>
            <a:r>
              <a:rPr lang="en-IN" dirty="0" smtClean="0"/>
              <a:t>(d);</a:t>
            </a:r>
          </a:p>
          <a:p>
            <a:pPr marL="0" indent="0">
              <a:buNone/>
            </a:pPr>
            <a:r>
              <a:rPr lang="en-IN" dirty="0"/>
              <a:t>	</a:t>
            </a:r>
            <a:r>
              <a:rPr lang="en-IN" dirty="0" smtClean="0"/>
              <a:t>	t1.start();</a:t>
            </a:r>
          </a:p>
          <a:p>
            <a:pPr marL="0" indent="0">
              <a:buNone/>
            </a:pPr>
            <a:r>
              <a:rPr lang="en-IN" dirty="0"/>
              <a:t>	</a:t>
            </a:r>
            <a:r>
              <a:rPr lang="en-IN" dirty="0" smtClean="0"/>
              <a:t>	t2.start();</a:t>
            </a:r>
          </a:p>
          <a:p>
            <a:pPr marL="0" indent="0">
              <a:buNone/>
            </a:pPr>
            <a:r>
              <a:rPr lang="en-IN" dirty="0"/>
              <a:t>	</a:t>
            </a:r>
            <a:r>
              <a:rPr lang="en-IN" dirty="0" smtClean="0"/>
              <a:t>}</a:t>
            </a:r>
          </a:p>
          <a:p>
            <a:pPr marL="0" indent="0">
              <a:buNone/>
            </a:pPr>
            <a:r>
              <a:rPr lang="en-IN" dirty="0" smtClean="0"/>
              <a:t>}</a:t>
            </a:r>
          </a:p>
          <a:p>
            <a:pPr marL="0" indent="0">
              <a:buNone/>
            </a:pPr>
            <a:r>
              <a:rPr lang="en-IN" dirty="0" smtClean="0">
                <a:solidFill>
                  <a:srgbClr val="FF0000"/>
                </a:solidFill>
                <a:sym typeface="Wingdings" pitchFamily="2" charset="2"/>
              </a:rPr>
              <a:t></a:t>
            </a:r>
            <a:r>
              <a:rPr lang="en-IN" dirty="0" smtClean="0">
                <a:solidFill>
                  <a:srgbClr val="002060"/>
                </a:solidFill>
                <a:sym typeface="Wingdings" pitchFamily="2" charset="2"/>
              </a:rPr>
              <a:t>  There is no fixed output . It will give mixed (irregular) output. </a:t>
            </a:r>
          </a:p>
          <a:p>
            <a:pPr marL="0" indent="0">
              <a:buNone/>
            </a:pPr>
            <a:r>
              <a:rPr lang="en-IN" dirty="0" smtClean="0">
                <a:solidFill>
                  <a:srgbClr val="FF0000"/>
                </a:solidFill>
                <a:sym typeface="Wingdings" pitchFamily="2" charset="2"/>
              </a:rPr>
              <a:t></a:t>
            </a:r>
            <a:r>
              <a:rPr lang="en-IN" dirty="0" smtClean="0">
                <a:solidFill>
                  <a:srgbClr val="002060"/>
                </a:solidFill>
                <a:sym typeface="Wingdings" pitchFamily="2" charset="2"/>
              </a:rPr>
              <a:t> If we replace displayn() and displayc() methods by…..</a:t>
            </a:r>
          </a:p>
          <a:p>
            <a:pPr marL="0" indent="0">
              <a:buNone/>
            </a:pPr>
            <a:r>
              <a:rPr lang="en-IN" dirty="0">
                <a:solidFill>
                  <a:srgbClr val="002060"/>
                </a:solidFill>
                <a:sym typeface="Wingdings" pitchFamily="2" charset="2"/>
              </a:rPr>
              <a:t> 	</a:t>
            </a:r>
            <a:r>
              <a:rPr lang="en-IN" dirty="0" smtClean="0">
                <a:solidFill>
                  <a:srgbClr val="002060"/>
                </a:solidFill>
                <a:sym typeface="Wingdings" pitchFamily="2" charset="2"/>
              </a:rPr>
              <a:t> </a:t>
            </a:r>
            <a:r>
              <a:rPr lang="en-IN" dirty="0" smtClean="0">
                <a:solidFill>
                  <a:srgbClr val="00B0F0"/>
                </a:solidFill>
                <a:sym typeface="Wingdings" pitchFamily="2" charset="2"/>
              </a:rPr>
              <a:t>public synchronized void displayn(){}</a:t>
            </a:r>
          </a:p>
          <a:p>
            <a:pPr marL="0" indent="0">
              <a:buNone/>
            </a:pPr>
            <a:r>
              <a:rPr lang="en-IN" dirty="0">
                <a:solidFill>
                  <a:srgbClr val="00B0F0"/>
                </a:solidFill>
                <a:sym typeface="Wingdings" pitchFamily="2" charset="2"/>
              </a:rPr>
              <a:t> 	 public synchronized void </a:t>
            </a:r>
            <a:r>
              <a:rPr lang="en-IN" dirty="0" smtClean="0">
                <a:solidFill>
                  <a:srgbClr val="00B0F0"/>
                </a:solidFill>
                <a:sym typeface="Wingdings" pitchFamily="2" charset="2"/>
              </a:rPr>
              <a:t>displayc(){}</a:t>
            </a:r>
          </a:p>
          <a:p>
            <a:pPr marL="0" indent="0">
              <a:buNone/>
            </a:pPr>
            <a:r>
              <a:rPr lang="en-IN" dirty="0" smtClean="0">
                <a:solidFill>
                  <a:srgbClr val="00B0F0"/>
                </a:solidFill>
                <a:sym typeface="Wingdings" pitchFamily="2" charset="2"/>
              </a:rPr>
              <a:t>     </a:t>
            </a:r>
            <a:r>
              <a:rPr lang="en-IN" dirty="0" smtClean="0">
                <a:solidFill>
                  <a:srgbClr val="002060"/>
                </a:solidFill>
                <a:sym typeface="Wingdings" pitchFamily="2" charset="2"/>
              </a:rPr>
              <a:t>Then we will get regular output.</a:t>
            </a:r>
          </a:p>
          <a:p>
            <a:pPr marL="0" indent="0">
              <a:buNone/>
            </a:pPr>
            <a:endParaRPr lang="en-IN" dirty="0" smtClean="0">
              <a:solidFill>
                <a:srgbClr val="002060"/>
              </a:solidFill>
              <a:sym typeface="Wingdings" pitchFamily="2" charset="2"/>
            </a:endParaRPr>
          </a:p>
          <a:p>
            <a:pPr marL="0" indent="0">
              <a:buNone/>
            </a:pPr>
            <a:endParaRPr lang="en-IN" dirty="0" smtClean="0">
              <a:solidFill>
                <a:srgbClr val="002060"/>
              </a:solidFill>
              <a:sym typeface="Wingdings" pitchFamily="2" charset="2"/>
            </a:endParaRPr>
          </a:p>
          <a:p>
            <a:pPr marL="0" indent="0">
              <a:buNone/>
            </a:pPr>
            <a:endParaRPr lang="en-IN" dirty="0" smtClean="0">
              <a:solidFill>
                <a:srgbClr val="002060"/>
              </a:solidFill>
              <a:sym typeface="Wingdings" pitchFamily="2" charset="2"/>
            </a:endParaRPr>
          </a:p>
          <a:p>
            <a:pPr marL="0" indent="0">
              <a:buNone/>
            </a:pPr>
            <a:endParaRPr lang="en-IN" dirty="0">
              <a:solidFill>
                <a:srgbClr val="002060"/>
              </a:solidFill>
            </a:endParaRPr>
          </a:p>
          <a:p>
            <a:pPr marL="0" indent="0">
              <a:buNone/>
            </a:pPr>
            <a:endParaRPr lang="en-IN" dirty="0"/>
          </a:p>
        </p:txBody>
      </p:sp>
    </p:spTree>
    <p:extLst>
      <p:ext uri="{BB962C8B-B14F-4D97-AF65-F5344CB8AC3E}">
        <p14:creationId xmlns:p14="http://schemas.microsoft.com/office/powerpoint/2010/main" val="25559289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rPr>
              <a:t>Synchronized block concept</a:t>
            </a:r>
            <a:endParaRPr lang="en-IN"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IN" dirty="0" smtClean="0"/>
              <a:t>If </a:t>
            </a:r>
            <a:r>
              <a:rPr lang="en-IN" dirty="0" smtClean="0">
                <a:solidFill>
                  <a:srgbClr val="00B0F0"/>
                </a:solidFill>
              </a:rPr>
              <a:t>very few lines</a:t>
            </a:r>
            <a:r>
              <a:rPr lang="en-IN" dirty="0" smtClean="0"/>
              <a:t> of code </a:t>
            </a:r>
            <a:r>
              <a:rPr lang="en-IN" dirty="0" smtClean="0">
                <a:solidFill>
                  <a:srgbClr val="00B0F0"/>
                </a:solidFill>
              </a:rPr>
              <a:t>requires synchronization </a:t>
            </a:r>
            <a:r>
              <a:rPr lang="en-IN" dirty="0" smtClean="0"/>
              <a:t>then it is </a:t>
            </a:r>
            <a:r>
              <a:rPr lang="en-IN" dirty="0" smtClean="0">
                <a:solidFill>
                  <a:srgbClr val="00B0F0"/>
                </a:solidFill>
              </a:rPr>
              <a:t>not</a:t>
            </a:r>
            <a:r>
              <a:rPr lang="en-IN" dirty="0" smtClean="0"/>
              <a:t> recommended to declare </a:t>
            </a:r>
            <a:r>
              <a:rPr lang="en-IN" dirty="0" smtClean="0">
                <a:solidFill>
                  <a:srgbClr val="00B0F0"/>
                </a:solidFill>
              </a:rPr>
              <a:t>entire method as synchronized</a:t>
            </a:r>
            <a:r>
              <a:rPr lang="en-IN" dirty="0" smtClean="0"/>
              <a:t>. We have to </a:t>
            </a:r>
            <a:r>
              <a:rPr lang="en-IN" dirty="0" smtClean="0">
                <a:solidFill>
                  <a:srgbClr val="00B0F0"/>
                </a:solidFill>
              </a:rPr>
              <a:t>enclose those few </a:t>
            </a:r>
            <a:r>
              <a:rPr lang="en-IN" dirty="0" smtClean="0"/>
              <a:t>lines of the code by using </a:t>
            </a:r>
            <a:r>
              <a:rPr lang="en-IN" dirty="0" smtClean="0">
                <a:solidFill>
                  <a:srgbClr val="00B0F0"/>
                </a:solidFill>
              </a:rPr>
              <a:t>synchronized block</a:t>
            </a:r>
            <a:r>
              <a:rPr lang="en-IN" dirty="0" smtClean="0"/>
              <a:t>.</a:t>
            </a:r>
          </a:p>
          <a:p>
            <a:r>
              <a:rPr lang="en-IN" dirty="0" smtClean="0"/>
              <a:t>The main </a:t>
            </a:r>
            <a:r>
              <a:rPr lang="en-IN" dirty="0" smtClean="0">
                <a:solidFill>
                  <a:srgbClr val="00B0F0"/>
                </a:solidFill>
              </a:rPr>
              <a:t>advantage</a:t>
            </a:r>
            <a:r>
              <a:rPr lang="en-IN" dirty="0" smtClean="0"/>
              <a:t> of synchronized block over synchronized method is, it </a:t>
            </a:r>
            <a:r>
              <a:rPr lang="en-IN" dirty="0" smtClean="0">
                <a:solidFill>
                  <a:srgbClr val="00B0F0"/>
                </a:solidFill>
              </a:rPr>
              <a:t>reduces waiting time</a:t>
            </a:r>
            <a:r>
              <a:rPr lang="en-IN" dirty="0" smtClean="0"/>
              <a:t> of threads and </a:t>
            </a:r>
            <a:r>
              <a:rPr lang="en-IN" dirty="0" smtClean="0">
                <a:solidFill>
                  <a:srgbClr val="00B0F0"/>
                </a:solidFill>
              </a:rPr>
              <a:t>increases performance</a:t>
            </a:r>
            <a:r>
              <a:rPr lang="en-IN" dirty="0" smtClean="0"/>
              <a:t> of the system.</a:t>
            </a:r>
            <a:endParaRPr lang="en-IN" dirty="0"/>
          </a:p>
        </p:txBody>
      </p:sp>
    </p:spTree>
    <p:extLst>
      <p:ext uri="{BB962C8B-B14F-4D97-AF65-F5344CB8AC3E}">
        <p14:creationId xmlns:p14="http://schemas.microsoft.com/office/powerpoint/2010/main" val="31113525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B0F0"/>
                </a:solidFill>
              </a:rPr>
              <a:t>Declaring a synchronized block</a:t>
            </a:r>
            <a:endParaRPr lang="en-IN" dirty="0">
              <a:solidFill>
                <a:srgbClr val="00B0F0"/>
              </a:solidFill>
            </a:endParaRPr>
          </a:p>
        </p:txBody>
      </p:sp>
      <p:sp>
        <p:nvSpPr>
          <p:cNvPr id="3" name="Content Placeholder 2"/>
          <p:cNvSpPr>
            <a:spLocks noGrp="1"/>
          </p:cNvSpPr>
          <p:nvPr>
            <p:ph idx="1"/>
          </p:nvPr>
        </p:nvSpPr>
        <p:spPr>
          <a:xfrm>
            <a:off x="323528" y="1268760"/>
            <a:ext cx="8363272" cy="5472608"/>
          </a:xfrm>
        </p:spPr>
        <p:txBody>
          <a:bodyPr>
            <a:normAutofit fontScale="85000" lnSpcReduction="20000"/>
          </a:bodyPr>
          <a:lstStyle/>
          <a:p>
            <a:r>
              <a:rPr lang="en-IN" dirty="0" smtClean="0"/>
              <a:t>We can declare synchronized block as follows</a:t>
            </a:r>
          </a:p>
          <a:p>
            <a:pPr marL="0" indent="0">
              <a:buNone/>
            </a:pPr>
            <a:r>
              <a:rPr lang="en-IN" dirty="0"/>
              <a:t>	</a:t>
            </a:r>
            <a:r>
              <a:rPr lang="en-IN" dirty="0" smtClean="0">
                <a:solidFill>
                  <a:srgbClr val="FF0000"/>
                </a:solidFill>
              </a:rPr>
              <a:t>1.</a:t>
            </a:r>
            <a:r>
              <a:rPr lang="en-IN" dirty="0" smtClean="0"/>
              <a:t> synchronized(this){</a:t>
            </a:r>
          </a:p>
          <a:p>
            <a:pPr marL="0" indent="0">
              <a:buNone/>
            </a:pPr>
            <a:r>
              <a:rPr lang="en-IN" dirty="0"/>
              <a:t>	</a:t>
            </a:r>
            <a:r>
              <a:rPr lang="en-IN" dirty="0" smtClean="0"/>
              <a:t>	______;</a:t>
            </a:r>
          </a:p>
          <a:p>
            <a:pPr marL="0" indent="0">
              <a:buNone/>
            </a:pPr>
            <a:r>
              <a:rPr lang="en-IN" dirty="0"/>
              <a:t>	</a:t>
            </a:r>
            <a:r>
              <a:rPr lang="en-IN" dirty="0" smtClean="0"/>
              <a:t>	______;</a:t>
            </a:r>
          </a:p>
          <a:p>
            <a:pPr marL="0" indent="0">
              <a:buNone/>
            </a:pPr>
            <a:r>
              <a:rPr lang="en-IN" dirty="0"/>
              <a:t>	</a:t>
            </a:r>
            <a:r>
              <a:rPr lang="en-IN" dirty="0" smtClean="0"/>
              <a:t>}</a:t>
            </a:r>
          </a:p>
          <a:p>
            <a:pPr marL="0" indent="0">
              <a:buNone/>
            </a:pPr>
            <a:r>
              <a:rPr lang="en-IN" dirty="0"/>
              <a:t>	</a:t>
            </a:r>
            <a:r>
              <a:rPr lang="en-IN" dirty="0" smtClean="0">
                <a:solidFill>
                  <a:srgbClr val="FF0000"/>
                </a:solidFill>
              </a:rPr>
              <a:t>2.</a:t>
            </a:r>
            <a:r>
              <a:rPr lang="en-IN" dirty="0" smtClean="0"/>
              <a:t> synchronized( ob ){</a:t>
            </a:r>
            <a:endParaRPr lang="en-IN" dirty="0"/>
          </a:p>
          <a:p>
            <a:pPr marL="0" indent="0">
              <a:buNone/>
            </a:pPr>
            <a:r>
              <a:rPr lang="en-IN" dirty="0"/>
              <a:t>		______;</a:t>
            </a:r>
          </a:p>
          <a:p>
            <a:pPr marL="0" indent="0">
              <a:buNone/>
            </a:pPr>
            <a:r>
              <a:rPr lang="en-IN" dirty="0"/>
              <a:t>		______;</a:t>
            </a:r>
          </a:p>
          <a:p>
            <a:pPr marL="0" indent="0">
              <a:buNone/>
            </a:pPr>
            <a:r>
              <a:rPr lang="en-IN" dirty="0"/>
              <a:t>	</a:t>
            </a:r>
            <a:r>
              <a:rPr lang="en-IN" dirty="0" smtClean="0"/>
              <a:t>}</a:t>
            </a:r>
          </a:p>
          <a:p>
            <a:pPr marL="0" indent="0">
              <a:buNone/>
            </a:pPr>
            <a:r>
              <a:rPr lang="en-IN" dirty="0"/>
              <a:t>	</a:t>
            </a:r>
            <a:r>
              <a:rPr lang="en-IN" dirty="0" smtClean="0">
                <a:solidFill>
                  <a:srgbClr val="FF0000"/>
                </a:solidFill>
              </a:rPr>
              <a:t>3.</a:t>
            </a:r>
            <a:r>
              <a:rPr lang="en-IN" dirty="0" smtClean="0"/>
              <a:t> synchronized( Display.class ){</a:t>
            </a:r>
            <a:endParaRPr lang="en-IN" dirty="0"/>
          </a:p>
          <a:p>
            <a:pPr marL="0" indent="0">
              <a:buNone/>
            </a:pPr>
            <a:r>
              <a:rPr lang="en-IN" dirty="0"/>
              <a:t>		______;</a:t>
            </a:r>
          </a:p>
          <a:p>
            <a:pPr marL="0" indent="0">
              <a:buNone/>
            </a:pPr>
            <a:r>
              <a:rPr lang="en-IN" dirty="0"/>
              <a:t>		______;</a:t>
            </a:r>
          </a:p>
          <a:p>
            <a:pPr marL="0" indent="0">
              <a:buNone/>
            </a:pPr>
            <a:r>
              <a:rPr lang="en-IN" dirty="0"/>
              <a:t>	}</a:t>
            </a:r>
          </a:p>
          <a:p>
            <a:pPr marL="0" indent="0">
              <a:buNone/>
            </a:pPr>
            <a:endParaRPr lang="en-IN" dirty="0"/>
          </a:p>
          <a:p>
            <a:pPr marL="0" indent="0">
              <a:buNone/>
            </a:pPr>
            <a:endParaRPr lang="en-IN" dirty="0" smtClean="0"/>
          </a:p>
          <a:p>
            <a:pPr marL="0" indent="0">
              <a:buNone/>
            </a:pPr>
            <a:endParaRPr lang="en-IN" dirty="0"/>
          </a:p>
        </p:txBody>
      </p:sp>
      <p:sp>
        <p:nvSpPr>
          <p:cNvPr id="4" name="Oval 3"/>
          <p:cNvSpPr/>
          <p:nvPr/>
        </p:nvSpPr>
        <p:spPr>
          <a:xfrm>
            <a:off x="3707904" y="2204864"/>
            <a:ext cx="5112568" cy="12744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If a thread got lock of </a:t>
            </a:r>
            <a:r>
              <a:rPr lang="en-IN" dirty="0" smtClean="0">
                <a:solidFill>
                  <a:srgbClr val="FF0000"/>
                </a:solidFill>
              </a:rPr>
              <a:t>current object </a:t>
            </a:r>
            <a:r>
              <a:rPr lang="en-IN" dirty="0" smtClean="0"/>
              <a:t>then only it is allowed to execute this area  </a:t>
            </a:r>
            <a:endParaRPr lang="en-IN" dirty="0"/>
          </a:p>
        </p:txBody>
      </p:sp>
      <p:cxnSp>
        <p:nvCxnSpPr>
          <p:cNvPr id="6" name="Straight Arrow Connector 5"/>
          <p:cNvCxnSpPr/>
          <p:nvPr/>
        </p:nvCxnSpPr>
        <p:spPr>
          <a:xfrm>
            <a:off x="3347864" y="2132856"/>
            <a:ext cx="936104" cy="21602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Oval 9"/>
          <p:cNvSpPr/>
          <p:nvPr/>
        </p:nvSpPr>
        <p:spPr>
          <a:xfrm>
            <a:off x="3848472" y="5373216"/>
            <a:ext cx="5112568" cy="12744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If a thread got </a:t>
            </a:r>
            <a:r>
              <a:rPr lang="en-IN" dirty="0" smtClean="0">
                <a:solidFill>
                  <a:srgbClr val="FF0000"/>
                </a:solidFill>
              </a:rPr>
              <a:t>class level lock of Display class</a:t>
            </a:r>
            <a:r>
              <a:rPr lang="en-IN" dirty="0" smtClean="0"/>
              <a:t> then only it is allowed to execute this area  </a:t>
            </a:r>
            <a:endParaRPr lang="en-IN" dirty="0"/>
          </a:p>
        </p:txBody>
      </p:sp>
      <p:cxnSp>
        <p:nvCxnSpPr>
          <p:cNvPr id="11" name="Straight Arrow Connector 10"/>
          <p:cNvCxnSpPr/>
          <p:nvPr/>
        </p:nvCxnSpPr>
        <p:spPr>
          <a:xfrm>
            <a:off x="3131840" y="3825044"/>
            <a:ext cx="936104" cy="21602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3131840" y="5517232"/>
            <a:ext cx="936104" cy="21602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Oval 12"/>
          <p:cNvSpPr/>
          <p:nvPr/>
        </p:nvSpPr>
        <p:spPr>
          <a:xfrm>
            <a:off x="3848472" y="3631704"/>
            <a:ext cx="5112568" cy="12744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If a thread got lock of </a:t>
            </a:r>
            <a:r>
              <a:rPr lang="en-IN" dirty="0" smtClean="0">
                <a:solidFill>
                  <a:srgbClr val="FF0000"/>
                </a:solidFill>
              </a:rPr>
              <a:t>a particular object ‘ob</a:t>
            </a:r>
            <a:r>
              <a:rPr lang="en-IN" dirty="0" smtClean="0"/>
              <a:t>’ then only it is allowed to execute this area  </a:t>
            </a:r>
            <a:endParaRPr lang="en-IN" dirty="0"/>
          </a:p>
        </p:txBody>
      </p:sp>
    </p:spTree>
    <p:extLst>
      <p:ext uri="{BB962C8B-B14F-4D97-AF65-F5344CB8AC3E}">
        <p14:creationId xmlns:p14="http://schemas.microsoft.com/office/powerpoint/2010/main" val="32853935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80728"/>
          </a:xfrm>
        </p:spPr>
        <p:txBody>
          <a:bodyPr/>
          <a:lstStyle/>
          <a:p>
            <a:r>
              <a:rPr lang="en-IN" dirty="0" smtClean="0">
                <a:solidFill>
                  <a:srgbClr val="FF0000"/>
                </a:solidFill>
              </a:rPr>
              <a:t>Examples 1</a:t>
            </a:r>
            <a:endParaRPr lang="en-IN" dirty="0">
              <a:solidFill>
                <a:srgbClr val="FF0000"/>
              </a:solidFill>
            </a:endParaRPr>
          </a:p>
        </p:txBody>
      </p:sp>
      <p:sp>
        <p:nvSpPr>
          <p:cNvPr id="3" name="Content Placeholder 2"/>
          <p:cNvSpPr>
            <a:spLocks noGrp="1"/>
          </p:cNvSpPr>
          <p:nvPr>
            <p:ph idx="1"/>
          </p:nvPr>
        </p:nvSpPr>
        <p:spPr>
          <a:xfrm>
            <a:off x="107504" y="980728"/>
            <a:ext cx="8928992" cy="5145435"/>
          </a:xfrm>
        </p:spPr>
        <p:txBody>
          <a:bodyPr>
            <a:normAutofit fontScale="62500" lnSpcReduction="20000"/>
          </a:bodyPr>
          <a:lstStyle/>
          <a:p>
            <a:pPr marL="0" indent="0">
              <a:buNone/>
            </a:pPr>
            <a:r>
              <a:rPr lang="en-IN" dirty="0" smtClean="0"/>
              <a:t> class Display{</a:t>
            </a:r>
          </a:p>
          <a:p>
            <a:pPr marL="0" indent="0">
              <a:buNone/>
            </a:pPr>
            <a:r>
              <a:rPr lang="en-IN" dirty="0" smtClean="0"/>
              <a:t>	public void wish(String name){</a:t>
            </a:r>
          </a:p>
          <a:p>
            <a:pPr marL="0" indent="0">
              <a:buNone/>
            </a:pPr>
            <a:r>
              <a:rPr lang="en-IN" dirty="0"/>
              <a:t>	</a:t>
            </a:r>
            <a:r>
              <a:rPr lang="en-IN" dirty="0" smtClean="0"/>
              <a:t>	</a:t>
            </a:r>
            <a:r>
              <a:rPr lang="en-IN" dirty="0" smtClean="0">
                <a:solidFill>
                  <a:srgbClr val="002060"/>
                </a:solidFill>
              </a:rPr>
              <a:t>;;;;;;;;;;;;;;;;;;;;;;;;;;;;;;// 1 lakh lines of code</a:t>
            </a:r>
          </a:p>
          <a:p>
            <a:pPr marL="0" indent="0">
              <a:buNone/>
            </a:pPr>
            <a:r>
              <a:rPr lang="en-IN" dirty="0"/>
              <a:t>	</a:t>
            </a:r>
            <a:r>
              <a:rPr lang="en-IN" dirty="0" smtClean="0"/>
              <a:t>	</a:t>
            </a:r>
            <a:r>
              <a:rPr lang="en-IN" dirty="0" smtClean="0">
                <a:solidFill>
                  <a:srgbClr val="00B0F0"/>
                </a:solidFill>
              </a:rPr>
              <a:t>synchronized(</a:t>
            </a:r>
            <a:r>
              <a:rPr lang="en-IN" dirty="0" smtClean="0">
                <a:solidFill>
                  <a:srgbClr val="FF0000"/>
                </a:solidFill>
              </a:rPr>
              <a:t>this</a:t>
            </a:r>
            <a:r>
              <a:rPr lang="en-IN" dirty="0" smtClean="0">
                <a:solidFill>
                  <a:srgbClr val="00B0F0"/>
                </a:solidFill>
              </a:rPr>
              <a:t>){</a:t>
            </a:r>
          </a:p>
          <a:p>
            <a:pPr marL="0" indent="0">
              <a:buNone/>
            </a:pPr>
            <a:r>
              <a:rPr lang="en-IN" dirty="0"/>
              <a:t>	</a:t>
            </a:r>
            <a:r>
              <a:rPr lang="en-IN" dirty="0" smtClean="0"/>
              <a:t>		for(int i=1;i&lt;=10;i++){</a:t>
            </a:r>
          </a:p>
          <a:p>
            <a:pPr marL="0" indent="0">
              <a:buNone/>
            </a:pPr>
            <a:r>
              <a:rPr lang="en-IN" dirty="0"/>
              <a:t>	</a:t>
            </a:r>
            <a:r>
              <a:rPr lang="en-IN" dirty="0" smtClean="0"/>
              <a:t>			System.out.print(“Hello:”);</a:t>
            </a:r>
          </a:p>
          <a:p>
            <a:pPr marL="0" indent="0">
              <a:buNone/>
            </a:pPr>
            <a:r>
              <a:rPr lang="en-IN" dirty="0"/>
              <a:t>	</a:t>
            </a:r>
            <a:r>
              <a:rPr lang="en-IN" dirty="0" smtClean="0"/>
              <a:t>			try{</a:t>
            </a:r>
          </a:p>
          <a:p>
            <a:pPr marL="0" indent="0">
              <a:buNone/>
            </a:pPr>
            <a:r>
              <a:rPr lang="en-IN" dirty="0" smtClean="0"/>
              <a:t>					Thread.sleep(2000);</a:t>
            </a:r>
          </a:p>
          <a:p>
            <a:pPr marL="0" indent="0">
              <a:buNone/>
            </a:pPr>
            <a:r>
              <a:rPr lang="en-IN" dirty="0"/>
              <a:t>	</a:t>
            </a:r>
            <a:r>
              <a:rPr lang="en-IN" dirty="0" smtClean="0"/>
              <a:t>			}</a:t>
            </a:r>
          </a:p>
          <a:p>
            <a:pPr marL="0" indent="0">
              <a:buNone/>
            </a:pPr>
            <a:r>
              <a:rPr lang="en-IN" dirty="0"/>
              <a:t>	</a:t>
            </a:r>
            <a:r>
              <a:rPr lang="en-IN" dirty="0" smtClean="0"/>
              <a:t>			catch(InterruptedException e){}</a:t>
            </a:r>
          </a:p>
          <a:p>
            <a:pPr marL="0" indent="0">
              <a:buNone/>
            </a:pPr>
            <a:r>
              <a:rPr lang="en-IN" dirty="0"/>
              <a:t>		</a:t>
            </a:r>
            <a:r>
              <a:rPr lang="en-IN" dirty="0" smtClean="0"/>
              <a:t>		 System.out.println(name);</a:t>
            </a:r>
          </a:p>
          <a:p>
            <a:pPr marL="0" indent="0">
              <a:buNone/>
            </a:pPr>
            <a:r>
              <a:rPr lang="en-IN" dirty="0"/>
              <a:t>	</a:t>
            </a:r>
            <a:r>
              <a:rPr lang="en-IN" dirty="0" smtClean="0"/>
              <a:t>		}</a:t>
            </a:r>
          </a:p>
          <a:p>
            <a:pPr marL="0" indent="0">
              <a:buNone/>
            </a:pPr>
            <a:r>
              <a:rPr lang="en-IN" dirty="0"/>
              <a:t>	</a:t>
            </a:r>
            <a:r>
              <a:rPr lang="en-IN" dirty="0" smtClean="0"/>
              <a:t>	</a:t>
            </a:r>
            <a:r>
              <a:rPr lang="en-IN" dirty="0" smtClean="0">
                <a:solidFill>
                  <a:srgbClr val="00B0F0"/>
                </a:solidFill>
              </a:rPr>
              <a:t>}</a:t>
            </a:r>
          </a:p>
          <a:p>
            <a:pPr marL="0" indent="0">
              <a:buNone/>
            </a:pPr>
            <a:r>
              <a:rPr lang="en-IN" dirty="0"/>
              <a:t>	</a:t>
            </a:r>
            <a:r>
              <a:rPr lang="en-IN" dirty="0" smtClean="0"/>
              <a:t>	</a:t>
            </a:r>
            <a:r>
              <a:rPr lang="en-IN" dirty="0">
                <a:solidFill>
                  <a:srgbClr val="002060"/>
                </a:solidFill>
              </a:rPr>
              <a:t>;;;;;;;;;;;;;;;;;;;;;;;;;;;;;;// 1 lakh lines of </a:t>
            </a:r>
            <a:r>
              <a:rPr lang="en-IN" dirty="0" smtClean="0">
                <a:solidFill>
                  <a:srgbClr val="002060"/>
                </a:solidFill>
              </a:rPr>
              <a:t>code</a:t>
            </a:r>
          </a:p>
          <a:p>
            <a:pPr marL="0" indent="0">
              <a:buNone/>
            </a:pPr>
            <a:r>
              <a:rPr lang="en-IN" dirty="0"/>
              <a:t>	</a:t>
            </a:r>
            <a:r>
              <a:rPr lang="en-IN" dirty="0" smtClean="0"/>
              <a:t>}</a:t>
            </a:r>
          </a:p>
          <a:p>
            <a:pPr marL="0" indent="0">
              <a:buNone/>
            </a:pPr>
            <a:r>
              <a:rPr lang="en-IN" dirty="0" smtClean="0"/>
              <a:t>}</a:t>
            </a:r>
            <a:endParaRPr lang="en-IN" dirty="0"/>
          </a:p>
          <a:p>
            <a:pPr marL="0" indent="0">
              <a:buNone/>
            </a:pPr>
            <a:endParaRPr lang="en-IN" dirty="0"/>
          </a:p>
        </p:txBody>
      </p:sp>
    </p:spTree>
    <p:extLst>
      <p:ext uri="{BB962C8B-B14F-4D97-AF65-F5344CB8AC3E}">
        <p14:creationId xmlns:p14="http://schemas.microsoft.com/office/powerpoint/2010/main" val="12749403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480720"/>
          </a:xfrm>
        </p:spPr>
        <p:txBody>
          <a:bodyPr>
            <a:normAutofit/>
          </a:bodyPr>
          <a:lstStyle/>
          <a:p>
            <a:pPr marL="0" indent="0">
              <a:buNone/>
            </a:pPr>
            <a:r>
              <a:rPr lang="en-IN" dirty="0" smtClean="0">
                <a:solidFill>
                  <a:srgbClr val="002060"/>
                </a:solidFill>
              </a:rPr>
              <a:t> class MyThread extends Thread{</a:t>
            </a:r>
            <a:br>
              <a:rPr lang="en-IN" dirty="0" smtClean="0">
                <a:solidFill>
                  <a:srgbClr val="002060"/>
                </a:solidFill>
              </a:rPr>
            </a:br>
            <a:r>
              <a:rPr lang="en-IN" dirty="0" smtClean="0">
                <a:solidFill>
                  <a:srgbClr val="002060"/>
                </a:solidFill>
              </a:rPr>
              <a:t> 	Display d;</a:t>
            </a:r>
          </a:p>
          <a:p>
            <a:pPr marL="0" indent="0">
              <a:buNone/>
            </a:pPr>
            <a:r>
              <a:rPr lang="en-IN" dirty="0" smtClean="0">
                <a:solidFill>
                  <a:srgbClr val="002060"/>
                </a:solidFill>
              </a:rPr>
              <a:t>	String name;</a:t>
            </a:r>
          </a:p>
          <a:p>
            <a:pPr marL="0" indent="0">
              <a:buNone/>
            </a:pPr>
            <a:r>
              <a:rPr lang="en-IN" dirty="0">
                <a:solidFill>
                  <a:srgbClr val="002060"/>
                </a:solidFill>
              </a:rPr>
              <a:t>	</a:t>
            </a:r>
            <a:r>
              <a:rPr lang="en-IN" dirty="0" smtClean="0">
                <a:solidFill>
                  <a:srgbClr val="002060"/>
                </a:solidFill>
              </a:rPr>
              <a:t>MyThread(Display d, String name){</a:t>
            </a:r>
          </a:p>
          <a:p>
            <a:pPr marL="0" indent="0">
              <a:buNone/>
            </a:pPr>
            <a:r>
              <a:rPr lang="en-IN" dirty="0">
                <a:solidFill>
                  <a:srgbClr val="002060"/>
                </a:solidFill>
              </a:rPr>
              <a:t>	</a:t>
            </a:r>
            <a:r>
              <a:rPr lang="en-IN" dirty="0" smtClean="0">
                <a:solidFill>
                  <a:srgbClr val="002060"/>
                </a:solidFill>
              </a:rPr>
              <a:t>	this.d=d;</a:t>
            </a:r>
          </a:p>
          <a:p>
            <a:pPr marL="0" indent="0">
              <a:buNone/>
            </a:pPr>
            <a:r>
              <a:rPr lang="en-IN" dirty="0">
                <a:solidFill>
                  <a:srgbClr val="002060"/>
                </a:solidFill>
              </a:rPr>
              <a:t>	</a:t>
            </a:r>
            <a:r>
              <a:rPr lang="en-IN" dirty="0" smtClean="0">
                <a:solidFill>
                  <a:srgbClr val="002060"/>
                </a:solidFill>
              </a:rPr>
              <a:t>	this.name=name;</a:t>
            </a:r>
          </a:p>
          <a:p>
            <a:pPr marL="0" indent="0">
              <a:buNone/>
            </a:pPr>
            <a:r>
              <a:rPr lang="en-IN" dirty="0">
                <a:solidFill>
                  <a:srgbClr val="002060"/>
                </a:solidFill>
              </a:rPr>
              <a:t>	</a:t>
            </a:r>
            <a:r>
              <a:rPr lang="en-IN" dirty="0" smtClean="0">
                <a:solidFill>
                  <a:srgbClr val="002060"/>
                </a:solidFill>
              </a:rPr>
              <a:t>}</a:t>
            </a:r>
          </a:p>
          <a:p>
            <a:pPr marL="0" indent="0">
              <a:buNone/>
            </a:pPr>
            <a:r>
              <a:rPr lang="en-IN" dirty="0">
                <a:solidFill>
                  <a:srgbClr val="002060"/>
                </a:solidFill>
              </a:rPr>
              <a:t>	</a:t>
            </a:r>
            <a:r>
              <a:rPr lang="en-IN" dirty="0" smtClean="0">
                <a:solidFill>
                  <a:srgbClr val="002060"/>
                </a:solidFill>
              </a:rPr>
              <a:t>public void run(){</a:t>
            </a:r>
          </a:p>
          <a:p>
            <a:pPr marL="0" indent="0">
              <a:buNone/>
            </a:pPr>
            <a:r>
              <a:rPr lang="en-IN" dirty="0" smtClean="0">
                <a:solidFill>
                  <a:srgbClr val="002060"/>
                </a:solidFill>
              </a:rPr>
              <a:t>		d.wish(name);</a:t>
            </a:r>
          </a:p>
          <a:p>
            <a:pPr marL="0" indent="0">
              <a:buNone/>
            </a:pPr>
            <a:r>
              <a:rPr lang="en-IN" dirty="0">
                <a:solidFill>
                  <a:srgbClr val="002060"/>
                </a:solidFill>
              </a:rPr>
              <a:t>	</a:t>
            </a:r>
            <a:r>
              <a:rPr lang="en-IN" dirty="0" smtClean="0">
                <a:solidFill>
                  <a:srgbClr val="002060"/>
                </a:solidFill>
              </a:rPr>
              <a:t>}</a:t>
            </a:r>
          </a:p>
          <a:p>
            <a:pPr marL="0" indent="0">
              <a:buNone/>
            </a:pPr>
            <a:r>
              <a:rPr lang="en-IN" dirty="0" smtClean="0">
                <a:solidFill>
                  <a:srgbClr val="002060"/>
                </a:solidFill>
              </a:rPr>
              <a:t>}</a:t>
            </a:r>
          </a:p>
          <a:p>
            <a:pPr marL="0" indent="0">
              <a:buNone/>
            </a:pPr>
            <a:endParaRPr lang="en-IN" dirty="0" smtClean="0">
              <a:solidFill>
                <a:srgbClr val="002060"/>
              </a:solidFill>
            </a:endParaRPr>
          </a:p>
        </p:txBody>
      </p:sp>
    </p:spTree>
    <p:extLst>
      <p:ext uri="{BB962C8B-B14F-4D97-AF65-F5344CB8AC3E}">
        <p14:creationId xmlns:p14="http://schemas.microsoft.com/office/powerpoint/2010/main" val="271895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a:xfrm>
            <a:off x="467544" y="233264"/>
            <a:ext cx="8229600" cy="6292080"/>
          </a:xfrm>
        </p:spPr>
        <p:txBody>
          <a:bodyPr>
            <a:noAutofit/>
          </a:bodyPr>
          <a:lstStyle/>
          <a:p>
            <a:endParaRPr lang="en-IN" sz="2500" b="1" dirty="0" smtClean="0">
              <a:effectLst>
                <a:outerShdw blurRad="38100" dist="38100" dir="2700000" algn="tl">
                  <a:srgbClr val="000000">
                    <a:alpha val="43137"/>
                  </a:srgbClr>
                </a:outerShdw>
              </a:effectLst>
            </a:endParaRPr>
          </a:p>
          <a:p>
            <a:r>
              <a:rPr lang="en-IN" sz="2500" b="1" dirty="0" smtClean="0">
                <a:effectLst>
                  <a:outerShdw blurRad="38100" dist="38100" dir="2700000" algn="tl">
                    <a:srgbClr val="000000">
                      <a:alpha val="43137"/>
                    </a:srgbClr>
                  </a:outerShdw>
                </a:effectLst>
              </a:rPr>
              <a:t>public final String </a:t>
            </a:r>
            <a:r>
              <a:rPr lang="en-IN" sz="2500" b="1" dirty="0" smtClean="0">
                <a:solidFill>
                  <a:srgbClr val="00B0F0"/>
                </a:solidFill>
              </a:rPr>
              <a:t>getName</a:t>
            </a:r>
            <a:r>
              <a:rPr lang="en-IN" sz="2500" dirty="0" smtClean="0"/>
              <a:t>();</a:t>
            </a:r>
          </a:p>
          <a:p>
            <a:pPr marL="0" indent="0">
              <a:buNone/>
            </a:pPr>
            <a:r>
              <a:rPr lang="en-IN" sz="2500" dirty="0"/>
              <a:t>	</a:t>
            </a:r>
            <a:r>
              <a:rPr lang="en-IN" sz="2500" dirty="0" smtClean="0"/>
              <a:t> </a:t>
            </a:r>
            <a:r>
              <a:rPr lang="en-IN" sz="2500" b="1" dirty="0" smtClean="0">
                <a:effectLst/>
              </a:rPr>
              <a:t>Returns:</a:t>
            </a:r>
            <a:r>
              <a:rPr lang="en-IN" sz="2500" dirty="0" smtClean="0"/>
              <a:t> this thread's name</a:t>
            </a:r>
          </a:p>
          <a:p>
            <a:pPr marL="0" indent="0">
              <a:buNone/>
            </a:pPr>
            <a:endParaRPr lang="en-IN" sz="2500" dirty="0" smtClean="0"/>
          </a:p>
          <a:p>
            <a:r>
              <a:rPr lang="en-IN" sz="2500" b="1" dirty="0" smtClean="0">
                <a:effectLst>
                  <a:outerShdw blurRad="38100" dist="38100" dir="2700000" algn="tl">
                    <a:srgbClr val="000000">
                      <a:alpha val="43137"/>
                    </a:srgbClr>
                  </a:outerShdw>
                </a:effectLst>
              </a:rPr>
              <a:t>public final int </a:t>
            </a:r>
            <a:r>
              <a:rPr lang="en-IN" sz="2500" b="1" dirty="0" smtClean="0">
                <a:solidFill>
                  <a:srgbClr val="00B0F0"/>
                </a:solidFill>
              </a:rPr>
              <a:t>getPriority</a:t>
            </a:r>
            <a:r>
              <a:rPr lang="en-IN" sz="2500" dirty="0" smtClean="0"/>
              <a:t>();</a:t>
            </a:r>
          </a:p>
          <a:p>
            <a:pPr marL="0" indent="0">
              <a:buNone/>
            </a:pPr>
            <a:r>
              <a:rPr lang="en-IN" sz="2500" dirty="0"/>
              <a:t>	</a:t>
            </a:r>
            <a:r>
              <a:rPr lang="en-IN" sz="2500" dirty="0" smtClean="0"/>
              <a:t> </a:t>
            </a:r>
            <a:r>
              <a:rPr lang="en-IN" sz="2500" b="1" dirty="0" smtClean="0">
                <a:effectLst/>
              </a:rPr>
              <a:t>Returns:</a:t>
            </a:r>
            <a:r>
              <a:rPr lang="en-IN" sz="2500" dirty="0" smtClean="0"/>
              <a:t> this thread's priority</a:t>
            </a:r>
          </a:p>
          <a:p>
            <a:pPr marL="0" indent="0">
              <a:buNone/>
            </a:pPr>
            <a:endParaRPr lang="en-IN" sz="2500" dirty="0" smtClean="0"/>
          </a:p>
          <a:p>
            <a:r>
              <a:rPr lang="en-IN" sz="2500" b="1" dirty="0" smtClean="0">
                <a:effectLst>
                  <a:outerShdw blurRad="38100" dist="38100" dir="2700000" algn="tl">
                    <a:srgbClr val="000000">
                      <a:alpha val="43137"/>
                    </a:srgbClr>
                  </a:outerShdw>
                </a:effectLst>
              </a:rPr>
              <a:t>public final ThreadGroup </a:t>
            </a:r>
            <a:r>
              <a:rPr lang="en-IN" sz="2500" b="1" dirty="0" smtClean="0">
                <a:solidFill>
                  <a:srgbClr val="00B0F0"/>
                </a:solidFill>
              </a:rPr>
              <a:t>getThreadGroup</a:t>
            </a:r>
            <a:r>
              <a:rPr lang="en-IN" sz="2500" dirty="0" smtClean="0"/>
              <a:t>(); 	</a:t>
            </a:r>
            <a:r>
              <a:rPr lang="en-IN" sz="2500" b="1" dirty="0" smtClean="0">
                <a:effectLst/>
              </a:rPr>
              <a:t>Returns:</a:t>
            </a:r>
            <a:r>
              <a:rPr lang="en-IN" sz="2500" dirty="0" smtClean="0"/>
              <a:t> this thread's thread group</a:t>
            </a:r>
          </a:p>
          <a:p>
            <a:endParaRPr lang="en-IN" sz="2500" dirty="0" smtClean="0"/>
          </a:p>
          <a:p>
            <a:pPr fontAlgn="base"/>
            <a:r>
              <a:rPr lang="en-IN" sz="2500" b="1" dirty="0"/>
              <a:t>public void</a:t>
            </a:r>
            <a:r>
              <a:rPr lang="en-IN" sz="2500" dirty="0"/>
              <a:t> </a:t>
            </a:r>
            <a:r>
              <a:rPr lang="en-IN" sz="2500" b="1" dirty="0">
                <a:solidFill>
                  <a:srgbClr val="00B0F0"/>
                </a:solidFill>
              </a:rPr>
              <a:t>interrupt</a:t>
            </a:r>
            <a:r>
              <a:rPr lang="en-IN" sz="2500" dirty="0" smtClean="0"/>
              <a:t>();</a:t>
            </a:r>
          </a:p>
          <a:p>
            <a:pPr marL="0" indent="0" fontAlgn="base">
              <a:buNone/>
            </a:pPr>
            <a:r>
              <a:rPr lang="en-IN" sz="2500" dirty="0"/>
              <a:t>	</a:t>
            </a:r>
            <a:r>
              <a:rPr lang="en-IN" sz="2500" dirty="0" smtClean="0"/>
              <a:t>used to interrupt a sleeping or waiting thread</a:t>
            </a:r>
          </a:p>
          <a:p>
            <a:pPr marL="0" indent="0" fontAlgn="base">
              <a:buNone/>
            </a:pPr>
            <a:r>
              <a:rPr lang="en-IN" sz="2500" b="1" dirty="0"/>
              <a:t>	</a:t>
            </a:r>
            <a:r>
              <a:rPr lang="en-IN" sz="2500" b="1" dirty="0" smtClean="0"/>
              <a:t>Throws</a:t>
            </a:r>
            <a:r>
              <a:rPr lang="en-IN" sz="2500" b="1" dirty="0"/>
              <a:t>:</a:t>
            </a:r>
            <a:r>
              <a:rPr lang="en-IN" sz="2500" dirty="0"/>
              <a:t> SecurityException - if the current thread cannot modify this thread</a:t>
            </a:r>
          </a:p>
          <a:p>
            <a:pPr marL="0" indent="0">
              <a:buNone/>
            </a:pPr>
            <a:r>
              <a:rPr lang="en-IN" sz="2500" dirty="0" smtClean="0"/>
              <a:t/>
            </a:r>
            <a:br>
              <a:rPr lang="en-IN" sz="2500" dirty="0" smtClean="0"/>
            </a:br>
            <a:endParaRPr lang="en-IN" sz="2500" dirty="0" smtClean="0"/>
          </a:p>
          <a:p>
            <a:pPr marL="0" indent="0">
              <a:buNone/>
            </a:pPr>
            <a:endParaRPr lang="en-IN" sz="2500" dirty="0"/>
          </a:p>
        </p:txBody>
      </p:sp>
    </p:spTree>
    <p:extLst>
      <p:ext uri="{BB962C8B-B14F-4D97-AF65-F5344CB8AC3E}">
        <p14:creationId xmlns:p14="http://schemas.microsoft.com/office/powerpoint/2010/main" val="296981435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856984" cy="6480720"/>
          </a:xfrm>
        </p:spPr>
        <p:txBody>
          <a:bodyPr>
            <a:normAutofit fontScale="92500"/>
          </a:bodyPr>
          <a:lstStyle/>
          <a:p>
            <a:pPr marL="0" indent="0">
              <a:buNone/>
            </a:pPr>
            <a:r>
              <a:rPr lang="en-IN" b="1" dirty="0"/>
              <a:t> </a:t>
            </a:r>
            <a:r>
              <a:rPr lang="en-IN" dirty="0">
                <a:solidFill>
                  <a:srgbClr val="002060"/>
                </a:solidFill>
              </a:rPr>
              <a:t>class SynchronizedDemo {</a:t>
            </a:r>
          </a:p>
          <a:p>
            <a:pPr marL="0" indent="0">
              <a:buNone/>
            </a:pPr>
            <a:r>
              <a:rPr lang="en-IN" dirty="0">
                <a:solidFill>
                  <a:srgbClr val="002060"/>
                </a:solidFill>
              </a:rPr>
              <a:t>	public static void main(String args[]){</a:t>
            </a:r>
          </a:p>
          <a:p>
            <a:pPr marL="0" indent="0">
              <a:buNone/>
            </a:pPr>
            <a:r>
              <a:rPr lang="en-IN" dirty="0">
                <a:solidFill>
                  <a:srgbClr val="002060"/>
                </a:solidFill>
              </a:rPr>
              <a:t>		Display d=new Display();</a:t>
            </a:r>
          </a:p>
          <a:p>
            <a:pPr marL="0" indent="0">
              <a:buNone/>
            </a:pPr>
            <a:r>
              <a:rPr lang="en-IN" dirty="0">
                <a:solidFill>
                  <a:srgbClr val="002060"/>
                </a:solidFill>
              </a:rPr>
              <a:t>		MyThread t1=new MyThread(d,”sir”);</a:t>
            </a:r>
          </a:p>
          <a:p>
            <a:pPr marL="0" indent="0">
              <a:buNone/>
            </a:pPr>
            <a:r>
              <a:rPr lang="en-IN" dirty="0">
                <a:solidFill>
                  <a:srgbClr val="002060"/>
                </a:solidFill>
              </a:rPr>
              <a:t>		MyThread </a:t>
            </a:r>
            <a:r>
              <a:rPr lang="en-IN" dirty="0" smtClean="0">
                <a:solidFill>
                  <a:srgbClr val="002060"/>
                </a:solidFill>
              </a:rPr>
              <a:t>t2=new MyThread(d</a:t>
            </a:r>
            <a:r>
              <a:rPr lang="en-IN" dirty="0">
                <a:solidFill>
                  <a:srgbClr val="002060"/>
                </a:solidFill>
              </a:rPr>
              <a:t>,”ma’am”);</a:t>
            </a:r>
          </a:p>
          <a:p>
            <a:pPr marL="0" indent="0">
              <a:buNone/>
            </a:pPr>
            <a:r>
              <a:rPr lang="en-IN" dirty="0">
                <a:solidFill>
                  <a:srgbClr val="002060"/>
                </a:solidFill>
              </a:rPr>
              <a:t>		t1.start();</a:t>
            </a:r>
          </a:p>
          <a:p>
            <a:pPr marL="0" indent="0">
              <a:buNone/>
            </a:pPr>
            <a:r>
              <a:rPr lang="en-IN" dirty="0">
                <a:solidFill>
                  <a:srgbClr val="002060"/>
                </a:solidFill>
              </a:rPr>
              <a:t>		t2.start();</a:t>
            </a:r>
          </a:p>
          <a:p>
            <a:pPr marL="0" indent="0">
              <a:buNone/>
            </a:pPr>
            <a:r>
              <a:rPr lang="en-IN" dirty="0">
                <a:solidFill>
                  <a:srgbClr val="002060"/>
                </a:solidFill>
              </a:rPr>
              <a:t>	}</a:t>
            </a:r>
          </a:p>
          <a:p>
            <a:pPr marL="0" indent="0">
              <a:buNone/>
            </a:pPr>
            <a:r>
              <a:rPr lang="en-IN" dirty="0">
                <a:solidFill>
                  <a:srgbClr val="002060"/>
                </a:solidFill>
              </a:rPr>
              <a:t>}</a:t>
            </a:r>
          </a:p>
          <a:p>
            <a:pPr marL="0" indent="0">
              <a:buNone/>
            </a:pPr>
            <a:r>
              <a:rPr lang="en-IN" dirty="0">
                <a:solidFill>
                  <a:srgbClr val="FF0000"/>
                </a:solidFill>
                <a:sym typeface="Wingdings" pitchFamily="2" charset="2"/>
              </a:rPr>
              <a:t> </a:t>
            </a:r>
            <a:r>
              <a:rPr lang="en-IN" dirty="0">
                <a:solidFill>
                  <a:srgbClr val="0070C0"/>
                </a:solidFill>
                <a:sym typeface="Wingdings" pitchFamily="2" charset="2"/>
              </a:rPr>
              <a:t>Here we will get regular output. If display objects are different, then for regular output class level lock is required.</a:t>
            </a:r>
            <a:endParaRPr lang="en-IN" dirty="0">
              <a:solidFill>
                <a:srgbClr val="0070C0"/>
              </a:solidFill>
            </a:endParaRPr>
          </a:p>
          <a:p>
            <a:endParaRPr lang="en-IN" dirty="0"/>
          </a:p>
        </p:txBody>
      </p:sp>
    </p:spTree>
    <p:extLst>
      <p:ext uri="{BB962C8B-B14F-4D97-AF65-F5344CB8AC3E}">
        <p14:creationId xmlns:p14="http://schemas.microsoft.com/office/powerpoint/2010/main" val="417090277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Example 2</a:t>
            </a:r>
            <a:endParaRPr lang="en-IN" dirty="0">
              <a:solidFill>
                <a:srgbClr val="FF0000"/>
              </a:solidFill>
            </a:endParaRPr>
          </a:p>
        </p:txBody>
      </p:sp>
      <p:sp>
        <p:nvSpPr>
          <p:cNvPr id="3" name="Content Placeholder 2"/>
          <p:cNvSpPr>
            <a:spLocks noGrp="1"/>
          </p:cNvSpPr>
          <p:nvPr>
            <p:ph idx="1"/>
          </p:nvPr>
        </p:nvSpPr>
        <p:spPr>
          <a:xfrm>
            <a:off x="457200" y="1124744"/>
            <a:ext cx="8229600" cy="5544616"/>
          </a:xfrm>
        </p:spPr>
        <p:txBody>
          <a:bodyPr>
            <a:normAutofit fontScale="70000" lnSpcReduction="20000"/>
          </a:bodyPr>
          <a:lstStyle/>
          <a:p>
            <a:pPr marL="0" indent="0">
              <a:buNone/>
            </a:pPr>
            <a:r>
              <a:rPr lang="en-IN" dirty="0"/>
              <a:t> class Display{</a:t>
            </a:r>
          </a:p>
          <a:p>
            <a:pPr marL="0" indent="0">
              <a:buNone/>
            </a:pPr>
            <a:r>
              <a:rPr lang="en-IN" dirty="0"/>
              <a:t>	public void wish(String name){</a:t>
            </a:r>
          </a:p>
          <a:p>
            <a:pPr marL="0" indent="0">
              <a:buNone/>
            </a:pPr>
            <a:r>
              <a:rPr lang="en-IN" dirty="0"/>
              <a:t>		</a:t>
            </a:r>
            <a:r>
              <a:rPr lang="en-IN" dirty="0">
                <a:solidFill>
                  <a:srgbClr val="002060"/>
                </a:solidFill>
              </a:rPr>
              <a:t>;;;;;;;;;;;;;;;;;;;;;;;;;;;;;;// 1 lakh lines of code</a:t>
            </a:r>
          </a:p>
          <a:p>
            <a:pPr marL="0" indent="0">
              <a:buNone/>
            </a:pPr>
            <a:r>
              <a:rPr lang="en-IN" dirty="0"/>
              <a:t>		</a:t>
            </a:r>
            <a:r>
              <a:rPr lang="en-IN" dirty="0" smtClean="0">
                <a:solidFill>
                  <a:srgbClr val="00B0F0"/>
                </a:solidFill>
              </a:rPr>
              <a:t>synchronized(</a:t>
            </a:r>
            <a:r>
              <a:rPr lang="en-IN" dirty="0" smtClean="0">
                <a:solidFill>
                  <a:srgbClr val="FF0000"/>
                </a:solidFill>
              </a:rPr>
              <a:t>Display.class</a:t>
            </a:r>
            <a:r>
              <a:rPr lang="en-IN" dirty="0" smtClean="0">
                <a:solidFill>
                  <a:srgbClr val="00B0F0"/>
                </a:solidFill>
              </a:rPr>
              <a:t>){</a:t>
            </a:r>
            <a:endParaRPr lang="en-IN" dirty="0">
              <a:solidFill>
                <a:srgbClr val="00B0F0"/>
              </a:solidFill>
            </a:endParaRPr>
          </a:p>
          <a:p>
            <a:pPr marL="0" indent="0">
              <a:buNone/>
            </a:pPr>
            <a:r>
              <a:rPr lang="en-IN" dirty="0"/>
              <a:t>			for(int i=1;i&lt;=10;i++){</a:t>
            </a:r>
          </a:p>
          <a:p>
            <a:pPr marL="0" indent="0">
              <a:buNone/>
            </a:pPr>
            <a:r>
              <a:rPr lang="en-IN" dirty="0"/>
              <a:t>				System.out.print(“Hello:”);</a:t>
            </a:r>
          </a:p>
          <a:p>
            <a:pPr marL="0" indent="0">
              <a:buNone/>
            </a:pPr>
            <a:r>
              <a:rPr lang="en-IN" dirty="0"/>
              <a:t>				try{</a:t>
            </a:r>
          </a:p>
          <a:p>
            <a:pPr marL="0" indent="0">
              <a:buNone/>
            </a:pPr>
            <a:r>
              <a:rPr lang="en-IN" dirty="0"/>
              <a:t>					Thread.sleep(2000);</a:t>
            </a:r>
          </a:p>
          <a:p>
            <a:pPr marL="0" indent="0">
              <a:buNone/>
            </a:pPr>
            <a:r>
              <a:rPr lang="en-IN" dirty="0"/>
              <a:t>				}</a:t>
            </a:r>
          </a:p>
          <a:p>
            <a:pPr marL="0" indent="0">
              <a:buNone/>
            </a:pPr>
            <a:r>
              <a:rPr lang="en-IN" dirty="0"/>
              <a:t>				catch(InterruptedException e){}</a:t>
            </a:r>
          </a:p>
          <a:p>
            <a:pPr marL="0" indent="0">
              <a:buNone/>
            </a:pPr>
            <a:r>
              <a:rPr lang="en-IN" dirty="0"/>
              <a:t>				 System.out.println(name);</a:t>
            </a:r>
          </a:p>
          <a:p>
            <a:pPr marL="0" indent="0">
              <a:buNone/>
            </a:pPr>
            <a:r>
              <a:rPr lang="en-IN" dirty="0"/>
              <a:t>			}</a:t>
            </a:r>
          </a:p>
          <a:p>
            <a:pPr marL="0" indent="0">
              <a:buNone/>
            </a:pPr>
            <a:r>
              <a:rPr lang="en-IN" dirty="0"/>
              <a:t>		</a:t>
            </a:r>
            <a:r>
              <a:rPr lang="en-IN" dirty="0">
                <a:solidFill>
                  <a:srgbClr val="00B0F0"/>
                </a:solidFill>
              </a:rPr>
              <a:t>}</a:t>
            </a:r>
          </a:p>
          <a:p>
            <a:pPr marL="0" indent="0">
              <a:buNone/>
            </a:pPr>
            <a:r>
              <a:rPr lang="en-IN" dirty="0"/>
              <a:t>		</a:t>
            </a:r>
            <a:r>
              <a:rPr lang="en-IN" dirty="0">
                <a:solidFill>
                  <a:srgbClr val="002060"/>
                </a:solidFill>
              </a:rPr>
              <a:t>;;;;;;;;;;;;;;;;;;;;;;;;;;;;;;// 1 lakh lines of code</a:t>
            </a:r>
          </a:p>
          <a:p>
            <a:pPr marL="0" indent="0">
              <a:buNone/>
            </a:pPr>
            <a:r>
              <a:rPr lang="en-IN" dirty="0"/>
              <a:t>	}</a:t>
            </a:r>
          </a:p>
          <a:p>
            <a:pPr marL="0" indent="0">
              <a:buNone/>
            </a:pPr>
            <a:r>
              <a:rPr lang="en-IN" dirty="0"/>
              <a:t>}</a:t>
            </a:r>
          </a:p>
          <a:p>
            <a:pPr marL="0" indent="0">
              <a:buNone/>
            </a:pPr>
            <a:endParaRPr lang="en-IN" dirty="0"/>
          </a:p>
          <a:p>
            <a:pPr marL="0" indent="0">
              <a:buNone/>
            </a:pPr>
            <a:endParaRPr lang="en-IN" dirty="0"/>
          </a:p>
          <a:p>
            <a:endParaRPr lang="en-IN" dirty="0"/>
          </a:p>
        </p:txBody>
      </p:sp>
    </p:spTree>
    <p:extLst>
      <p:ext uri="{BB962C8B-B14F-4D97-AF65-F5344CB8AC3E}">
        <p14:creationId xmlns:p14="http://schemas.microsoft.com/office/powerpoint/2010/main" val="176041447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480720"/>
          </a:xfrm>
        </p:spPr>
        <p:txBody>
          <a:bodyPr>
            <a:normAutofit/>
          </a:bodyPr>
          <a:lstStyle/>
          <a:p>
            <a:pPr marL="0" indent="0">
              <a:buNone/>
            </a:pPr>
            <a:r>
              <a:rPr lang="en-IN" dirty="0" smtClean="0">
                <a:solidFill>
                  <a:srgbClr val="002060"/>
                </a:solidFill>
              </a:rPr>
              <a:t> class MyThread extends Thread{</a:t>
            </a:r>
            <a:br>
              <a:rPr lang="en-IN" dirty="0" smtClean="0">
                <a:solidFill>
                  <a:srgbClr val="002060"/>
                </a:solidFill>
              </a:rPr>
            </a:br>
            <a:r>
              <a:rPr lang="en-IN" dirty="0" smtClean="0">
                <a:solidFill>
                  <a:srgbClr val="002060"/>
                </a:solidFill>
              </a:rPr>
              <a:t> 	Display d;</a:t>
            </a:r>
          </a:p>
          <a:p>
            <a:pPr marL="0" indent="0">
              <a:buNone/>
            </a:pPr>
            <a:r>
              <a:rPr lang="en-IN" dirty="0" smtClean="0">
                <a:solidFill>
                  <a:srgbClr val="002060"/>
                </a:solidFill>
              </a:rPr>
              <a:t>	String name;</a:t>
            </a:r>
          </a:p>
          <a:p>
            <a:pPr marL="0" indent="0">
              <a:buNone/>
            </a:pPr>
            <a:r>
              <a:rPr lang="en-IN" dirty="0">
                <a:solidFill>
                  <a:srgbClr val="002060"/>
                </a:solidFill>
              </a:rPr>
              <a:t>	</a:t>
            </a:r>
            <a:r>
              <a:rPr lang="en-IN" dirty="0" smtClean="0">
                <a:solidFill>
                  <a:srgbClr val="002060"/>
                </a:solidFill>
              </a:rPr>
              <a:t>MyThread(Display d, String name){</a:t>
            </a:r>
          </a:p>
          <a:p>
            <a:pPr marL="0" indent="0">
              <a:buNone/>
            </a:pPr>
            <a:r>
              <a:rPr lang="en-IN" dirty="0">
                <a:solidFill>
                  <a:srgbClr val="002060"/>
                </a:solidFill>
              </a:rPr>
              <a:t>	</a:t>
            </a:r>
            <a:r>
              <a:rPr lang="en-IN" dirty="0" smtClean="0">
                <a:solidFill>
                  <a:srgbClr val="002060"/>
                </a:solidFill>
              </a:rPr>
              <a:t>	this.d=d;</a:t>
            </a:r>
          </a:p>
          <a:p>
            <a:pPr marL="0" indent="0">
              <a:buNone/>
            </a:pPr>
            <a:r>
              <a:rPr lang="en-IN" dirty="0">
                <a:solidFill>
                  <a:srgbClr val="002060"/>
                </a:solidFill>
              </a:rPr>
              <a:t>	</a:t>
            </a:r>
            <a:r>
              <a:rPr lang="en-IN" dirty="0" smtClean="0">
                <a:solidFill>
                  <a:srgbClr val="002060"/>
                </a:solidFill>
              </a:rPr>
              <a:t>	this.name=name;</a:t>
            </a:r>
          </a:p>
          <a:p>
            <a:pPr marL="0" indent="0">
              <a:buNone/>
            </a:pPr>
            <a:r>
              <a:rPr lang="en-IN" dirty="0">
                <a:solidFill>
                  <a:srgbClr val="002060"/>
                </a:solidFill>
              </a:rPr>
              <a:t>	</a:t>
            </a:r>
            <a:r>
              <a:rPr lang="en-IN" dirty="0" smtClean="0">
                <a:solidFill>
                  <a:srgbClr val="002060"/>
                </a:solidFill>
              </a:rPr>
              <a:t>}</a:t>
            </a:r>
          </a:p>
          <a:p>
            <a:pPr marL="0" indent="0">
              <a:buNone/>
            </a:pPr>
            <a:r>
              <a:rPr lang="en-IN" dirty="0">
                <a:solidFill>
                  <a:srgbClr val="002060"/>
                </a:solidFill>
              </a:rPr>
              <a:t>	</a:t>
            </a:r>
            <a:r>
              <a:rPr lang="en-IN" dirty="0" smtClean="0">
                <a:solidFill>
                  <a:srgbClr val="002060"/>
                </a:solidFill>
              </a:rPr>
              <a:t>public void run(){</a:t>
            </a:r>
          </a:p>
          <a:p>
            <a:pPr marL="0" indent="0">
              <a:buNone/>
            </a:pPr>
            <a:r>
              <a:rPr lang="en-IN" dirty="0" smtClean="0">
                <a:solidFill>
                  <a:srgbClr val="002060"/>
                </a:solidFill>
              </a:rPr>
              <a:t>		d.wish(name);</a:t>
            </a:r>
          </a:p>
          <a:p>
            <a:pPr marL="0" indent="0">
              <a:buNone/>
            </a:pPr>
            <a:r>
              <a:rPr lang="en-IN" dirty="0">
                <a:solidFill>
                  <a:srgbClr val="002060"/>
                </a:solidFill>
              </a:rPr>
              <a:t>	</a:t>
            </a:r>
            <a:r>
              <a:rPr lang="en-IN" dirty="0" smtClean="0">
                <a:solidFill>
                  <a:srgbClr val="002060"/>
                </a:solidFill>
              </a:rPr>
              <a:t>}</a:t>
            </a:r>
          </a:p>
          <a:p>
            <a:pPr marL="0" indent="0">
              <a:buNone/>
            </a:pPr>
            <a:r>
              <a:rPr lang="en-IN" dirty="0" smtClean="0">
                <a:solidFill>
                  <a:srgbClr val="002060"/>
                </a:solidFill>
              </a:rPr>
              <a:t>}</a:t>
            </a:r>
          </a:p>
          <a:p>
            <a:pPr marL="0" indent="0">
              <a:buNone/>
            </a:pPr>
            <a:endParaRPr lang="en-IN" dirty="0" smtClean="0">
              <a:solidFill>
                <a:srgbClr val="002060"/>
              </a:solidFill>
            </a:endParaRPr>
          </a:p>
        </p:txBody>
      </p:sp>
    </p:spTree>
    <p:extLst>
      <p:ext uri="{BB962C8B-B14F-4D97-AF65-F5344CB8AC3E}">
        <p14:creationId xmlns:p14="http://schemas.microsoft.com/office/powerpoint/2010/main" val="26853617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856984" cy="6480720"/>
          </a:xfrm>
        </p:spPr>
        <p:txBody>
          <a:bodyPr>
            <a:normAutofit fontScale="92500" lnSpcReduction="10000"/>
          </a:bodyPr>
          <a:lstStyle/>
          <a:p>
            <a:pPr marL="0" indent="0">
              <a:buNone/>
            </a:pPr>
            <a:r>
              <a:rPr lang="en-IN" b="1" dirty="0"/>
              <a:t> </a:t>
            </a:r>
            <a:r>
              <a:rPr lang="en-IN" dirty="0">
                <a:solidFill>
                  <a:srgbClr val="002060"/>
                </a:solidFill>
              </a:rPr>
              <a:t>class SynchronizedDemo {</a:t>
            </a:r>
          </a:p>
          <a:p>
            <a:pPr marL="0" indent="0">
              <a:buNone/>
            </a:pPr>
            <a:r>
              <a:rPr lang="en-IN" dirty="0">
                <a:solidFill>
                  <a:srgbClr val="002060"/>
                </a:solidFill>
              </a:rPr>
              <a:t>	public static void main(String args[]){</a:t>
            </a:r>
          </a:p>
          <a:p>
            <a:pPr marL="0" indent="0">
              <a:buNone/>
            </a:pPr>
            <a:r>
              <a:rPr lang="en-IN" dirty="0">
                <a:solidFill>
                  <a:srgbClr val="002060"/>
                </a:solidFill>
              </a:rPr>
              <a:t>		Display </a:t>
            </a:r>
            <a:r>
              <a:rPr lang="en-IN" dirty="0" smtClean="0">
                <a:solidFill>
                  <a:srgbClr val="002060"/>
                </a:solidFill>
              </a:rPr>
              <a:t>d1=new </a:t>
            </a:r>
            <a:r>
              <a:rPr lang="en-IN" dirty="0">
                <a:solidFill>
                  <a:srgbClr val="002060"/>
                </a:solidFill>
              </a:rPr>
              <a:t>Display</a:t>
            </a:r>
            <a:r>
              <a:rPr lang="en-IN" dirty="0" smtClean="0">
                <a:solidFill>
                  <a:srgbClr val="002060"/>
                </a:solidFill>
              </a:rPr>
              <a:t>();</a:t>
            </a:r>
          </a:p>
          <a:p>
            <a:pPr marL="0" indent="0">
              <a:buNone/>
            </a:pPr>
            <a:r>
              <a:rPr lang="en-IN" dirty="0">
                <a:solidFill>
                  <a:srgbClr val="002060"/>
                </a:solidFill>
              </a:rPr>
              <a:t>	</a:t>
            </a:r>
            <a:r>
              <a:rPr lang="en-IN" dirty="0" smtClean="0">
                <a:solidFill>
                  <a:srgbClr val="002060"/>
                </a:solidFill>
              </a:rPr>
              <a:t>	</a:t>
            </a:r>
            <a:r>
              <a:rPr lang="en-IN" dirty="0">
                <a:solidFill>
                  <a:srgbClr val="002060"/>
                </a:solidFill>
              </a:rPr>
              <a:t> Display </a:t>
            </a:r>
            <a:r>
              <a:rPr lang="en-IN" dirty="0" smtClean="0">
                <a:solidFill>
                  <a:srgbClr val="002060"/>
                </a:solidFill>
              </a:rPr>
              <a:t>d2=new </a:t>
            </a:r>
            <a:r>
              <a:rPr lang="en-IN" dirty="0">
                <a:solidFill>
                  <a:srgbClr val="002060"/>
                </a:solidFill>
              </a:rPr>
              <a:t>Display();</a:t>
            </a:r>
          </a:p>
          <a:p>
            <a:pPr marL="0" indent="0">
              <a:buNone/>
            </a:pPr>
            <a:r>
              <a:rPr lang="en-IN" dirty="0">
                <a:solidFill>
                  <a:srgbClr val="002060"/>
                </a:solidFill>
              </a:rPr>
              <a:t>		MyThread t1=new </a:t>
            </a:r>
            <a:r>
              <a:rPr lang="en-IN" dirty="0" smtClean="0">
                <a:solidFill>
                  <a:srgbClr val="002060"/>
                </a:solidFill>
              </a:rPr>
              <a:t>MyThread(d1,”</a:t>
            </a:r>
            <a:r>
              <a:rPr lang="en-IN" dirty="0">
                <a:solidFill>
                  <a:srgbClr val="002060"/>
                </a:solidFill>
              </a:rPr>
              <a:t>sir”);</a:t>
            </a:r>
          </a:p>
          <a:p>
            <a:pPr marL="0" indent="0">
              <a:buNone/>
            </a:pPr>
            <a:r>
              <a:rPr lang="en-IN" dirty="0">
                <a:solidFill>
                  <a:srgbClr val="002060"/>
                </a:solidFill>
              </a:rPr>
              <a:t>		MyThread </a:t>
            </a:r>
            <a:r>
              <a:rPr lang="en-IN" dirty="0" smtClean="0">
                <a:solidFill>
                  <a:srgbClr val="002060"/>
                </a:solidFill>
              </a:rPr>
              <a:t>t2=new MyThread(d2,”</a:t>
            </a:r>
            <a:r>
              <a:rPr lang="en-IN" dirty="0">
                <a:solidFill>
                  <a:srgbClr val="002060"/>
                </a:solidFill>
              </a:rPr>
              <a:t>ma’am”);</a:t>
            </a:r>
          </a:p>
          <a:p>
            <a:pPr marL="0" indent="0">
              <a:buNone/>
            </a:pPr>
            <a:r>
              <a:rPr lang="en-IN" dirty="0">
                <a:solidFill>
                  <a:srgbClr val="002060"/>
                </a:solidFill>
              </a:rPr>
              <a:t>		t1.start();</a:t>
            </a:r>
          </a:p>
          <a:p>
            <a:pPr marL="0" indent="0">
              <a:buNone/>
            </a:pPr>
            <a:r>
              <a:rPr lang="en-IN" dirty="0">
                <a:solidFill>
                  <a:srgbClr val="002060"/>
                </a:solidFill>
              </a:rPr>
              <a:t>		t2.start();</a:t>
            </a:r>
          </a:p>
          <a:p>
            <a:pPr marL="0" indent="0">
              <a:buNone/>
            </a:pPr>
            <a:r>
              <a:rPr lang="en-IN" dirty="0">
                <a:solidFill>
                  <a:srgbClr val="002060"/>
                </a:solidFill>
              </a:rPr>
              <a:t>	}</a:t>
            </a:r>
          </a:p>
          <a:p>
            <a:pPr marL="0" indent="0">
              <a:buNone/>
            </a:pPr>
            <a:r>
              <a:rPr lang="en-IN" dirty="0">
                <a:solidFill>
                  <a:srgbClr val="002060"/>
                </a:solidFill>
              </a:rPr>
              <a:t>}</a:t>
            </a:r>
          </a:p>
          <a:p>
            <a:pPr marL="0" indent="0">
              <a:buNone/>
            </a:pPr>
            <a:r>
              <a:rPr lang="en-IN" dirty="0">
                <a:solidFill>
                  <a:srgbClr val="FF0000"/>
                </a:solidFill>
                <a:sym typeface="Wingdings" pitchFamily="2" charset="2"/>
              </a:rPr>
              <a:t> </a:t>
            </a:r>
            <a:r>
              <a:rPr lang="en-IN" dirty="0" smtClean="0">
                <a:solidFill>
                  <a:srgbClr val="0070C0"/>
                </a:solidFill>
                <a:sym typeface="Wingdings" pitchFamily="2" charset="2"/>
              </a:rPr>
              <a:t>Here also </a:t>
            </a:r>
            <a:r>
              <a:rPr lang="en-IN" dirty="0">
                <a:solidFill>
                  <a:srgbClr val="0070C0"/>
                </a:solidFill>
                <a:sym typeface="Wingdings" pitchFamily="2" charset="2"/>
              </a:rPr>
              <a:t>we will get regular </a:t>
            </a:r>
            <a:r>
              <a:rPr lang="en-IN" dirty="0" smtClean="0">
                <a:solidFill>
                  <a:srgbClr val="0070C0"/>
                </a:solidFill>
                <a:sym typeface="Wingdings" pitchFamily="2" charset="2"/>
              </a:rPr>
              <a:t>output because we have used class level lock. </a:t>
            </a:r>
            <a:endParaRPr lang="en-IN" dirty="0"/>
          </a:p>
        </p:txBody>
      </p:sp>
    </p:spTree>
    <p:extLst>
      <p:ext uri="{BB962C8B-B14F-4D97-AF65-F5344CB8AC3E}">
        <p14:creationId xmlns:p14="http://schemas.microsoft.com/office/powerpoint/2010/main" val="55423634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70C0"/>
                </a:solidFill>
              </a:rPr>
              <a:t>We should know this also</a:t>
            </a:r>
            <a:endParaRPr lang="en-IN" dirty="0">
              <a:solidFill>
                <a:srgbClr val="0070C0"/>
              </a:solidFill>
            </a:endParaRPr>
          </a:p>
        </p:txBody>
      </p:sp>
      <p:sp>
        <p:nvSpPr>
          <p:cNvPr id="3" name="Content Placeholder 2"/>
          <p:cNvSpPr>
            <a:spLocks noGrp="1"/>
          </p:cNvSpPr>
          <p:nvPr>
            <p:ph idx="1"/>
          </p:nvPr>
        </p:nvSpPr>
        <p:spPr/>
        <p:txBody>
          <a:bodyPr>
            <a:normAutofit lnSpcReduction="10000"/>
          </a:bodyPr>
          <a:lstStyle/>
          <a:p>
            <a:r>
              <a:rPr lang="en-IN" dirty="0" smtClean="0"/>
              <a:t>Lock concept is applicable for objects or class but not for primitive data types.</a:t>
            </a:r>
          </a:p>
          <a:p>
            <a:pPr marL="0" indent="0">
              <a:buNone/>
            </a:pPr>
            <a:endParaRPr lang="en-IN" dirty="0" smtClean="0"/>
          </a:p>
          <a:p>
            <a:pPr marL="0" indent="0">
              <a:buNone/>
            </a:pPr>
            <a:r>
              <a:rPr lang="en-IN" dirty="0"/>
              <a:t> </a:t>
            </a:r>
            <a:r>
              <a:rPr lang="en-IN" dirty="0" smtClean="0"/>
              <a:t>   </a:t>
            </a:r>
            <a:r>
              <a:rPr lang="en-IN" dirty="0" smtClean="0">
                <a:solidFill>
                  <a:srgbClr val="0070C0"/>
                </a:solidFill>
              </a:rPr>
              <a:t>int x=10;</a:t>
            </a:r>
          </a:p>
          <a:p>
            <a:pPr marL="0" indent="0">
              <a:buNone/>
            </a:pPr>
            <a:r>
              <a:rPr lang="en-IN" dirty="0" smtClean="0">
                <a:solidFill>
                  <a:srgbClr val="0070C0"/>
                </a:solidFill>
              </a:rPr>
              <a:t>    synchronized(x){</a:t>
            </a:r>
          </a:p>
          <a:p>
            <a:pPr marL="0" indent="0">
              <a:buNone/>
            </a:pPr>
            <a:r>
              <a:rPr lang="en-IN" dirty="0">
                <a:solidFill>
                  <a:srgbClr val="0070C0"/>
                </a:solidFill>
              </a:rPr>
              <a:t>	</a:t>
            </a:r>
            <a:r>
              <a:rPr lang="en-IN" dirty="0" smtClean="0">
                <a:solidFill>
                  <a:srgbClr val="0070C0"/>
                </a:solidFill>
              </a:rPr>
              <a:t>__________;</a:t>
            </a:r>
          </a:p>
          <a:p>
            <a:pPr marL="0" indent="0">
              <a:buNone/>
            </a:pPr>
            <a:r>
              <a:rPr lang="en-IN" dirty="0">
                <a:solidFill>
                  <a:srgbClr val="0070C0"/>
                </a:solidFill>
              </a:rPr>
              <a:t>	</a:t>
            </a:r>
            <a:r>
              <a:rPr lang="en-IN" dirty="0" smtClean="0">
                <a:solidFill>
                  <a:srgbClr val="0070C0"/>
                </a:solidFill>
              </a:rPr>
              <a:t>__________;</a:t>
            </a:r>
          </a:p>
          <a:p>
            <a:pPr marL="0" indent="0">
              <a:buNone/>
            </a:pPr>
            <a:r>
              <a:rPr lang="en-IN" dirty="0">
                <a:solidFill>
                  <a:srgbClr val="0070C0"/>
                </a:solidFill>
              </a:rPr>
              <a:t> </a:t>
            </a:r>
            <a:r>
              <a:rPr lang="en-IN" dirty="0" smtClean="0">
                <a:solidFill>
                  <a:srgbClr val="0070C0"/>
                </a:solidFill>
              </a:rPr>
              <a:t>   }</a:t>
            </a:r>
            <a:endParaRPr lang="en-IN" dirty="0">
              <a:solidFill>
                <a:srgbClr val="0070C0"/>
              </a:solidFill>
            </a:endParaRPr>
          </a:p>
        </p:txBody>
      </p:sp>
      <p:cxnSp>
        <p:nvCxnSpPr>
          <p:cNvPr id="5" name="Straight Arrow Connector 4"/>
          <p:cNvCxnSpPr/>
          <p:nvPr/>
        </p:nvCxnSpPr>
        <p:spPr>
          <a:xfrm>
            <a:off x="3995936" y="4725144"/>
            <a:ext cx="1440160" cy="457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 name="Oval 6"/>
          <p:cNvSpPr/>
          <p:nvPr/>
        </p:nvSpPr>
        <p:spPr>
          <a:xfrm>
            <a:off x="5436096" y="5085184"/>
            <a:ext cx="2376264" cy="11304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We will get compile time error.</a:t>
            </a:r>
            <a:endParaRPr lang="en-IN" dirty="0"/>
          </a:p>
        </p:txBody>
      </p:sp>
    </p:spTree>
    <p:extLst>
      <p:ext uri="{BB962C8B-B14F-4D97-AF65-F5344CB8AC3E}">
        <p14:creationId xmlns:p14="http://schemas.microsoft.com/office/powerpoint/2010/main" val="29499293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dirty="0" smtClean="0">
                <a:solidFill>
                  <a:srgbClr val="FF0000"/>
                </a:solidFill>
              </a:rPr>
              <a:t>Can a thread acquire more than one lock simultaneously ?</a:t>
            </a:r>
            <a:endParaRPr lang="en-IN" sz="3600" dirty="0">
              <a:solidFill>
                <a:srgbClr val="FF0000"/>
              </a:solidFill>
            </a:endParaRPr>
          </a:p>
        </p:txBody>
      </p:sp>
      <p:sp>
        <p:nvSpPr>
          <p:cNvPr id="3" name="Content Placeholder 2"/>
          <p:cNvSpPr>
            <a:spLocks noGrp="1"/>
          </p:cNvSpPr>
          <p:nvPr>
            <p:ph idx="1"/>
          </p:nvPr>
        </p:nvSpPr>
        <p:spPr>
          <a:xfrm>
            <a:off x="457200" y="1340768"/>
            <a:ext cx="8579296" cy="5400600"/>
          </a:xfrm>
        </p:spPr>
        <p:txBody>
          <a:bodyPr>
            <a:normAutofit fontScale="70000" lnSpcReduction="20000"/>
          </a:bodyPr>
          <a:lstStyle/>
          <a:p>
            <a:r>
              <a:rPr lang="en-IN" b="1" dirty="0" smtClean="0">
                <a:solidFill>
                  <a:srgbClr val="00B050"/>
                </a:solidFill>
              </a:rPr>
              <a:t>Yes,</a:t>
            </a:r>
            <a:r>
              <a:rPr lang="en-IN" b="1" dirty="0" smtClean="0"/>
              <a:t> a thread can acquire n number of locks simultaneously depending upon conditions.</a:t>
            </a:r>
          </a:p>
          <a:p>
            <a:pPr marL="0" indent="0">
              <a:buNone/>
            </a:pPr>
            <a:r>
              <a:rPr lang="en-IN" dirty="0" smtClean="0">
                <a:solidFill>
                  <a:srgbClr val="FF0000"/>
                </a:solidFill>
                <a:sym typeface="Wingdings" pitchFamily="2" charset="2"/>
              </a:rPr>
              <a:t></a:t>
            </a:r>
            <a:r>
              <a:rPr lang="en-IN" b="1" dirty="0" smtClean="0">
                <a:solidFill>
                  <a:srgbClr val="00B0F0"/>
                </a:solidFill>
              </a:rPr>
              <a:t>Example</a:t>
            </a:r>
          </a:p>
          <a:p>
            <a:pPr marL="0" indent="0">
              <a:buNone/>
            </a:pPr>
            <a:r>
              <a:rPr lang="en-IN" b="1" dirty="0">
                <a:solidFill>
                  <a:srgbClr val="00B0F0"/>
                </a:solidFill>
              </a:rPr>
              <a:t> </a:t>
            </a:r>
            <a:r>
              <a:rPr lang="en-IN" b="1" dirty="0" smtClean="0">
                <a:solidFill>
                  <a:srgbClr val="002060"/>
                </a:solidFill>
              </a:rPr>
              <a:t>class X{</a:t>
            </a:r>
          </a:p>
          <a:p>
            <a:pPr marL="0" indent="0">
              <a:buNone/>
            </a:pPr>
            <a:r>
              <a:rPr lang="en-IN" b="1" dirty="0">
                <a:solidFill>
                  <a:srgbClr val="002060"/>
                </a:solidFill>
              </a:rPr>
              <a:t>	</a:t>
            </a:r>
            <a:r>
              <a:rPr lang="en-IN" b="1" dirty="0" smtClean="0">
                <a:solidFill>
                  <a:srgbClr val="002060"/>
                </a:solidFill>
              </a:rPr>
              <a:t>public synchronized void m1(){</a:t>
            </a:r>
          </a:p>
          <a:p>
            <a:pPr marL="0" indent="0">
              <a:buNone/>
            </a:pPr>
            <a:r>
              <a:rPr lang="en-IN" b="1" dirty="0">
                <a:solidFill>
                  <a:srgbClr val="002060"/>
                </a:solidFill>
              </a:rPr>
              <a:t>	</a:t>
            </a:r>
            <a:r>
              <a:rPr lang="en-IN" b="1" dirty="0" smtClean="0">
                <a:solidFill>
                  <a:srgbClr val="002060"/>
                </a:solidFill>
              </a:rPr>
              <a:t>	Y y=new Y();</a:t>
            </a:r>
          </a:p>
          <a:p>
            <a:pPr marL="0" indent="0">
              <a:buNone/>
            </a:pPr>
            <a:r>
              <a:rPr lang="en-IN" b="1" dirty="0">
                <a:solidFill>
                  <a:srgbClr val="002060"/>
                </a:solidFill>
              </a:rPr>
              <a:t>	</a:t>
            </a:r>
            <a:r>
              <a:rPr lang="en-IN" b="1" dirty="0" smtClean="0">
                <a:solidFill>
                  <a:srgbClr val="002060"/>
                </a:solidFill>
              </a:rPr>
              <a:t>	synchronized(y){</a:t>
            </a:r>
          </a:p>
          <a:p>
            <a:pPr marL="0" indent="0">
              <a:buNone/>
            </a:pPr>
            <a:r>
              <a:rPr lang="en-IN" b="1" dirty="0">
                <a:solidFill>
                  <a:srgbClr val="002060"/>
                </a:solidFill>
              </a:rPr>
              <a:t>	</a:t>
            </a:r>
            <a:r>
              <a:rPr lang="en-IN" b="1" dirty="0" smtClean="0">
                <a:solidFill>
                  <a:srgbClr val="002060"/>
                </a:solidFill>
              </a:rPr>
              <a:t>		Z z=new Z();</a:t>
            </a:r>
          </a:p>
          <a:p>
            <a:pPr marL="0" indent="0">
              <a:buNone/>
            </a:pPr>
            <a:r>
              <a:rPr lang="en-IN" b="1" dirty="0">
                <a:solidFill>
                  <a:srgbClr val="002060"/>
                </a:solidFill>
              </a:rPr>
              <a:t>	</a:t>
            </a:r>
            <a:r>
              <a:rPr lang="en-IN" b="1" dirty="0" smtClean="0">
                <a:solidFill>
                  <a:srgbClr val="002060"/>
                </a:solidFill>
              </a:rPr>
              <a:t>		synchronized(z){</a:t>
            </a:r>
          </a:p>
          <a:p>
            <a:pPr marL="0" indent="0">
              <a:buNone/>
            </a:pPr>
            <a:r>
              <a:rPr lang="en-IN" b="1" dirty="0">
                <a:solidFill>
                  <a:srgbClr val="002060"/>
                </a:solidFill>
              </a:rPr>
              <a:t>	</a:t>
            </a:r>
            <a:r>
              <a:rPr lang="en-IN" b="1" dirty="0" smtClean="0">
                <a:solidFill>
                  <a:srgbClr val="002060"/>
                </a:solidFill>
              </a:rPr>
              <a:t>			_________;</a:t>
            </a:r>
          </a:p>
          <a:p>
            <a:pPr marL="0" indent="0">
              <a:buNone/>
            </a:pPr>
            <a:r>
              <a:rPr lang="en-IN" b="1" dirty="0">
                <a:solidFill>
                  <a:srgbClr val="002060"/>
                </a:solidFill>
              </a:rPr>
              <a:t>	</a:t>
            </a:r>
            <a:r>
              <a:rPr lang="en-IN" b="1" dirty="0" smtClean="0">
                <a:solidFill>
                  <a:srgbClr val="002060"/>
                </a:solidFill>
              </a:rPr>
              <a:t>			_________;</a:t>
            </a:r>
          </a:p>
          <a:p>
            <a:pPr marL="0" indent="0">
              <a:buNone/>
            </a:pPr>
            <a:r>
              <a:rPr lang="en-IN" b="1" dirty="0">
                <a:solidFill>
                  <a:srgbClr val="002060"/>
                </a:solidFill>
              </a:rPr>
              <a:t>	</a:t>
            </a:r>
            <a:r>
              <a:rPr lang="en-IN" b="1" dirty="0" smtClean="0">
                <a:solidFill>
                  <a:srgbClr val="002060"/>
                </a:solidFill>
              </a:rPr>
              <a:t>		}</a:t>
            </a:r>
          </a:p>
          <a:p>
            <a:pPr marL="0" indent="0">
              <a:buNone/>
            </a:pPr>
            <a:r>
              <a:rPr lang="en-IN" b="1" dirty="0">
                <a:solidFill>
                  <a:srgbClr val="002060"/>
                </a:solidFill>
              </a:rPr>
              <a:t>	</a:t>
            </a:r>
            <a:r>
              <a:rPr lang="en-IN" b="1" dirty="0" smtClean="0">
                <a:solidFill>
                  <a:srgbClr val="002060"/>
                </a:solidFill>
              </a:rPr>
              <a:t>	}</a:t>
            </a:r>
          </a:p>
          <a:p>
            <a:pPr marL="0" indent="0">
              <a:buNone/>
            </a:pPr>
            <a:r>
              <a:rPr lang="en-IN" b="1" dirty="0">
                <a:solidFill>
                  <a:srgbClr val="002060"/>
                </a:solidFill>
              </a:rPr>
              <a:t>	</a:t>
            </a:r>
            <a:r>
              <a:rPr lang="en-IN" b="1" dirty="0" smtClean="0">
                <a:solidFill>
                  <a:srgbClr val="002060"/>
                </a:solidFill>
              </a:rPr>
              <a:t>}</a:t>
            </a:r>
          </a:p>
          <a:p>
            <a:pPr marL="0" indent="0">
              <a:buNone/>
            </a:pPr>
            <a:r>
              <a:rPr lang="en-IN" b="1" dirty="0">
                <a:solidFill>
                  <a:srgbClr val="002060"/>
                </a:solidFill>
              </a:rPr>
              <a:t>}</a:t>
            </a:r>
            <a:endParaRPr lang="en-IN" b="1" dirty="0" smtClean="0">
              <a:solidFill>
                <a:srgbClr val="002060"/>
              </a:solidFill>
            </a:endParaRPr>
          </a:p>
        </p:txBody>
      </p:sp>
      <p:cxnSp>
        <p:nvCxnSpPr>
          <p:cNvPr id="5" name="Straight Arrow Connector 4"/>
          <p:cNvCxnSpPr/>
          <p:nvPr/>
        </p:nvCxnSpPr>
        <p:spPr>
          <a:xfrm>
            <a:off x="4067944" y="3140968"/>
            <a:ext cx="1872208" cy="1440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5004048" y="3284984"/>
            <a:ext cx="3278398" cy="461665"/>
          </a:xfrm>
          <a:prstGeom prst="rect">
            <a:avLst/>
          </a:prstGeom>
          <a:noFill/>
        </p:spPr>
        <p:txBody>
          <a:bodyPr wrap="none" rtlCol="0">
            <a:spAutoFit/>
          </a:bodyPr>
          <a:lstStyle/>
          <a:p>
            <a:r>
              <a:rPr lang="en-IN" sz="2400" dirty="0" smtClean="0">
                <a:solidFill>
                  <a:srgbClr val="92D050"/>
                </a:solidFill>
              </a:rPr>
              <a:t>Here thread has lock of </a:t>
            </a:r>
            <a:r>
              <a:rPr lang="en-IN" b="1" dirty="0" smtClean="0">
                <a:solidFill>
                  <a:srgbClr val="FF0000"/>
                </a:solidFill>
              </a:rPr>
              <a:t>X</a:t>
            </a:r>
            <a:endParaRPr lang="en-IN" b="1" dirty="0">
              <a:solidFill>
                <a:srgbClr val="FF0000"/>
              </a:solidFill>
            </a:endParaRPr>
          </a:p>
        </p:txBody>
      </p:sp>
      <p:cxnSp>
        <p:nvCxnSpPr>
          <p:cNvPr id="10" name="Straight Arrow Connector 9"/>
          <p:cNvCxnSpPr/>
          <p:nvPr/>
        </p:nvCxnSpPr>
        <p:spPr>
          <a:xfrm>
            <a:off x="4283968" y="3933056"/>
            <a:ext cx="1872208" cy="1440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5364088" y="4020375"/>
            <a:ext cx="3446713" cy="461665"/>
          </a:xfrm>
          <a:prstGeom prst="rect">
            <a:avLst/>
          </a:prstGeom>
          <a:noFill/>
        </p:spPr>
        <p:txBody>
          <a:bodyPr wrap="none" rtlCol="0">
            <a:spAutoFit/>
          </a:bodyPr>
          <a:lstStyle/>
          <a:p>
            <a:r>
              <a:rPr lang="en-IN" sz="2400" dirty="0" smtClean="0">
                <a:solidFill>
                  <a:srgbClr val="92D050"/>
                </a:solidFill>
              </a:rPr>
              <a:t>Here thread has lock of </a:t>
            </a:r>
            <a:r>
              <a:rPr lang="en-IN" b="1" dirty="0" smtClean="0">
                <a:solidFill>
                  <a:srgbClr val="FF0000"/>
                </a:solidFill>
              </a:rPr>
              <a:t>X,Y</a:t>
            </a:r>
            <a:endParaRPr lang="en-IN" b="1" dirty="0">
              <a:solidFill>
                <a:srgbClr val="FF0000"/>
              </a:solidFill>
            </a:endParaRPr>
          </a:p>
        </p:txBody>
      </p:sp>
      <p:cxnSp>
        <p:nvCxnSpPr>
          <p:cNvPr id="12" name="Straight Arrow Connector 11"/>
          <p:cNvCxnSpPr/>
          <p:nvPr/>
        </p:nvCxnSpPr>
        <p:spPr>
          <a:xfrm>
            <a:off x="5004048" y="4653136"/>
            <a:ext cx="936104" cy="9361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5220073" y="5589239"/>
            <a:ext cx="3744416" cy="461665"/>
          </a:xfrm>
          <a:prstGeom prst="rect">
            <a:avLst/>
          </a:prstGeom>
          <a:noFill/>
        </p:spPr>
        <p:txBody>
          <a:bodyPr wrap="square" rtlCol="0">
            <a:spAutoFit/>
          </a:bodyPr>
          <a:lstStyle/>
          <a:p>
            <a:r>
              <a:rPr lang="en-IN" sz="2400" dirty="0" smtClean="0">
                <a:solidFill>
                  <a:srgbClr val="92D050"/>
                </a:solidFill>
              </a:rPr>
              <a:t>Here thread has lock of </a:t>
            </a:r>
            <a:r>
              <a:rPr lang="en-IN" b="1" dirty="0" smtClean="0">
                <a:solidFill>
                  <a:srgbClr val="FF0000"/>
                </a:solidFill>
              </a:rPr>
              <a:t>X,Y&amp;Z</a:t>
            </a:r>
            <a:endParaRPr lang="en-IN" b="1" dirty="0">
              <a:solidFill>
                <a:srgbClr val="FF0000"/>
              </a:solidFill>
            </a:endParaRPr>
          </a:p>
        </p:txBody>
      </p:sp>
      <p:sp>
        <p:nvSpPr>
          <p:cNvPr id="15" name="Oval 14"/>
          <p:cNvSpPr/>
          <p:nvPr/>
        </p:nvSpPr>
        <p:spPr>
          <a:xfrm>
            <a:off x="5771837" y="1844824"/>
            <a:ext cx="2510609"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smtClean="0">
                <a:solidFill>
                  <a:srgbClr val="00B0F0"/>
                </a:solidFill>
              </a:rPr>
              <a:t>X x=new X();</a:t>
            </a:r>
          </a:p>
          <a:p>
            <a:pPr algn="ctr"/>
            <a:r>
              <a:rPr lang="en-IN" b="1" dirty="0" smtClean="0">
                <a:solidFill>
                  <a:srgbClr val="00B0F0"/>
                </a:solidFill>
              </a:rPr>
              <a:t>x.m1();</a:t>
            </a:r>
            <a:endParaRPr lang="en-IN" b="1" dirty="0">
              <a:solidFill>
                <a:srgbClr val="00B0F0"/>
              </a:solidFill>
            </a:endParaRPr>
          </a:p>
        </p:txBody>
      </p:sp>
      <p:cxnSp>
        <p:nvCxnSpPr>
          <p:cNvPr id="17" name="Curved Connector 16"/>
          <p:cNvCxnSpPr>
            <a:stCxn id="15" idx="2"/>
          </p:cNvCxnSpPr>
          <p:nvPr/>
        </p:nvCxnSpPr>
        <p:spPr>
          <a:xfrm rot="10800000" flipV="1">
            <a:off x="4788025" y="2302023"/>
            <a:ext cx="983812" cy="324037"/>
          </a:xfrm>
          <a:prstGeom prst="curvedConnector3">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6313238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u="sng" dirty="0" smtClean="0">
                <a:solidFill>
                  <a:srgbClr val="FF0000"/>
                </a:solidFill>
              </a:rPr>
              <a:t>Inter thread communication</a:t>
            </a:r>
            <a:endParaRPr lang="en-IN" sz="4800" u="sng" dirty="0">
              <a:solidFill>
                <a:srgbClr val="FF0000"/>
              </a:solidFill>
            </a:endParaRPr>
          </a:p>
        </p:txBody>
      </p:sp>
      <p:sp>
        <p:nvSpPr>
          <p:cNvPr id="3" name="Content Placeholder 2"/>
          <p:cNvSpPr>
            <a:spLocks noGrp="1"/>
          </p:cNvSpPr>
          <p:nvPr>
            <p:ph idx="1"/>
          </p:nvPr>
        </p:nvSpPr>
        <p:spPr/>
        <p:txBody>
          <a:bodyPr>
            <a:normAutofit fontScale="92500"/>
          </a:bodyPr>
          <a:lstStyle/>
          <a:p>
            <a:r>
              <a:rPr lang="en-IN" dirty="0" smtClean="0"/>
              <a:t>Two threads can communicate each other by using </a:t>
            </a:r>
            <a:r>
              <a:rPr lang="en-IN" dirty="0" smtClean="0">
                <a:solidFill>
                  <a:srgbClr val="00B0F0"/>
                </a:solidFill>
              </a:rPr>
              <a:t>wait(), notify(), notifyAll()</a:t>
            </a:r>
            <a:r>
              <a:rPr lang="en-IN" dirty="0" smtClean="0"/>
              <a:t> methods.</a:t>
            </a:r>
          </a:p>
          <a:p>
            <a:r>
              <a:rPr lang="en-IN" dirty="0" smtClean="0"/>
              <a:t>The thread which </a:t>
            </a:r>
            <a:r>
              <a:rPr lang="en-IN" dirty="0" smtClean="0">
                <a:solidFill>
                  <a:srgbClr val="00B0F0"/>
                </a:solidFill>
              </a:rPr>
              <a:t>expects updation </a:t>
            </a:r>
            <a:r>
              <a:rPr lang="en-IN" dirty="0" smtClean="0"/>
              <a:t>is responsible to </a:t>
            </a:r>
            <a:r>
              <a:rPr lang="en-IN" dirty="0" smtClean="0">
                <a:solidFill>
                  <a:srgbClr val="00B0F0"/>
                </a:solidFill>
              </a:rPr>
              <a:t>call wait() method </a:t>
            </a:r>
            <a:r>
              <a:rPr lang="en-IN" dirty="0" smtClean="0"/>
              <a:t>then immediately thread will </a:t>
            </a:r>
            <a:r>
              <a:rPr lang="en-IN" dirty="0" smtClean="0">
                <a:solidFill>
                  <a:srgbClr val="00B0F0"/>
                </a:solidFill>
              </a:rPr>
              <a:t>enter into waiting </a:t>
            </a:r>
            <a:r>
              <a:rPr lang="en-IN" dirty="0" smtClean="0"/>
              <a:t>state.</a:t>
            </a:r>
          </a:p>
          <a:p>
            <a:r>
              <a:rPr lang="en-IN" dirty="0" smtClean="0"/>
              <a:t>The thread which is </a:t>
            </a:r>
            <a:r>
              <a:rPr lang="en-IN" dirty="0" smtClean="0">
                <a:solidFill>
                  <a:srgbClr val="00B0F0"/>
                </a:solidFill>
              </a:rPr>
              <a:t>responsible for updation</a:t>
            </a:r>
            <a:r>
              <a:rPr lang="en-IN" dirty="0" smtClean="0"/>
              <a:t>, has to </a:t>
            </a:r>
            <a:r>
              <a:rPr lang="en-IN" dirty="0" smtClean="0">
                <a:solidFill>
                  <a:srgbClr val="00B0F0"/>
                </a:solidFill>
              </a:rPr>
              <a:t>call notify() method </a:t>
            </a:r>
            <a:r>
              <a:rPr lang="en-IN" dirty="0" smtClean="0"/>
              <a:t>then waiting thread will </a:t>
            </a:r>
            <a:r>
              <a:rPr lang="en-IN" dirty="0" smtClean="0">
                <a:solidFill>
                  <a:srgbClr val="00B0F0"/>
                </a:solidFill>
              </a:rPr>
              <a:t>get notification </a:t>
            </a:r>
            <a:r>
              <a:rPr lang="en-IN" dirty="0" smtClean="0"/>
              <a:t>and will </a:t>
            </a:r>
            <a:r>
              <a:rPr lang="en-IN" dirty="0" smtClean="0">
                <a:solidFill>
                  <a:srgbClr val="00B0F0"/>
                </a:solidFill>
              </a:rPr>
              <a:t>continue its execution </a:t>
            </a:r>
            <a:r>
              <a:rPr lang="en-IN" dirty="0" smtClean="0"/>
              <a:t>with those </a:t>
            </a:r>
            <a:r>
              <a:rPr lang="en-IN" dirty="0" smtClean="0">
                <a:solidFill>
                  <a:srgbClr val="00B0F0"/>
                </a:solidFill>
              </a:rPr>
              <a:t>updated items</a:t>
            </a:r>
            <a:r>
              <a:rPr lang="en-IN" dirty="0" smtClean="0"/>
              <a:t>.</a:t>
            </a:r>
            <a:endParaRPr lang="en-IN" dirty="0"/>
          </a:p>
        </p:txBody>
      </p:sp>
    </p:spTree>
    <p:extLst>
      <p:ext uri="{BB962C8B-B14F-4D97-AF65-F5344CB8AC3E}">
        <p14:creationId xmlns:p14="http://schemas.microsoft.com/office/powerpoint/2010/main" val="42376794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88640"/>
            <a:ext cx="8640960" cy="6480720"/>
          </a:xfrm>
        </p:spPr>
        <p:txBody>
          <a:bodyPr/>
          <a:lstStyle/>
          <a:p>
            <a:pPr marL="0" indent="0">
              <a:buNone/>
            </a:pPr>
            <a:r>
              <a:rPr lang="en-IN" dirty="0" smtClean="0">
                <a:solidFill>
                  <a:srgbClr val="00B0F0"/>
                </a:solidFill>
              </a:rPr>
              <a:t> </a:t>
            </a:r>
          </a:p>
          <a:p>
            <a:pPr marL="0" indent="0">
              <a:buNone/>
            </a:pPr>
            <a:endParaRPr lang="en-IN" dirty="0">
              <a:solidFill>
                <a:srgbClr val="00B0F0"/>
              </a:solidFill>
            </a:endParaRPr>
          </a:p>
          <a:p>
            <a:pPr marL="0" indent="0">
              <a:buNone/>
            </a:pPr>
            <a:endParaRPr lang="en-IN" dirty="0" smtClean="0">
              <a:solidFill>
                <a:srgbClr val="00B0F0"/>
              </a:solidFill>
            </a:endParaRPr>
          </a:p>
          <a:p>
            <a:pPr marL="0" indent="0">
              <a:buNone/>
            </a:pPr>
            <a:endParaRPr lang="en-IN" dirty="0">
              <a:solidFill>
                <a:srgbClr val="00B0F0"/>
              </a:solidFill>
            </a:endParaRPr>
          </a:p>
          <a:p>
            <a:pPr marL="0" indent="0">
              <a:buNone/>
            </a:pPr>
            <a:endParaRPr lang="en-IN" dirty="0" smtClean="0">
              <a:solidFill>
                <a:srgbClr val="00B0F0"/>
              </a:solidFill>
            </a:endParaRPr>
          </a:p>
          <a:p>
            <a:pPr marL="0" indent="0">
              <a:buNone/>
            </a:pPr>
            <a:r>
              <a:rPr lang="en-IN" dirty="0" smtClean="0">
                <a:solidFill>
                  <a:srgbClr val="00B0F0"/>
                </a:solidFill>
              </a:rPr>
              <a:t>---------------------------------------------- </a:t>
            </a:r>
          </a:p>
          <a:p>
            <a:pPr marL="0" indent="0">
              <a:buNone/>
            </a:pPr>
            <a:r>
              <a:rPr lang="en-IN" dirty="0" smtClean="0">
                <a:solidFill>
                  <a:srgbClr val="FF0000"/>
                </a:solidFill>
                <a:sym typeface="Wingdings" pitchFamily="2" charset="2"/>
              </a:rPr>
              <a:t> </a:t>
            </a:r>
            <a:r>
              <a:rPr lang="en-IN" dirty="0" smtClean="0">
                <a:solidFill>
                  <a:srgbClr val="002060"/>
                </a:solidFill>
                <a:sym typeface="Wingdings" pitchFamily="2" charset="2"/>
              </a:rPr>
              <a:t>Here t1 needs updation hence it has to call wait() method &amp; t2 will update, hence after updating t2 has to call notify() method.</a:t>
            </a:r>
            <a:endParaRPr lang="en-IN" dirty="0">
              <a:solidFill>
                <a:srgbClr val="002060"/>
              </a:solidFill>
            </a:endParaRPr>
          </a:p>
        </p:txBody>
      </p:sp>
      <p:cxnSp>
        <p:nvCxnSpPr>
          <p:cNvPr id="5" name="Curved Connector 4"/>
          <p:cNvCxnSpPr/>
          <p:nvPr/>
        </p:nvCxnSpPr>
        <p:spPr>
          <a:xfrm rot="5400000">
            <a:off x="1475656" y="908720"/>
            <a:ext cx="1152128" cy="1152128"/>
          </a:xfrm>
          <a:prstGeom prst="curvedConnector3">
            <a:avLst/>
          </a:prstGeom>
          <a:ln>
            <a:tailEnd type="arrow"/>
          </a:ln>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2483768" y="262389"/>
            <a:ext cx="572593" cy="646331"/>
          </a:xfrm>
          <a:prstGeom prst="rect">
            <a:avLst/>
          </a:prstGeom>
          <a:noFill/>
        </p:spPr>
        <p:txBody>
          <a:bodyPr wrap="none" rtlCol="0">
            <a:spAutoFit/>
          </a:bodyPr>
          <a:lstStyle/>
          <a:p>
            <a:r>
              <a:rPr lang="en-IN" sz="3600" dirty="0" smtClean="0"/>
              <a:t>t1</a:t>
            </a:r>
            <a:endParaRPr lang="en-IN" sz="3600" dirty="0"/>
          </a:p>
        </p:txBody>
      </p:sp>
      <p:sp>
        <p:nvSpPr>
          <p:cNvPr id="8" name="TextBox 7"/>
          <p:cNvSpPr txBox="1"/>
          <p:nvPr/>
        </p:nvSpPr>
        <p:spPr>
          <a:xfrm>
            <a:off x="1619672" y="2204864"/>
            <a:ext cx="1153073" cy="584775"/>
          </a:xfrm>
          <a:prstGeom prst="rect">
            <a:avLst/>
          </a:prstGeom>
          <a:noFill/>
        </p:spPr>
        <p:txBody>
          <a:bodyPr wrap="none" rtlCol="0">
            <a:spAutoFit/>
          </a:bodyPr>
          <a:lstStyle/>
          <a:p>
            <a:r>
              <a:rPr lang="en-IN" sz="3200" dirty="0"/>
              <a:t>w</a:t>
            </a:r>
            <a:r>
              <a:rPr lang="en-IN" sz="3200" dirty="0" smtClean="0"/>
              <a:t>ait()</a:t>
            </a:r>
            <a:endParaRPr lang="en-IN" sz="3200" dirty="0"/>
          </a:p>
        </p:txBody>
      </p:sp>
      <p:sp>
        <p:nvSpPr>
          <p:cNvPr id="9" name="TextBox 8"/>
          <p:cNvSpPr txBox="1"/>
          <p:nvPr/>
        </p:nvSpPr>
        <p:spPr>
          <a:xfrm>
            <a:off x="5986295" y="478381"/>
            <a:ext cx="572593" cy="646331"/>
          </a:xfrm>
          <a:prstGeom prst="rect">
            <a:avLst/>
          </a:prstGeom>
          <a:noFill/>
        </p:spPr>
        <p:txBody>
          <a:bodyPr wrap="none" rtlCol="0">
            <a:spAutoFit/>
          </a:bodyPr>
          <a:lstStyle/>
          <a:p>
            <a:r>
              <a:rPr lang="en-IN" sz="3600" dirty="0" smtClean="0"/>
              <a:t>t2</a:t>
            </a:r>
            <a:endParaRPr lang="en-IN" sz="3600" dirty="0"/>
          </a:p>
        </p:txBody>
      </p:sp>
      <p:cxnSp>
        <p:nvCxnSpPr>
          <p:cNvPr id="10" name="Curved Connector 9"/>
          <p:cNvCxnSpPr/>
          <p:nvPr/>
        </p:nvCxnSpPr>
        <p:spPr>
          <a:xfrm>
            <a:off x="6294581" y="1124712"/>
            <a:ext cx="1085731" cy="1080152"/>
          </a:xfrm>
          <a:prstGeom prst="curvedConnector3">
            <a:avLst/>
          </a:prstGeom>
          <a:ln>
            <a:tailEnd type="arrow"/>
          </a:ln>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6660232" y="2267148"/>
            <a:ext cx="1412951" cy="584775"/>
          </a:xfrm>
          <a:prstGeom prst="rect">
            <a:avLst/>
          </a:prstGeom>
          <a:noFill/>
        </p:spPr>
        <p:txBody>
          <a:bodyPr wrap="none" rtlCol="0">
            <a:spAutoFit/>
          </a:bodyPr>
          <a:lstStyle/>
          <a:p>
            <a:r>
              <a:rPr lang="en-IN" sz="3200" dirty="0" smtClean="0"/>
              <a:t>notify()</a:t>
            </a:r>
            <a:endParaRPr lang="en-IN" sz="3200" dirty="0"/>
          </a:p>
        </p:txBody>
      </p:sp>
    </p:spTree>
    <p:extLst>
      <p:ext uri="{BB962C8B-B14F-4D97-AF65-F5344CB8AC3E}">
        <p14:creationId xmlns:p14="http://schemas.microsoft.com/office/powerpoint/2010/main" val="163604108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You should know this also</a:t>
            </a:r>
            <a:endParaRPr lang="en-IN" dirty="0">
              <a:solidFill>
                <a:srgbClr val="FF0000"/>
              </a:solidFill>
            </a:endParaRPr>
          </a:p>
        </p:txBody>
      </p:sp>
      <p:sp>
        <p:nvSpPr>
          <p:cNvPr id="3" name="Content Placeholder 2"/>
          <p:cNvSpPr>
            <a:spLocks noGrp="1"/>
          </p:cNvSpPr>
          <p:nvPr>
            <p:ph idx="1"/>
          </p:nvPr>
        </p:nvSpPr>
        <p:spPr/>
        <p:txBody>
          <a:bodyPr/>
          <a:lstStyle/>
          <a:p>
            <a:r>
              <a:rPr lang="en-IN" dirty="0"/>
              <a:t>w</a:t>
            </a:r>
            <a:r>
              <a:rPr lang="en-IN" dirty="0" smtClean="0"/>
              <a:t>ait() , notify() , notifyAll() methods are present in </a:t>
            </a:r>
            <a:r>
              <a:rPr lang="en-IN" dirty="0" smtClean="0">
                <a:solidFill>
                  <a:srgbClr val="00B0F0"/>
                </a:solidFill>
              </a:rPr>
              <a:t>class Object </a:t>
            </a:r>
            <a:r>
              <a:rPr lang="en-IN" dirty="0" smtClean="0"/>
              <a:t>but not in </a:t>
            </a:r>
            <a:r>
              <a:rPr lang="en-IN" dirty="0" smtClean="0">
                <a:solidFill>
                  <a:srgbClr val="00B0F0"/>
                </a:solidFill>
              </a:rPr>
              <a:t>class Thread</a:t>
            </a:r>
            <a:r>
              <a:rPr lang="en-IN" dirty="0" smtClean="0"/>
              <a:t>, because thread can call these methods on any java objects.</a:t>
            </a:r>
          </a:p>
        </p:txBody>
      </p:sp>
      <p:sp>
        <p:nvSpPr>
          <p:cNvPr id="4" name="Rounded Rectangle 3"/>
          <p:cNvSpPr/>
          <p:nvPr/>
        </p:nvSpPr>
        <p:spPr>
          <a:xfrm>
            <a:off x="3563888" y="3933056"/>
            <a:ext cx="1656184" cy="20882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smtClean="0">
                <a:solidFill>
                  <a:srgbClr val="002060"/>
                </a:solidFill>
              </a:rPr>
              <a:t>PostBox</a:t>
            </a:r>
          </a:p>
          <a:p>
            <a:pPr algn="ctr"/>
            <a:r>
              <a:rPr lang="en-IN" sz="2400" dirty="0" smtClean="0">
                <a:solidFill>
                  <a:srgbClr val="002060"/>
                </a:solidFill>
              </a:rPr>
              <a:t>Stack</a:t>
            </a:r>
          </a:p>
          <a:p>
            <a:pPr algn="ctr"/>
            <a:r>
              <a:rPr lang="en-IN" sz="2400" dirty="0" smtClean="0">
                <a:solidFill>
                  <a:srgbClr val="002060"/>
                </a:solidFill>
              </a:rPr>
              <a:t>Queue</a:t>
            </a:r>
          </a:p>
          <a:p>
            <a:pPr algn="ctr"/>
            <a:r>
              <a:rPr lang="en-IN" sz="2400" dirty="0" smtClean="0">
                <a:solidFill>
                  <a:srgbClr val="002060"/>
                </a:solidFill>
              </a:rPr>
              <a:t>Student</a:t>
            </a:r>
          </a:p>
          <a:p>
            <a:pPr algn="ctr"/>
            <a:r>
              <a:rPr lang="en-IN" sz="2400" dirty="0" smtClean="0">
                <a:solidFill>
                  <a:srgbClr val="002060"/>
                </a:solidFill>
              </a:rPr>
              <a:t>Customer</a:t>
            </a:r>
            <a:endParaRPr lang="en-IN" sz="2400" dirty="0">
              <a:solidFill>
                <a:srgbClr val="002060"/>
              </a:solidFill>
            </a:endParaRPr>
          </a:p>
        </p:txBody>
      </p:sp>
      <p:cxnSp>
        <p:nvCxnSpPr>
          <p:cNvPr id="6" name="Curved Connector 5"/>
          <p:cNvCxnSpPr/>
          <p:nvPr/>
        </p:nvCxnSpPr>
        <p:spPr>
          <a:xfrm>
            <a:off x="2339752" y="4149080"/>
            <a:ext cx="1080120" cy="576064"/>
          </a:xfrm>
          <a:prstGeom prst="curvedConnector3">
            <a:avLst/>
          </a:prstGeom>
          <a:ln>
            <a:tailEnd type="arrow"/>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1801408" y="3818630"/>
            <a:ext cx="572593" cy="646331"/>
          </a:xfrm>
          <a:prstGeom prst="rect">
            <a:avLst/>
          </a:prstGeom>
          <a:noFill/>
        </p:spPr>
        <p:txBody>
          <a:bodyPr wrap="none" rtlCol="0">
            <a:spAutoFit/>
          </a:bodyPr>
          <a:lstStyle/>
          <a:p>
            <a:r>
              <a:rPr lang="en-IN" sz="3600" dirty="0" smtClean="0">
                <a:solidFill>
                  <a:srgbClr val="FF0000"/>
                </a:solidFill>
              </a:rPr>
              <a:t>t1</a:t>
            </a:r>
            <a:endParaRPr lang="en-IN" sz="3600" dirty="0">
              <a:solidFill>
                <a:srgbClr val="FF0000"/>
              </a:solidFill>
            </a:endParaRPr>
          </a:p>
        </p:txBody>
      </p:sp>
      <p:cxnSp>
        <p:nvCxnSpPr>
          <p:cNvPr id="10" name="Curved Connector 9"/>
          <p:cNvCxnSpPr/>
          <p:nvPr/>
        </p:nvCxnSpPr>
        <p:spPr>
          <a:xfrm rot="10800000" flipV="1">
            <a:off x="5364088" y="3717032"/>
            <a:ext cx="1152128" cy="936104"/>
          </a:xfrm>
          <a:prstGeom prst="curved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6660232" y="3286725"/>
            <a:ext cx="572593" cy="646331"/>
          </a:xfrm>
          <a:prstGeom prst="rect">
            <a:avLst/>
          </a:prstGeom>
          <a:noFill/>
        </p:spPr>
        <p:txBody>
          <a:bodyPr wrap="none" rtlCol="0">
            <a:spAutoFit/>
          </a:bodyPr>
          <a:lstStyle/>
          <a:p>
            <a:r>
              <a:rPr lang="en-IN" sz="3600" dirty="0" smtClean="0">
                <a:solidFill>
                  <a:srgbClr val="FF0000"/>
                </a:solidFill>
              </a:rPr>
              <a:t>t2</a:t>
            </a:r>
            <a:endParaRPr lang="en-IN" sz="3600" dirty="0">
              <a:solidFill>
                <a:srgbClr val="FF0000"/>
              </a:solidFill>
            </a:endParaRPr>
          </a:p>
        </p:txBody>
      </p:sp>
      <p:sp>
        <p:nvSpPr>
          <p:cNvPr id="16" name="TextBox 15"/>
          <p:cNvSpPr txBox="1"/>
          <p:nvPr/>
        </p:nvSpPr>
        <p:spPr>
          <a:xfrm>
            <a:off x="6078658" y="4725144"/>
            <a:ext cx="1677703" cy="1200329"/>
          </a:xfrm>
          <a:prstGeom prst="rect">
            <a:avLst/>
          </a:prstGeom>
          <a:noFill/>
        </p:spPr>
        <p:txBody>
          <a:bodyPr wrap="none" rtlCol="0">
            <a:spAutoFit/>
          </a:bodyPr>
          <a:lstStyle/>
          <a:p>
            <a:r>
              <a:rPr lang="en-IN" sz="3600" dirty="0" smtClean="0">
                <a:solidFill>
                  <a:srgbClr val="002060"/>
                </a:solidFill>
              </a:rPr>
              <a:t>.wait()</a:t>
            </a:r>
          </a:p>
          <a:p>
            <a:r>
              <a:rPr lang="en-IN" sz="3600" dirty="0" smtClean="0">
                <a:solidFill>
                  <a:srgbClr val="002060"/>
                </a:solidFill>
              </a:rPr>
              <a:t>.notify()</a:t>
            </a:r>
            <a:endParaRPr lang="en-IN" sz="3600" dirty="0">
              <a:solidFill>
                <a:srgbClr val="002060"/>
              </a:solidFill>
            </a:endParaRPr>
          </a:p>
        </p:txBody>
      </p:sp>
    </p:spTree>
    <p:extLst>
      <p:ext uri="{BB962C8B-B14F-4D97-AF65-F5344CB8AC3E}">
        <p14:creationId xmlns:p14="http://schemas.microsoft.com/office/powerpoint/2010/main" val="121059355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88640"/>
            <a:ext cx="8784976" cy="6480720"/>
          </a:xfrm>
        </p:spPr>
        <p:txBody>
          <a:bodyPr>
            <a:normAutofit fontScale="92500" lnSpcReduction="10000"/>
          </a:bodyPr>
          <a:lstStyle/>
          <a:p>
            <a:r>
              <a:rPr lang="en-IN" dirty="0" smtClean="0">
                <a:solidFill>
                  <a:srgbClr val="00B0F0"/>
                </a:solidFill>
              </a:rPr>
              <a:t>To call </a:t>
            </a:r>
            <a:r>
              <a:rPr lang="en-IN" dirty="0" smtClean="0"/>
              <a:t>wait() , notify() , notifyAll() methods on any object ,</a:t>
            </a:r>
            <a:r>
              <a:rPr lang="en-IN" dirty="0" smtClean="0">
                <a:solidFill>
                  <a:srgbClr val="00B0F0"/>
                </a:solidFill>
              </a:rPr>
              <a:t>thread</a:t>
            </a:r>
            <a:r>
              <a:rPr lang="en-IN" dirty="0" smtClean="0"/>
              <a:t> </a:t>
            </a:r>
            <a:r>
              <a:rPr lang="en-IN" dirty="0" smtClean="0">
                <a:solidFill>
                  <a:srgbClr val="00B0F0"/>
                </a:solidFill>
              </a:rPr>
              <a:t>should be owner of that object</a:t>
            </a:r>
            <a:r>
              <a:rPr lang="en-IN" dirty="0" smtClean="0"/>
              <a:t> i.e. thread should have lock of that object i.e. thread should be inside synchronized area. Hence </a:t>
            </a:r>
            <a:r>
              <a:rPr lang="en-IN" dirty="0" smtClean="0">
                <a:solidFill>
                  <a:srgbClr val="00B0F0"/>
                </a:solidFill>
              </a:rPr>
              <a:t>we can call</a:t>
            </a:r>
            <a:r>
              <a:rPr lang="en-IN" dirty="0" smtClean="0"/>
              <a:t> wait() , notify(), notifyAll() methods </a:t>
            </a:r>
            <a:r>
              <a:rPr lang="en-IN" dirty="0" smtClean="0">
                <a:solidFill>
                  <a:srgbClr val="00B0F0"/>
                </a:solidFill>
              </a:rPr>
              <a:t>only from synchronized area</a:t>
            </a:r>
            <a:r>
              <a:rPr lang="en-IN" dirty="0" smtClean="0"/>
              <a:t> , </a:t>
            </a:r>
            <a:r>
              <a:rPr lang="en-IN" dirty="0" smtClean="0">
                <a:solidFill>
                  <a:srgbClr val="00B0F0"/>
                </a:solidFill>
              </a:rPr>
              <a:t>otherwise</a:t>
            </a:r>
            <a:r>
              <a:rPr lang="en-IN" dirty="0" smtClean="0"/>
              <a:t> we will get runtime exception ….saying </a:t>
            </a:r>
            <a:r>
              <a:rPr lang="en-IN" dirty="0" smtClean="0">
                <a:solidFill>
                  <a:srgbClr val="00B0F0"/>
                </a:solidFill>
              </a:rPr>
              <a:t>IllegalMonitorStateException</a:t>
            </a:r>
          </a:p>
          <a:p>
            <a:r>
              <a:rPr lang="en-IN" dirty="0" smtClean="0"/>
              <a:t>If a thread </a:t>
            </a:r>
            <a:r>
              <a:rPr lang="en-IN" dirty="0" smtClean="0">
                <a:solidFill>
                  <a:srgbClr val="00B0F0"/>
                </a:solidFill>
              </a:rPr>
              <a:t>calls wait() </a:t>
            </a:r>
            <a:r>
              <a:rPr lang="en-IN" dirty="0" smtClean="0"/>
              <a:t>method on any object it </a:t>
            </a:r>
            <a:r>
              <a:rPr lang="en-IN" dirty="0" smtClean="0">
                <a:solidFill>
                  <a:srgbClr val="00B0F0"/>
                </a:solidFill>
              </a:rPr>
              <a:t>immediately releases the lock </a:t>
            </a:r>
            <a:r>
              <a:rPr lang="en-IN" dirty="0" smtClean="0"/>
              <a:t>of that particular object and </a:t>
            </a:r>
            <a:r>
              <a:rPr lang="en-IN" dirty="0" smtClean="0">
                <a:solidFill>
                  <a:srgbClr val="00B0F0"/>
                </a:solidFill>
              </a:rPr>
              <a:t>enters into waiting state</a:t>
            </a:r>
            <a:r>
              <a:rPr lang="en-IN" dirty="0" smtClean="0"/>
              <a:t>.</a:t>
            </a:r>
          </a:p>
          <a:p>
            <a:r>
              <a:rPr lang="en-IN" dirty="0" smtClean="0"/>
              <a:t>If a thread </a:t>
            </a:r>
            <a:r>
              <a:rPr lang="en-IN" dirty="0" smtClean="0">
                <a:solidFill>
                  <a:srgbClr val="00B0F0"/>
                </a:solidFill>
              </a:rPr>
              <a:t>calls notify() </a:t>
            </a:r>
            <a:r>
              <a:rPr lang="en-IN" dirty="0" smtClean="0"/>
              <a:t>method on any object it </a:t>
            </a:r>
            <a:r>
              <a:rPr lang="en-IN" dirty="0" smtClean="0">
                <a:solidFill>
                  <a:srgbClr val="00B0F0"/>
                </a:solidFill>
              </a:rPr>
              <a:t>releases the lock </a:t>
            </a:r>
            <a:r>
              <a:rPr lang="en-IN" dirty="0" smtClean="0"/>
              <a:t>of that object </a:t>
            </a:r>
            <a:r>
              <a:rPr lang="en-IN" dirty="0" smtClean="0">
                <a:solidFill>
                  <a:srgbClr val="00B0F0"/>
                </a:solidFill>
              </a:rPr>
              <a:t>but not immediately</a:t>
            </a:r>
            <a:r>
              <a:rPr lang="en-IN" dirty="0" smtClean="0"/>
              <a:t>.</a:t>
            </a:r>
          </a:p>
          <a:p>
            <a:pPr marL="0" indent="0">
              <a:buNone/>
            </a:pPr>
            <a:r>
              <a:rPr lang="en-IN" dirty="0" smtClean="0">
                <a:solidFill>
                  <a:srgbClr val="FF0000"/>
                </a:solidFill>
                <a:sym typeface="Wingdings" pitchFamily="2" charset="2"/>
              </a:rPr>
              <a:t></a:t>
            </a:r>
            <a:r>
              <a:rPr lang="en-IN" dirty="0" smtClean="0">
                <a:sym typeface="Wingdings" pitchFamily="2" charset="2"/>
              </a:rPr>
              <a:t> Except wait() , notify() , notifyAll() there is </a:t>
            </a:r>
            <a:r>
              <a:rPr lang="en-IN" dirty="0" smtClean="0">
                <a:solidFill>
                  <a:srgbClr val="00B0F0"/>
                </a:solidFill>
                <a:sym typeface="Wingdings" pitchFamily="2" charset="2"/>
              </a:rPr>
              <a:t>no other method where thread releases the lock</a:t>
            </a:r>
            <a:r>
              <a:rPr lang="en-IN" dirty="0" smtClean="0"/>
              <a:t> .   </a:t>
            </a:r>
            <a:endParaRPr lang="en-IN" dirty="0"/>
          </a:p>
        </p:txBody>
      </p:sp>
    </p:spTree>
    <p:extLst>
      <p:ext uri="{BB962C8B-B14F-4D97-AF65-F5344CB8AC3E}">
        <p14:creationId xmlns:p14="http://schemas.microsoft.com/office/powerpoint/2010/main" val="1024826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a:xfrm>
            <a:off x="323528" y="332656"/>
            <a:ext cx="8661648" cy="6120680"/>
          </a:xfrm>
        </p:spPr>
        <p:txBody>
          <a:bodyPr>
            <a:normAutofit fontScale="92500" lnSpcReduction="10000"/>
          </a:bodyPr>
          <a:lstStyle/>
          <a:p>
            <a:r>
              <a:rPr lang="en-IN" b="1" dirty="0" smtClean="0"/>
              <a:t>public static boolean </a:t>
            </a:r>
            <a:r>
              <a:rPr lang="en-IN" b="1" dirty="0" smtClean="0">
                <a:solidFill>
                  <a:srgbClr val="00B0F0"/>
                </a:solidFill>
              </a:rPr>
              <a:t>interrupted</a:t>
            </a:r>
            <a:r>
              <a:rPr lang="en-IN" b="1" dirty="0" smtClean="0"/>
              <a:t>();</a:t>
            </a:r>
          </a:p>
          <a:p>
            <a:pPr marL="0" indent="0">
              <a:buNone/>
            </a:pPr>
            <a:r>
              <a:rPr lang="en-IN" dirty="0"/>
              <a:t>	</a:t>
            </a:r>
            <a:r>
              <a:rPr lang="en-IN" dirty="0" smtClean="0"/>
              <a:t> </a:t>
            </a:r>
            <a:r>
              <a:rPr lang="en-IN" b="1" dirty="0" smtClean="0">
                <a:effectLst/>
              </a:rPr>
              <a:t>Returns:</a:t>
            </a:r>
            <a:r>
              <a:rPr lang="en-IN" dirty="0" smtClean="0"/>
              <a:t> true if the current thread has been interrupted; false otherwise</a:t>
            </a:r>
          </a:p>
          <a:p>
            <a:pPr marL="0" indent="0">
              <a:buNone/>
            </a:pPr>
            <a:endParaRPr lang="en-IN" dirty="0"/>
          </a:p>
          <a:p>
            <a:r>
              <a:rPr lang="en-IN" b="1" dirty="0" smtClean="0"/>
              <a:t>public final boolean </a:t>
            </a:r>
            <a:r>
              <a:rPr lang="en-IN" b="1" dirty="0" smtClean="0">
                <a:solidFill>
                  <a:srgbClr val="00B0F0"/>
                </a:solidFill>
              </a:rPr>
              <a:t>isDaemon</a:t>
            </a:r>
            <a:r>
              <a:rPr lang="en-IN" b="1" dirty="0" smtClean="0"/>
              <a:t>();</a:t>
            </a:r>
          </a:p>
          <a:p>
            <a:pPr marL="0" indent="0">
              <a:buNone/>
            </a:pPr>
            <a:r>
              <a:rPr lang="en-IN" dirty="0"/>
              <a:t>	</a:t>
            </a:r>
            <a:r>
              <a:rPr lang="en-IN" dirty="0" smtClean="0"/>
              <a:t> </a:t>
            </a:r>
            <a:r>
              <a:rPr lang="en-IN" b="1" dirty="0" smtClean="0">
                <a:effectLst/>
              </a:rPr>
              <a:t>Returns:</a:t>
            </a:r>
            <a:r>
              <a:rPr lang="en-IN" dirty="0" smtClean="0"/>
              <a:t> true if this thread is a daemon thread; false otherwise</a:t>
            </a:r>
          </a:p>
          <a:p>
            <a:pPr marL="0" indent="0">
              <a:buNone/>
            </a:pPr>
            <a:endParaRPr lang="en-IN" dirty="0"/>
          </a:p>
          <a:p>
            <a:r>
              <a:rPr lang="en-IN" b="1" dirty="0" smtClean="0"/>
              <a:t>public final void </a:t>
            </a:r>
            <a:r>
              <a:rPr lang="en-IN" b="1" dirty="0" smtClean="0">
                <a:solidFill>
                  <a:srgbClr val="00B0F0"/>
                </a:solidFill>
              </a:rPr>
              <a:t>join</a:t>
            </a:r>
            <a:r>
              <a:rPr lang="en-IN" b="1" dirty="0" smtClean="0"/>
              <a:t>();</a:t>
            </a:r>
            <a:endParaRPr lang="en-IN" dirty="0" smtClean="0">
              <a:effectLst>
                <a:outerShdw blurRad="38100" dist="38100" dir="2700000" algn="tl">
                  <a:srgbClr val="000000">
                    <a:alpha val="43137"/>
                  </a:srgbClr>
                </a:outerShdw>
              </a:effectLst>
            </a:endParaRPr>
          </a:p>
          <a:p>
            <a:pPr marL="0" indent="0">
              <a:buNone/>
            </a:pPr>
            <a:r>
              <a:rPr lang="en-IN" b="1" dirty="0" smtClean="0">
                <a:effectLst/>
              </a:rPr>
              <a:t>	Throws:</a:t>
            </a:r>
            <a:r>
              <a:rPr lang="en-IN" dirty="0" smtClean="0"/>
              <a:t> InterruptedException - if any thread has interrupted the current thread. The interrupted status of the current thread is cleared when this exception is thrown</a:t>
            </a:r>
            <a:endParaRPr lang="en-IN" dirty="0"/>
          </a:p>
        </p:txBody>
      </p:sp>
    </p:spTree>
    <p:extLst>
      <p:ext uri="{BB962C8B-B14F-4D97-AF65-F5344CB8AC3E}">
        <p14:creationId xmlns:p14="http://schemas.microsoft.com/office/powerpoint/2010/main" val="326693390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rgbClr val="FF0000"/>
                </a:solidFill>
              </a:rPr>
              <a:t>Impact of </a:t>
            </a:r>
            <a:r>
              <a:rPr lang="en-IN" dirty="0" smtClean="0">
                <a:solidFill>
                  <a:srgbClr val="FF0000"/>
                </a:solidFill>
              </a:rPr>
              <a:t>wait() &amp; notify() methods </a:t>
            </a:r>
            <a:r>
              <a:rPr lang="en-IN" dirty="0">
                <a:solidFill>
                  <a:srgbClr val="FF0000"/>
                </a:solidFill>
              </a:rPr>
              <a:t>on life cycle of </a:t>
            </a:r>
            <a:r>
              <a:rPr lang="en-IN" dirty="0" smtClean="0">
                <a:solidFill>
                  <a:srgbClr val="FF0000"/>
                </a:solidFill>
              </a:rPr>
              <a:t>a </a:t>
            </a:r>
            <a:r>
              <a:rPr lang="en-IN" dirty="0">
                <a:solidFill>
                  <a:srgbClr val="FF0000"/>
                </a:solidFill>
              </a:rPr>
              <a:t>Thread</a:t>
            </a:r>
          </a:p>
        </p:txBody>
      </p:sp>
      <p:sp>
        <p:nvSpPr>
          <p:cNvPr id="3" name="Content Placeholder 2"/>
          <p:cNvSpPr>
            <a:spLocks noGrp="1"/>
          </p:cNvSpPr>
          <p:nvPr>
            <p:ph idx="1"/>
          </p:nvPr>
        </p:nvSpPr>
        <p:spPr>
          <a:xfrm>
            <a:off x="251520" y="1268760"/>
            <a:ext cx="8435280" cy="5589240"/>
          </a:xfrm>
        </p:spPr>
        <p:txBody>
          <a:bodyPr/>
          <a:lstStyle/>
          <a:p>
            <a:pPr marL="0" indent="0">
              <a:buNone/>
            </a:pPr>
            <a:r>
              <a:rPr lang="en-IN" dirty="0" smtClean="0"/>
              <a:t> </a:t>
            </a:r>
            <a:endParaRPr lang="en-IN" dirty="0"/>
          </a:p>
        </p:txBody>
      </p:sp>
      <p:sp>
        <p:nvSpPr>
          <p:cNvPr id="4" name="Oval 3"/>
          <p:cNvSpPr/>
          <p:nvPr/>
        </p:nvSpPr>
        <p:spPr>
          <a:xfrm>
            <a:off x="683568" y="2132494"/>
            <a:ext cx="1656184" cy="9453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New / Born </a:t>
            </a:r>
          </a:p>
          <a:p>
            <a:pPr algn="ctr"/>
            <a:endParaRPr lang="en-IN" dirty="0"/>
          </a:p>
        </p:txBody>
      </p:sp>
      <p:cxnSp>
        <p:nvCxnSpPr>
          <p:cNvPr id="6" name="Straight Arrow Connector 5"/>
          <p:cNvCxnSpPr/>
          <p:nvPr/>
        </p:nvCxnSpPr>
        <p:spPr>
          <a:xfrm>
            <a:off x="2339752" y="2687581"/>
            <a:ext cx="100811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Oval 7"/>
          <p:cNvSpPr/>
          <p:nvPr/>
        </p:nvSpPr>
        <p:spPr>
          <a:xfrm>
            <a:off x="3347864" y="2235860"/>
            <a:ext cx="1728192"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Ready/ Runnable</a:t>
            </a:r>
            <a:endParaRPr lang="en-IN" dirty="0"/>
          </a:p>
        </p:txBody>
      </p:sp>
      <p:sp>
        <p:nvSpPr>
          <p:cNvPr id="9" name="TextBox 8"/>
          <p:cNvSpPr txBox="1"/>
          <p:nvPr/>
        </p:nvSpPr>
        <p:spPr>
          <a:xfrm>
            <a:off x="2339753" y="2235860"/>
            <a:ext cx="1008111" cy="369332"/>
          </a:xfrm>
          <a:prstGeom prst="rect">
            <a:avLst/>
          </a:prstGeom>
          <a:noFill/>
        </p:spPr>
        <p:txBody>
          <a:bodyPr wrap="square" rtlCol="0">
            <a:spAutoFit/>
          </a:bodyPr>
          <a:lstStyle/>
          <a:p>
            <a:r>
              <a:rPr lang="en-IN" b="1" dirty="0" smtClean="0">
                <a:solidFill>
                  <a:srgbClr val="00B0F0"/>
                </a:solidFill>
              </a:rPr>
              <a:t>t.start();</a:t>
            </a:r>
            <a:endParaRPr lang="en-IN" b="1" dirty="0">
              <a:solidFill>
                <a:srgbClr val="00B0F0"/>
              </a:solidFill>
            </a:endParaRPr>
          </a:p>
        </p:txBody>
      </p:sp>
      <p:cxnSp>
        <p:nvCxnSpPr>
          <p:cNvPr id="11" name="Straight Arrow Connector 10"/>
          <p:cNvCxnSpPr/>
          <p:nvPr/>
        </p:nvCxnSpPr>
        <p:spPr>
          <a:xfrm>
            <a:off x="5076056" y="2677562"/>
            <a:ext cx="1296144" cy="154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Oval 12"/>
          <p:cNvSpPr/>
          <p:nvPr/>
        </p:nvSpPr>
        <p:spPr>
          <a:xfrm>
            <a:off x="6372199" y="2204864"/>
            <a:ext cx="1507481" cy="9453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Running</a:t>
            </a:r>
            <a:endParaRPr lang="en-IN" dirty="0"/>
          </a:p>
        </p:txBody>
      </p:sp>
      <p:sp>
        <p:nvSpPr>
          <p:cNvPr id="15" name="TextBox 14"/>
          <p:cNvSpPr txBox="1"/>
          <p:nvPr/>
        </p:nvSpPr>
        <p:spPr>
          <a:xfrm>
            <a:off x="4996544" y="1549957"/>
            <a:ext cx="2129395" cy="923330"/>
          </a:xfrm>
          <a:prstGeom prst="rect">
            <a:avLst/>
          </a:prstGeom>
          <a:noFill/>
        </p:spPr>
        <p:txBody>
          <a:bodyPr wrap="square" rtlCol="0">
            <a:spAutoFit/>
          </a:bodyPr>
          <a:lstStyle/>
          <a:p>
            <a:r>
              <a:rPr lang="en-IN" b="1" dirty="0" smtClean="0"/>
              <a:t>If Thread</a:t>
            </a:r>
          </a:p>
          <a:p>
            <a:r>
              <a:rPr lang="en-IN" b="1" dirty="0" smtClean="0"/>
              <a:t> Scheduler allocate </a:t>
            </a:r>
          </a:p>
          <a:p>
            <a:r>
              <a:rPr lang="en-IN" b="1" dirty="0" smtClean="0"/>
              <a:t>processors</a:t>
            </a:r>
            <a:endParaRPr lang="en-IN" b="1" dirty="0"/>
          </a:p>
        </p:txBody>
      </p:sp>
      <p:cxnSp>
        <p:nvCxnSpPr>
          <p:cNvPr id="17" name="Straight Arrow Connector 16"/>
          <p:cNvCxnSpPr>
            <a:stCxn id="13" idx="4"/>
          </p:cNvCxnSpPr>
          <p:nvPr/>
        </p:nvCxnSpPr>
        <p:spPr>
          <a:xfrm>
            <a:off x="7125940" y="3150260"/>
            <a:ext cx="326380" cy="128685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Oval 18"/>
          <p:cNvSpPr/>
          <p:nvPr/>
        </p:nvSpPr>
        <p:spPr>
          <a:xfrm>
            <a:off x="6876256" y="4437112"/>
            <a:ext cx="153732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Dead</a:t>
            </a:r>
            <a:endParaRPr lang="en-IN" dirty="0"/>
          </a:p>
        </p:txBody>
      </p:sp>
      <p:sp>
        <p:nvSpPr>
          <p:cNvPr id="22" name="TextBox 21"/>
          <p:cNvSpPr txBox="1"/>
          <p:nvPr/>
        </p:nvSpPr>
        <p:spPr>
          <a:xfrm rot="4465797">
            <a:off x="7295611" y="3152002"/>
            <a:ext cx="1168140" cy="923330"/>
          </a:xfrm>
          <a:prstGeom prst="rect">
            <a:avLst/>
          </a:prstGeom>
          <a:noFill/>
        </p:spPr>
        <p:txBody>
          <a:bodyPr wrap="none" rtlCol="0">
            <a:spAutoFit/>
          </a:bodyPr>
          <a:lstStyle/>
          <a:p>
            <a:r>
              <a:rPr lang="en-IN" b="1" dirty="0" smtClean="0"/>
              <a:t>If run() </a:t>
            </a:r>
          </a:p>
          <a:p>
            <a:r>
              <a:rPr lang="en-IN" b="1" dirty="0" smtClean="0"/>
              <a:t>method </a:t>
            </a:r>
          </a:p>
          <a:p>
            <a:r>
              <a:rPr lang="en-IN" b="1" dirty="0" smtClean="0"/>
              <a:t>completes</a:t>
            </a:r>
            <a:endParaRPr lang="en-IN" b="1" dirty="0"/>
          </a:p>
        </p:txBody>
      </p:sp>
      <p:sp>
        <p:nvSpPr>
          <p:cNvPr id="23" name="TextBox 22"/>
          <p:cNvSpPr txBox="1"/>
          <p:nvPr/>
        </p:nvSpPr>
        <p:spPr>
          <a:xfrm>
            <a:off x="616345" y="1549957"/>
            <a:ext cx="3096344" cy="369332"/>
          </a:xfrm>
          <a:prstGeom prst="rect">
            <a:avLst/>
          </a:prstGeom>
          <a:noFill/>
        </p:spPr>
        <p:txBody>
          <a:bodyPr wrap="square" rtlCol="0">
            <a:spAutoFit/>
          </a:bodyPr>
          <a:lstStyle/>
          <a:p>
            <a:r>
              <a:rPr lang="en-IN" b="1" dirty="0" smtClean="0"/>
              <a:t>MyThread t=new MyThread();</a:t>
            </a:r>
            <a:endParaRPr lang="en-IN" b="1" dirty="0"/>
          </a:p>
        </p:txBody>
      </p:sp>
      <p:cxnSp>
        <p:nvCxnSpPr>
          <p:cNvPr id="26" name="Straight Arrow Connector 25"/>
          <p:cNvCxnSpPr/>
          <p:nvPr/>
        </p:nvCxnSpPr>
        <p:spPr>
          <a:xfrm flipH="1">
            <a:off x="1979713" y="1953096"/>
            <a:ext cx="945570" cy="1793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 name="Oval 4"/>
          <p:cNvSpPr/>
          <p:nvPr/>
        </p:nvSpPr>
        <p:spPr>
          <a:xfrm>
            <a:off x="4355978" y="4743560"/>
            <a:ext cx="1368150" cy="1757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Waiting state</a:t>
            </a:r>
          </a:p>
          <a:p>
            <a:pPr algn="ctr"/>
            <a:endParaRPr lang="en-IN" dirty="0"/>
          </a:p>
        </p:txBody>
      </p:sp>
      <p:cxnSp>
        <p:nvCxnSpPr>
          <p:cNvPr id="12" name="Curved Connector 11"/>
          <p:cNvCxnSpPr>
            <a:stCxn id="13" idx="3"/>
            <a:endCxn id="5" idx="7"/>
          </p:cNvCxnSpPr>
          <p:nvPr/>
        </p:nvCxnSpPr>
        <p:spPr>
          <a:xfrm rot="5400000">
            <a:off x="5063782" y="3471796"/>
            <a:ext cx="1989168" cy="1069197"/>
          </a:xfrm>
          <a:prstGeom prst="curvedConnector3">
            <a:avLst/>
          </a:prstGeom>
          <a:ln>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rot="18786824">
            <a:off x="5472113" y="3838556"/>
            <a:ext cx="1941365" cy="923330"/>
          </a:xfrm>
          <a:prstGeom prst="rect">
            <a:avLst/>
          </a:prstGeom>
          <a:noFill/>
        </p:spPr>
        <p:txBody>
          <a:bodyPr wrap="none" rtlCol="0">
            <a:spAutoFit/>
          </a:bodyPr>
          <a:lstStyle/>
          <a:p>
            <a:r>
              <a:rPr lang="en-IN" b="1" dirty="0" smtClean="0">
                <a:solidFill>
                  <a:srgbClr val="00B0F0"/>
                </a:solidFill>
              </a:rPr>
              <a:t>t2.wait();</a:t>
            </a:r>
          </a:p>
          <a:p>
            <a:r>
              <a:rPr lang="en-IN" b="1" dirty="0">
                <a:solidFill>
                  <a:srgbClr val="00B0F0"/>
                </a:solidFill>
              </a:rPr>
              <a:t>t</a:t>
            </a:r>
            <a:r>
              <a:rPr lang="en-IN" b="1" dirty="0" smtClean="0">
                <a:solidFill>
                  <a:srgbClr val="00B0F0"/>
                </a:solidFill>
              </a:rPr>
              <a:t>2.wait(1000);</a:t>
            </a:r>
          </a:p>
          <a:p>
            <a:r>
              <a:rPr lang="en-IN" b="1" dirty="0">
                <a:solidFill>
                  <a:srgbClr val="00B0F0"/>
                </a:solidFill>
              </a:rPr>
              <a:t>t</a:t>
            </a:r>
            <a:r>
              <a:rPr lang="en-IN" b="1" dirty="0" smtClean="0">
                <a:solidFill>
                  <a:srgbClr val="00B0F0"/>
                </a:solidFill>
              </a:rPr>
              <a:t>2.wait(2000,100);</a:t>
            </a:r>
            <a:endParaRPr lang="en-IN" b="1" dirty="0">
              <a:solidFill>
                <a:srgbClr val="00B0F0"/>
              </a:solidFill>
            </a:endParaRPr>
          </a:p>
        </p:txBody>
      </p:sp>
      <p:cxnSp>
        <p:nvCxnSpPr>
          <p:cNvPr id="21" name="Curved Connector 20"/>
          <p:cNvCxnSpPr>
            <a:stCxn id="5" idx="1"/>
          </p:cNvCxnSpPr>
          <p:nvPr/>
        </p:nvCxnSpPr>
        <p:spPr>
          <a:xfrm rot="16200000" flipV="1">
            <a:off x="3394715" y="3839354"/>
            <a:ext cx="106664" cy="2216584"/>
          </a:xfrm>
          <a:prstGeom prst="curvedConnector4">
            <a:avLst>
              <a:gd name="adj1" fmla="val 214318"/>
              <a:gd name="adj2" fmla="val 54520"/>
            </a:avLst>
          </a:prstGeom>
          <a:ln>
            <a:tailEnd type="arrow"/>
          </a:ln>
        </p:spPr>
        <p:style>
          <a:lnRef idx="2">
            <a:schemeClr val="dk1"/>
          </a:lnRef>
          <a:fillRef idx="0">
            <a:schemeClr val="dk1"/>
          </a:fillRef>
          <a:effectRef idx="1">
            <a:schemeClr val="dk1"/>
          </a:effectRef>
          <a:fontRef idx="minor">
            <a:schemeClr val="tx1"/>
          </a:fontRef>
        </p:style>
      </p:cxnSp>
      <p:sp>
        <p:nvSpPr>
          <p:cNvPr id="34" name="Oval 33"/>
          <p:cNvSpPr/>
          <p:nvPr/>
        </p:nvSpPr>
        <p:spPr>
          <a:xfrm>
            <a:off x="345181" y="4507524"/>
            <a:ext cx="2107317" cy="11271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Another waiting state  to get lock</a:t>
            </a:r>
          </a:p>
        </p:txBody>
      </p:sp>
      <p:sp>
        <p:nvSpPr>
          <p:cNvPr id="36" name="TextBox 35"/>
          <p:cNvSpPr txBox="1"/>
          <p:nvPr/>
        </p:nvSpPr>
        <p:spPr>
          <a:xfrm rot="211090">
            <a:off x="2382976" y="4978924"/>
            <a:ext cx="2232248" cy="1477328"/>
          </a:xfrm>
          <a:prstGeom prst="rect">
            <a:avLst/>
          </a:prstGeom>
          <a:noFill/>
        </p:spPr>
        <p:txBody>
          <a:bodyPr wrap="square" rtlCol="0">
            <a:spAutoFit/>
          </a:bodyPr>
          <a:lstStyle/>
          <a:p>
            <a:pPr marL="342900" indent="-342900">
              <a:buAutoNum type="arabicPeriod"/>
            </a:pPr>
            <a:r>
              <a:rPr lang="en-IN" b="1" dirty="0" smtClean="0"/>
              <a:t>If waiting thread got notification</a:t>
            </a:r>
          </a:p>
          <a:p>
            <a:pPr marL="342900" indent="-342900">
              <a:buAutoNum type="arabicPeriod"/>
            </a:pPr>
            <a:r>
              <a:rPr lang="en-IN" b="1" dirty="0" smtClean="0"/>
              <a:t> if time expires</a:t>
            </a:r>
          </a:p>
          <a:p>
            <a:pPr marL="342900" indent="-342900">
              <a:buAutoNum type="arabicPeriod"/>
            </a:pPr>
            <a:r>
              <a:rPr lang="en-IN" b="1" dirty="0" smtClean="0"/>
              <a:t>If waiting thread got interrupted</a:t>
            </a:r>
            <a:endParaRPr lang="en-IN" b="1" dirty="0"/>
          </a:p>
        </p:txBody>
      </p:sp>
      <p:cxnSp>
        <p:nvCxnSpPr>
          <p:cNvPr id="48" name="Curved Connector 47"/>
          <p:cNvCxnSpPr>
            <a:stCxn id="34" idx="0"/>
            <a:endCxn id="8" idx="3"/>
          </p:cNvCxnSpPr>
          <p:nvPr/>
        </p:nvCxnSpPr>
        <p:spPr>
          <a:xfrm rot="5400000" flipH="1" flipV="1">
            <a:off x="1754309" y="2660881"/>
            <a:ext cx="1491175" cy="2202112"/>
          </a:xfrm>
          <a:prstGeom prst="curvedConnector3">
            <a:avLst/>
          </a:prstGeom>
          <a:ln>
            <a:tailEnd type="arrow"/>
          </a:ln>
        </p:spPr>
        <p:style>
          <a:lnRef idx="2">
            <a:schemeClr val="dk1"/>
          </a:lnRef>
          <a:fillRef idx="0">
            <a:schemeClr val="dk1"/>
          </a:fillRef>
          <a:effectRef idx="1">
            <a:schemeClr val="dk1"/>
          </a:effectRef>
          <a:fontRef idx="minor">
            <a:schemeClr val="tx1"/>
          </a:fontRef>
        </p:style>
      </p:cxnSp>
      <p:sp>
        <p:nvSpPr>
          <p:cNvPr id="50" name="TextBox 49"/>
          <p:cNvSpPr txBox="1"/>
          <p:nvPr/>
        </p:nvSpPr>
        <p:spPr>
          <a:xfrm rot="18974386">
            <a:off x="2314241" y="3509701"/>
            <a:ext cx="1944216" cy="646331"/>
          </a:xfrm>
          <a:prstGeom prst="rect">
            <a:avLst/>
          </a:prstGeom>
          <a:noFill/>
        </p:spPr>
        <p:txBody>
          <a:bodyPr wrap="square" rtlCol="0">
            <a:spAutoFit/>
          </a:bodyPr>
          <a:lstStyle/>
          <a:p>
            <a:r>
              <a:rPr lang="en-IN" b="1" dirty="0" smtClean="0"/>
              <a:t>If waiting thread got the lock</a:t>
            </a:r>
            <a:endParaRPr lang="en-IN" b="1" dirty="0"/>
          </a:p>
        </p:txBody>
      </p:sp>
    </p:spTree>
    <p:extLst>
      <p:ext uri="{BB962C8B-B14F-4D97-AF65-F5344CB8AC3E}">
        <p14:creationId xmlns:p14="http://schemas.microsoft.com/office/powerpoint/2010/main" val="42026972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363272" cy="6480720"/>
          </a:xfrm>
        </p:spPr>
        <p:txBody>
          <a:bodyPr>
            <a:normAutofit fontScale="77500" lnSpcReduction="20000"/>
          </a:bodyPr>
          <a:lstStyle/>
          <a:p>
            <a:pPr marL="0" indent="0">
              <a:buNone/>
            </a:pPr>
            <a:r>
              <a:rPr lang="en-IN" dirty="0" smtClean="0">
                <a:solidFill>
                  <a:srgbClr val="FF0000"/>
                </a:solidFill>
                <a:sym typeface="Wingdings" pitchFamily="2" charset="2"/>
              </a:rPr>
              <a:t></a:t>
            </a:r>
            <a:r>
              <a:rPr lang="en-IN" dirty="0" smtClean="0">
                <a:sym typeface="Wingdings" pitchFamily="2" charset="2"/>
              </a:rPr>
              <a:t> </a:t>
            </a:r>
            <a:r>
              <a:rPr lang="en-IN" dirty="0" smtClean="0">
                <a:solidFill>
                  <a:srgbClr val="0070C0"/>
                </a:solidFill>
                <a:sym typeface="Wingdings" pitchFamily="2" charset="2"/>
              </a:rPr>
              <a:t>Example 1</a:t>
            </a:r>
          </a:p>
          <a:p>
            <a:pPr marL="0" indent="0">
              <a:buNone/>
            </a:pPr>
            <a:r>
              <a:rPr lang="en-IN" dirty="0" smtClean="0">
                <a:solidFill>
                  <a:srgbClr val="0070C0"/>
                </a:solidFill>
              </a:rPr>
              <a:t> </a:t>
            </a:r>
            <a:r>
              <a:rPr lang="en-IN" dirty="0" smtClean="0"/>
              <a:t>class ThreadA{ </a:t>
            </a:r>
          </a:p>
          <a:p>
            <a:pPr marL="0" indent="0">
              <a:buNone/>
            </a:pPr>
            <a:r>
              <a:rPr lang="en-IN" dirty="0"/>
              <a:t>	</a:t>
            </a:r>
            <a:r>
              <a:rPr lang="en-IN" dirty="0" smtClean="0"/>
              <a:t>public static void main(String args){</a:t>
            </a:r>
          </a:p>
          <a:p>
            <a:pPr marL="0" indent="0">
              <a:buNone/>
            </a:pPr>
            <a:r>
              <a:rPr lang="en-IN" dirty="0"/>
              <a:t>	</a:t>
            </a:r>
            <a:r>
              <a:rPr lang="en-IN" dirty="0" smtClean="0"/>
              <a:t>	ThreadB</a:t>
            </a:r>
            <a:r>
              <a:rPr lang="en-IN" dirty="0"/>
              <a:t> b</a:t>
            </a:r>
            <a:r>
              <a:rPr lang="en-IN" dirty="0" smtClean="0"/>
              <a:t>=new ThreadB();</a:t>
            </a:r>
          </a:p>
          <a:p>
            <a:pPr marL="0" indent="0">
              <a:buNone/>
            </a:pPr>
            <a:r>
              <a:rPr lang="en-IN" dirty="0"/>
              <a:t>	</a:t>
            </a:r>
            <a:r>
              <a:rPr lang="en-IN" dirty="0" smtClean="0"/>
              <a:t>	b.start();</a:t>
            </a:r>
          </a:p>
          <a:p>
            <a:pPr marL="0" indent="0">
              <a:buNone/>
            </a:pPr>
            <a:r>
              <a:rPr lang="en-IN" dirty="0"/>
              <a:t>	</a:t>
            </a:r>
            <a:r>
              <a:rPr lang="en-IN" dirty="0" smtClean="0"/>
              <a:t>	System.out.println(“sum=”+b.total);</a:t>
            </a:r>
          </a:p>
          <a:p>
            <a:pPr marL="0" indent="0">
              <a:buNone/>
            </a:pPr>
            <a:r>
              <a:rPr lang="en-IN" dirty="0"/>
              <a:t>	</a:t>
            </a:r>
            <a:r>
              <a:rPr lang="en-IN" dirty="0" smtClean="0"/>
              <a:t>}</a:t>
            </a:r>
          </a:p>
          <a:p>
            <a:pPr marL="0" indent="0">
              <a:buNone/>
            </a:pPr>
            <a:r>
              <a:rPr lang="en-IN" dirty="0" smtClean="0"/>
              <a:t>}</a:t>
            </a:r>
          </a:p>
          <a:p>
            <a:pPr marL="0" indent="0">
              <a:buNone/>
            </a:pPr>
            <a:r>
              <a:rPr lang="en-IN" dirty="0"/>
              <a:t> </a:t>
            </a:r>
            <a:r>
              <a:rPr lang="en-IN" dirty="0" smtClean="0"/>
              <a:t>class ThreadB{</a:t>
            </a:r>
          </a:p>
          <a:p>
            <a:pPr marL="0" indent="0">
              <a:buNone/>
            </a:pPr>
            <a:r>
              <a:rPr lang="en-IN" dirty="0"/>
              <a:t>	</a:t>
            </a:r>
            <a:r>
              <a:rPr lang="en-IN" dirty="0" smtClean="0"/>
              <a:t>int total=0;</a:t>
            </a:r>
          </a:p>
          <a:p>
            <a:pPr marL="0" indent="0">
              <a:buNone/>
            </a:pPr>
            <a:r>
              <a:rPr lang="en-IN" dirty="0"/>
              <a:t>	</a:t>
            </a:r>
            <a:r>
              <a:rPr lang="en-IN" dirty="0" smtClean="0"/>
              <a:t>public void run(){</a:t>
            </a:r>
          </a:p>
          <a:p>
            <a:pPr marL="0" indent="0">
              <a:buNone/>
            </a:pPr>
            <a:r>
              <a:rPr lang="en-IN" dirty="0"/>
              <a:t>	</a:t>
            </a:r>
            <a:r>
              <a:rPr lang="en-IN" dirty="0" smtClean="0"/>
              <a:t>	for(int i=1;i&lt;=100;i++)</a:t>
            </a:r>
          </a:p>
          <a:p>
            <a:pPr marL="0" indent="0">
              <a:buNone/>
            </a:pPr>
            <a:r>
              <a:rPr lang="en-IN" dirty="0"/>
              <a:t>	</a:t>
            </a:r>
            <a:r>
              <a:rPr lang="en-IN" dirty="0" smtClean="0"/>
              <a:t>		total=total + i ;</a:t>
            </a:r>
          </a:p>
          <a:p>
            <a:pPr marL="0" indent="0">
              <a:buNone/>
            </a:pPr>
            <a:r>
              <a:rPr lang="en-IN" dirty="0"/>
              <a:t>	</a:t>
            </a:r>
            <a:r>
              <a:rPr lang="en-IN" dirty="0" smtClean="0"/>
              <a:t>}</a:t>
            </a:r>
          </a:p>
          <a:p>
            <a:pPr marL="0" indent="0">
              <a:buNone/>
            </a:pPr>
            <a:r>
              <a:rPr lang="en-IN" dirty="0" smtClean="0"/>
              <a:t>}</a:t>
            </a:r>
          </a:p>
          <a:p>
            <a:pPr marL="0" indent="0">
              <a:buNone/>
            </a:pPr>
            <a:r>
              <a:rPr lang="en-IN" dirty="0" smtClean="0">
                <a:solidFill>
                  <a:srgbClr val="FF0000"/>
                </a:solidFill>
                <a:sym typeface="Wingdings" pitchFamily="2" charset="2"/>
              </a:rPr>
              <a:t></a:t>
            </a:r>
            <a:r>
              <a:rPr lang="en-IN" dirty="0" smtClean="0">
                <a:sym typeface="Wingdings" pitchFamily="2" charset="2"/>
              </a:rPr>
              <a:t> </a:t>
            </a:r>
            <a:r>
              <a:rPr lang="en-IN" dirty="0" smtClean="0">
                <a:solidFill>
                  <a:srgbClr val="00B0F0"/>
                </a:solidFill>
                <a:sym typeface="Wingdings" pitchFamily="2" charset="2"/>
              </a:rPr>
              <a:t>output</a:t>
            </a:r>
            <a:r>
              <a:rPr lang="en-IN" dirty="0" smtClean="0">
                <a:sym typeface="Wingdings" pitchFamily="2" charset="2"/>
              </a:rPr>
              <a:t>: Here output may come 0 or 5050 or in between 0 and 5050. </a:t>
            </a:r>
            <a:endParaRPr lang="en-IN" dirty="0"/>
          </a:p>
        </p:txBody>
      </p:sp>
    </p:spTree>
    <p:extLst>
      <p:ext uri="{BB962C8B-B14F-4D97-AF65-F5344CB8AC3E}">
        <p14:creationId xmlns:p14="http://schemas.microsoft.com/office/powerpoint/2010/main" val="117678255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260648"/>
            <a:ext cx="8928992" cy="6480720"/>
          </a:xfrm>
        </p:spPr>
        <p:txBody>
          <a:bodyPr>
            <a:normAutofit fontScale="70000" lnSpcReduction="20000"/>
          </a:bodyPr>
          <a:lstStyle/>
          <a:p>
            <a:pPr marL="0" indent="0">
              <a:buNone/>
            </a:pPr>
            <a:r>
              <a:rPr lang="en-IN" dirty="0" smtClean="0">
                <a:solidFill>
                  <a:srgbClr val="FF0000"/>
                </a:solidFill>
                <a:sym typeface="Wingdings" pitchFamily="2" charset="2"/>
              </a:rPr>
              <a:t></a:t>
            </a:r>
            <a:r>
              <a:rPr lang="en-IN" dirty="0" smtClean="0">
                <a:sym typeface="Wingdings" pitchFamily="2" charset="2"/>
              </a:rPr>
              <a:t> </a:t>
            </a:r>
            <a:r>
              <a:rPr lang="en-IN" sz="3400" dirty="0" smtClean="0">
                <a:solidFill>
                  <a:srgbClr val="0070C0"/>
                </a:solidFill>
                <a:sym typeface="Wingdings" pitchFamily="2" charset="2"/>
              </a:rPr>
              <a:t>Example 2</a:t>
            </a:r>
          </a:p>
          <a:p>
            <a:pPr marL="0" indent="0">
              <a:buNone/>
            </a:pPr>
            <a:r>
              <a:rPr lang="en-IN" dirty="0" smtClean="0">
                <a:solidFill>
                  <a:srgbClr val="0070C0"/>
                </a:solidFill>
              </a:rPr>
              <a:t> </a:t>
            </a:r>
            <a:r>
              <a:rPr lang="en-IN" dirty="0" smtClean="0"/>
              <a:t>class ThreadA{ </a:t>
            </a:r>
          </a:p>
          <a:p>
            <a:pPr marL="0" indent="0">
              <a:buNone/>
            </a:pPr>
            <a:r>
              <a:rPr lang="en-IN" dirty="0"/>
              <a:t>	</a:t>
            </a:r>
            <a:r>
              <a:rPr lang="en-IN" dirty="0" smtClean="0"/>
              <a:t>public static void main(String args) throws InterruptedException{</a:t>
            </a:r>
          </a:p>
          <a:p>
            <a:pPr marL="0" indent="0">
              <a:buNone/>
            </a:pPr>
            <a:r>
              <a:rPr lang="en-IN" dirty="0"/>
              <a:t>	</a:t>
            </a:r>
            <a:r>
              <a:rPr lang="en-IN" dirty="0" smtClean="0"/>
              <a:t>	ThreadB</a:t>
            </a:r>
            <a:r>
              <a:rPr lang="en-IN" dirty="0"/>
              <a:t> b</a:t>
            </a:r>
            <a:r>
              <a:rPr lang="en-IN" dirty="0" smtClean="0"/>
              <a:t>=new ThreadB();</a:t>
            </a:r>
          </a:p>
          <a:p>
            <a:pPr marL="0" indent="0">
              <a:buNone/>
            </a:pPr>
            <a:r>
              <a:rPr lang="en-IN" dirty="0"/>
              <a:t>	</a:t>
            </a:r>
            <a:r>
              <a:rPr lang="en-IN" dirty="0" smtClean="0"/>
              <a:t>	b.start();</a:t>
            </a:r>
          </a:p>
          <a:p>
            <a:pPr marL="0" indent="0">
              <a:buNone/>
            </a:pPr>
            <a:r>
              <a:rPr lang="en-IN" dirty="0"/>
              <a:t>	</a:t>
            </a:r>
            <a:r>
              <a:rPr lang="en-IN" dirty="0" smtClean="0"/>
              <a:t>	</a:t>
            </a:r>
            <a:r>
              <a:rPr lang="en-IN" dirty="0" smtClean="0">
                <a:solidFill>
                  <a:srgbClr val="00B0F0"/>
                </a:solidFill>
              </a:rPr>
              <a:t>Thread.sleep(2000);</a:t>
            </a:r>
          </a:p>
          <a:p>
            <a:pPr marL="0" indent="0">
              <a:buNone/>
            </a:pPr>
            <a:r>
              <a:rPr lang="en-IN" dirty="0"/>
              <a:t>	</a:t>
            </a:r>
            <a:r>
              <a:rPr lang="en-IN" dirty="0" smtClean="0"/>
              <a:t>	System.out.println(“sum=”+b.total);</a:t>
            </a:r>
          </a:p>
          <a:p>
            <a:pPr marL="0" indent="0">
              <a:buNone/>
            </a:pPr>
            <a:r>
              <a:rPr lang="en-IN" dirty="0"/>
              <a:t>	</a:t>
            </a:r>
            <a:r>
              <a:rPr lang="en-IN" dirty="0" smtClean="0"/>
              <a:t>}</a:t>
            </a:r>
          </a:p>
          <a:p>
            <a:pPr marL="0" indent="0">
              <a:buNone/>
            </a:pPr>
            <a:r>
              <a:rPr lang="en-IN" dirty="0" smtClean="0"/>
              <a:t>}</a:t>
            </a:r>
          </a:p>
          <a:p>
            <a:pPr marL="0" indent="0">
              <a:buNone/>
            </a:pPr>
            <a:r>
              <a:rPr lang="en-IN" dirty="0"/>
              <a:t> </a:t>
            </a:r>
            <a:r>
              <a:rPr lang="en-IN" dirty="0" smtClean="0"/>
              <a:t>class ThreadB{</a:t>
            </a:r>
          </a:p>
          <a:p>
            <a:pPr marL="0" indent="0">
              <a:buNone/>
            </a:pPr>
            <a:r>
              <a:rPr lang="en-IN" dirty="0"/>
              <a:t>	</a:t>
            </a:r>
            <a:r>
              <a:rPr lang="en-IN" dirty="0" smtClean="0"/>
              <a:t>int total=0;</a:t>
            </a:r>
          </a:p>
          <a:p>
            <a:pPr marL="0" indent="0">
              <a:buNone/>
            </a:pPr>
            <a:r>
              <a:rPr lang="en-IN" dirty="0"/>
              <a:t>	</a:t>
            </a:r>
            <a:r>
              <a:rPr lang="en-IN" dirty="0" smtClean="0"/>
              <a:t>public void run(){</a:t>
            </a:r>
          </a:p>
          <a:p>
            <a:pPr marL="0" indent="0">
              <a:buNone/>
            </a:pPr>
            <a:r>
              <a:rPr lang="en-IN" dirty="0"/>
              <a:t>	</a:t>
            </a:r>
            <a:r>
              <a:rPr lang="en-IN" dirty="0" smtClean="0"/>
              <a:t>	for(int i=1;i&lt;=100;i++){</a:t>
            </a:r>
          </a:p>
          <a:p>
            <a:pPr marL="0" indent="0">
              <a:buNone/>
            </a:pPr>
            <a:r>
              <a:rPr lang="en-IN" dirty="0"/>
              <a:t>	</a:t>
            </a:r>
            <a:r>
              <a:rPr lang="en-IN" dirty="0" smtClean="0"/>
              <a:t>		total=total + i ;</a:t>
            </a:r>
          </a:p>
          <a:p>
            <a:pPr marL="0" indent="0">
              <a:buNone/>
            </a:pPr>
            <a:r>
              <a:rPr lang="en-IN" dirty="0"/>
              <a:t>	</a:t>
            </a:r>
            <a:r>
              <a:rPr lang="en-IN" dirty="0" smtClean="0"/>
              <a:t>	}</a:t>
            </a:r>
          </a:p>
          <a:p>
            <a:pPr marL="0" indent="0">
              <a:buNone/>
            </a:pPr>
            <a:r>
              <a:rPr lang="en-IN" dirty="0"/>
              <a:t>	</a:t>
            </a:r>
            <a:r>
              <a:rPr lang="en-IN" dirty="0" smtClean="0"/>
              <a:t>	</a:t>
            </a:r>
            <a:r>
              <a:rPr lang="en-IN" dirty="0" smtClean="0">
                <a:solidFill>
                  <a:srgbClr val="00B0F0"/>
                </a:solidFill>
              </a:rPr>
              <a:t>;;;;;;;;;;;;;;;;;;;;;;;;;;;;;;;;;;;;;;;;;;;;;;;;;;;;;;;;//1 crore lines code</a:t>
            </a:r>
          </a:p>
          <a:p>
            <a:pPr marL="0" indent="0">
              <a:buNone/>
            </a:pPr>
            <a:r>
              <a:rPr lang="en-IN" dirty="0"/>
              <a:t>	</a:t>
            </a:r>
            <a:r>
              <a:rPr lang="en-IN" dirty="0" smtClean="0"/>
              <a:t>}</a:t>
            </a:r>
          </a:p>
          <a:p>
            <a:pPr marL="0" indent="0">
              <a:buNone/>
            </a:pPr>
            <a:r>
              <a:rPr lang="en-IN" dirty="0" smtClean="0"/>
              <a:t>}</a:t>
            </a:r>
          </a:p>
          <a:p>
            <a:pPr marL="0" indent="0">
              <a:buNone/>
            </a:pPr>
            <a:r>
              <a:rPr lang="en-IN" dirty="0" smtClean="0">
                <a:solidFill>
                  <a:srgbClr val="FF0000"/>
                </a:solidFill>
                <a:sym typeface="Wingdings" pitchFamily="2" charset="2"/>
              </a:rPr>
              <a:t></a:t>
            </a:r>
            <a:r>
              <a:rPr lang="en-IN" dirty="0" smtClean="0">
                <a:solidFill>
                  <a:schemeClr val="accent2"/>
                </a:solidFill>
                <a:sym typeface="Wingdings" pitchFamily="2" charset="2"/>
              </a:rPr>
              <a:t>output</a:t>
            </a:r>
            <a:r>
              <a:rPr lang="en-IN" dirty="0" smtClean="0">
                <a:solidFill>
                  <a:srgbClr val="002060"/>
                </a:solidFill>
                <a:sym typeface="Wingdings" pitchFamily="2" charset="2"/>
              </a:rPr>
              <a:t>:Here output will  come  5050 but </a:t>
            </a:r>
            <a:r>
              <a:rPr lang="en-IN" dirty="0" smtClean="0">
                <a:solidFill>
                  <a:srgbClr val="00B050"/>
                </a:solidFill>
                <a:sym typeface="Wingdings" pitchFamily="2" charset="2"/>
              </a:rPr>
              <a:t>system performance will be poor.</a:t>
            </a:r>
            <a:endParaRPr lang="en-IN" dirty="0">
              <a:solidFill>
                <a:srgbClr val="00B050"/>
              </a:solidFill>
            </a:endParaRPr>
          </a:p>
        </p:txBody>
      </p:sp>
    </p:spTree>
    <p:extLst>
      <p:ext uri="{BB962C8B-B14F-4D97-AF65-F5344CB8AC3E}">
        <p14:creationId xmlns:p14="http://schemas.microsoft.com/office/powerpoint/2010/main" val="116234314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FF0000"/>
                </a:solidFill>
              </a:rPr>
              <a:t>Now let’s use wait() and notify methods </a:t>
            </a:r>
            <a:endParaRPr lang="en-IN" dirty="0">
              <a:solidFill>
                <a:srgbClr val="FF0000"/>
              </a:solidFill>
            </a:endParaRPr>
          </a:p>
        </p:txBody>
      </p:sp>
      <p:sp>
        <p:nvSpPr>
          <p:cNvPr id="3" name="Content Placeholder 2"/>
          <p:cNvSpPr>
            <a:spLocks noGrp="1"/>
          </p:cNvSpPr>
          <p:nvPr>
            <p:ph idx="1"/>
          </p:nvPr>
        </p:nvSpPr>
        <p:spPr>
          <a:xfrm>
            <a:off x="457200" y="1268760"/>
            <a:ext cx="8229600" cy="5589240"/>
          </a:xfrm>
        </p:spPr>
        <p:txBody>
          <a:bodyPr>
            <a:normAutofit fontScale="77500" lnSpcReduction="20000"/>
          </a:bodyPr>
          <a:lstStyle/>
          <a:p>
            <a:pPr marL="0" indent="0">
              <a:buNone/>
            </a:pPr>
            <a:r>
              <a:rPr lang="en-IN" dirty="0" smtClean="0"/>
              <a:t> class ThreadA{</a:t>
            </a:r>
          </a:p>
          <a:p>
            <a:pPr marL="0" indent="0">
              <a:buNone/>
            </a:pPr>
            <a:r>
              <a:rPr lang="en-IN" dirty="0"/>
              <a:t>	</a:t>
            </a:r>
            <a:r>
              <a:rPr lang="en-IN" dirty="0" smtClean="0"/>
              <a:t>public static void main(String args[]){</a:t>
            </a:r>
          </a:p>
          <a:p>
            <a:pPr marL="0" indent="0">
              <a:buNone/>
            </a:pPr>
            <a:r>
              <a:rPr lang="en-IN" dirty="0"/>
              <a:t>	</a:t>
            </a:r>
            <a:r>
              <a:rPr lang="en-IN" dirty="0" smtClean="0"/>
              <a:t>	ThreadB b=new ThreadB();</a:t>
            </a:r>
          </a:p>
          <a:p>
            <a:pPr marL="0" indent="0">
              <a:buNone/>
            </a:pPr>
            <a:r>
              <a:rPr lang="en-IN" dirty="0"/>
              <a:t>	</a:t>
            </a:r>
            <a:r>
              <a:rPr lang="en-IN" dirty="0" smtClean="0"/>
              <a:t>	b.start();</a:t>
            </a:r>
          </a:p>
          <a:p>
            <a:pPr marL="0" indent="0">
              <a:buNone/>
            </a:pPr>
            <a:r>
              <a:rPr lang="en-IN" dirty="0"/>
              <a:t>	</a:t>
            </a:r>
            <a:r>
              <a:rPr lang="en-IN" dirty="0" smtClean="0"/>
              <a:t>	</a:t>
            </a:r>
            <a:r>
              <a:rPr lang="en-IN" dirty="0" smtClean="0">
                <a:solidFill>
                  <a:srgbClr val="00B0F0"/>
                </a:solidFill>
              </a:rPr>
              <a:t>synchronized(b){</a:t>
            </a:r>
          </a:p>
          <a:p>
            <a:pPr marL="0" indent="0">
              <a:buNone/>
            </a:pPr>
            <a:r>
              <a:rPr lang="en-IN" dirty="0"/>
              <a:t>	</a:t>
            </a:r>
            <a:r>
              <a:rPr lang="en-IN" dirty="0" smtClean="0"/>
              <a:t>		System.out.println(“main thread trying to call wait() method”);</a:t>
            </a:r>
          </a:p>
          <a:p>
            <a:pPr marL="0" indent="0">
              <a:buNone/>
            </a:pPr>
            <a:r>
              <a:rPr lang="en-IN" dirty="0"/>
              <a:t>	</a:t>
            </a:r>
            <a:r>
              <a:rPr lang="en-IN" dirty="0" smtClean="0"/>
              <a:t>		</a:t>
            </a:r>
            <a:r>
              <a:rPr lang="en-IN" dirty="0" smtClean="0">
                <a:solidFill>
                  <a:srgbClr val="00B050"/>
                </a:solidFill>
              </a:rPr>
              <a:t>b.wait();</a:t>
            </a:r>
          </a:p>
          <a:p>
            <a:pPr marL="0" indent="0">
              <a:buNone/>
            </a:pPr>
            <a:r>
              <a:rPr lang="en-IN" dirty="0"/>
              <a:t>	</a:t>
            </a:r>
            <a:r>
              <a:rPr lang="en-IN" dirty="0" smtClean="0"/>
              <a:t>		</a:t>
            </a:r>
            <a:r>
              <a:rPr lang="en-IN" dirty="0"/>
              <a:t>System.out.println(“main </a:t>
            </a:r>
            <a:r>
              <a:rPr lang="en-IN" dirty="0" smtClean="0"/>
              <a:t>thread got notification”);</a:t>
            </a:r>
          </a:p>
          <a:p>
            <a:pPr marL="0" indent="0">
              <a:buNone/>
            </a:pPr>
            <a:r>
              <a:rPr lang="en-IN" dirty="0"/>
              <a:t>	</a:t>
            </a:r>
            <a:r>
              <a:rPr lang="en-IN" dirty="0" smtClean="0"/>
              <a:t>		</a:t>
            </a:r>
            <a:r>
              <a:rPr lang="en-IN" dirty="0"/>
              <a:t>System.out.println</a:t>
            </a:r>
            <a:r>
              <a:rPr lang="en-IN" dirty="0" smtClean="0"/>
              <a:t>(“sum=”+ b.total);</a:t>
            </a:r>
          </a:p>
          <a:p>
            <a:pPr marL="0" indent="0">
              <a:buNone/>
            </a:pPr>
            <a:r>
              <a:rPr lang="en-IN" dirty="0"/>
              <a:t>	</a:t>
            </a:r>
            <a:r>
              <a:rPr lang="en-IN" dirty="0" smtClean="0"/>
              <a:t>	</a:t>
            </a:r>
            <a:r>
              <a:rPr lang="en-IN" dirty="0" smtClean="0">
                <a:solidFill>
                  <a:srgbClr val="00B0F0"/>
                </a:solidFill>
              </a:rPr>
              <a:t>}</a:t>
            </a:r>
          </a:p>
          <a:p>
            <a:pPr marL="0" indent="0">
              <a:buNone/>
            </a:pPr>
            <a:r>
              <a:rPr lang="en-IN" dirty="0"/>
              <a:t>	</a:t>
            </a:r>
            <a:r>
              <a:rPr lang="en-IN" dirty="0" smtClean="0"/>
              <a:t>}</a:t>
            </a:r>
          </a:p>
          <a:p>
            <a:pPr marL="0" indent="0">
              <a:buNone/>
            </a:pPr>
            <a:r>
              <a:rPr lang="en-IN" dirty="0" smtClean="0"/>
              <a:t>}	</a:t>
            </a:r>
          </a:p>
          <a:p>
            <a:pPr marL="0" indent="0">
              <a:buNone/>
            </a:pPr>
            <a:r>
              <a:rPr lang="en-IN" dirty="0"/>
              <a:t>	</a:t>
            </a:r>
            <a:r>
              <a:rPr lang="en-IN" dirty="0" smtClean="0"/>
              <a:t>		</a:t>
            </a:r>
            <a:endParaRPr lang="en-IN" dirty="0"/>
          </a:p>
        </p:txBody>
      </p:sp>
      <p:cxnSp>
        <p:nvCxnSpPr>
          <p:cNvPr id="5" name="Straight Arrow Connector 4"/>
          <p:cNvCxnSpPr/>
          <p:nvPr/>
        </p:nvCxnSpPr>
        <p:spPr>
          <a:xfrm>
            <a:off x="3779912" y="3645024"/>
            <a:ext cx="1224136" cy="1440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4995308" y="3594720"/>
            <a:ext cx="512796" cy="41034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dirty="0" smtClean="0"/>
              <a:t>1</a:t>
            </a:r>
            <a:endParaRPr lang="en-IN" sz="2800" dirty="0"/>
          </a:p>
        </p:txBody>
      </p:sp>
      <p:cxnSp>
        <p:nvCxnSpPr>
          <p:cNvPr id="8" name="Straight Arrow Connector 7"/>
          <p:cNvCxnSpPr/>
          <p:nvPr/>
        </p:nvCxnSpPr>
        <p:spPr>
          <a:xfrm>
            <a:off x="5196377" y="4581128"/>
            <a:ext cx="1224136" cy="1440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4391980" y="5301208"/>
            <a:ext cx="1116124" cy="3600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Oval 10"/>
          <p:cNvSpPr/>
          <p:nvPr/>
        </p:nvSpPr>
        <p:spPr>
          <a:xfrm>
            <a:off x="6420513" y="4519972"/>
            <a:ext cx="512796" cy="41034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dirty="0"/>
              <a:t>4</a:t>
            </a:r>
          </a:p>
        </p:txBody>
      </p:sp>
      <p:sp>
        <p:nvSpPr>
          <p:cNvPr id="12" name="Oval 11"/>
          <p:cNvSpPr/>
          <p:nvPr/>
        </p:nvSpPr>
        <p:spPr>
          <a:xfrm>
            <a:off x="5486431" y="5628812"/>
            <a:ext cx="512796" cy="41034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dirty="0" smtClean="0"/>
              <a:t>5</a:t>
            </a:r>
            <a:endParaRPr lang="en-IN" sz="2800" dirty="0"/>
          </a:p>
        </p:txBody>
      </p:sp>
    </p:spTree>
    <p:extLst>
      <p:ext uri="{BB962C8B-B14F-4D97-AF65-F5344CB8AC3E}">
        <p14:creationId xmlns:p14="http://schemas.microsoft.com/office/powerpoint/2010/main" val="96348766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552728"/>
          </a:xfrm>
        </p:spPr>
        <p:txBody>
          <a:bodyPr>
            <a:normAutofit fontScale="92500" lnSpcReduction="20000"/>
          </a:bodyPr>
          <a:lstStyle/>
          <a:p>
            <a:pPr marL="0" indent="0">
              <a:buNone/>
            </a:pPr>
            <a:r>
              <a:rPr lang="en-IN" dirty="0" smtClean="0"/>
              <a:t> class ThreadB{</a:t>
            </a:r>
          </a:p>
          <a:p>
            <a:pPr marL="0" indent="0">
              <a:buNone/>
            </a:pPr>
            <a:r>
              <a:rPr lang="en-IN" dirty="0"/>
              <a:t>	</a:t>
            </a:r>
            <a:r>
              <a:rPr lang="en-IN" dirty="0" smtClean="0"/>
              <a:t>int total=0;</a:t>
            </a:r>
          </a:p>
          <a:p>
            <a:pPr marL="0" indent="0">
              <a:buNone/>
            </a:pPr>
            <a:r>
              <a:rPr lang="en-IN" dirty="0"/>
              <a:t>	</a:t>
            </a:r>
            <a:r>
              <a:rPr lang="en-IN" dirty="0" smtClean="0"/>
              <a:t>public void run(){</a:t>
            </a:r>
          </a:p>
          <a:p>
            <a:pPr marL="0" indent="0">
              <a:buNone/>
            </a:pPr>
            <a:r>
              <a:rPr lang="en-IN" dirty="0"/>
              <a:t>	</a:t>
            </a:r>
            <a:r>
              <a:rPr lang="en-IN" dirty="0" smtClean="0"/>
              <a:t>	</a:t>
            </a:r>
            <a:r>
              <a:rPr lang="en-IN" dirty="0" smtClean="0">
                <a:solidFill>
                  <a:srgbClr val="00B0F0"/>
                </a:solidFill>
              </a:rPr>
              <a:t>synchronized(this){</a:t>
            </a:r>
          </a:p>
          <a:p>
            <a:pPr marL="0" indent="0">
              <a:buNone/>
            </a:pPr>
            <a:r>
              <a:rPr lang="en-IN" dirty="0"/>
              <a:t>	</a:t>
            </a:r>
            <a:r>
              <a:rPr lang="en-IN" dirty="0" smtClean="0"/>
              <a:t>		System.out.println(“child thread starts execution”);</a:t>
            </a:r>
          </a:p>
          <a:p>
            <a:pPr marL="0" indent="0">
              <a:buNone/>
            </a:pPr>
            <a:r>
              <a:rPr lang="en-IN" dirty="0"/>
              <a:t>	</a:t>
            </a:r>
            <a:r>
              <a:rPr lang="en-IN" dirty="0" smtClean="0"/>
              <a:t>		for(int i=1;i&lt;=100;i++)</a:t>
            </a:r>
          </a:p>
          <a:p>
            <a:pPr marL="0" indent="0">
              <a:buNone/>
            </a:pPr>
            <a:r>
              <a:rPr lang="en-IN" dirty="0"/>
              <a:t>	</a:t>
            </a:r>
            <a:r>
              <a:rPr lang="en-IN" dirty="0" smtClean="0"/>
              <a:t>			total+=i;</a:t>
            </a:r>
          </a:p>
          <a:p>
            <a:pPr marL="0" indent="0">
              <a:buNone/>
            </a:pPr>
            <a:r>
              <a:rPr lang="en-IN" dirty="0"/>
              <a:t>	</a:t>
            </a:r>
            <a:r>
              <a:rPr lang="en-IN" dirty="0" smtClean="0"/>
              <a:t>	</a:t>
            </a:r>
            <a:r>
              <a:rPr lang="en-IN" dirty="0"/>
              <a:t> </a:t>
            </a:r>
            <a:r>
              <a:rPr lang="en-IN" dirty="0" smtClean="0"/>
              <a:t>	System.out.println</a:t>
            </a:r>
            <a:r>
              <a:rPr lang="en-IN" dirty="0"/>
              <a:t>(“child thread </a:t>
            </a:r>
            <a:r>
              <a:rPr lang="en-IN" dirty="0" smtClean="0"/>
              <a:t>trying to give notification”);</a:t>
            </a:r>
          </a:p>
          <a:p>
            <a:pPr marL="0" indent="0">
              <a:buNone/>
            </a:pPr>
            <a:r>
              <a:rPr lang="en-IN" dirty="0"/>
              <a:t>	</a:t>
            </a:r>
            <a:r>
              <a:rPr lang="en-IN" dirty="0" smtClean="0"/>
              <a:t>		</a:t>
            </a:r>
            <a:r>
              <a:rPr lang="en-IN" dirty="0" smtClean="0">
                <a:solidFill>
                  <a:srgbClr val="00B050"/>
                </a:solidFill>
              </a:rPr>
              <a:t>this.notify();</a:t>
            </a:r>
          </a:p>
          <a:p>
            <a:pPr marL="0" indent="0">
              <a:buNone/>
            </a:pPr>
            <a:r>
              <a:rPr lang="en-IN" dirty="0"/>
              <a:t>	</a:t>
            </a:r>
            <a:r>
              <a:rPr lang="en-IN" dirty="0" smtClean="0"/>
              <a:t>	</a:t>
            </a:r>
            <a:r>
              <a:rPr lang="en-IN" dirty="0" smtClean="0">
                <a:solidFill>
                  <a:srgbClr val="00B0F0"/>
                </a:solidFill>
              </a:rPr>
              <a:t>}</a:t>
            </a:r>
          </a:p>
          <a:p>
            <a:pPr marL="0" indent="0">
              <a:buNone/>
            </a:pPr>
            <a:r>
              <a:rPr lang="en-IN" dirty="0"/>
              <a:t>	</a:t>
            </a:r>
            <a:r>
              <a:rPr lang="en-IN" dirty="0" smtClean="0"/>
              <a:t>}</a:t>
            </a:r>
          </a:p>
          <a:p>
            <a:pPr marL="0" indent="0">
              <a:buNone/>
            </a:pPr>
            <a:r>
              <a:rPr lang="en-IN" dirty="0" smtClean="0"/>
              <a:t>}	</a:t>
            </a:r>
            <a:endParaRPr lang="en-IN" dirty="0"/>
          </a:p>
        </p:txBody>
      </p:sp>
      <p:cxnSp>
        <p:nvCxnSpPr>
          <p:cNvPr id="5" name="Straight Arrow Connector 4"/>
          <p:cNvCxnSpPr/>
          <p:nvPr/>
        </p:nvCxnSpPr>
        <p:spPr>
          <a:xfrm>
            <a:off x="4788024" y="2420888"/>
            <a:ext cx="2232248"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7029788" y="2588332"/>
            <a:ext cx="576064" cy="57951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3200" dirty="0" smtClean="0"/>
              <a:t>2</a:t>
            </a:r>
            <a:endParaRPr lang="en-IN" sz="3200" dirty="0"/>
          </a:p>
        </p:txBody>
      </p:sp>
      <p:cxnSp>
        <p:nvCxnSpPr>
          <p:cNvPr id="8" name="Straight Arrow Connector 7"/>
          <p:cNvCxnSpPr/>
          <p:nvPr/>
        </p:nvCxnSpPr>
        <p:spPr>
          <a:xfrm>
            <a:off x="4940424" y="4149080"/>
            <a:ext cx="2232248"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7182188" y="4377680"/>
            <a:ext cx="576064" cy="57951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3200" dirty="0"/>
              <a:t>3</a:t>
            </a:r>
          </a:p>
        </p:txBody>
      </p:sp>
    </p:spTree>
    <p:extLst>
      <p:ext uri="{BB962C8B-B14F-4D97-AF65-F5344CB8AC3E}">
        <p14:creationId xmlns:p14="http://schemas.microsoft.com/office/powerpoint/2010/main" val="119199296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B0F0"/>
                </a:solidFill>
              </a:rPr>
              <a:t>Few more facts </a:t>
            </a:r>
            <a:endParaRPr lang="en-IN" dirty="0">
              <a:solidFill>
                <a:srgbClr val="00B0F0"/>
              </a:solidFill>
            </a:endParaRPr>
          </a:p>
        </p:txBody>
      </p:sp>
      <p:sp>
        <p:nvSpPr>
          <p:cNvPr id="3" name="Content Placeholder 2"/>
          <p:cNvSpPr>
            <a:spLocks noGrp="1"/>
          </p:cNvSpPr>
          <p:nvPr>
            <p:ph idx="1"/>
          </p:nvPr>
        </p:nvSpPr>
        <p:spPr/>
        <p:txBody>
          <a:bodyPr/>
          <a:lstStyle/>
          <a:p>
            <a:r>
              <a:rPr lang="en-IN" dirty="0" smtClean="0"/>
              <a:t>Most of the time main thread gets chance to execute.</a:t>
            </a:r>
          </a:p>
          <a:p>
            <a:r>
              <a:rPr lang="en-IN" dirty="0" smtClean="0"/>
              <a:t>If child thread got chance first then if it had given notification but main thread was sleeping, then main thread has to sleep life long.</a:t>
            </a:r>
          </a:p>
          <a:p>
            <a:pPr marL="0" indent="0">
              <a:buNone/>
            </a:pPr>
            <a:endParaRPr lang="en-IN" dirty="0"/>
          </a:p>
        </p:txBody>
      </p:sp>
    </p:spTree>
    <p:extLst>
      <p:ext uri="{BB962C8B-B14F-4D97-AF65-F5344CB8AC3E}">
        <p14:creationId xmlns:p14="http://schemas.microsoft.com/office/powerpoint/2010/main" val="306394614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Producer Consumer Problem</a:t>
            </a:r>
            <a:endParaRPr lang="en-IN" dirty="0">
              <a:solidFill>
                <a:srgbClr val="FF0000"/>
              </a:solidFill>
            </a:endParaRPr>
          </a:p>
        </p:txBody>
      </p:sp>
      <p:sp>
        <p:nvSpPr>
          <p:cNvPr id="3" name="Content Placeholder 2"/>
          <p:cNvSpPr>
            <a:spLocks noGrp="1"/>
          </p:cNvSpPr>
          <p:nvPr>
            <p:ph idx="1"/>
          </p:nvPr>
        </p:nvSpPr>
        <p:spPr>
          <a:xfrm>
            <a:off x="179512" y="1600200"/>
            <a:ext cx="8712968" cy="4525963"/>
          </a:xfrm>
        </p:spPr>
        <p:txBody>
          <a:bodyPr>
            <a:normAutofit/>
          </a:bodyPr>
          <a:lstStyle/>
          <a:p>
            <a:r>
              <a:rPr lang="en-IN" dirty="0" smtClean="0">
                <a:solidFill>
                  <a:srgbClr val="00B0F0"/>
                </a:solidFill>
              </a:rPr>
              <a:t>Producer </a:t>
            </a:r>
            <a:r>
              <a:rPr lang="en-IN" dirty="0" smtClean="0"/>
              <a:t>thread is responsible to </a:t>
            </a:r>
            <a:r>
              <a:rPr lang="en-IN" dirty="0" smtClean="0">
                <a:solidFill>
                  <a:srgbClr val="00B0F0"/>
                </a:solidFill>
              </a:rPr>
              <a:t>produce </a:t>
            </a:r>
            <a:r>
              <a:rPr lang="en-IN" dirty="0" smtClean="0"/>
              <a:t>items to the queue &amp; </a:t>
            </a:r>
            <a:r>
              <a:rPr lang="en-IN" dirty="0" smtClean="0">
                <a:solidFill>
                  <a:srgbClr val="00B0F0"/>
                </a:solidFill>
              </a:rPr>
              <a:t>consumer</a:t>
            </a:r>
            <a:r>
              <a:rPr lang="en-IN" dirty="0" smtClean="0"/>
              <a:t> thread is responsible to </a:t>
            </a:r>
            <a:r>
              <a:rPr lang="en-IN" dirty="0" smtClean="0">
                <a:solidFill>
                  <a:srgbClr val="00B0F0"/>
                </a:solidFill>
              </a:rPr>
              <a:t>consumes</a:t>
            </a:r>
            <a:r>
              <a:rPr lang="en-IN" dirty="0" smtClean="0"/>
              <a:t> the items from queue . </a:t>
            </a:r>
            <a:r>
              <a:rPr lang="en-IN" dirty="0" smtClean="0">
                <a:solidFill>
                  <a:srgbClr val="00B0F0"/>
                </a:solidFill>
              </a:rPr>
              <a:t>If</a:t>
            </a:r>
            <a:r>
              <a:rPr lang="en-IN" dirty="0" smtClean="0"/>
              <a:t> queue is </a:t>
            </a:r>
            <a:r>
              <a:rPr lang="en-IN" dirty="0" smtClean="0">
                <a:solidFill>
                  <a:srgbClr val="00B0F0"/>
                </a:solidFill>
              </a:rPr>
              <a:t>empty</a:t>
            </a:r>
            <a:r>
              <a:rPr lang="en-IN" dirty="0" smtClean="0"/>
              <a:t> then </a:t>
            </a:r>
            <a:r>
              <a:rPr lang="en-IN" dirty="0" smtClean="0">
                <a:solidFill>
                  <a:srgbClr val="00B0F0"/>
                </a:solidFill>
              </a:rPr>
              <a:t>consumer thread calls wait()</a:t>
            </a:r>
            <a:r>
              <a:rPr lang="en-IN" dirty="0" smtClean="0"/>
              <a:t> method &amp; enters into </a:t>
            </a:r>
            <a:r>
              <a:rPr lang="en-IN" dirty="0" smtClean="0">
                <a:solidFill>
                  <a:srgbClr val="00B0F0"/>
                </a:solidFill>
              </a:rPr>
              <a:t>waiting</a:t>
            </a:r>
            <a:r>
              <a:rPr lang="en-IN" dirty="0" smtClean="0"/>
              <a:t> state. </a:t>
            </a:r>
            <a:r>
              <a:rPr lang="en-IN" dirty="0" smtClean="0">
                <a:solidFill>
                  <a:srgbClr val="00B0F0"/>
                </a:solidFill>
              </a:rPr>
              <a:t>After producing</a:t>
            </a:r>
            <a:r>
              <a:rPr lang="en-IN" dirty="0" smtClean="0"/>
              <a:t> items to the queue producer thread is </a:t>
            </a:r>
            <a:r>
              <a:rPr lang="en-IN" dirty="0" smtClean="0">
                <a:solidFill>
                  <a:srgbClr val="00B0F0"/>
                </a:solidFill>
              </a:rPr>
              <a:t>responsible to call notify() </a:t>
            </a:r>
            <a:r>
              <a:rPr lang="en-IN" dirty="0" smtClean="0"/>
              <a:t>method. Then waiting </a:t>
            </a:r>
            <a:r>
              <a:rPr lang="en-IN" dirty="0" smtClean="0">
                <a:solidFill>
                  <a:srgbClr val="00B0F0"/>
                </a:solidFill>
              </a:rPr>
              <a:t>consumer thread will get notification </a:t>
            </a:r>
            <a:r>
              <a:rPr lang="en-IN" dirty="0" smtClean="0"/>
              <a:t>and continues its execution with </a:t>
            </a:r>
            <a:r>
              <a:rPr lang="en-IN" dirty="0" smtClean="0">
                <a:solidFill>
                  <a:srgbClr val="00B0F0"/>
                </a:solidFill>
              </a:rPr>
              <a:t>updated items</a:t>
            </a:r>
            <a:r>
              <a:rPr lang="en-IN" dirty="0" smtClean="0"/>
              <a:t>.</a:t>
            </a:r>
            <a:endParaRPr lang="en-IN" dirty="0"/>
          </a:p>
        </p:txBody>
      </p:sp>
    </p:spTree>
    <p:extLst>
      <p:ext uri="{BB962C8B-B14F-4D97-AF65-F5344CB8AC3E}">
        <p14:creationId xmlns:p14="http://schemas.microsoft.com/office/powerpoint/2010/main" val="273598943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16632"/>
            <a:ext cx="8856984" cy="6552728"/>
          </a:xfrm>
        </p:spPr>
        <p:txBody>
          <a:bodyPr/>
          <a:lstStyle/>
          <a:p>
            <a:pPr marL="0" indent="0">
              <a:buNone/>
            </a:pPr>
            <a:r>
              <a:rPr lang="en-IN" dirty="0"/>
              <a:t> </a:t>
            </a:r>
          </a:p>
        </p:txBody>
      </p:sp>
      <p:sp>
        <p:nvSpPr>
          <p:cNvPr id="4" name="Oval 3"/>
          <p:cNvSpPr/>
          <p:nvPr/>
        </p:nvSpPr>
        <p:spPr>
          <a:xfrm>
            <a:off x="3789455" y="308720"/>
            <a:ext cx="1850504" cy="1922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5-Point Star 4"/>
          <p:cNvSpPr/>
          <p:nvPr/>
        </p:nvSpPr>
        <p:spPr>
          <a:xfrm>
            <a:off x="4451114" y="476672"/>
            <a:ext cx="554360" cy="626368"/>
          </a:xfrm>
          <a:prstGeom prst="star5">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5-Point Star 5"/>
          <p:cNvSpPr/>
          <p:nvPr/>
        </p:nvSpPr>
        <p:spPr>
          <a:xfrm>
            <a:off x="5089314" y="854727"/>
            <a:ext cx="554360" cy="626368"/>
          </a:xfrm>
          <a:prstGeom prst="star5">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7" name="5-Point Star 6"/>
          <p:cNvSpPr/>
          <p:nvPr/>
        </p:nvSpPr>
        <p:spPr>
          <a:xfrm>
            <a:off x="4066546" y="1269976"/>
            <a:ext cx="554360" cy="626368"/>
          </a:xfrm>
          <a:prstGeom prst="star5">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 name="5-Point Star 7"/>
          <p:cNvSpPr/>
          <p:nvPr/>
        </p:nvSpPr>
        <p:spPr>
          <a:xfrm>
            <a:off x="3896754" y="643608"/>
            <a:ext cx="554360" cy="626368"/>
          </a:xfrm>
          <a:prstGeom prst="star5">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9" name="5-Point Star 8"/>
          <p:cNvSpPr/>
          <p:nvPr/>
        </p:nvSpPr>
        <p:spPr>
          <a:xfrm>
            <a:off x="4672608" y="1481095"/>
            <a:ext cx="554360" cy="626368"/>
          </a:xfrm>
          <a:prstGeom prst="star5">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Rounded Rectangle 9"/>
          <p:cNvSpPr/>
          <p:nvPr/>
        </p:nvSpPr>
        <p:spPr>
          <a:xfrm>
            <a:off x="35140" y="2210985"/>
            <a:ext cx="4461582" cy="43204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IN" sz="2400" dirty="0"/>
              <a:t> </a:t>
            </a:r>
            <a:r>
              <a:rPr lang="en-IN" sz="2400" dirty="0" smtClean="0"/>
              <a:t>class ProducerThread {</a:t>
            </a:r>
          </a:p>
          <a:p>
            <a:pPr algn="just"/>
            <a:r>
              <a:rPr lang="en-IN" sz="2400" dirty="0" smtClean="0"/>
              <a:t>	Produce(){</a:t>
            </a:r>
          </a:p>
          <a:p>
            <a:pPr algn="just"/>
            <a:r>
              <a:rPr lang="en-IN" sz="2400" dirty="0" smtClean="0"/>
              <a:t>		Synchronized(q){</a:t>
            </a:r>
          </a:p>
          <a:p>
            <a:pPr algn="just"/>
            <a:r>
              <a:rPr lang="en-IN" sz="2400" dirty="0" smtClean="0"/>
              <a:t>			Produce item to the queue</a:t>
            </a:r>
          </a:p>
          <a:p>
            <a:pPr algn="just"/>
            <a:r>
              <a:rPr lang="en-IN" sz="2400" dirty="0" smtClean="0"/>
              <a:t>		q.notify()</a:t>
            </a:r>
          </a:p>
          <a:p>
            <a:pPr algn="just"/>
            <a:r>
              <a:rPr lang="en-IN" sz="2400" dirty="0" smtClean="0"/>
              <a:t>		}</a:t>
            </a:r>
          </a:p>
          <a:p>
            <a:pPr algn="just"/>
            <a:r>
              <a:rPr lang="en-IN" sz="2400" dirty="0" smtClean="0"/>
              <a:t>	}</a:t>
            </a:r>
          </a:p>
          <a:p>
            <a:pPr algn="just"/>
            <a:r>
              <a:rPr lang="en-IN" sz="2400" dirty="0"/>
              <a:t>}</a:t>
            </a:r>
            <a:endParaRPr lang="en-IN" sz="2400" dirty="0" smtClean="0"/>
          </a:p>
          <a:p>
            <a:pPr algn="just"/>
            <a:endParaRPr lang="en-IN" sz="2400" dirty="0"/>
          </a:p>
        </p:txBody>
      </p:sp>
      <p:sp>
        <p:nvSpPr>
          <p:cNvPr id="11" name="Rounded Rectangle 10"/>
          <p:cNvSpPr/>
          <p:nvPr/>
        </p:nvSpPr>
        <p:spPr>
          <a:xfrm>
            <a:off x="4496722" y="2231232"/>
            <a:ext cx="4647277" cy="43204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IN" sz="2400" dirty="0"/>
              <a:t> </a:t>
            </a:r>
            <a:r>
              <a:rPr lang="en-IN" sz="2400" dirty="0" smtClean="0"/>
              <a:t>class ConsumerThread {</a:t>
            </a:r>
          </a:p>
          <a:p>
            <a:pPr algn="just"/>
            <a:r>
              <a:rPr lang="en-IN" sz="2400" dirty="0" smtClean="0"/>
              <a:t>	Consume(){</a:t>
            </a:r>
          </a:p>
          <a:p>
            <a:pPr algn="just"/>
            <a:r>
              <a:rPr lang="en-IN" sz="2400" dirty="0" smtClean="0"/>
              <a:t>		Synchronized(q){</a:t>
            </a:r>
          </a:p>
          <a:p>
            <a:pPr algn="just"/>
            <a:r>
              <a:rPr lang="en-IN" sz="2400" dirty="0" smtClean="0"/>
              <a:t>			if( q is empty)</a:t>
            </a:r>
          </a:p>
          <a:p>
            <a:pPr algn="just"/>
            <a:r>
              <a:rPr lang="en-IN" sz="2400" dirty="0"/>
              <a:t>	</a:t>
            </a:r>
            <a:r>
              <a:rPr lang="en-IN" sz="2400" dirty="0" smtClean="0"/>
              <a:t>		q.wait()</a:t>
            </a:r>
          </a:p>
          <a:p>
            <a:pPr algn="just"/>
            <a:r>
              <a:rPr lang="en-IN" sz="2400" dirty="0"/>
              <a:t>	</a:t>
            </a:r>
            <a:r>
              <a:rPr lang="en-IN" sz="2400" dirty="0" smtClean="0"/>
              <a:t>		else consume items</a:t>
            </a:r>
          </a:p>
          <a:p>
            <a:pPr algn="just"/>
            <a:r>
              <a:rPr lang="en-IN" sz="2400" dirty="0"/>
              <a:t>	</a:t>
            </a:r>
            <a:r>
              <a:rPr lang="en-IN" sz="2400" dirty="0" smtClean="0"/>
              <a:t>	}</a:t>
            </a:r>
          </a:p>
          <a:p>
            <a:pPr algn="just"/>
            <a:r>
              <a:rPr lang="en-IN" sz="2400" dirty="0" smtClean="0"/>
              <a:t>	}</a:t>
            </a:r>
          </a:p>
          <a:p>
            <a:pPr algn="just"/>
            <a:r>
              <a:rPr lang="en-IN" sz="2400" dirty="0"/>
              <a:t>}</a:t>
            </a:r>
            <a:endParaRPr lang="en-IN" sz="2400" dirty="0" smtClean="0"/>
          </a:p>
          <a:p>
            <a:pPr algn="just"/>
            <a:endParaRPr lang="en-IN" sz="2400" dirty="0"/>
          </a:p>
        </p:txBody>
      </p:sp>
      <p:cxnSp>
        <p:nvCxnSpPr>
          <p:cNvPr id="13" name="Curved Connector 12"/>
          <p:cNvCxnSpPr/>
          <p:nvPr/>
        </p:nvCxnSpPr>
        <p:spPr>
          <a:xfrm>
            <a:off x="1468876" y="1167911"/>
            <a:ext cx="2313799" cy="378055"/>
          </a:xfrm>
          <a:prstGeom prst="curvedConnector3">
            <a:avLst/>
          </a:prstGeom>
          <a:ln>
            <a:tailEnd type="arrow"/>
          </a:ln>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467544" y="695182"/>
            <a:ext cx="2562625" cy="523220"/>
          </a:xfrm>
          <a:prstGeom prst="rect">
            <a:avLst/>
          </a:prstGeom>
          <a:noFill/>
        </p:spPr>
        <p:txBody>
          <a:bodyPr wrap="none" rtlCol="0">
            <a:spAutoFit/>
          </a:bodyPr>
          <a:lstStyle/>
          <a:p>
            <a:r>
              <a:rPr lang="en-IN" sz="2800" dirty="0" smtClean="0"/>
              <a:t>Producer thread</a:t>
            </a:r>
            <a:endParaRPr lang="en-IN" sz="2800" dirty="0"/>
          </a:p>
        </p:txBody>
      </p:sp>
      <p:sp>
        <p:nvSpPr>
          <p:cNvPr id="20" name="TextBox 19"/>
          <p:cNvSpPr txBox="1"/>
          <p:nvPr/>
        </p:nvSpPr>
        <p:spPr>
          <a:xfrm>
            <a:off x="5796136" y="789856"/>
            <a:ext cx="2805640" cy="523220"/>
          </a:xfrm>
          <a:prstGeom prst="rect">
            <a:avLst/>
          </a:prstGeom>
          <a:noFill/>
        </p:spPr>
        <p:txBody>
          <a:bodyPr wrap="none" rtlCol="0">
            <a:spAutoFit/>
          </a:bodyPr>
          <a:lstStyle/>
          <a:p>
            <a:r>
              <a:rPr lang="en-IN" sz="2800" dirty="0" smtClean="0"/>
              <a:t>Consumer  thread</a:t>
            </a:r>
            <a:endParaRPr lang="en-IN" sz="2800" dirty="0"/>
          </a:p>
        </p:txBody>
      </p:sp>
      <p:cxnSp>
        <p:nvCxnSpPr>
          <p:cNvPr id="21" name="Curved Connector 20"/>
          <p:cNvCxnSpPr/>
          <p:nvPr/>
        </p:nvCxnSpPr>
        <p:spPr>
          <a:xfrm flipV="1">
            <a:off x="5508104" y="1269976"/>
            <a:ext cx="864096" cy="524303"/>
          </a:xfrm>
          <a:prstGeom prst="curvedConnector3">
            <a:avLst/>
          </a:prstGeom>
          <a:ln>
            <a:tailEnd type="arrow"/>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5366494" y="47110"/>
            <a:ext cx="1431802" cy="523220"/>
          </a:xfrm>
          <a:prstGeom prst="rect">
            <a:avLst/>
          </a:prstGeom>
          <a:noFill/>
        </p:spPr>
        <p:txBody>
          <a:bodyPr wrap="none" rtlCol="0">
            <a:spAutoFit/>
          </a:bodyPr>
          <a:lstStyle/>
          <a:p>
            <a:r>
              <a:rPr lang="en-IN" sz="2800" dirty="0" smtClean="0"/>
              <a:t>Queue q</a:t>
            </a:r>
            <a:endParaRPr lang="en-IN" sz="2800" dirty="0"/>
          </a:p>
        </p:txBody>
      </p:sp>
    </p:spTree>
    <p:extLst>
      <p:ext uri="{BB962C8B-B14F-4D97-AF65-F5344CB8AC3E}">
        <p14:creationId xmlns:p14="http://schemas.microsoft.com/office/powerpoint/2010/main" val="331496129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FF0000"/>
                </a:solidFill>
              </a:rPr>
              <a:t>Difference between notify() &amp; notifyAll()</a:t>
            </a:r>
            <a:endParaRPr lang="en-IN" dirty="0">
              <a:solidFill>
                <a:srgbClr val="FF0000"/>
              </a:solidFill>
            </a:endParaRPr>
          </a:p>
        </p:txBody>
      </p:sp>
      <p:sp>
        <p:nvSpPr>
          <p:cNvPr id="3" name="Content Placeholder 2"/>
          <p:cNvSpPr>
            <a:spLocks noGrp="1"/>
          </p:cNvSpPr>
          <p:nvPr>
            <p:ph idx="1"/>
          </p:nvPr>
        </p:nvSpPr>
        <p:spPr>
          <a:xfrm>
            <a:off x="251520" y="1645327"/>
            <a:ext cx="8640960" cy="5184576"/>
          </a:xfrm>
        </p:spPr>
        <p:txBody>
          <a:bodyPr>
            <a:normAutofit fontScale="92500" lnSpcReduction="10000"/>
          </a:bodyPr>
          <a:lstStyle/>
          <a:p>
            <a:r>
              <a:rPr lang="en-IN" dirty="0" smtClean="0"/>
              <a:t>We can use </a:t>
            </a:r>
            <a:r>
              <a:rPr lang="en-IN" dirty="0" smtClean="0">
                <a:solidFill>
                  <a:srgbClr val="00B0F0"/>
                </a:solidFill>
              </a:rPr>
              <a:t>notify() </a:t>
            </a:r>
            <a:r>
              <a:rPr lang="en-IN" dirty="0" smtClean="0"/>
              <a:t>method to give notification for </a:t>
            </a:r>
            <a:r>
              <a:rPr lang="en-IN" dirty="0" smtClean="0">
                <a:solidFill>
                  <a:srgbClr val="002060"/>
                </a:solidFill>
              </a:rPr>
              <a:t>only one waiting thread</a:t>
            </a:r>
            <a:r>
              <a:rPr lang="en-IN" dirty="0" smtClean="0"/>
              <a:t>. If </a:t>
            </a:r>
            <a:r>
              <a:rPr lang="en-IN" dirty="0" smtClean="0">
                <a:solidFill>
                  <a:srgbClr val="002060"/>
                </a:solidFill>
              </a:rPr>
              <a:t>multiple</a:t>
            </a:r>
            <a:r>
              <a:rPr lang="en-IN" dirty="0" smtClean="0"/>
              <a:t> threads are </a:t>
            </a:r>
            <a:r>
              <a:rPr lang="en-IN" dirty="0" smtClean="0">
                <a:solidFill>
                  <a:srgbClr val="002060"/>
                </a:solidFill>
              </a:rPr>
              <a:t>waiting</a:t>
            </a:r>
            <a:r>
              <a:rPr lang="en-IN" dirty="0" smtClean="0"/>
              <a:t> then using notify() method </a:t>
            </a:r>
            <a:r>
              <a:rPr lang="en-IN" dirty="0" smtClean="0">
                <a:solidFill>
                  <a:srgbClr val="002060"/>
                </a:solidFill>
              </a:rPr>
              <a:t>only one thread </a:t>
            </a:r>
            <a:r>
              <a:rPr lang="en-IN" dirty="0" smtClean="0"/>
              <a:t>can be </a:t>
            </a:r>
            <a:r>
              <a:rPr lang="en-IN" dirty="0" smtClean="0">
                <a:solidFill>
                  <a:srgbClr val="002060"/>
                </a:solidFill>
              </a:rPr>
              <a:t>notified</a:t>
            </a:r>
            <a:r>
              <a:rPr lang="en-IN" dirty="0" smtClean="0"/>
              <a:t> and </a:t>
            </a:r>
            <a:r>
              <a:rPr lang="en-IN" dirty="0" smtClean="0">
                <a:solidFill>
                  <a:srgbClr val="002060"/>
                </a:solidFill>
              </a:rPr>
              <a:t>remaining</a:t>
            </a:r>
            <a:r>
              <a:rPr lang="en-IN" dirty="0" smtClean="0"/>
              <a:t> threads have to </a:t>
            </a:r>
            <a:r>
              <a:rPr lang="en-IN" dirty="0" smtClean="0">
                <a:solidFill>
                  <a:srgbClr val="002060"/>
                </a:solidFill>
              </a:rPr>
              <a:t>wait</a:t>
            </a:r>
            <a:r>
              <a:rPr lang="en-IN" dirty="0" smtClean="0"/>
              <a:t> for further notifications. Which thread will be notified ,we cant expect ,it depends on JVM.</a:t>
            </a:r>
          </a:p>
          <a:p>
            <a:r>
              <a:rPr lang="en-IN" dirty="0" smtClean="0"/>
              <a:t>We can use </a:t>
            </a:r>
            <a:r>
              <a:rPr lang="en-IN" dirty="0" smtClean="0">
                <a:solidFill>
                  <a:srgbClr val="00B0F0"/>
                </a:solidFill>
              </a:rPr>
              <a:t>notifyAll()</a:t>
            </a:r>
            <a:r>
              <a:rPr lang="en-IN" dirty="0" smtClean="0"/>
              <a:t> method to give </a:t>
            </a:r>
            <a:r>
              <a:rPr lang="en-IN" dirty="0" smtClean="0">
                <a:solidFill>
                  <a:srgbClr val="002060"/>
                </a:solidFill>
              </a:rPr>
              <a:t>notification for all waiting threads</a:t>
            </a:r>
            <a:r>
              <a:rPr lang="en-IN" dirty="0" smtClean="0"/>
              <a:t> of that </a:t>
            </a:r>
            <a:r>
              <a:rPr lang="en-IN" dirty="0" smtClean="0">
                <a:solidFill>
                  <a:srgbClr val="002060"/>
                </a:solidFill>
              </a:rPr>
              <a:t>particular object</a:t>
            </a:r>
            <a:r>
              <a:rPr lang="en-IN" dirty="0" smtClean="0"/>
              <a:t>. Even then multiple threads got notified but </a:t>
            </a:r>
            <a:r>
              <a:rPr lang="en-IN" dirty="0" smtClean="0">
                <a:solidFill>
                  <a:srgbClr val="002060"/>
                </a:solidFill>
              </a:rPr>
              <a:t>execution</a:t>
            </a:r>
            <a:r>
              <a:rPr lang="en-IN" dirty="0" smtClean="0"/>
              <a:t> will be </a:t>
            </a:r>
            <a:r>
              <a:rPr lang="en-IN" dirty="0" smtClean="0">
                <a:solidFill>
                  <a:srgbClr val="002060"/>
                </a:solidFill>
              </a:rPr>
              <a:t>performed by only one thread </a:t>
            </a:r>
            <a:r>
              <a:rPr lang="en-IN" dirty="0" smtClean="0"/>
              <a:t>, because thread </a:t>
            </a:r>
            <a:r>
              <a:rPr lang="en-IN" dirty="0" smtClean="0">
                <a:solidFill>
                  <a:srgbClr val="002060"/>
                </a:solidFill>
              </a:rPr>
              <a:t>requires lock </a:t>
            </a:r>
            <a:r>
              <a:rPr lang="en-IN" dirty="0" smtClean="0"/>
              <a:t>and </a:t>
            </a:r>
            <a:r>
              <a:rPr lang="en-IN" dirty="0" smtClean="0">
                <a:solidFill>
                  <a:srgbClr val="002060"/>
                </a:solidFill>
              </a:rPr>
              <a:t>only one lock is available</a:t>
            </a:r>
            <a:r>
              <a:rPr lang="en-IN" dirty="0" smtClean="0"/>
              <a:t>.  </a:t>
            </a:r>
            <a:endParaRPr lang="en-IN" dirty="0"/>
          </a:p>
        </p:txBody>
      </p:sp>
    </p:spTree>
    <p:extLst>
      <p:ext uri="{BB962C8B-B14F-4D97-AF65-F5344CB8AC3E}">
        <p14:creationId xmlns:p14="http://schemas.microsoft.com/office/powerpoint/2010/main" val="123440341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16632"/>
            <a:ext cx="8856984" cy="6624736"/>
          </a:xfrm>
        </p:spPr>
        <p:txBody>
          <a:bodyPr/>
          <a:lstStyle/>
          <a:p>
            <a:pPr marL="0" indent="0">
              <a:buNone/>
            </a:pPr>
            <a:r>
              <a:rPr lang="en-IN" dirty="0" smtClean="0">
                <a:solidFill>
                  <a:srgbClr val="FF0000"/>
                </a:solidFill>
                <a:sym typeface="Wingdings" pitchFamily="2" charset="2"/>
              </a:rPr>
              <a:t></a:t>
            </a:r>
            <a:r>
              <a:rPr lang="en-IN" dirty="0" smtClean="0">
                <a:sym typeface="Wingdings" pitchFamily="2" charset="2"/>
              </a:rPr>
              <a:t> On which object we are calling wait() method, thread requires the lock of that particular object . For example if we are calling wait() method on s1 then we have to get lock of s1 object but not s2 object.</a:t>
            </a:r>
          </a:p>
          <a:p>
            <a:pPr marL="0" indent="0">
              <a:buNone/>
            </a:pPr>
            <a:r>
              <a:rPr lang="en-IN" dirty="0" smtClean="0">
                <a:sym typeface="Wingdings" pitchFamily="2" charset="2"/>
              </a:rPr>
              <a:t>     </a:t>
            </a:r>
            <a:r>
              <a:rPr lang="en-IN" dirty="0" smtClean="0">
                <a:solidFill>
                  <a:srgbClr val="00B0F0"/>
                </a:solidFill>
                <a:sym typeface="Wingdings" pitchFamily="2" charset="2"/>
              </a:rPr>
              <a:t>Stack s1=new Stack();</a:t>
            </a:r>
          </a:p>
          <a:p>
            <a:pPr marL="0" indent="0">
              <a:buNone/>
            </a:pPr>
            <a:r>
              <a:rPr lang="en-IN" dirty="0">
                <a:solidFill>
                  <a:srgbClr val="00B0F0"/>
                </a:solidFill>
                <a:sym typeface="Wingdings" pitchFamily="2" charset="2"/>
              </a:rPr>
              <a:t> </a:t>
            </a:r>
            <a:r>
              <a:rPr lang="en-IN" dirty="0" smtClean="0">
                <a:solidFill>
                  <a:srgbClr val="00B0F0"/>
                </a:solidFill>
                <a:sym typeface="Wingdings" pitchFamily="2" charset="2"/>
              </a:rPr>
              <a:t>    Stack s2=new </a:t>
            </a:r>
            <a:r>
              <a:rPr lang="en-IN" dirty="0">
                <a:solidFill>
                  <a:srgbClr val="00B0F0"/>
                </a:solidFill>
                <a:sym typeface="Wingdings" pitchFamily="2" charset="2"/>
              </a:rPr>
              <a:t>Stack();</a:t>
            </a:r>
          </a:p>
          <a:p>
            <a:pPr marL="0" indent="0">
              <a:buNone/>
            </a:pPr>
            <a:r>
              <a:rPr lang="en-IN" dirty="0" smtClean="0">
                <a:sym typeface="Wingdings" pitchFamily="2" charset="2"/>
              </a:rPr>
              <a:t> </a:t>
            </a:r>
            <a:endParaRPr lang="en-IN" dirty="0"/>
          </a:p>
        </p:txBody>
      </p:sp>
      <p:sp>
        <p:nvSpPr>
          <p:cNvPr id="4" name="Rounded Rectangle 3"/>
          <p:cNvSpPr/>
          <p:nvPr/>
        </p:nvSpPr>
        <p:spPr>
          <a:xfrm>
            <a:off x="611560" y="4005064"/>
            <a:ext cx="3672408" cy="23762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smtClean="0">
                <a:solidFill>
                  <a:srgbClr val="002060"/>
                </a:solidFill>
              </a:rPr>
              <a:t>synchronized(s1){</a:t>
            </a:r>
          </a:p>
          <a:p>
            <a:pPr algn="ctr"/>
            <a:r>
              <a:rPr lang="en-IN" sz="2800" b="1" dirty="0" smtClean="0">
                <a:solidFill>
                  <a:srgbClr val="002060"/>
                </a:solidFill>
              </a:rPr>
              <a:t>_____;</a:t>
            </a:r>
          </a:p>
          <a:p>
            <a:pPr algn="ctr"/>
            <a:r>
              <a:rPr lang="en-IN" sz="2800" b="1" dirty="0" smtClean="0">
                <a:solidFill>
                  <a:srgbClr val="002060"/>
                </a:solidFill>
              </a:rPr>
              <a:t>   s2.wait();</a:t>
            </a:r>
          </a:p>
          <a:p>
            <a:pPr algn="ctr"/>
            <a:r>
              <a:rPr lang="en-IN" sz="2800" b="1" dirty="0" smtClean="0">
                <a:solidFill>
                  <a:srgbClr val="002060"/>
                </a:solidFill>
              </a:rPr>
              <a:t>_____;</a:t>
            </a:r>
          </a:p>
          <a:p>
            <a:r>
              <a:rPr lang="en-IN" sz="2800" b="1" dirty="0" smtClean="0">
                <a:solidFill>
                  <a:srgbClr val="002060"/>
                </a:solidFill>
              </a:rPr>
              <a:t>	}</a:t>
            </a:r>
            <a:endParaRPr lang="en-IN" sz="2800" b="1" dirty="0">
              <a:solidFill>
                <a:srgbClr val="002060"/>
              </a:solidFill>
            </a:endParaRPr>
          </a:p>
        </p:txBody>
      </p:sp>
      <p:sp>
        <p:nvSpPr>
          <p:cNvPr id="5" name="Rounded Rectangle 4"/>
          <p:cNvSpPr/>
          <p:nvPr/>
        </p:nvSpPr>
        <p:spPr>
          <a:xfrm>
            <a:off x="4716016" y="4157464"/>
            <a:ext cx="3672408" cy="23762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b="1" dirty="0" smtClean="0">
                <a:solidFill>
                  <a:srgbClr val="002060"/>
                </a:solidFill>
              </a:rPr>
              <a:t>synchronized(s1){</a:t>
            </a:r>
          </a:p>
          <a:p>
            <a:pPr algn="ctr"/>
            <a:r>
              <a:rPr lang="en-IN" sz="2800" b="1" dirty="0" smtClean="0">
                <a:solidFill>
                  <a:srgbClr val="002060"/>
                </a:solidFill>
              </a:rPr>
              <a:t>_____;</a:t>
            </a:r>
          </a:p>
          <a:p>
            <a:pPr algn="ctr"/>
            <a:r>
              <a:rPr lang="en-IN" sz="2800" b="1" dirty="0" smtClean="0">
                <a:solidFill>
                  <a:srgbClr val="002060"/>
                </a:solidFill>
              </a:rPr>
              <a:t>   s1.wait();</a:t>
            </a:r>
          </a:p>
          <a:p>
            <a:pPr algn="ctr"/>
            <a:r>
              <a:rPr lang="en-IN" sz="2800" b="1" dirty="0" smtClean="0">
                <a:solidFill>
                  <a:srgbClr val="002060"/>
                </a:solidFill>
              </a:rPr>
              <a:t>_____;</a:t>
            </a:r>
          </a:p>
          <a:p>
            <a:r>
              <a:rPr lang="en-IN" sz="2800" b="1" dirty="0" smtClean="0">
                <a:solidFill>
                  <a:srgbClr val="002060"/>
                </a:solidFill>
              </a:rPr>
              <a:t>	}</a:t>
            </a:r>
            <a:endParaRPr lang="en-IN" sz="2800" b="1" dirty="0">
              <a:solidFill>
                <a:srgbClr val="002060"/>
              </a:solidFill>
            </a:endParaRPr>
          </a:p>
        </p:txBody>
      </p:sp>
      <p:cxnSp>
        <p:nvCxnSpPr>
          <p:cNvPr id="7" name="Straight Arrow Connector 6"/>
          <p:cNvCxnSpPr/>
          <p:nvPr/>
        </p:nvCxnSpPr>
        <p:spPr>
          <a:xfrm flipV="1">
            <a:off x="3707904" y="3602633"/>
            <a:ext cx="1944216" cy="133853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4283968" y="2492896"/>
            <a:ext cx="4608512" cy="1200329"/>
          </a:xfrm>
          <a:prstGeom prst="rect">
            <a:avLst/>
          </a:prstGeom>
          <a:noFill/>
        </p:spPr>
        <p:txBody>
          <a:bodyPr wrap="square" rtlCol="0">
            <a:spAutoFit/>
          </a:bodyPr>
          <a:lstStyle/>
          <a:p>
            <a:r>
              <a:rPr lang="en-IN" sz="2400" dirty="0" smtClean="0">
                <a:solidFill>
                  <a:srgbClr val="00B050"/>
                </a:solidFill>
              </a:rPr>
              <a:t>Here we will get </a:t>
            </a:r>
          </a:p>
          <a:p>
            <a:r>
              <a:rPr lang="en-IN" sz="2400" dirty="0" smtClean="0">
                <a:solidFill>
                  <a:srgbClr val="00B050"/>
                </a:solidFill>
              </a:rPr>
              <a:t>runtime exception:</a:t>
            </a:r>
          </a:p>
          <a:p>
            <a:r>
              <a:rPr lang="en-IN" sz="2400" dirty="0">
                <a:solidFill>
                  <a:srgbClr val="00B050"/>
                </a:solidFill>
              </a:rPr>
              <a:t> </a:t>
            </a:r>
            <a:r>
              <a:rPr lang="en-IN" sz="2400" dirty="0" smtClean="0">
                <a:solidFill>
                  <a:srgbClr val="00B050"/>
                </a:solidFill>
              </a:rPr>
              <a:t>      IllegalMonitorStateException</a:t>
            </a:r>
            <a:endParaRPr lang="en-IN" sz="2400" dirty="0">
              <a:solidFill>
                <a:srgbClr val="00B050"/>
              </a:solidFill>
            </a:endParaRPr>
          </a:p>
        </p:txBody>
      </p:sp>
    </p:spTree>
    <p:extLst>
      <p:ext uri="{BB962C8B-B14F-4D97-AF65-F5344CB8AC3E}">
        <p14:creationId xmlns:p14="http://schemas.microsoft.com/office/powerpoint/2010/main" val="2810830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7943</TotalTime>
  <Words>4740</Words>
  <Application>Microsoft Office PowerPoint</Application>
  <PresentationFormat>On-screen Show (4:3)</PresentationFormat>
  <Paragraphs>1639</Paragraphs>
  <Slides>158</Slides>
  <Notes>2</Notes>
  <HiddenSlides>0</HiddenSlides>
  <MMClips>0</MMClips>
  <ScaleCrop>false</ScaleCrop>
  <HeadingPairs>
    <vt:vector size="4" baseType="variant">
      <vt:variant>
        <vt:lpstr>Theme</vt:lpstr>
      </vt:variant>
      <vt:variant>
        <vt:i4>1</vt:i4>
      </vt:variant>
      <vt:variant>
        <vt:lpstr>Slide Titles</vt:lpstr>
      </vt:variant>
      <vt:variant>
        <vt:i4>158</vt:i4>
      </vt:variant>
    </vt:vector>
  </HeadingPairs>
  <TitlesOfParts>
    <vt:vector size="159" baseType="lpstr">
      <vt:lpstr>Office Theme</vt:lpstr>
      <vt:lpstr>Multithreading</vt:lpstr>
      <vt:lpstr>Multitasking</vt:lpstr>
      <vt:lpstr>Applications</vt:lpstr>
      <vt:lpstr>Thread</vt:lpstr>
      <vt:lpstr>An example of threaded program</vt:lpstr>
      <vt:lpstr>Thread Scheduler</vt:lpstr>
      <vt:lpstr>Methods Defined in Thread Class</vt:lpstr>
      <vt:lpstr> </vt:lpstr>
      <vt:lpstr> </vt:lpstr>
      <vt:lpstr> </vt:lpstr>
      <vt:lpstr> </vt:lpstr>
      <vt:lpstr> </vt:lpstr>
      <vt:lpstr> </vt:lpstr>
      <vt:lpstr> </vt:lpstr>
      <vt:lpstr>Difference b/w t.start() &amp; t.run()</vt:lpstr>
      <vt:lpstr> Inside a start() method</vt:lpstr>
      <vt:lpstr>More about run() method</vt:lpstr>
      <vt:lpstr> </vt:lpstr>
      <vt:lpstr> </vt:lpstr>
      <vt:lpstr> Overriding start() method</vt:lpstr>
      <vt:lpstr>PowerPoint Presentation</vt:lpstr>
      <vt:lpstr>Life cycle of a Thread</vt:lpstr>
      <vt:lpstr>Some important points</vt:lpstr>
      <vt:lpstr>PowerPoint Presentation</vt:lpstr>
      <vt:lpstr>PowerPoint Presentation</vt:lpstr>
      <vt:lpstr>PowerPoint Presentation</vt:lpstr>
      <vt:lpstr>PowerPoint Presentation</vt:lpstr>
      <vt:lpstr>PowerPoint Presentation</vt:lpstr>
      <vt:lpstr>Constructors of Thread class</vt:lpstr>
      <vt:lpstr>Every Thread has a name. May be default or provided by programmer</vt:lpstr>
      <vt:lpstr>PowerPoint Presentation</vt:lpstr>
      <vt:lpstr>Thread Priorities</vt:lpstr>
      <vt:lpstr>PowerPoint Presentation</vt:lpstr>
      <vt:lpstr>Sample program for Priority Demo</vt:lpstr>
      <vt:lpstr>PowerPoint Presentation</vt:lpstr>
      <vt:lpstr>Example on Priority </vt:lpstr>
      <vt:lpstr>PowerPoint Presentation</vt:lpstr>
      <vt:lpstr>Preventing Thread execution temporarily</vt:lpstr>
      <vt:lpstr>1. yield() method</vt:lpstr>
      <vt:lpstr>PowerPoint Presentation</vt:lpstr>
      <vt:lpstr>PowerPoint Presentation</vt:lpstr>
      <vt:lpstr>Impact of yield() method on life cycle of a Thread</vt:lpstr>
      <vt:lpstr>2. join() method</vt:lpstr>
      <vt:lpstr>PowerPoint Presentation</vt:lpstr>
      <vt:lpstr>PowerPoint Presentation</vt:lpstr>
      <vt:lpstr>PowerPoint Presentation</vt:lpstr>
      <vt:lpstr>PowerPoint Presentation</vt:lpstr>
      <vt:lpstr>Impact of join() method on life cycle of a Thread</vt:lpstr>
      <vt:lpstr>Another example</vt:lpstr>
      <vt:lpstr>PowerPoint Presentation</vt:lpstr>
      <vt:lpstr>Important point regarding join() method</vt:lpstr>
      <vt:lpstr> An example for deadlock</vt:lpstr>
      <vt:lpstr>3. sleep() method</vt:lpstr>
      <vt:lpstr>PowerPoint Presentation</vt:lpstr>
      <vt:lpstr>How a thread can interrupt another thread!</vt:lpstr>
      <vt:lpstr>PowerPoint Presentation</vt:lpstr>
      <vt:lpstr>PowerPoint Presentation</vt:lpstr>
      <vt:lpstr>PowerPoint Presentation</vt:lpstr>
      <vt:lpstr>Synchronization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 level lock</vt:lpstr>
      <vt:lpstr>PowerPoint Presentation</vt:lpstr>
      <vt:lpstr>PowerPoint Presentation</vt:lpstr>
      <vt:lpstr>PowerPoint Presentation</vt:lpstr>
      <vt:lpstr>PowerPoint Presentation</vt:lpstr>
      <vt:lpstr>PowerPoint Presentation</vt:lpstr>
      <vt:lpstr>Synchronized block concept</vt:lpstr>
      <vt:lpstr>Declaring a synchronized block</vt:lpstr>
      <vt:lpstr>Examples 1</vt:lpstr>
      <vt:lpstr>PowerPoint Presentation</vt:lpstr>
      <vt:lpstr>PowerPoint Presentation</vt:lpstr>
      <vt:lpstr>Example 2</vt:lpstr>
      <vt:lpstr>PowerPoint Presentation</vt:lpstr>
      <vt:lpstr>PowerPoint Presentation</vt:lpstr>
      <vt:lpstr>We should know this also</vt:lpstr>
      <vt:lpstr>Can a thread acquire more than one lock simultaneously ?</vt:lpstr>
      <vt:lpstr>Inter thread communication</vt:lpstr>
      <vt:lpstr>PowerPoint Presentation</vt:lpstr>
      <vt:lpstr>You should know this also</vt:lpstr>
      <vt:lpstr>PowerPoint Presentation</vt:lpstr>
      <vt:lpstr>Impact of wait() &amp; notify() methods on life cycle of a Thread</vt:lpstr>
      <vt:lpstr>PowerPoint Presentation</vt:lpstr>
      <vt:lpstr>PowerPoint Presentation</vt:lpstr>
      <vt:lpstr>Now let’s use wait() and notify methods </vt:lpstr>
      <vt:lpstr>PowerPoint Presentation</vt:lpstr>
      <vt:lpstr>Few more facts </vt:lpstr>
      <vt:lpstr>Producer Consumer Problem</vt:lpstr>
      <vt:lpstr>PowerPoint Presentation</vt:lpstr>
      <vt:lpstr>Difference between notify() &amp; notifyAll()</vt:lpstr>
      <vt:lpstr>PowerPoint Presentation</vt:lpstr>
      <vt:lpstr>Deadlock </vt:lpstr>
      <vt:lpstr>PowerPoint Presentation</vt:lpstr>
      <vt:lpstr>PowerPoint Presentation</vt:lpstr>
      <vt:lpstr>PowerPoint Presentation</vt:lpstr>
      <vt:lpstr>Deadlock v/s Starvation</vt:lpstr>
      <vt:lpstr>Daemon threads</vt:lpstr>
      <vt:lpstr>PowerPoint Presentation</vt:lpstr>
      <vt:lpstr>Important point</vt:lpstr>
      <vt:lpstr>Default Nature</vt:lpstr>
      <vt:lpstr>PowerPoint Presentation</vt:lpstr>
      <vt:lpstr>PowerPoint Presentation</vt:lpstr>
      <vt:lpstr>PowerPoint Presentation</vt:lpstr>
      <vt:lpstr>PowerPoint Presentation</vt:lpstr>
      <vt:lpstr>Green Thread</vt:lpstr>
      <vt:lpstr>PowerPoint Presentation</vt:lpstr>
      <vt:lpstr>Some other methods</vt:lpstr>
      <vt:lpstr>How to suspend and resume a thread?</vt:lpstr>
      <vt:lpstr>Thread Group</vt:lpstr>
      <vt:lpstr>PowerPoint Presentation</vt:lpstr>
      <vt:lpstr>PowerPoint Presentation</vt:lpstr>
      <vt:lpstr>PowerPoint Presentation</vt:lpstr>
      <vt:lpstr>PowerPoint Presentation</vt:lpstr>
      <vt:lpstr>PowerPoint Presentation</vt:lpstr>
      <vt:lpstr>Constructors of ThreadGroup</vt:lpstr>
      <vt:lpstr>PowerPoint Presentation</vt:lpstr>
      <vt:lpstr>Important methods of ThreadGroup class</vt:lpstr>
      <vt:lpstr>PowerPoint Presentation</vt:lpstr>
      <vt:lpstr>Example </vt:lpstr>
      <vt:lpstr>PowerPoint Presentation</vt:lpstr>
      <vt:lpstr>Write a program to display all active threads belongs to system group and its child group.</vt:lpstr>
      <vt:lpstr>java.util.concurrent package</vt:lpstr>
      <vt:lpstr>PowerPoint Presentation</vt:lpstr>
      <vt:lpstr>Important methods of Lock interface</vt:lpstr>
      <vt:lpstr>PowerPoint Presentation</vt:lpstr>
      <vt:lpstr>PowerPoint Presentation</vt:lpstr>
      <vt:lpstr>Reentrantlock class</vt:lpstr>
      <vt:lpstr>PowerPoint Presentation</vt:lpstr>
      <vt:lpstr>Important methods of ReentrantLock class</vt:lpstr>
      <vt:lpstr>PowerPoint Presentation</vt:lpstr>
      <vt:lpstr>Using ReentrantLock instead of synchronized keyword </vt:lpstr>
      <vt:lpstr>PowerPoint Presentation</vt:lpstr>
      <vt:lpstr>PowerPoint Presentation</vt:lpstr>
      <vt:lpstr>Demo program for tryLock() method</vt:lpstr>
      <vt:lpstr>PowerPoint Presentation</vt:lpstr>
      <vt:lpstr>Demo program for tryLock() method with time period</vt:lpstr>
      <vt:lpstr>PowerPoint Presentation</vt:lpstr>
      <vt:lpstr>PowerPoint Presentation</vt:lpstr>
      <vt:lpstr>Thread Pools (Executor FrameWork)</vt:lpstr>
      <vt:lpstr>PowerPoint Presentation</vt:lpstr>
      <vt:lpstr>Example </vt:lpstr>
      <vt:lpstr>PowerPoint Presentation</vt:lpstr>
      <vt:lpstr>PowerPoint Presentation</vt:lpstr>
      <vt:lpstr>Callable &amp; Future</vt:lpstr>
      <vt:lpstr>Example </vt:lpstr>
      <vt:lpstr>PowerPoint Presentation</vt:lpstr>
      <vt:lpstr>Difference between Runnable &amp; Callable</vt:lpstr>
      <vt:lpstr>ThreadLocal class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Multithreading</dc:title>
  <dc:creator>Hp</dc:creator>
  <cp:lastModifiedBy>Hp</cp:lastModifiedBy>
  <cp:revision>339</cp:revision>
  <dcterms:created xsi:type="dcterms:W3CDTF">2018-03-08T14:50:20Z</dcterms:created>
  <dcterms:modified xsi:type="dcterms:W3CDTF">2018-03-14T20:36:19Z</dcterms:modified>
</cp:coreProperties>
</file>