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theme/theme8.xml" ContentType="application/vnd.openxmlformats-officedocument.theme+xml"/>
  <Override PartName="/ppt/slideLayouts/slideLayout6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4"/>
    <p:sldMasterId id="2147483651" r:id="rId5"/>
    <p:sldMasterId id="2147483652" r:id="rId6"/>
    <p:sldMasterId id="2147483653" r:id="rId7"/>
    <p:sldMasterId id="2147483922" r:id="rId8"/>
    <p:sldMasterId id="2147483935" r:id="rId9"/>
    <p:sldMasterId id="2147483937" r:id="rId10"/>
    <p:sldMasterId id="2147483939" r:id="rId11"/>
    <p:sldMasterId id="2147483941" r:id="rId12"/>
  </p:sldMasterIdLst>
  <p:notesMasterIdLst>
    <p:notesMasterId r:id="rId36"/>
  </p:notesMasterIdLst>
  <p:handoutMasterIdLst>
    <p:handoutMasterId r:id="rId37"/>
  </p:handoutMasterIdLst>
  <p:sldIdLst>
    <p:sldId id="304" r:id="rId13"/>
    <p:sldId id="361"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394" r:id="rId34"/>
    <p:sldId id="344" r:id="rId35"/>
  </p:sldIdLst>
  <p:sldSz cx="9144000" cy="6858000" type="screen4x3"/>
  <p:notesSz cx="6797675" cy="9928225"/>
  <p:defaultTextStyle>
    <a:defPPr>
      <a:defRPr lang="en-GB"/>
    </a:defPPr>
    <a:lvl1pPr algn="ctr" rtl="0" fontAlgn="base">
      <a:spcBef>
        <a:spcPct val="0"/>
      </a:spcBef>
      <a:spcAft>
        <a:spcPct val="0"/>
      </a:spcAft>
      <a:defRPr sz="2400" kern="1200">
        <a:solidFill>
          <a:schemeClr val="tx1"/>
        </a:solidFill>
        <a:latin typeface="Arial" pitchFamily="34" charset="0"/>
        <a:ea typeface="+mn-ea"/>
        <a:cs typeface="+mn-cs"/>
      </a:defRPr>
    </a:lvl1pPr>
    <a:lvl2pPr marL="457200" algn="ctr" rtl="0" fontAlgn="base">
      <a:spcBef>
        <a:spcPct val="0"/>
      </a:spcBef>
      <a:spcAft>
        <a:spcPct val="0"/>
      </a:spcAft>
      <a:defRPr sz="2400" kern="1200">
        <a:solidFill>
          <a:schemeClr val="tx1"/>
        </a:solidFill>
        <a:latin typeface="Arial" pitchFamily="34" charset="0"/>
        <a:ea typeface="+mn-ea"/>
        <a:cs typeface="+mn-cs"/>
      </a:defRPr>
    </a:lvl2pPr>
    <a:lvl3pPr marL="914400" algn="ctr" rtl="0" fontAlgn="base">
      <a:spcBef>
        <a:spcPct val="0"/>
      </a:spcBef>
      <a:spcAft>
        <a:spcPct val="0"/>
      </a:spcAft>
      <a:defRPr sz="2400" kern="1200">
        <a:solidFill>
          <a:schemeClr val="tx1"/>
        </a:solidFill>
        <a:latin typeface="Arial" pitchFamily="34" charset="0"/>
        <a:ea typeface="+mn-ea"/>
        <a:cs typeface="+mn-cs"/>
      </a:defRPr>
    </a:lvl3pPr>
    <a:lvl4pPr marL="1371600" algn="ctr" rtl="0" fontAlgn="base">
      <a:spcBef>
        <a:spcPct val="0"/>
      </a:spcBef>
      <a:spcAft>
        <a:spcPct val="0"/>
      </a:spcAft>
      <a:defRPr sz="2400" kern="1200">
        <a:solidFill>
          <a:schemeClr val="tx1"/>
        </a:solidFill>
        <a:latin typeface="Arial" pitchFamily="34" charset="0"/>
        <a:ea typeface="+mn-ea"/>
        <a:cs typeface="+mn-cs"/>
      </a:defRPr>
    </a:lvl4pPr>
    <a:lvl5pPr marL="1828800" algn="ct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FFCC"/>
    <a:srgbClr val="CCFFFF"/>
    <a:srgbClr val="FFCCFF"/>
    <a:srgbClr val="CCFF99"/>
    <a:srgbClr val="300BB9"/>
    <a:srgbClr val="FF0000"/>
    <a:srgbClr val="E20000"/>
    <a:srgbClr val="CBD3EA"/>
    <a:srgbClr val="E7EA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61" autoAdjust="0"/>
    <p:restoredTop sz="94104" autoAdjust="0"/>
  </p:normalViewPr>
  <p:slideViewPr>
    <p:cSldViewPr snapToGrid="0">
      <p:cViewPr varScale="1">
        <p:scale>
          <a:sx n="140" d="100"/>
          <a:sy n="140" d="100"/>
        </p:scale>
        <p:origin x="952" y="19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viewProps" Target="viewProps.xml"/><Relationship Id="rId21" Type="http://schemas.openxmlformats.org/officeDocument/2006/relationships/slide" Target="slides/slide9.xml"/><Relationship Id="rId34" Type="http://schemas.openxmlformats.org/officeDocument/2006/relationships/slide" Target="slides/slide22.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0719A6-3064-0D43-AFDE-464B4A841F4C}"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71A3EE73-688C-2446-A535-567F4DCE3C18}">
      <dgm:prSet phldrT="[Text]"/>
      <dgm:spPr/>
      <dgm:t>
        <a:bodyPr/>
        <a:lstStyle/>
        <a:p>
          <a:r>
            <a:rPr lang="en-US" dirty="0"/>
            <a:t>CSS3</a:t>
          </a:r>
        </a:p>
      </dgm:t>
    </dgm:pt>
    <dgm:pt modelId="{8B849FA8-BA06-A648-BCFA-BFE8033AA64A}" type="parTrans" cxnId="{D5308D3D-B87B-2E49-AD2D-A03CAF69C47D}">
      <dgm:prSet/>
      <dgm:spPr/>
      <dgm:t>
        <a:bodyPr/>
        <a:lstStyle/>
        <a:p>
          <a:endParaRPr lang="en-US"/>
        </a:p>
      </dgm:t>
    </dgm:pt>
    <dgm:pt modelId="{E846DDDE-EFFD-B449-8A04-2304CE4ABB71}" type="sibTrans" cxnId="{D5308D3D-B87B-2E49-AD2D-A03CAF69C47D}">
      <dgm:prSet/>
      <dgm:spPr/>
      <dgm:t>
        <a:bodyPr/>
        <a:lstStyle/>
        <a:p>
          <a:endParaRPr lang="en-US"/>
        </a:p>
      </dgm:t>
    </dgm:pt>
    <dgm:pt modelId="{A58641E9-3D7B-E347-BF37-0A5945751AB4}">
      <dgm:prSet phldrT="[Text]"/>
      <dgm:spPr/>
      <dgm:t>
        <a:bodyPr/>
        <a:lstStyle/>
        <a:p>
          <a:r>
            <a:rPr lang="en-US" dirty="0"/>
            <a:t>Transitions</a:t>
          </a:r>
        </a:p>
      </dgm:t>
    </dgm:pt>
    <dgm:pt modelId="{BE281ACB-0E4D-574D-8931-C6309CC56740}" type="parTrans" cxnId="{1E1BB866-34B5-354E-9680-A64277E0922B}">
      <dgm:prSet/>
      <dgm:spPr/>
      <dgm:t>
        <a:bodyPr/>
        <a:lstStyle/>
        <a:p>
          <a:endParaRPr lang="en-US"/>
        </a:p>
      </dgm:t>
    </dgm:pt>
    <dgm:pt modelId="{CBCBDD33-E404-5846-92F2-1EA4DD89917D}" type="sibTrans" cxnId="{1E1BB866-34B5-354E-9680-A64277E0922B}">
      <dgm:prSet/>
      <dgm:spPr/>
      <dgm:t>
        <a:bodyPr/>
        <a:lstStyle/>
        <a:p>
          <a:endParaRPr lang="en-US"/>
        </a:p>
      </dgm:t>
    </dgm:pt>
    <dgm:pt modelId="{835D5517-2D1B-8248-AA4F-A90711B89633}">
      <dgm:prSet phldrT="[Text]"/>
      <dgm:spPr/>
      <dgm:t>
        <a:bodyPr/>
        <a:lstStyle/>
        <a:p>
          <a:r>
            <a:rPr lang="en-US" dirty="0"/>
            <a:t>Transforms</a:t>
          </a:r>
        </a:p>
      </dgm:t>
    </dgm:pt>
    <dgm:pt modelId="{379DDDF1-0540-A142-84BC-F4686F773EDB}" type="parTrans" cxnId="{B2C7E486-4A72-984B-978C-C2FD8FD05293}">
      <dgm:prSet/>
      <dgm:spPr/>
      <dgm:t>
        <a:bodyPr/>
        <a:lstStyle/>
        <a:p>
          <a:endParaRPr lang="en-US"/>
        </a:p>
      </dgm:t>
    </dgm:pt>
    <dgm:pt modelId="{BD850DF9-D403-C644-9DC5-52B2CA83B3E3}" type="sibTrans" cxnId="{B2C7E486-4A72-984B-978C-C2FD8FD05293}">
      <dgm:prSet/>
      <dgm:spPr/>
      <dgm:t>
        <a:bodyPr/>
        <a:lstStyle/>
        <a:p>
          <a:endParaRPr lang="en-US"/>
        </a:p>
      </dgm:t>
    </dgm:pt>
    <dgm:pt modelId="{1C453BEB-EFB2-6C4B-8704-8D84444DD506}">
      <dgm:prSet phldrT="[Text]"/>
      <dgm:spPr/>
      <dgm:t>
        <a:bodyPr/>
        <a:lstStyle/>
        <a:p>
          <a:r>
            <a:rPr lang="en-US" dirty="0"/>
            <a:t>Animations</a:t>
          </a:r>
        </a:p>
      </dgm:t>
    </dgm:pt>
    <dgm:pt modelId="{BCFE128B-E562-0146-863F-6C0CFC131BAA}" type="parTrans" cxnId="{CBE4B5C9-4A75-FD49-883B-751EE00DF560}">
      <dgm:prSet/>
      <dgm:spPr/>
      <dgm:t>
        <a:bodyPr/>
        <a:lstStyle/>
        <a:p>
          <a:endParaRPr lang="en-US"/>
        </a:p>
      </dgm:t>
    </dgm:pt>
    <dgm:pt modelId="{CF058415-8ECD-C44B-8661-81ED539CF25A}" type="sibTrans" cxnId="{CBE4B5C9-4A75-FD49-883B-751EE00DF560}">
      <dgm:prSet/>
      <dgm:spPr/>
      <dgm:t>
        <a:bodyPr/>
        <a:lstStyle/>
        <a:p>
          <a:endParaRPr lang="en-US"/>
        </a:p>
      </dgm:t>
    </dgm:pt>
    <dgm:pt modelId="{CF17C9A8-65FF-0D4B-B3FF-40410899A66B}">
      <dgm:prSet phldrT="[Text]"/>
      <dgm:spPr/>
      <dgm:t>
        <a:bodyPr/>
        <a:lstStyle/>
        <a:p>
          <a:r>
            <a:rPr lang="en-US" dirty="0"/>
            <a:t>Media Queries</a:t>
          </a:r>
        </a:p>
      </dgm:t>
    </dgm:pt>
    <dgm:pt modelId="{5608A114-4A6A-294E-9E55-8844CE2844C1}" type="parTrans" cxnId="{A2B0E4F0-3049-4F47-9A68-5FC0AD118A66}">
      <dgm:prSet/>
      <dgm:spPr/>
      <dgm:t>
        <a:bodyPr/>
        <a:lstStyle/>
        <a:p>
          <a:endParaRPr lang="en-US"/>
        </a:p>
      </dgm:t>
    </dgm:pt>
    <dgm:pt modelId="{4132565C-A9F0-C045-978A-5764B04BA1AC}" type="sibTrans" cxnId="{A2B0E4F0-3049-4F47-9A68-5FC0AD118A66}">
      <dgm:prSet/>
      <dgm:spPr/>
      <dgm:t>
        <a:bodyPr/>
        <a:lstStyle/>
        <a:p>
          <a:endParaRPr lang="en-US"/>
        </a:p>
      </dgm:t>
    </dgm:pt>
    <dgm:pt modelId="{3B88D547-EFB6-F448-86B2-FD130D3CD1D1}">
      <dgm:prSet phldrT="[Text]"/>
      <dgm:spPr/>
      <dgm:t>
        <a:bodyPr/>
        <a:lstStyle/>
        <a:p>
          <a:r>
            <a:rPr lang="en-US" dirty="0"/>
            <a:t>Fonts</a:t>
          </a:r>
        </a:p>
      </dgm:t>
    </dgm:pt>
    <dgm:pt modelId="{74D07B72-8EC6-7B4C-850D-DC75DDA2F26C}" type="parTrans" cxnId="{90C117AD-9F15-BC4A-AF88-8AC1988C3F44}">
      <dgm:prSet/>
      <dgm:spPr/>
      <dgm:t>
        <a:bodyPr/>
        <a:lstStyle/>
        <a:p>
          <a:endParaRPr lang="en-US"/>
        </a:p>
      </dgm:t>
    </dgm:pt>
    <dgm:pt modelId="{64066CBE-2DD8-8C41-98C9-3A25F361FE59}" type="sibTrans" cxnId="{90C117AD-9F15-BC4A-AF88-8AC1988C3F44}">
      <dgm:prSet/>
      <dgm:spPr/>
      <dgm:t>
        <a:bodyPr/>
        <a:lstStyle/>
        <a:p>
          <a:endParaRPr lang="en-US"/>
        </a:p>
      </dgm:t>
    </dgm:pt>
    <dgm:pt modelId="{627D2A9F-9221-B74C-B412-65B08B3B1191}" type="pres">
      <dgm:prSet presAssocID="{400719A6-3064-0D43-AFDE-464B4A841F4C}" presName="vert0" presStyleCnt="0">
        <dgm:presLayoutVars>
          <dgm:dir/>
          <dgm:animOne val="branch"/>
          <dgm:animLvl val="lvl"/>
        </dgm:presLayoutVars>
      </dgm:prSet>
      <dgm:spPr/>
    </dgm:pt>
    <dgm:pt modelId="{0A16E549-1035-7842-8373-9CE7A5D82669}" type="pres">
      <dgm:prSet presAssocID="{71A3EE73-688C-2446-A535-567F4DCE3C18}" presName="thickLine" presStyleLbl="alignNode1" presStyleIdx="0" presStyleCnt="1"/>
      <dgm:spPr/>
    </dgm:pt>
    <dgm:pt modelId="{E7ECB385-61CD-FC4A-97DD-237973C54479}" type="pres">
      <dgm:prSet presAssocID="{71A3EE73-688C-2446-A535-567F4DCE3C18}" presName="horz1" presStyleCnt="0"/>
      <dgm:spPr/>
    </dgm:pt>
    <dgm:pt modelId="{D4830F91-0CF6-E14E-9027-C6163544103D}" type="pres">
      <dgm:prSet presAssocID="{71A3EE73-688C-2446-A535-567F4DCE3C18}" presName="tx1" presStyleLbl="revTx" presStyleIdx="0" presStyleCnt="6"/>
      <dgm:spPr/>
    </dgm:pt>
    <dgm:pt modelId="{CDAD6218-2A40-FE48-880D-4517A3D5573E}" type="pres">
      <dgm:prSet presAssocID="{71A3EE73-688C-2446-A535-567F4DCE3C18}" presName="vert1" presStyleCnt="0"/>
      <dgm:spPr/>
    </dgm:pt>
    <dgm:pt modelId="{A66E93A9-332A-2F42-89D3-B1C4060311B8}" type="pres">
      <dgm:prSet presAssocID="{A58641E9-3D7B-E347-BF37-0A5945751AB4}" presName="vertSpace2a" presStyleCnt="0"/>
      <dgm:spPr/>
    </dgm:pt>
    <dgm:pt modelId="{8B089B61-8FBF-754D-BCD6-911A5A40C959}" type="pres">
      <dgm:prSet presAssocID="{A58641E9-3D7B-E347-BF37-0A5945751AB4}" presName="horz2" presStyleCnt="0"/>
      <dgm:spPr/>
    </dgm:pt>
    <dgm:pt modelId="{21F17444-1979-A946-8CC1-5F2326F7B11A}" type="pres">
      <dgm:prSet presAssocID="{A58641E9-3D7B-E347-BF37-0A5945751AB4}" presName="horzSpace2" presStyleCnt="0"/>
      <dgm:spPr/>
    </dgm:pt>
    <dgm:pt modelId="{C9444ED9-C7FA-2549-A03D-353CABB4360F}" type="pres">
      <dgm:prSet presAssocID="{A58641E9-3D7B-E347-BF37-0A5945751AB4}" presName="tx2" presStyleLbl="revTx" presStyleIdx="1" presStyleCnt="6"/>
      <dgm:spPr/>
    </dgm:pt>
    <dgm:pt modelId="{F81C5D2D-FBEB-9845-BA76-A9C63E5AB248}" type="pres">
      <dgm:prSet presAssocID="{A58641E9-3D7B-E347-BF37-0A5945751AB4}" presName="vert2" presStyleCnt="0"/>
      <dgm:spPr/>
    </dgm:pt>
    <dgm:pt modelId="{8F08A1B9-2A83-134F-8A25-6A0F50003536}" type="pres">
      <dgm:prSet presAssocID="{A58641E9-3D7B-E347-BF37-0A5945751AB4}" presName="thinLine2b" presStyleLbl="callout" presStyleIdx="0" presStyleCnt="5"/>
      <dgm:spPr/>
    </dgm:pt>
    <dgm:pt modelId="{E7D81B68-C7C0-F14B-9D44-C98735516DFD}" type="pres">
      <dgm:prSet presAssocID="{A58641E9-3D7B-E347-BF37-0A5945751AB4}" presName="vertSpace2b" presStyleCnt="0"/>
      <dgm:spPr/>
    </dgm:pt>
    <dgm:pt modelId="{7CDF188A-3FB8-8849-B7F5-25D2F1E3E2E0}" type="pres">
      <dgm:prSet presAssocID="{835D5517-2D1B-8248-AA4F-A90711B89633}" presName="horz2" presStyleCnt="0"/>
      <dgm:spPr/>
    </dgm:pt>
    <dgm:pt modelId="{6C863ADF-DC0A-D54E-B621-D6D42135A0C2}" type="pres">
      <dgm:prSet presAssocID="{835D5517-2D1B-8248-AA4F-A90711B89633}" presName="horzSpace2" presStyleCnt="0"/>
      <dgm:spPr/>
    </dgm:pt>
    <dgm:pt modelId="{CA259E7B-4D37-3B46-9083-83DD5545F833}" type="pres">
      <dgm:prSet presAssocID="{835D5517-2D1B-8248-AA4F-A90711B89633}" presName="tx2" presStyleLbl="revTx" presStyleIdx="2" presStyleCnt="6"/>
      <dgm:spPr/>
    </dgm:pt>
    <dgm:pt modelId="{3D4AC495-3BB8-E448-A713-147959BC0627}" type="pres">
      <dgm:prSet presAssocID="{835D5517-2D1B-8248-AA4F-A90711B89633}" presName="vert2" presStyleCnt="0"/>
      <dgm:spPr/>
    </dgm:pt>
    <dgm:pt modelId="{AE8CCBF8-47B1-FD43-B84E-532A16D6C177}" type="pres">
      <dgm:prSet presAssocID="{835D5517-2D1B-8248-AA4F-A90711B89633}" presName="thinLine2b" presStyleLbl="callout" presStyleIdx="1" presStyleCnt="5"/>
      <dgm:spPr/>
    </dgm:pt>
    <dgm:pt modelId="{83474F55-48AF-1E46-87BF-E488E501E5E9}" type="pres">
      <dgm:prSet presAssocID="{835D5517-2D1B-8248-AA4F-A90711B89633}" presName="vertSpace2b" presStyleCnt="0"/>
      <dgm:spPr/>
    </dgm:pt>
    <dgm:pt modelId="{CC6C2066-7B16-8344-ABA2-7041BA979999}" type="pres">
      <dgm:prSet presAssocID="{1C453BEB-EFB2-6C4B-8704-8D84444DD506}" presName="horz2" presStyleCnt="0"/>
      <dgm:spPr/>
    </dgm:pt>
    <dgm:pt modelId="{A727A61D-E9BA-7D42-ACE8-18E36493494A}" type="pres">
      <dgm:prSet presAssocID="{1C453BEB-EFB2-6C4B-8704-8D84444DD506}" presName="horzSpace2" presStyleCnt="0"/>
      <dgm:spPr/>
    </dgm:pt>
    <dgm:pt modelId="{7FC9581F-0073-5145-95CA-BE631552539D}" type="pres">
      <dgm:prSet presAssocID="{1C453BEB-EFB2-6C4B-8704-8D84444DD506}" presName="tx2" presStyleLbl="revTx" presStyleIdx="3" presStyleCnt="6"/>
      <dgm:spPr/>
    </dgm:pt>
    <dgm:pt modelId="{3C6AF1EE-17CE-7342-9EB0-A20BAC097F6D}" type="pres">
      <dgm:prSet presAssocID="{1C453BEB-EFB2-6C4B-8704-8D84444DD506}" presName="vert2" presStyleCnt="0"/>
      <dgm:spPr/>
    </dgm:pt>
    <dgm:pt modelId="{C8DFE71B-82A5-2740-99CA-98188F4B7CA1}" type="pres">
      <dgm:prSet presAssocID="{1C453BEB-EFB2-6C4B-8704-8D84444DD506}" presName="thinLine2b" presStyleLbl="callout" presStyleIdx="2" presStyleCnt="5"/>
      <dgm:spPr/>
    </dgm:pt>
    <dgm:pt modelId="{984C76BC-02A0-374A-A311-5ACB155D0A74}" type="pres">
      <dgm:prSet presAssocID="{1C453BEB-EFB2-6C4B-8704-8D84444DD506}" presName="vertSpace2b" presStyleCnt="0"/>
      <dgm:spPr/>
    </dgm:pt>
    <dgm:pt modelId="{358D310E-FA20-4D46-87F3-AE2450853BFC}" type="pres">
      <dgm:prSet presAssocID="{CF17C9A8-65FF-0D4B-B3FF-40410899A66B}" presName="horz2" presStyleCnt="0"/>
      <dgm:spPr/>
    </dgm:pt>
    <dgm:pt modelId="{8485FDC8-4B5F-5C48-8524-92637329B4DD}" type="pres">
      <dgm:prSet presAssocID="{CF17C9A8-65FF-0D4B-B3FF-40410899A66B}" presName="horzSpace2" presStyleCnt="0"/>
      <dgm:spPr/>
    </dgm:pt>
    <dgm:pt modelId="{F7DA9C4F-B94D-7540-8FE7-504F0B7A52EB}" type="pres">
      <dgm:prSet presAssocID="{CF17C9A8-65FF-0D4B-B3FF-40410899A66B}" presName="tx2" presStyleLbl="revTx" presStyleIdx="4" presStyleCnt="6"/>
      <dgm:spPr/>
    </dgm:pt>
    <dgm:pt modelId="{887682EB-AA37-5D4D-B4DF-DE44CD5F4223}" type="pres">
      <dgm:prSet presAssocID="{CF17C9A8-65FF-0D4B-B3FF-40410899A66B}" presName="vert2" presStyleCnt="0"/>
      <dgm:spPr/>
    </dgm:pt>
    <dgm:pt modelId="{1BA4B909-B279-DA43-A54A-08BF6838EB73}" type="pres">
      <dgm:prSet presAssocID="{CF17C9A8-65FF-0D4B-B3FF-40410899A66B}" presName="thinLine2b" presStyleLbl="callout" presStyleIdx="3" presStyleCnt="5"/>
      <dgm:spPr/>
    </dgm:pt>
    <dgm:pt modelId="{447937E8-E1E4-9243-B814-50D020DB4B17}" type="pres">
      <dgm:prSet presAssocID="{CF17C9A8-65FF-0D4B-B3FF-40410899A66B}" presName="vertSpace2b" presStyleCnt="0"/>
      <dgm:spPr/>
    </dgm:pt>
    <dgm:pt modelId="{D87B3B56-32E5-644B-9D27-CB3750782AD4}" type="pres">
      <dgm:prSet presAssocID="{3B88D547-EFB6-F448-86B2-FD130D3CD1D1}" presName="horz2" presStyleCnt="0"/>
      <dgm:spPr/>
    </dgm:pt>
    <dgm:pt modelId="{5118C2EF-4932-F54F-AEC5-A63FFB0C23FF}" type="pres">
      <dgm:prSet presAssocID="{3B88D547-EFB6-F448-86B2-FD130D3CD1D1}" presName="horzSpace2" presStyleCnt="0"/>
      <dgm:spPr/>
    </dgm:pt>
    <dgm:pt modelId="{5866B36C-BADC-0244-B4B0-C3796E3E1BD7}" type="pres">
      <dgm:prSet presAssocID="{3B88D547-EFB6-F448-86B2-FD130D3CD1D1}" presName="tx2" presStyleLbl="revTx" presStyleIdx="5" presStyleCnt="6"/>
      <dgm:spPr/>
    </dgm:pt>
    <dgm:pt modelId="{B66AEB6C-6A04-5C49-A293-D1F5BBF99C23}" type="pres">
      <dgm:prSet presAssocID="{3B88D547-EFB6-F448-86B2-FD130D3CD1D1}" presName="vert2" presStyleCnt="0"/>
      <dgm:spPr/>
    </dgm:pt>
    <dgm:pt modelId="{0FB33169-8BE5-8D44-87F5-7D935125B0BF}" type="pres">
      <dgm:prSet presAssocID="{3B88D547-EFB6-F448-86B2-FD130D3CD1D1}" presName="thinLine2b" presStyleLbl="callout" presStyleIdx="4" presStyleCnt="5"/>
      <dgm:spPr/>
    </dgm:pt>
    <dgm:pt modelId="{7D0B973D-2110-394A-B553-35A13CBDCE21}" type="pres">
      <dgm:prSet presAssocID="{3B88D547-EFB6-F448-86B2-FD130D3CD1D1}" presName="vertSpace2b" presStyleCnt="0"/>
      <dgm:spPr/>
    </dgm:pt>
  </dgm:ptLst>
  <dgm:cxnLst>
    <dgm:cxn modelId="{566E9204-9170-5D40-962B-938E6D453E8E}" type="presOf" srcId="{1C453BEB-EFB2-6C4B-8704-8D84444DD506}" destId="{7FC9581F-0073-5145-95CA-BE631552539D}" srcOrd="0" destOrd="0" presId="urn:microsoft.com/office/officeart/2008/layout/LinedList"/>
    <dgm:cxn modelId="{40EDC30D-351F-EB4C-8889-034224E405CE}" type="presOf" srcId="{400719A6-3064-0D43-AFDE-464B4A841F4C}" destId="{627D2A9F-9221-B74C-B412-65B08B3B1191}" srcOrd="0" destOrd="0" presId="urn:microsoft.com/office/officeart/2008/layout/LinedList"/>
    <dgm:cxn modelId="{0068DC38-2B7B-3D47-8448-CFFA89749D11}" type="presOf" srcId="{3B88D547-EFB6-F448-86B2-FD130D3CD1D1}" destId="{5866B36C-BADC-0244-B4B0-C3796E3E1BD7}" srcOrd="0" destOrd="0" presId="urn:microsoft.com/office/officeart/2008/layout/LinedList"/>
    <dgm:cxn modelId="{D5308D3D-B87B-2E49-AD2D-A03CAF69C47D}" srcId="{400719A6-3064-0D43-AFDE-464B4A841F4C}" destId="{71A3EE73-688C-2446-A535-567F4DCE3C18}" srcOrd="0" destOrd="0" parTransId="{8B849FA8-BA06-A648-BCFA-BFE8033AA64A}" sibTransId="{E846DDDE-EFFD-B449-8A04-2304CE4ABB71}"/>
    <dgm:cxn modelId="{AEB5F140-B33E-1844-8D58-7CCBFA522B12}" type="presOf" srcId="{835D5517-2D1B-8248-AA4F-A90711B89633}" destId="{CA259E7B-4D37-3B46-9083-83DD5545F833}" srcOrd="0" destOrd="0" presId="urn:microsoft.com/office/officeart/2008/layout/LinedList"/>
    <dgm:cxn modelId="{1E1BB866-34B5-354E-9680-A64277E0922B}" srcId="{71A3EE73-688C-2446-A535-567F4DCE3C18}" destId="{A58641E9-3D7B-E347-BF37-0A5945751AB4}" srcOrd="0" destOrd="0" parTransId="{BE281ACB-0E4D-574D-8931-C6309CC56740}" sibTransId="{CBCBDD33-E404-5846-92F2-1EA4DD89917D}"/>
    <dgm:cxn modelId="{C9BFF884-1EA2-5646-8ECD-B3A6584D5BB7}" type="presOf" srcId="{71A3EE73-688C-2446-A535-567F4DCE3C18}" destId="{D4830F91-0CF6-E14E-9027-C6163544103D}" srcOrd="0" destOrd="0" presId="urn:microsoft.com/office/officeart/2008/layout/LinedList"/>
    <dgm:cxn modelId="{B2C7E486-4A72-984B-978C-C2FD8FD05293}" srcId="{71A3EE73-688C-2446-A535-567F4DCE3C18}" destId="{835D5517-2D1B-8248-AA4F-A90711B89633}" srcOrd="1" destOrd="0" parTransId="{379DDDF1-0540-A142-84BC-F4686F773EDB}" sibTransId="{BD850DF9-D403-C644-9DC5-52B2CA83B3E3}"/>
    <dgm:cxn modelId="{AC9B2396-4870-4F4F-AB0A-CA164C6EACF5}" type="presOf" srcId="{A58641E9-3D7B-E347-BF37-0A5945751AB4}" destId="{C9444ED9-C7FA-2549-A03D-353CABB4360F}" srcOrd="0" destOrd="0" presId="urn:microsoft.com/office/officeart/2008/layout/LinedList"/>
    <dgm:cxn modelId="{61E01E9F-BE25-C24A-9F0C-182613321742}" type="presOf" srcId="{CF17C9A8-65FF-0D4B-B3FF-40410899A66B}" destId="{F7DA9C4F-B94D-7540-8FE7-504F0B7A52EB}" srcOrd="0" destOrd="0" presId="urn:microsoft.com/office/officeart/2008/layout/LinedList"/>
    <dgm:cxn modelId="{90C117AD-9F15-BC4A-AF88-8AC1988C3F44}" srcId="{71A3EE73-688C-2446-A535-567F4DCE3C18}" destId="{3B88D547-EFB6-F448-86B2-FD130D3CD1D1}" srcOrd="4" destOrd="0" parTransId="{74D07B72-8EC6-7B4C-850D-DC75DDA2F26C}" sibTransId="{64066CBE-2DD8-8C41-98C9-3A25F361FE59}"/>
    <dgm:cxn modelId="{CBE4B5C9-4A75-FD49-883B-751EE00DF560}" srcId="{71A3EE73-688C-2446-A535-567F4DCE3C18}" destId="{1C453BEB-EFB2-6C4B-8704-8D84444DD506}" srcOrd="2" destOrd="0" parTransId="{BCFE128B-E562-0146-863F-6C0CFC131BAA}" sibTransId="{CF058415-8ECD-C44B-8661-81ED539CF25A}"/>
    <dgm:cxn modelId="{A2B0E4F0-3049-4F47-9A68-5FC0AD118A66}" srcId="{71A3EE73-688C-2446-A535-567F4DCE3C18}" destId="{CF17C9A8-65FF-0D4B-B3FF-40410899A66B}" srcOrd="3" destOrd="0" parTransId="{5608A114-4A6A-294E-9E55-8844CE2844C1}" sibTransId="{4132565C-A9F0-C045-978A-5764B04BA1AC}"/>
    <dgm:cxn modelId="{4159F711-5F51-124F-BF8A-8EAD14C27D2F}" type="presParOf" srcId="{627D2A9F-9221-B74C-B412-65B08B3B1191}" destId="{0A16E549-1035-7842-8373-9CE7A5D82669}" srcOrd="0" destOrd="0" presId="urn:microsoft.com/office/officeart/2008/layout/LinedList"/>
    <dgm:cxn modelId="{3226DB3B-9667-F149-B448-EAE95CA13842}" type="presParOf" srcId="{627D2A9F-9221-B74C-B412-65B08B3B1191}" destId="{E7ECB385-61CD-FC4A-97DD-237973C54479}" srcOrd="1" destOrd="0" presId="urn:microsoft.com/office/officeart/2008/layout/LinedList"/>
    <dgm:cxn modelId="{2E30C6D5-ADDE-CD47-BDA3-D6450399F114}" type="presParOf" srcId="{E7ECB385-61CD-FC4A-97DD-237973C54479}" destId="{D4830F91-0CF6-E14E-9027-C6163544103D}" srcOrd="0" destOrd="0" presId="urn:microsoft.com/office/officeart/2008/layout/LinedList"/>
    <dgm:cxn modelId="{13D93CDC-D73C-7449-A313-1DA7EAB1A34E}" type="presParOf" srcId="{E7ECB385-61CD-FC4A-97DD-237973C54479}" destId="{CDAD6218-2A40-FE48-880D-4517A3D5573E}" srcOrd="1" destOrd="0" presId="urn:microsoft.com/office/officeart/2008/layout/LinedList"/>
    <dgm:cxn modelId="{A0276CEA-2987-8E4B-AEE6-EC4E3AE284F5}" type="presParOf" srcId="{CDAD6218-2A40-FE48-880D-4517A3D5573E}" destId="{A66E93A9-332A-2F42-89D3-B1C4060311B8}" srcOrd="0" destOrd="0" presId="urn:microsoft.com/office/officeart/2008/layout/LinedList"/>
    <dgm:cxn modelId="{52938B3C-8AB9-054D-A8CA-2A607FA63954}" type="presParOf" srcId="{CDAD6218-2A40-FE48-880D-4517A3D5573E}" destId="{8B089B61-8FBF-754D-BCD6-911A5A40C959}" srcOrd="1" destOrd="0" presId="urn:microsoft.com/office/officeart/2008/layout/LinedList"/>
    <dgm:cxn modelId="{938E8EE2-7F56-F044-B488-D980CAEE147C}" type="presParOf" srcId="{8B089B61-8FBF-754D-BCD6-911A5A40C959}" destId="{21F17444-1979-A946-8CC1-5F2326F7B11A}" srcOrd="0" destOrd="0" presId="urn:microsoft.com/office/officeart/2008/layout/LinedList"/>
    <dgm:cxn modelId="{49AE5863-7601-8248-BAE0-BBDFB796C112}" type="presParOf" srcId="{8B089B61-8FBF-754D-BCD6-911A5A40C959}" destId="{C9444ED9-C7FA-2549-A03D-353CABB4360F}" srcOrd="1" destOrd="0" presId="urn:microsoft.com/office/officeart/2008/layout/LinedList"/>
    <dgm:cxn modelId="{14B2C7DB-1891-3F45-A707-747480D9178E}" type="presParOf" srcId="{8B089B61-8FBF-754D-BCD6-911A5A40C959}" destId="{F81C5D2D-FBEB-9845-BA76-A9C63E5AB248}" srcOrd="2" destOrd="0" presId="urn:microsoft.com/office/officeart/2008/layout/LinedList"/>
    <dgm:cxn modelId="{16E94B28-B011-A947-BBAE-939AF6FC559A}" type="presParOf" srcId="{CDAD6218-2A40-FE48-880D-4517A3D5573E}" destId="{8F08A1B9-2A83-134F-8A25-6A0F50003536}" srcOrd="2" destOrd="0" presId="urn:microsoft.com/office/officeart/2008/layout/LinedList"/>
    <dgm:cxn modelId="{0975614A-6A9F-1748-B151-2D440A1577FE}" type="presParOf" srcId="{CDAD6218-2A40-FE48-880D-4517A3D5573E}" destId="{E7D81B68-C7C0-F14B-9D44-C98735516DFD}" srcOrd="3" destOrd="0" presId="urn:microsoft.com/office/officeart/2008/layout/LinedList"/>
    <dgm:cxn modelId="{6FB1A6D0-FE14-D945-82D6-E3EF89C3B71A}" type="presParOf" srcId="{CDAD6218-2A40-FE48-880D-4517A3D5573E}" destId="{7CDF188A-3FB8-8849-B7F5-25D2F1E3E2E0}" srcOrd="4" destOrd="0" presId="urn:microsoft.com/office/officeart/2008/layout/LinedList"/>
    <dgm:cxn modelId="{AE726ED9-564C-1A4B-9FCA-E7369D57C367}" type="presParOf" srcId="{7CDF188A-3FB8-8849-B7F5-25D2F1E3E2E0}" destId="{6C863ADF-DC0A-D54E-B621-D6D42135A0C2}" srcOrd="0" destOrd="0" presId="urn:microsoft.com/office/officeart/2008/layout/LinedList"/>
    <dgm:cxn modelId="{D411F377-FD96-994E-A17A-8E0775560002}" type="presParOf" srcId="{7CDF188A-3FB8-8849-B7F5-25D2F1E3E2E0}" destId="{CA259E7B-4D37-3B46-9083-83DD5545F833}" srcOrd="1" destOrd="0" presId="urn:microsoft.com/office/officeart/2008/layout/LinedList"/>
    <dgm:cxn modelId="{06A63E5F-DD51-FC4A-965B-59BA4A2AC8E0}" type="presParOf" srcId="{7CDF188A-3FB8-8849-B7F5-25D2F1E3E2E0}" destId="{3D4AC495-3BB8-E448-A713-147959BC0627}" srcOrd="2" destOrd="0" presId="urn:microsoft.com/office/officeart/2008/layout/LinedList"/>
    <dgm:cxn modelId="{06C9693F-AE0E-C447-A9CA-B530E9BEB765}" type="presParOf" srcId="{CDAD6218-2A40-FE48-880D-4517A3D5573E}" destId="{AE8CCBF8-47B1-FD43-B84E-532A16D6C177}" srcOrd="5" destOrd="0" presId="urn:microsoft.com/office/officeart/2008/layout/LinedList"/>
    <dgm:cxn modelId="{1BE42CE3-D140-6E43-840D-786CD9AB0A61}" type="presParOf" srcId="{CDAD6218-2A40-FE48-880D-4517A3D5573E}" destId="{83474F55-48AF-1E46-87BF-E488E501E5E9}" srcOrd="6" destOrd="0" presId="urn:microsoft.com/office/officeart/2008/layout/LinedList"/>
    <dgm:cxn modelId="{3D7666FB-1E09-FA48-AFE2-9AFA5501FFF8}" type="presParOf" srcId="{CDAD6218-2A40-FE48-880D-4517A3D5573E}" destId="{CC6C2066-7B16-8344-ABA2-7041BA979999}" srcOrd="7" destOrd="0" presId="urn:microsoft.com/office/officeart/2008/layout/LinedList"/>
    <dgm:cxn modelId="{362F6A79-9BF9-354B-B354-C0507AC38B27}" type="presParOf" srcId="{CC6C2066-7B16-8344-ABA2-7041BA979999}" destId="{A727A61D-E9BA-7D42-ACE8-18E36493494A}" srcOrd="0" destOrd="0" presId="urn:microsoft.com/office/officeart/2008/layout/LinedList"/>
    <dgm:cxn modelId="{12884659-A031-294C-9B3D-19D4AED4BACF}" type="presParOf" srcId="{CC6C2066-7B16-8344-ABA2-7041BA979999}" destId="{7FC9581F-0073-5145-95CA-BE631552539D}" srcOrd="1" destOrd="0" presId="urn:microsoft.com/office/officeart/2008/layout/LinedList"/>
    <dgm:cxn modelId="{0B8D4158-D3E3-DA45-B3BE-906EFB1DD3C2}" type="presParOf" srcId="{CC6C2066-7B16-8344-ABA2-7041BA979999}" destId="{3C6AF1EE-17CE-7342-9EB0-A20BAC097F6D}" srcOrd="2" destOrd="0" presId="urn:microsoft.com/office/officeart/2008/layout/LinedList"/>
    <dgm:cxn modelId="{83D8068B-EA50-414B-9A15-60A7E898CF57}" type="presParOf" srcId="{CDAD6218-2A40-FE48-880D-4517A3D5573E}" destId="{C8DFE71B-82A5-2740-99CA-98188F4B7CA1}" srcOrd="8" destOrd="0" presId="urn:microsoft.com/office/officeart/2008/layout/LinedList"/>
    <dgm:cxn modelId="{E82B1399-37BA-5D42-ADE4-50DCE8EC0AE0}" type="presParOf" srcId="{CDAD6218-2A40-FE48-880D-4517A3D5573E}" destId="{984C76BC-02A0-374A-A311-5ACB155D0A74}" srcOrd="9" destOrd="0" presId="urn:microsoft.com/office/officeart/2008/layout/LinedList"/>
    <dgm:cxn modelId="{EE6DF484-D4DB-9145-86E8-E92006B302EB}" type="presParOf" srcId="{CDAD6218-2A40-FE48-880D-4517A3D5573E}" destId="{358D310E-FA20-4D46-87F3-AE2450853BFC}" srcOrd="10" destOrd="0" presId="urn:microsoft.com/office/officeart/2008/layout/LinedList"/>
    <dgm:cxn modelId="{3D7C5A06-6E36-9D4E-A1C1-877C97A86384}" type="presParOf" srcId="{358D310E-FA20-4D46-87F3-AE2450853BFC}" destId="{8485FDC8-4B5F-5C48-8524-92637329B4DD}" srcOrd="0" destOrd="0" presId="urn:microsoft.com/office/officeart/2008/layout/LinedList"/>
    <dgm:cxn modelId="{A3D6E662-65BD-A443-BC3E-FEA98E07526E}" type="presParOf" srcId="{358D310E-FA20-4D46-87F3-AE2450853BFC}" destId="{F7DA9C4F-B94D-7540-8FE7-504F0B7A52EB}" srcOrd="1" destOrd="0" presId="urn:microsoft.com/office/officeart/2008/layout/LinedList"/>
    <dgm:cxn modelId="{44BF50D0-EF5C-5C49-A853-C67D6F93059C}" type="presParOf" srcId="{358D310E-FA20-4D46-87F3-AE2450853BFC}" destId="{887682EB-AA37-5D4D-B4DF-DE44CD5F4223}" srcOrd="2" destOrd="0" presId="urn:microsoft.com/office/officeart/2008/layout/LinedList"/>
    <dgm:cxn modelId="{4175B5A8-9E29-F54E-B455-F7896268A398}" type="presParOf" srcId="{CDAD6218-2A40-FE48-880D-4517A3D5573E}" destId="{1BA4B909-B279-DA43-A54A-08BF6838EB73}" srcOrd="11" destOrd="0" presId="urn:microsoft.com/office/officeart/2008/layout/LinedList"/>
    <dgm:cxn modelId="{5DEE718F-1527-CF4E-A01B-DC2DBBE7D6B5}" type="presParOf" srcId="{CDAD6218-2A40-FE48-880D-4517A3D5573E}" destId="{447937E8-E1E4-9243-B814-50D020DB4B17}" srcOrd="12" destOrd="0" presId="urn:microsoft.com/office/officeart/2008/layout/LinedList"/>
    <dgm:cxn modelId="{8F7C7286-A642-4243-AEF5-ED256040B42B}" type="presParOf" srcId="{CDAD6218-2A40-FE48-880D-4517A3D5573E}" destId="{D87B3B56-32E5-644B-9D27-CB3750782AD4}" srcOrd="13" destOrd="0" presId="urn:microsoft.com/office/officeart/2008/layout/LinedList"/>
    <dgm:cxn modelId="{B574850B-4348-404B-952B-5D9277D74CE2}" type="presParOf" srcId="{D87B3B56-32E5-644B-9D27-CB3750782AD4}" destId="{5118C2EF-4932-F54F-AEC5-A63FFB0C23FF}" srcOrd="0" destOrd="0" presId="urn:microsoft.com/office/officeart/2008/layout/LinedList"/>
    <dgm:cxn modelId="{EEC8869B-CD3F-0240-A290-060534CDFD29}" type="presParOf" srcId="{D87B3B56-32E5-644B-9D27-CB3750782AD4}" destId="{5866B36C-BADC-0244-B4B0-C3796E3E1BD7}" srcOrd="1" destOrd="0" presId="urn:microsoft.com/office/officeart/2008/layout/LinedList"/>
    <dgm:cxn modelId="{85A67713-C034-9540-AB7C-671570E012E3}" type="presParOf" srcId="{D87B3B56-32E5-644B-9D27-CB3750782AD4}" destId="{B66AEB6C-6A04-5C49-A293-D1F5BBF99C23}" srcOrd="2" destOrd="0" presId="urn:microsoft.com/office/officeart/2008/layout/LinedList"/>
    <dgm:cxn modelId="{7A57D9EA-E9CA-F04E-B3D5-AE78F891A28F}" type="presParOf" srcId="{CDAD6218-2A40-FE48-880D-4517A3D5573E}" destId="{0FB33169-8BE5-8D44-87F5-7D935125B0BF}" srcOrd="14" destOrd="0" presId="urn:microsoft.com/office/officeart/2008/layout/LinedList"/>
    <dgm:cxn modelId="{FB85BA8D-5F4E-954C-8865-D7F8B808F1A7}" type="presParOf" srcId="{CDAD6218-2A40-FE48-880D-4517A3D5573E}" destId="{7D0B973D-2110-394A-B553-35A13CBDCE21}"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6E549-1035-7842-8373-9CE7A5D82669}">
      <dsp:nvSpPr>
        <dsp:cNvPr id="0" name=""/>
        <dsp:cNvSpPr/>
      </dsp:nvSpPr>
      <dsp:spPr>
        <a:xfrm>
          <a:off x="0" y="0"/>
          <a:ext cx="60960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4830F91-0CF6-E14E-9027-C6163544103D}">
      <dsp:nvSpPr>
        <dsp:cNvPr id="0" name=""/>
        <dsp:cNvSpPr/>
      </dsp:nvSpPr>
      <dsp:spPr>
        <a:xfrm>
          <a:off x="0" y="0"/>
          <a:ext cx="1219200"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CSS3</a:t>
          </a:r>
        </a:p>
      </dsp:txBody>
      <dsp:txXfrm>
        <a:off x="0" y="0"/>
        <a:ext cx="1219200" cy="4064000"/>
      </dsp:txXfrm>
    </dsp:sp>
    <dsp:sp modelId="{C9444ED9-C7FA-2549-A03D-353CABB4360F}">
      <dsp:nvSpPr>
        <dsp:cNvPr id="0" name=""/>
        <dsp:cNvSpPr/>
      </dsp:nvSpPr>
      <dsp:spPr>
        <a:xfrm>
          <a:off x="1310640" y="38298"/>
          <a:ext cx="4785360"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Transitions</a:t>
          </a:r>
        </a:p>
      </dsp:txBody>
      <dsp:txXfrm>
        <a:off x="1310640" y="38298"/>
        <a:ext cx="4785360" cy="765968"/>
      </dsp:txXfrm>
    </dsp:sp>
    <dsp:sp modelId="{8F08A1B9-2A83-134F-8A25-6A0F50003536}">
      <dsp:nvSpPr>
        <dsp:cNvPr id="0" name=""/>
        <dsp:cNvSpPr/>
      </dsp:nvSpPr>
      <dsp:spPr>
        <a:xfrm>
          <a:off x="1219199" y="804267"/>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CA259E7B-4D37-3B46-9083-83DD5545F833}">
      <dsp:nvSpPr>
        <dsp:cNvPr id="0" name=""/>
        <dsp:cNvSpPr/>
      </dsp:nvSpPr>
      <dsp:spPr>
        <a:xfrm>
          <a:off x="1310640" y="842565"/>
          <a:ext cx="4785360"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Transforms</a:t>
          </a:r>
        </a:p>
      </dsp:txBody>
      <dsp:txXfrm>
        <a:off x="1310640" y="842565"/>
        <a:ext cx="4785360" cy="765968"/>
      </dsp:txXfrm>
    </dsp:sp>
    <dsp:sp modelId="{AE8CCBF8-47B1-FD43-B84E-532A16D6C177}">
      <dsp:nvSpPr>
        <dsp:cNvPr id="0" name=""/>
        <dsp:cNvSpPr/>
      </dsp:nvSpPr>
      <dsp:spPr>
        <a:xfrm>
          <a:off x="1219199" y="1608534"/>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7FC9581F-0073-5145-95CA-BE631552539D}">
      <dsp:nvSpPr>
        <dsp:cNvPr id="0" name=""/>
        <dsp:cNvSpPr/>
      </dsp:nvSpPr>
      <dsp:spPr>
        <a:xfrm>
          <a:off x="1310640" y="1646832"/>
          <a:ext cx="4785360"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Animations</a:t>
          </a:r>
        </a:p>
      </dsp:txBody>
      <dsp:txXfrm>
        <a:off x="1310640" y="1646832"/>
        <a:ext cx="4785360" cy="765968"/>
      </dsp:txXfrm>
    </dsp:sp>
    <dsp:sp modelId="{C8DFE71B-82A5-2740-99CA-98188F4B7CA1}">
      <dsp:nvSpPr>
        <dsp:cNvPr id="0" name=""/>
        <dsp:cNvSpPr/>
      </dsp:nvSpPr>
      <dsp:spPr>
        <a:xfrm>
          <a:off x="1219199" y="2412801"/>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F7DA9C4F-B94D-7540-8FE7-504F0B7A52EB}">
      <dsp:nvSpPr>
        <dsp:cNvPr id="0" name=""/>
        <dsp:cNvSpPr/>
      </dsp:nvSpPr>
      <dsp:spPr>
        <a:xfrm>
          <a:off x="1310640" y="2451099"/>
          <a:ext cx="4785360"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Media Queries</a:t>
          </a:r>
        </a:p>
      </dsp:txBody>
      <dsp:txXfrm>
        <a:off x="1310640" y="2451099"/>
        <a:ext cx="4785360" cy="765968"/>
      </dsp:txXfrm>
    </dsp:sp>
    <dsp:sp modelId="{1BA4B909-B279-DA43-A54A-08BF6838EB73}">
      <dsp:nvSpPr>
        <dsp:cNvPr id="0" name=""/>
        <dsp:cNvSpPr/>
      </dsp:nvSpPr>
      <dsp:spPr>
        <a:xfrm>
          <a:off x="1219199" y="3217068"/>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866B36C-BADC-0244-B4B0-C3796E3E1BD7}">
      <dsp:nvSpPr>
        <dsp:cNvPr id="0" name=""/>
        <dsp:cNvSpPr/>
      </dsp:nvSpPr>
      <dsp:spPr>
        <a:xfrm>
          <a:off x="1310640" y="3255367"/>
          <a:ext cx="4785360"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Fonts</a:t>
          </a:r>
        </a:p>
      </dsp:txBody>
      <dsp:txXfrm>
        <a:off x="1310640" y="3255367"/>
        <a:ext cx="4785360" cy="765968"/>
      </dsp:txXfrm>
    </dsp:sp>
    <dsp:sp modelId="{0FB33169-8BE5-8D44-87F5-7D935125B0BF}">
      <dsp:nvSpPr>
        <dsp:cNvPr id="0" name=""/>
        <dsp:cNvSpPr/>
      </dsp:nvSpPr>
      <dsp:spPr>
        <a:xfrm>
          <a:off x="1219199" y="4021335"/>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GB"/>
          </a:p>
        </p:txBody>
      </p:sp>
      <p:sp>
        <p:nvSpPr>
          <p:cNvPr id="41987" name="Rectangle 3"/>
          <p:cNvSpPr>
            <a:spLocks noGrp="1" noChangeArrowheads="1"/>
          </p:cNvSpPr>
          <p:nvPr>
            <p:ph type="dt" sz="quarter" idx="1"/>
          </p:nvPr>
        </p:nvSpPr>
        <p:spPr bwMode="auto">
          <a:xfrm>
            <a:off x="3850443" y="0"/>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41988" name="Rectangle 4"/>
          <p:cNvSpPr>
            <a:spLocks noGrp="1" noChangeArrowheads="1"/>
          </p:cNvSpPr>
          <p:nvPr>
            <p:ph type="ftr" sz="quarter" idx="2"/>
          </p:nvPr>
        </p:nvSpPr>
        <p:spPr bwMode="auto">
          <a:xfrm>
            <a:off x="0" y="9430091"/>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GB"/>
          </a:p>
        </p:txBody>
      </p:sp>
      <p:sp>
        <p:nvSpPr>
          <p:cNvPr id="41989" name="Rectangle 5"/>
          <p:cNvSpPr>
            <a:spLocks noGrp="1" noChangeArrowheads="1"/>
          </p:cNvSpPr>
          <p:nvPr>
            <p:ph type="sldNum" sz="quarter" idx="3"/>
          </p:nvPr>
        </p:nvSpPr>
        <p:spPr bwMode="auto">
          <a:xfrm>
            <a:off x="3850443" y="9430091"/>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95EF6D0-9E39-4F17-A77D-A7B0404C6262}" type="slidenum">
              <a:rPr lang="en-GB"/>
              <a:pPr>
                <a:defRPr/>
              </a:pPr>
              <a:t>‹#›</a:t>
            </a:fld>
            <a:endParaRPr lang="en-GB"/>
          </a:p>
        </p:txBody>
      </p:sp>
    </p:spTree>
    <p:extLst>
      <p:ext uri="{BB962C8B-B14F-4D97-AF65-F5344CB8AC3E}">
        <p14:creationId xmlns:p14="http://schemas.microsoft.com/office/powerpoint/2010/main" val="3693462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GB"/>
          </a:p>
        </p:txBody>
      </p:sp>
      <p:sp>
        <p:nvSpPr>
          <p:cNvPr id="88067"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3789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88069"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8070"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GB"/>
          </a:p>
        </p:txBody>
      </p:sp>
      <p:sp>
        <p:nvSpPr>
          <p:cNvPr id="88071"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D8CAD10-ACC7-4AF7-8A9F-C2321EAC23AC}" type="slidenum">
              <a:rPr lang="en-GB"/>
              <a:pPr>
                <a:defRPr/>
              </a:pPr>
              <a:t>‹#›</a:t>
            </a:fld>
            <a:endParaRPr lang="en-GB"/>
          </a:p>
        </p:txBody>
      </p:sp>
    </p:spTree>
    <p:extLst>
      <p:ext uri="{BB962C8B-B14F-4D97-AF65-F5344CB8AC3E}">
        <p14:creationId xmlns:p14="http://schemas.microsoft.com/office/powerpoint/2010/main" val="37366682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6F51E1-5C1E-4FEA-A2CB-F0B1D2085E5F}" type="slidenum">
              <a:rPr lang="en-US" smtClean="0"/>
              <a:pPr fontAlgn="base">
                <a:spcBef>
                  <a:spcPct val="0"/>
                </a:spcBef>
                <a:spcAft>
                  <a:spcPct val="0"/>
                </a:spcAft>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E84C4"/>
        </a:solidFill>
        <a:effectLst/>
      </p:bgPr>
    </p:bg>
    <p:spTree>
      <p:nvGrpSpPr>
        <p:cNvPr id="1" name=""/>
        <p:cNvGrpSpPr/>
        <p:nvPr/>
      </p:nvGrpSpPr>
      <p:grpSpPr>
        <a:xfrm>
          <a:off x="0" y="0"/>
          <a:ext cx="0" cy="0"/>
          <a:chOff x="0" y="0"/>
          <a:chExt cx="0" cy="0"/>
        </a:xfrm>
      </p:grpSpPr>
      <p:grpSp>
        <p:nvGrpSpPr>
          <p:cNvPr id="4" name="Group 208"/>
          <p:cNvGrpSpPr>
            <a:grpSpLocks/>
          </p:cNvGrpSpPr>
          <p:nvPr/>
        </p:nvGrpSpPr>
        <p:grpSpPr bwMode="auto">
          <a:xfrm>
            <a:off x="0" y="1343025"/>
            <a:ext cx="9144000" cy="2943225"/>
            <a:chOff x="0" y="846"/>
            <a:chExt cx="5760" cy="1854"/>
          </a:xfrm>
        </p:grpSpPr>
        <p:pic>
          <p:nvPicPr>
            <p:cNvPr id="5" name="Picture 198"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1224"/>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99"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375"/>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00"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074"/>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201"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1522"/>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202"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673"/>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203"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1822"/>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04"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970"/>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205"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2120"/>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206"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2271"/>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207"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2421"/>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85" descr="blue_wall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r="36000" b="54196"/>
            <a:stretch>
              <a:fillRect/>
            </a:stretch>
          </p:blipFill>
          <p:spPr bwMode="auto">
            <a:xfrm>
              <a:off x="0" y="1674"/>
              <a:ext cx="5760" cy="10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82" descr="blue_wall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t="46428" r="36000"/>
            <a:stretch>
              <a:fillRect/>
            </a:stretch>
          </p:blipFill>
          <p:spPr bwMode="auto">
            <a:xfrm>
              <a:off x="0" y="846"/>
              <a:ext cx="5760" cy="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Line 180"/>
            <p:cNvSpPr>
              <a:spLocks noChangeShapeType="1"/>
            </p:cNvSpPr>
            <p:nvPr userDrawn="1"/>
          </p:nvSpPr>
          <p:spPr bwMode="auto">
            <a:xfrm>
              <a:off x="175" y="2531"/>
              <a:ext cx="3647"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grpSp>
      <p:graphicFrame>
        <p:nvGraphicFramePr>
          <p:cNvPr id="18" name="table1"/>
          <p:cNvGraphicFramePr>
            <a:graphicFrameLocks noGrp="1"/>
          </p:cNvGraphicFramePr>
          <p:nvPr/>
        </p:nvGraphicFramePr>
        <p:xfrm>
          <a:off x="23707725" y="9223375"/>
          <a:ext cx="6643688" cy="1323975"/>
        </p:xfrm>
        <a:graphic>
          <a:graphicData uri="http://schemas.openxmlformats.org/drawingml/2006/table">
            <a:tbl>
              <a:tblPr/>
              <a:tblGrid>
                <a:gridCol w="2217738">
                  <a:extLst>
                    <a:ext uri="{9D8B030D-6E8A-4147-A177-3AD203B41FA5}">
                      <a16:colId xmlns:a16="http://schemas.microsoft.com/office/drawing/2014/main" val="20000"/>
                    </a:ext>
                  </a:extLst>
                </a:gridCol>
                <a:gridCol w="2208212">
                  <a:extLst>
                    <a:ext uri="{9D8B030D-6E8A-4147-A177-3AD203B41FA5}">
                      <a16:colId xmlns:a16="http://schemas.microsoft.com/office/drawing/2014/main" val="20001"/>
                    </a:ext>
                  </a:extLst>
                </a:gridCol>
                <a:gridCol w="2217738">
                  <a:extLst>
                    <a:ext uri="{9D8B030D-6E8A-4147-A177-3AD203B41FA5}">
                      <a16:colId xmlns:a16="http://schemas.microsoft.com/office/drawing/2014/main" val="20002"/>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1" i="0" u="none" strike="noStrike" cap="none" normalizeH="0" baseline="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1" i="0" u="none" strike="noStrike" cap="none" normalizeH="0" baseline="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1" i="0" u="none" strike="noStrike" cap="none" normalizeH="0" baseline="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extLst>
                  <a:ext uri="{0D108BD9-81ED-4DB2-BD59-A6C34878D82A}">
                    <a16:rowId xmlns:a16="http://schemas.microsoft.com/office/drawing/2014/main" val="10000"/>
                  </a:ext>
                </a:extLst>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3812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pic>
        <p:nvPicPr>
          <p:cNvPr id="19" name="Picture 13" descr="EC"/>
          <p:cNvPicPr>
            <a:picLocks noChangeAspect="1" noChangeArrowheads="1"/>
          </p:cNvPicPr>
          <p:nvPr/>
        </p:nvPicPr>
        <p:blipFill>
          <a:blip r:embed="rId5" cstate="print">
            <a:extLst>
              <a:ext uri="{28A0092B-C50C-407E-A947-70E740481C1C}">
                <a14:useLocalDpi xmlns:a14="http://schemas.microsoft.com/office/drawing/2010/main" val="0"/>
              </a:ext>
            </a:extLst>
          </a:blip>
          <a:srcRect l="1355" t="5624" r="1581" b="3751"/>
          <a:stretch>
            <a:fillRect/>
          </a:stretch>
        </p:blipFill>
        <p:spPr bwMode="auto">
          <a:xfrm>
            <a:off x="6759575" y="6091238"/>
            <a:ext cx="204628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127" descr="10%"/>
          <p:cNvSpPr>
            <a:spLocks noChangeArrowheads="1"/>
          </p:cNvSpPr>
          <p:nvPr/>
        </p:nvSpPr>
        <p:spPr bwMode="auto">
          <a:xfrm>
            <a:off x="23747413" y="9009063"/>
            <a:ext cx="3616325" cy="201612"/>
          </a:xfrm>
          <a:prstGeom prst="rect">
            <a:avLst/>
          </a:prstGeom>
          <a:solidFill>
            <a:srgbClr val="FBB034"/>
          </a:solidFill>
          <a:ln w="12700" algn="ctr">
            <a:solidFill>
              <a:srgbClr val="969696"/>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 name="Rectangle 128" descr="10%"/>
          <p:cNvSpPr>
            <a:spLocks noChangeArrowheads="1"/>
          </p:cNvSpPr>
          <p:nvPr/>
        </p:nvSpPr>
        <p:spPr bwMode="auto">
          <a:xfrm>
            <a:off x="-23747413" y="-8994775"/>
            <a:ext cx="3616325" cy="201612"/>
          </a:xfrm>
          <a:prstGeom prst="rect">
            <a:avLst/>
          </a:prstGeom>
          <a:solidFill>
            <a:srgbClr val="FBB034"/>
          </a:solidFill>
          <a:ln w="12700" algn="ctr">
            <a:solidFill>
              <a:srgbClr val="969696"/>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22" name="Picture 155" descr="tcs-tra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425" y="712788"/>
            <a:ext cx="28432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156" descr="tata-trans-new"/>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9913" y="355600"/>
            <a:ext cx="560387" cy="49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4" name="Rectangle 4"/>
          <p:cNvSpPr>
            <a:spLocks noGrp="1" noChangeArrowheads="1"/>
          </p:cNvSpPr>
          <p:nvPr>
            <p:ph type="subTitle" idx="1"/>
          </p:nvPr>
        </p:nvSpPr>
        <p:spPr>
          <a:xfrm>
            <a:off x="195263" y="4789488"/>
            <a:ext cx="5878512" cy="33655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marL="0" indent="0">
              <a:buFontTx/>
              <a:buNone/>
              <a:defRPr>
                <a:solidFill>
                  <a:schemeClr val="bg1"/>
                </a:solidFill>
              </a:defRPr>
            </a:lvl1pPr>
          </a:lstStyle>
          <a:p>
            <a:pPr lvl="0"/>
            <a:r>
              <a:rPr lang="en-GB" noProof="0"/>
              <a:t>Click to edit Master subtitle style</a:t>
            </a:r>
          </a:p>
        </p:txBody>
      </p:sp>
      <p:sp>
        <p:nvSpPr>
          <p:cNvPr id="5299" name="Rectangle 179"/>
          <p:cNvSpPr>
            <a:spLocks noGrp="1" noChangeArrowheads="1"/>
          </p:cNvSpPr>
          <p:nvPr>
            <p:ph type="ctrTitle"/>
          </p:nvPr>
        </p:nvSpPr>
        <p:spPr>
          <a:xfrm>
            <a:off x="195263" y="3511550"/>
            <a:ext cx="5878512" cy="512763"/>
          </a:xfrm>
        </p:spPr>
        <p:txBody>
          <a:bodyPr/>
          <a:lstStyle>
            <a:lvl1pPr>
              <a:defRPr sz="2400">
                <a:solidFill>
                  <a:schemeClr val="bg1"/>
                </a:solidFill>
              </a:defRPr>
            </a:lvl1pPr>
          </a:lstStyle>
          <a:p>
            <a:pPr lvl="0"/>
            <a:r>
              <a:rPr lang="en-GB" noProof="0"/>
              <a:t>Click to edit Master title style</a:t>
            </a:r>
          </a:p>
        </p:txBody>
      </p:sp>
    </p:spTree>
    <p:extLst>
      <p:ext uri="{BB962C8B-B14F-4D97-AF65-F5344CB8AC3E}">
        <p14:creationId xmlns:p14="http://schemas.microsoft.com/office/powerpoint/2010/main" val="261169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E2EEEF69-C4F2-4C5C-BE09-51995CC8D6B3}" type="slidenum">
              <a:rPr lang="en-GB"/>
              <a:pPr>
                <a:defRPr/>
              </a:pPr>
              <a:t>‹#›</a:t>
            </a:fld>
            <a:r>
              <a:rPr lang="en-GB"/>
              <a:t> -</a:t>
            </a:r>
          </a:p>
        </p:txBody>
      </p:sp>
    </p:spTree>
    <p:extLst>
      <p:ext uri="{BB962C8B-B14F-4D97-AF65-F5344CB8AC3E}">
        <p14:creationId xmlns:p14="http://schemas.microsoft.com/office/powerpoint/2010/main" val="211107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28067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61925" y="53975"/>
            <a:ext cx="6413500" cy="2806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C3286782-5124-48B0-9153-23B1C0A53FBC}" type="slidenum">
              <a:rPr lang="en-GB"/>
              <a:pPr>
                <a:defRPr/>
              </a:pPr>
              <a:t>‹#›</a:t>
            </a:fld>
            <a:r>
              <a:rPr lang="en-GB"/>
              <a:t> -</a:t>
            </a:r>
          </a:p>
        </p:txBody>
      </p:sp>
    </p:spTree>
    <p:extLst>
      <p:ext uri="{BB962C8B-B14F-4D97-AF65-F5344CB8AC3E}">
        <p14:creationId xmlns:p14="http://schemas.microsoft.com/office/powerpoint/2010/main" val="1050863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89533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0074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81028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92167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30157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85680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188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2066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718C8167-200A-4612-9A35-F3933129A677}" type="slidenum">
              <a:rPr lang="en-GB"/>
              <a:pPr>
                <a:defRPr/>
              </a:pPr>
              <a:t>‹#›</a:t>
            </a:fld>
            <a:r>
              <a:rPr lang="en-GB"/>
              <a:t> -</a:t>
            </a:r>
          </a:p>
        </p:txBody>
      </p:sp>
    </p:spTree>
    <p:extLst>
      <p:ext uri="{BB962C8B-B14F-4D97-AF65-F5344CB8AC3E}">
        <p14:creationId xmlns:p14="http://schemas.microsoft.com/office/powerpoint/2010/main" val="2164087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9808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825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1234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062996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5518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51825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43696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69221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935606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231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0E39B064-0FF5-4596-889D-A43169A3BEE4}" type="slidenum">
              <a:rPr lang="en-GB"/>
              <a:pPr>
                <a:defRPr/>
              </a:pPr>
              <a:t>‹#›</a:t>
            </a:fld>
            <a:r>
              <a:rPr lang="en-GB"/>
              <a:t> -</a:t>
            </a:r>
          </a:p>
        </p:txBody>
      </p:sp>
    </p:spTree>
    <p:extLst>
      <p:ext uri="{BB962C8B-B14F-4D97-AF65-F5344CB8AC3E}">
        <p14:creationId xmlns:p14="http://schemas.microsoft.com/office/powerpoint/2010/main" val="8083379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260136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77250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6051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18191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73886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637388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996903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95362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007769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9185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73138" y="1536700"/>
            <a:ext cx="3535362"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60900" y="1536700"/>
            <a:ext cx="3535363"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1"/>
          <p:cNvSpPr>
            <a:spLocks noGrp="1" noChangeArrowheads="1"/>
          </p:cNvSpPr>
          <p:nvPr>
            <p:ph type="sldNum" sz="quarter" idx="10"/>
          </p:nvPr>
        </p:nvSpPr>
        <p:spPr>
          <a:ln/>
        </p:spPr>
        <p:txBody>
          <a:bodyPr/>
          <a:lstStyle>
            <a:lvl1pPr>
              <a:defRPr/>
            </a:lvl1pPr>
          </a:lstStyle>
          <a:p>
            <a:pPr>
              <a:defRPr/>
            </a:pPr>
            <a:r>
              <a:rPr lang="en-GB"/>
              <a:t>- </a:t>
            </a:r>
            <a:fld id="{EDF81864-7D0D-439B-BA12-F3F906B90EDE}" type="slidenum">
              <a:rPr lang="en-GB"/>
              <a:pPr>
                <a:defRPr/>
              </a:pPr>
              <a:t>‹#›</a:t>
            </a:fld>
            <a:r>
              <a:rPr lang="en-GB"/>
              <a:t> -</a:t>
            </a:r>
          </a:p>
        </p:txBody>
      </p:sp>
    </p:spTree>
    <p:extLst>
      <p:ext uri="{BB962C8B-B14F-4D97-AF65-F5344CB8AC3E}">
        <p14:creationId xmlns:p14="http://schemas.microsoft.com/office/powerpoint/2010/main" val="30741823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0443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505944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70478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042214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806086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9609" t="20313" r="5391" b="9277"/>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432566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9624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896307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sz="half" idx="1"/>
          </p:nvPr>
        </p:nvSpPr>
        <p:spPr>
          <a:xfrm>
            <a:off x="428172" y="1028700"/>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4778826" y="1028700"/>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893232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3" name="Text Placeholder 2"/>
          <p:cNvSpPr>
            <a:spLocks noGrp="1"/>
          </p:cNvSpPr>
          <p:nvPr>
            <p:ph type="body" idx="1"/>
          </p:nvPr>
        </p:nvSpPr>
        <p:spPr>
          <a:xfrm>
            <a:off x="428172" y="1039812"/>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8172" y="1768475"/>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761137" y="1039812"/>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1137" y="1768475"/>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94353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1"/>
          <p:cNvSpPr>
            <a:spLocks noGrp="1" noChangeArrowheads="1"/>
          </p:cNvSpPr>
          <p:nvPr>
            <p:ph type="sldNum" sz="quarter" idx="10"/>
          </p:nvPr>
        </p:nvSpPr>
        <p:spPr>
          <a:ln/>
        </p:spPr>
        <p:txBody>
          <a:bodyPr/>
          <a:lstStyle>
            <a:lvl1pPr>
              <a:defRPr/>
            </a:lvl1pPr>
          </a:lstStyle>
          <a:p>
            <a:pPr>
              <a:defRPr/>
            </a:pPr>
            <a:r>
              <a:rPr lang="en-GB"/>
              <a:t>- </a:t>
            </a:r>
            <a:fld id="{C4CBD6A2-D864-402B-A0D4-D47915F70FA9}" type="slidenum">
              <a:rPr lang="en-GB"/>
              <a:pPr>
                <a:defRPr/>
              </a:pPr>
              <a:t>‹#›</a:t>
            </a:fld>
            <a:r>
              <a:rPr lang="en-GB"/>
              <a:t> -</a:t>
            </a:r>
          </a:p>
        </p:txBody>
      </p:sp>
    </p:spTree>
    <p:extLst>
      <p:ext uri="{BB962C8B-B14F-4D97-AF65-F5344CB8AC3E}">
        <p14:creationId xmlns:p14="http://schemas.microsoft.com/office/powerpoint/2010/main" val="11115780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1672308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8508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927100"/>
            <a:ext cx="3008313" cy="787399"/>
          </a:xfrm>
        </p:spPr>
        <p:txBody>
          <a:bodyPr anchor="b">
            <a:noAutofit/>
          </a:bodyPr>
          <a:lstStyle>
            <a:lvl1pPr algn="l">
              <a:defRPr sz="2200" b="1">
                <a:solidFill>
                  <a:schemeClr val="tx1"/>
                </a:solidFill>
              </a:defRPr>
            </a:lvl1pPr>
          </a:lstStyle>
          <a:p>
            <a:r>
              <a:rPr lang="en-US"/>
              <a:t>Click to edit Master title style</a:t>
            </a:r>
          </a:p>
        </p:txBody>
      </p:sp>
      <p:sp>
        <p:nvSpPr>
          <p:cNvPr id="3" name="Content Placeholder 2"/>
          <p:cNvSpPr>
            <a:spLocks noGrp="1"/>
          </p:cNvSpPr>
          <p:nvPr>
            <p:ph idx="1"/>
          </p:nvPr>
        </p:nvSpPr>
        <p:spPr>
          <a:xfrm>
            <a:off x="3604078" y="927100"/>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28172" y="1752599"/>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4128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Autofit/>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066799"/>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610539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a:t>Click to edit Master title style</a:t>
            </a:r>
            <a:endParaRPr lang="en-US" dirty="0"/>
          </a:p>
        </p:txBody>
      </p:sp>
      <p:sp>
        <p:nvSpPr>
          <p:cNvPr id="3" name="Table Placeholder 2"/>
          <p:cNvSpPr>
            <a:spLocks noGrp="1"/>
          </p:cNvSpPr>
          <p:nvPr>
            <p:ph type="tbl" idx="1"/>
          </p:nvPr>
        </p:nvSpPr>
        <p:spPr>
          <a:xfrm>
            <a:off x="513304" y="862948"/>
            <a:ext cx="8370888" cy="1323975"/>
          </a:xfrm>
          <a:ln>
            <a:solidFill>
              <a:schemeClr val="bg1"/>
            </a:solidFill>
          </a:ln>
        </p:spPr>
        <p:txBody>
          <a:bodyPr rtlCol="0">
            <a:normAutofit/>
          </a:bodyPr>
          <a:lstStyle>
            <a:lvl1pPr>
              <a:buNone/>
              <a:defRPr>
                <a:solidFill>
                  <a:schemeClr val="bg1"/>
                </a:solidFill>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2989334986"/>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Vertical Text Placeholder 2"/>
          <p:cNvSpPr>
            <a:spLocks noGrp="1"/>
          </p:cNvSpPr>
          <p:nvPr>
            <p:ph type="body" orient="vert" idx="1"/>
          </p:nvPr>
        </p:nvSpPr>
        <p:spPr>
          <a:xfrm>
            <a:off x="411144" y="990600"/>
            <a:ext cx="8428056" cy="5156200"/>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599293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990600"/>
            <a:ext cx="2057400" cy="5135563"/>
          </a:xfrm>
        </p:spPr>
        <p:txBody>
          <a:bodyPr vert="eaVert">
            <a:noAutofit/>
          </a:bodyPr>
          <a:lstStyle>
            <a:lvl1pPr>
              <a:defRPr>
                <a:solidFill>
                  <a:schemeClr val="tx1"/>
                </a:solidFill>
              </a:defRPr>
            </a:lvl1pPr>
          </a:lstStyle>
          <a:p>
            <a:r>
              <a:rPr lang="en-US"/>
              <a:t>Click to edit Master title style</a:t>
            </a:r>
          </a:p>
        </p:txBody>
      </p:sp>
      <p:sp>
        <p:nvSpPr>
          <p:cNvPr id="3" name="Vertical Text Placeholder 2"/>
          <p:cNvSpPr>
            <a:spLocks noGrp="1"/>
          </p:cNvSpPr>
          <p:nvPr>
            <p:ph type="body" orient="vert" idx="1"/>
          </p:nvPr>
        </p:nvSpPr>
        <p:spPr>
          <a:xfrm>
            <a:off x="413658" y="990600"/>
            <a:ext cx="6190342" cy="5135563"/>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94690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3387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467654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12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1"/>
          <p:cNvSpPr>
            <a:spLocks noGrp="1" noChangeArrowheads="1"/>
          </p:cNvSpPr>
          <p:nvPr>
            <p:ph type="sldNum" sz="quarter" idx="10"/>
          </p:nvPr>
        </p:nvSpPr>
        <p:spPr>
          <a:ln/>
        </p:spPr>
        <p:txBody>
          <a:bodyPr/>
          <a:lstStyle>
            <a:lvl1pPr>
              <a:defRPr/>
            </a:lvl1pPr>
          </a:lstStyle>
          <a:p>
            <a:pPr>
              <a:defRPr/>
            </a:pPr>
            <a:r>
              <a:rPr lang="en-GB"/>
              <a:t>- </a:t>
            </a:r>
            <a:fld id="{912B821D-8C7A-414B-A6AE-32BD9BBFF711}" type="slidenum">
              <a:rPr lang="en-GB"/>
              <a:pPr>
                <a:defRPr/>
              </a:pPr>
              <a:t>‹#›</a:t>
            </a:fld>
            <a:r>
              <a:rPr lang="en-GB"/>
              <a:t> -</a:t>
            </a:r>
          </a:p>
        </p:txBody>
      </p:sp>
    </p:spTree>
    <p:extLst>
      <p:ext uri="{BB962C8B-B14F-4D97-AF65-F5344CB8AC3E}">
        <p14:creationId xmlns:p14="http://schemas.microsoft.com/office/powerpoint/2010/main" val="15530735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8869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61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1"/>
          <p:cNvSpPr>
            <a:spLocks noGrp="1" noChangeArrowheads="1"/>
          </p:cNvSpPr>
          <p:nvPr>
            <p:ph type="sldNum" sz="quarter" idx="10"/>
          </p:nvPr>
        </p:nvSpPr>
        <p:spPr>
          <a:ln/>
        </p:spPr>
        <p:txBody>
          <a:bodyPr/>
          <a:lstStyle>
            <a:lvl1pPr>
              <a:defRPr/>
            </a:lvl1pPr>
          </a:lstStyle>
          <a:p>
            <a:pPr>
              <a:defRPr/>
            </a:pPr>
            <a:r>
              <a:rPr lang="en-GB"/>
              <a:t>- </a:t>
            </a:r>
            <a:fld id="{A4A193B7-02F0-4033-9585-0DB116120F8F}" type="slidenum">
              <a:rPr lang="en-GB"/>
              <a:pPr>
                <a:defRPr/>
              </a:pPr>
              <a:t>‹#›</a:t>
            </a:fld>
            <a:r>
              <a:rPr lang="en-GB"/>
              <a:t> -</a:t>
            </a:r>
          </a:p>
        </p:txBody>
      </p:sp>
    </p:spTree>
    <p:extLst>
      <p:ext uri="{BB962C8B-B14F-4D97-AF65-F5344CB8AC3E}">
        <p14:creationId xmlns:p14="http://schemas.microsoft.com/office/powerpoint/2010/main" val="203833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GB"/>
              <a:t>- </a:t>
            </a:r>
            <a:fld id="{EB10EA87-C48E-4C6F-8B9E-9AE9A8218B61}" type="slidenum">
              <a:rPr lang="en-GB"/>
              <a:pPr>
                <a:defRPr/>
              </a:pPr>
              <a:t>‹#›</a:t>
            </a:fld>
            <a:r>
              <a:rPr lang="en-GB"/>
              <a:t> -</a:t>
            </a:r>
          </a:p>
        </p:txBody>
      </p:sp>
    </p:spTree>
    <p:extLst>
      <p:ext uri="{BB962C8B-B14F-4D97-AF65-F5344CB8AC3E}">
        <p14:creationId xmlns:p14="http://schemas.microsoft.com/office/powerpoint/2010/main" val="4095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GB"/>
              <a:t>- </a:t>
            </a:r>
            <a:fld id="{4020FC16-6E21-4C52-B444-AE8A556C52B9}" type="slidenum">
              <a:rPr lang="en-GB"/>
              <a:pPr>
                <a:defRPr/>
              </a:pPr>
              <a:t>‹#›</a:t>
            </a:fld>
            <a:r>
              <a:rPr lang="en-GB"/>
              <a:t> -</a:t>
            </a:r>
          </a:p>
        </p:txBody>
      </p:sp>
    </p:spTree>
    <p:extLst>
      <p:ext uri="{BB962C8B-B14F-4D97-AF65-F5344CB8AC3E}">
        <p14:creationId xmlns:p14="http://schemas.microsoft.com/office/powerpoint/2010/main" val="320173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9.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9.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9.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6.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theme" Target="../theme/theme6.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theme" Target="../theme/theme7.xml"/><Relationship Id="rId1" Type="http://schemas.openxmlformats.org/officeDocument/2006/relationships/slideLayout" Target="../slideLayouts/slideLayout59.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60.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theme" Target="../theme/theme9.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65"/>
          <p:cNvGrpSpPr>
            <a:grpSpLocks/>
          </p:cNvGrpSpPr>
          <p:nvPr/>
        </p:nvGrpSpPr>
        <p:grpSpPr bwMode="auto">
          <a:xfrm>
            <a:off x="0" y="5113338"/>
            <a:ext cx="9150350" cy="1482725"/>
            <a:chOff x="0" y="3221"/>
            <a:chExt cx="5764" cy="934"/>
          </a:xfrm>
        </p:grpSpPr>
        <p:pic>
          <p:nvPicPr>
            <p:cNvPr id="1034" name="Picture 161"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949"/>
            <a:stretch>
              <a:fillRect/>
            </a:stretch>
          </p:blipFill>
          <p:spPr bwMode="auto">
            <a:xfrm>
              <a:off x="0" y="3855"/>
              <a:ext cx="576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5" name="Picture 162"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717" r="2299"/>
            <a:stretch>
              <a:fillRect/>
            </a:stretch>
          </p:blipFill>
          <p:spPr bwMode="auto">
            <a:xfrm>
              <a:off x="0" y="3704"/>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6" name="Picture 164"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717" r="2299"/>
            <a:stretch>
              <a:fillRect/>
            </a:stretch>
          </p:blipFill>
          <p:spPr bwMode="auto">
            <a:xfrm>
              <a:off x="0" y="3409"/>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7" name="Picture 153" descr="grad-white-box-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6000"/>
            <a:stretch>
              <a:fillRect/>
            </a:stretch>
          </p:blipFill>
          <p:spPr bwMode="auto">
            <a:xfrm>
              <a:off x="0" y="3789"/>
              <a:ext cx="5760"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8" name="Picture 150" descr="grad-white-box-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r="36000"/>
            <a:stretch>
              <a:fillRect/>
            </a:stretch>
          </p:blipFill>
          <p:spPr bwMode="auto">
            <a:xfrm>
              <a:off x="0" y="3221"/>
              <a:ext cx="5760"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9" name="Picture 163"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949"/>
            <a:stretch>
              <a:fillRect/>
            </a:stretch>
          </p:blipFill>
          <p:spPr bwMode="auto">
            <a:xfrm>
              <a:off x="0" y="3558"/>
              <a:ext cx="576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27" name="Rectangle 3"/>
          <p:cNvSpPr>
            <a:spLocks noGrp="1" noChangeArrowheads="1"/>
          </p:cNvSpPr>
          <p:nvPr>
            <p:ph type="title"/>
          </p:nvPr>
        </p:nvSpPr>
        <p:spPr bwMode="auto">
          <a:xfrm>
            <a:off x="161925" y="53975"/>
            <a:ext cx="8753475" cy="477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title style</a:t>
            </a:r>
          </a:p>
        </p:txBody>
      </p:sp>
      <p:sp>
        <p:nvSpPr>
          <p:cNvPr id="1028" name="Rectangle 4"/>
          <p:cNvSpPr>
            <a:spLocks noGrp="1" noChangeArrowheads="1"/>
          </p:cNvSpPr>
          <p:nvPr>
            <p:ph type="body" idx="1"/>
          </p:nvPr>
        </p:nvSpPr>
        <p:spPr bwMode="auto">
          <a:xfrm>
            <a:off x="973138" y="1536700"/>
            <a:ext cx="7223125" cy="13239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9" name="Line 73"/>
          <p:cNvSpPr>
            <a:spLocks noChangeShapeType="1"/>
          </p:cNvSpPr>
          <p:nvPr/>
        </p:nvSpPr>
        <p:spPr bwMode="auto">
          <a:xfrm>
            <a:off x="236538" y="519113"/>
            <a:ext cx="8636000" cy="0"/>
          </a:xfrm>
          <a:prstGeom prst="line">
            <a:avLst/>
          </a:prstGeom>
          <a:noFill/>
          <a:ln w="9525">
            <a:solidFill>
              <a:srgbClr val="C0C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1030" name="Text Box 97"/>
          <p:cNvSpPr txBox="1">
            <a:spLocks noChangeArrowheads="1"/>
          </p:cNvSpPr>
          <p:nvPr/>
        </p:nvSpPr>
        <p:spPr bwMode="auto">
          <a:xfrm>
            <a:off x="5091113" y="6434138"/>
            <a:ext cx="3894137" cy="15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eaLnBrk="1" hangingPunct="1">
              <a:defRPr/>
            </a:pPr>
            <a:r>
              <a:rPr lang="en-GB" sz="1000">
                <a:solidFill>
                  <a:srgbClr val="4E84C4"/>
                </a:solidFill>
              </a:rPr>
              <a:t>Document Name</a:t>
            </a:r>
          </a:p>
        </p:txBody>
      </p:sp>
      <p:sp>
        <p:nvSpPr>
          <p:cNvPr id="1031" name="Text Box 96"/>
          <p:cNvSpPr txBox="1">
            <a:spLocks noChangeArrowheads="1"/>
          </p:cNvSpPr>
          <p:nvPr/>
        </p:nvSpPr>
        <p:spPr bwMode="auto">
          <a:xfrm>
            <a:off x="5091113" y="6583363"/>
            <a:ext cx="3894137" cy="15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eaLnBrk="1" hangingPunct="1">
              <a:defRPr/>
            </a:pPr>
            <a:r>
              <a:rPr lang="en-GB" sz="1000">
                <a:solidFill>
                  <a:srgbClr val="4E84C4"/>
                </a:solidFill>
              </a:rPr>
              <a:t>CONFIDENTIAL</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000">
                <a:solidFill>
                  <a:srgbClr val="4E84C4"/>
                </a:solidFill>
                <a:latin typeface="Arial" charset="0"/>
              </a:defRPr>
            </a:lvl1pPr>
          </a:lstStyle>
          <a:p>
            <a:pPr>
              <a:defRPr/>
            </a:pPr>
            <a:r>
              <a:rPr lang="en-GB"/>
              <a:t>- </a:t>
            </a:r>
            <a:fld id="{CDFA48B1-DFDF-45F9-BC56-4962101A3A11}" type="slidenum">
              <a:rPr lang="en-GB"/>
              <a:pPr>
                <a:defRPr/>
              </a:pPr>
              <a:t>‹#›</a:t>
            </a:fld>
            <a:r>
              <a:rPr lang="en-GB"/>
              <a:t> -</a:t>
            </a:r>
          </a:p>
        </p:txBody>
      </p:sp>
      <p:pic>
        <p:nvPicPr>
          <p:cNvPr id="1033" name="Picture 126" descr="tcs-blue-trans"/>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9863" y="6513513"/>
            <a:ext cx="2843212"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27"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ftr="0" dt="0"/>
  <p:txStyles>
    <p:titleStyle>
      <a:lvl1pPr algn="l" rtl="0" eaLnBrk="0" fontAlgn="base" hangingPunct="0">
        <a:lnSpc>
          <a:spcPct val="115000"/>
        </a:lnSpc>
        <a:spcBef>
          <a:spcPct val="0"/>
        </a:spcBef>
        <a:spcAft>
          <a:spcPct val="0"/>
        </a:spcAft>
        <a:defRPr sz="2200" b="1">
          <a:solidFill>
            <a:srgbClr val="4E84C4"/>
          </a:solidFill>
          <a:latin typeface="+mj-lt"/>
          <a:ea typeface="+mj-ea"/>
          <a:cs typeface="+mj-cs"/>
        </a:defRPr>
      </a:lvl1pPr>
      <a:lvl2pPr algn="l" rtl="0" eaLnBrk="0" fontAlgn="base" hangingPunct="0">
        <a:lnSpc>
          <a:spcPct val="115000"/>
        </a:lnSpc>
        <a:spcBef>
          <a:spcPct val="0"/>
        </a:spcBef>
        <a:spcAft>
          <a:spcPct val="0"/>
        </a:spcAft>
        <a:defRPr sz="2200" b="1">
          <a:solidFill>
            <a:srgbClr val="4E84C4"/>
          </a:solidFill>
          <a:latin typeface="Arial" charset="0"/>
        </a:defRPr>
      </a:lvl2pPr>
      <a:lvl3pPr algn="l" rtl="0" eaLnBrk="0" fontAlgn="base" hangingPunct="0">
        <a:lnSpc>
          <a:spcPct val="115000"/>
        </a:lnSpc>
        <a:spcBef>
          <a:spcPct val="0"/>
        </a:spcBef>
        <a:spcAft>
          <a:spcPct val="0"/>
        </a:spcAft>
        <a:defRPr sz="2200" b="1">
          <a:solidFill>
            <a:srgbClr val="4E84C4"/>
          </a:solidFill>
          <a:latin typeface="Arial" charset="0"/>
        </a:defRPr>
      </a:lvl3pPr>
      <a:lvl4pPr algn="l" rtl="0" eaLnBrk="0" fontAlgn="base" hangingPunct="0">
        <a:lnSpc>
          <a:spcPct val="115000"/>
        </a:lnSpc>
        <a:spcBef>
          <a:spcPct val="0"/>
        </a:spcBef>
        <a:spcAft>
          <a:spcPct val="0"/>
        </a:spcAft>
        <a:defRPr sz="2200" b="1">
          <a:solidFill>
            <a:srgbClr val="4E84C4"/>
          </a:solidFill>
          <a:latin typeface="Arial" charset="0"/>
        </a:defRPr>
      </a:lvl4pPr>
      <a:lvl5pPr algn="l" rtl="0" eaLnBrk="0" fontAlgn="base" hangingPunct="0">
        <a:lnSpc>
          <a:spcPct val="115000"/>
        </a:lnSpc>
        <a:spcBef>
          <a:spcPct val="0"/>
        </a:spcBef>
        <a:spcAft>
          <a:spcPct val="0"/>
        </a:spcAft>
        <a:defRPr sz="2200" b="1">
          <a:solidFill>
            <a:srgbClr val="4E84C4"/>
          </a:solidFill>
          <a:latin typeface="Arial" charset="0"/>
        </a:defRPr>
      </a:lvl5pPr>
      <a:lvl6pPr marL="457200" algn="l" rtl="0" fontAlgn="base">
        <a:lnSpc>
          <a:spcPct val="115000"/>
        </a:lnSpc>
        <a:spcBef>
          <a:spcPct val="0"/>
        </a:spcBef>
        <a:spcAft>
          <a:spcPct val="0"/>
        </a:spcAft>
        <a:defRPr sz="2200" b="1">
          <a:solidFill>
            <a:srgbClr val="4E84C4"/>
          </a:solidFill>
          <a:latin typeface="Arial" charset="0"/>
        </a:defRPr>
      </a:lvl6pPr>
      <a:lvl7pPr marL="914400" algn="l" rtl="0" fontAlgn="base">
        <a:lnSpc>
          <a:spcPct val="115000"/>
        </a:lnSpc>
        <a:spcBef>
          <a:spcPct val="0"/>
        </a:spcBef>
        <a:spcAft>
          <a:spcPct val="0"/>
        </a:spcAft>
        <a:defRPr sz="2200" b="1">
          <a:solidFill>
            <a:srgbClr val="4E84C4"/>
          </a:solidFill>
          <a:latin typeface="Arial" charset="0"/>
        </a:defRPr>
      </a:lvl7pPr>
      <a:lvl8pPr marL="1371600" algn="l" rtl="0" fontAlgn="base">
        <a:lnSpc>
          <a:spcPct val="115000"/>
        </a:lnSpc>
        <a:spcBef>
          <a:spcPct val="0"/>
        </a:spcBef>
        <a:spcAft>
          <a:spcPct val="0"/>
        </a:spcAft>
        <a:defRPr sz="2200" b="1">
          <a:solidFill>
            <a:srgbClr val="4E84C4"/>
          </a:solidFill>
          <a:latin typeface="Arial" charset="0"/>
        </a:defRPr>
      </a:lvl8pPr>
      <a:lvl9pPr marL="1828800" algn="l" rtl="0" fontAlgn="base">
        <a:lnSpc>
          <a:spcPct val="115000"/>
        </a:lnSpc>
        <a:spcBef>
          <a:spcPct val="0"/>
        </a:spcBef>
        <a:spcAft>
          <a:spcPct val="0"/>
        </a:spcAft>
        <a:defRPr sz="2200" b="1">
          <a:solidFill>
            <a:srgbClr val="4E84C4"/>
          </a:solidFill>
          <a:latin typeface="Arial" charset="0"/>
        </a:defRPr>
      </a:lvl9pPr>
    </p:titleStyle>
    <p:bodyStyle>
      <a:lvl1pPr marL="169863" indent="-169863" algn="l" rtl="0" eaLnBrk="0" fontAlgn="base" hangingPunct="0">
        <a:spcBef>
          <a:spcPct val="20000"/>
        </a:spcBef>
        <a:spcAft>
          <a:spcPct val="0"/>
        </a:spcAft>
        <a:buClr>
          <a:srgbClr val="4E84C4"/>
        </a:buClr>
        <a:buChar char="•"/>
        <a:defRPr sz="1600">
          <a:solidFill>
            <a:schemeClr val="tx1"/>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B034"/>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1485900"/>
            <a:ext cx="9144000" cy="5372100"/>
            <a:chOff x="0" y="936"/>
            <a:chExt cx="5760" cy="3384"/>
          </a:xfrm>
        </p:grpSpPr>
        <p:pic>
          <p:nvPicPr>
            <p:cNvPr id="2054" name="Picture 3"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2736"/>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5" name="Picture 4"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887"/>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6" name="Picture 5"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586"/>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7" name="Picture 6"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034"/>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8" name="Picture 7"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185"/>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9" name="Picture 8"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334"/>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0" name="Picture 9"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482"/>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1" name="Picture 10"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632"/>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2" name="Picture 11"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783"/>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3" name="Picture 12"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933"/>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4" name="Picture 13" descr="orang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8001" r="17999"/>
            <a:stretch>
              <a:fillRect/>
            </a:stretch>
          </p:blipFill>
          <p:spPr bwMode="auto">
            <a:xfrm>
              <a:off x="0" y="936"/>
              <a:ext cx="5760" cy="2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5" name="Picture 14" descr="orang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8001" r="17999" b="55132"/>
            <a:stretch>
              <a:fillRect/>
            </a:stretch>
          </p:blipFill>
          <p:spPr bwMode="auto">
            <a:xfrm>
              <a:off x="0" y="2816"/>
              <a:ext cx="5760" cy="1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051" name="Rectangle 15"/>
          <p:cNvSpPr>
            <a:spLocks noGrp="1" noChangeArrowheads="1"/>
          </p:cNvSpPr>
          <p:nvPr>
            <p:ph type="title"/>
          </p:nvPr>
        </p:nvSpPr>
        <p:spPr bwMode="auto">
          <a:xfrm>
            <a:off x="282575" y="3427413"/>
            <a:ext cx="5630863"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2052" name="Line 16"/>
          <p:cNvSpPr>
            <a:spLocks noChangeShapeType="1"/>
          </p:cNvSpPr>
          <p:nvPr/>
        </p:nvSpPr>
        <p:spPr bwMode="auto">
          <a:xfrm>
            <a:off x="277813" y="4017963"/>
            <a:ext cx="5629275"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pic>
        <p:nvPicPr>
          <p:cNvPr id="2053" name="Picture 17" descr="tcs-tra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0" y="6450013"/>
            <a:ext cx="28432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cs typeface="Arial" charset="0"/>
        </a:defRPr>
      </a:lvl2pPr>
      <a:lvl3pPr algn="l" rtl="0" eaLnBrk="0" fontAlgn="base" hangingPunct="0">
        <a:spcBef>
          <a:spcPct val="0"/>
        </a:spcBef>
        <a:spcAft>
          <a:spcPct val="0"/>
        </a:spcAft>
        <a:defRPr sz="2400" b="1">
          <a:solidFill>
            <a:schemeClr val="bg1"/>
          </a:solidFill>
          <a:latin typeface="Arial" charset="0"/>
          <a:cs typeface="Arial" charset="0"/>
        </a:defRPr>
      </a:lvl3pPr>
      <a:lvl4pPr algn="l" rtl="0" eaLnBrk="0" fontAlgn="base" hangingPunct="0">
        <a:spcBef>
          <a:spcPct val="0"/>
        </a:spcBef>
        <a:spcAft>
          <a:spcPct val="0"/>
        </a:spcAft>
        <a:defRPr sz="2400" b="1">
          <a:solidFill>
            <a:schemeClr val="bg1"/>
          </a:solidFill>
          <a:latin typeface="Arial" charset="0"/>
          <a:cs typeface="Arial" charset="0"/>
        </a:defRPr>
      </a:lvl4pPr>
      <a:lvl5pPr algn="l" rtl="0" eaLnBrk="0" fontAlgn="base" hangingPunct="0">
        <a:spcBef>
          <a:spcPct val="0"/>
        </a:spcBef>
        <a:spcAft>
          <a:spcPct val="0"/>
        </a:spcAft>
        <a:defRPr sz="2400" b="1">
          <a:solidFill>
            <a:schemeClr val="bg1"/>
          </a:solidFill>
          <a:latin typeface="Arial" charset="0"/>
          <a:cs typeface="Arial" charset="0"/>
        </a:defRPr>
      </a:lvl5pPr>
      <a:lvl6pPr marL="457200" algn="l" rtl="0" fontAlgn="base">
        <a:spcBef>
          <a:spcPct val="0"/>
        </a:spcBef>
        <a:spcAft>
          <a:spcPct val="0"/>
        </a:spcAft>
        <a:defRPr sz="2400" b="1">
          <a:solidFill>
            <a:schemeClr val="bg1"/>
          </a:solidFill>
          <a:latin typeface="Arial" charset="0"/>
          <a:cs typeface="Arial" charset="0"/>
        </a:defRPr>
      </a:lvl6pPr>
      <a:lvl7pPr marL="914400" algn="l" rtl="0" fontAlgn="base">
        <a:spcBef>
          <a:spcPct val="0"/>
        </a:spcBef>
        <a:spcAft>
          <a:spcPct val="0"/>
        </a:spcAft>
        <a:defRPr sz="2400" b="1">
          <a:solidFill>
            <a:schemeClr val="bg1"/>
          </a:solidFill>
          <a:latin typeface="Arial" charset="0"/>
          <a:cs typeface="Arial" charset="0"/>
        </a:defRPr>
      </a:lvl7pPr>
      <a:lvl8pPr marL="1371600" algn="l" rtl="0" fontAlgn="base">
        <a:spcBef>
          <a:spcPct val="0"/>
        </a:spcBef>
        <a:spcAft>
          <a:spcPct val="0"/>
        </a:spcAft>
        <a:defRPr sz="2400" b="1">
          <a:solidFill>
            <a:schemeClr val="bg1"/>
          </a:solidFill>
          <a:latin typeface="Arial" charset="0"/>
          <a:cs typeface="Arial" charset="0"/>
        </a:defRPr>
      </a:lvl8pPr>
      <a:lvl9pPr marL="1828800" algn="l" rtl="0" fontAlgn="base">
        <a:spcBef>
          <a:spcPct val="0"/>
        </a:spcBef>
        <a:spcAft>
          <a:spcPct val="0"/>
        </a:spcAft>
        <a:defRPr sz="24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6CCFF6"/>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1435100"/>
            <a:ext cx="9144000" cy="5422900"/>
            <a:chOff x="0" y="904"/>
            <a:chExt cx="5760" cy="3416"/>
          </a:xfrm>
        </p:grpSpPr>
        <p:grpSp>
          <p:nvGrpSpPr>
            <p:cNvPr id="3078" name="Group 3"/>
            <p:cNvGrpSpPr>
              <a:grpSpLocks/>
            </p:cNvGrpSpPr>
            <p:nvPr userDrawn="1"/>
          </p:nvGrpSpPr>
          <p:grpSpPr bwMode="auto">
            <a:xfrm>
              <a:off x="0" y="2587"/>
              <a:ext cx="5760" cy="1480"/>
              <a:chOff x="0" y="2587"/>
              <a:chExt cx="5760" cy="1480"/>
            </a:xfrm>
          </p:grpSpPr>
          <p:pic>
            <p:nvPicPr>
              <p:cNvPr id="3081" name="Picture 4"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587"/>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2" name="Picture 5"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2737"/>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3" name="Picture 6"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887"/>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4" name="Picture 7"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03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5" name="Picture 8"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18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6" name="Picture 9"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33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7" name="Picture 10"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483"/>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8" name="Picture 11"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633"/>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9" name="Picture 12"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783"/>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90" name="Picture 13"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933"/>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3079" name="Picture 14" descr="light_blu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a:stretch>
              <a:fillRect/>
            </a:stretch>
          </p:blipFill>
          <p:spPr bwMode="auto">
            <a:xfrm>
              <a:off x="0" y="904"/>
              <a:ext cx="5760" cy="2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0" name="Picture 15" descr="light_blu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b="50432"/>
            <a:stretch>
              <a:fillRect/>
            </a:stretch>
          </p:blipFill>
          <p:spPr bwMode="auto">
            <a:xfrm>
              <a:off x="0" y="2944"/>
              <a:ext cx="5760" cy="1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75" name="Line 16"/>
          <p:cNvSpPr>
            <a:spLocks noChangeShapeType="1"/>
          </p:cNvSpPr>
          <p:nvPr/>
        </p:nvSpPr>
        <p:spPr bwMode="auto">
          <a:xfrm>
            <a:off x="277813" y="4017963"/>
            <a:ext cx="5629275"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3076" name="Rectangle 17"/>
          <p:cNvSpPr>
            <a:spLocks noGrp="1" noChangeArrowheads="1"/>
          </p:cNvSpPr>
          <p:nvPr>
            <p:ph type="title"/>
          </p:nvPr>
        </p:nvSpPr>
        <p:spPr bwMode="auto">
          <a:xfrm>
            <a:off x="282575" y="3427413"/>
            <a:ext cx="5630863"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pic>
        <p:nvPicPr>
          <p:cNvPr id="3077" name="Picture 18" descr="tcs-tra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0" y="6450013"/>
            <a:ext cx="28432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4B948"/>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800100"/>
            <a:ext cx="9144000" cy="6057900"/>
            <a:chOff x="0" y="504"/>
            <a:chExt cx="5760" cy="3816"/>
          </a:xfrm>
        </p:grpSpPr>
        <p:grpSp>
          <p:nvGrpSpPr>
            <p:cNvPr id="4102" name="Group 3"/>
            <p:cNvGrpSpPr>
              <a:grpSpLocks/>
            </p:cNvGrpSpPr>
            <p:nvPr/>
          </p:nvGrpSpPr>
          <p:grpSpPr bwMode="auto">
            <a:xfrm>
              <a:off x="0" y="2585"/>
              <a:ext cx="5760" cy="1481"/>
              <a:chOff x="0" y="2585"/>
              <a:chExt cx="5760" cy="1481"/>
            </a:xfrm>
          </p:grpSpPr>
          <p:pic>
            <p:nvPicPr>
              <p:cNvPr id="4105" name="Picture 4"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258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6" name="Picture 5"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273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7" name="Picture 6"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288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8" name="Picture 7"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03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9" name="Picture 8"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318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0" name="Picture 9"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33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1" name="Picture 10"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348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2" name="Picture 11"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63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3" name="Picture 12"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378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4" name="Picture 13"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93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4103" name="Picture 14" descr="gree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a:stretch>
              <a:fillRect/>
            </a:stretch>
          </p:blipFill>
          <p:spPr bwMode="auto">
            <a:xfrm>
              <a:off x="0" y="504"/>
              <a:ext cx="5760" cy="3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4" name="Picture 15" descr="gree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b="61098"/>
            <a:stretch>
              <a:fillRect/>
            </a:stretch>
          </p:blipFill>
          <p:spPr bwMode="auto">
            <a:xfrm>
              <a:off x="0" y="3072"/>
              <a:ext cx="5760" cy="1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099" name="Rectangle 16"/>
          <p:cNvSpPr>
            <a:spLocks noGrp="1" noChangeArrowheads="1"/>
          </p:cNvSpPr>
          <p:nvPr>
            <p:ph type="title"/>
          </p:nvPr>
        </p:nvSpPr>
        <p:spPr bwMode="auto">
          <a:xfrm>
            <a:off x="282575" y="3427413"/>
            <a:ext cx="5630863"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4100" name="Line 17"/>
          <p:cNvSpPr>
            <a:spLocks noChangeShapeType="1"/>
          </p:cNvSpPr>
          <p:nvPr/>
        </p:nvSpPr>
        <p:spPr bwMode="auto">
          <a:xfrm>
            <a:off x="277813" y="4017963"/>
            <a:ext cx="5629275"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pic>
        <p:nvPicPr>
          <p:cNvPr id="4101" name="Picture 18" descr="tcs-tra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0" y="6450013"/>
            <a:ext cx="28432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5123"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l="19376" t="20410" r="5469" b="9375"/>
          <a:stretch>
            <a:fillRect/>
          </a:stretch>
        </p:blipFill>
        <p:spPr bwMode="auto">
          <a:xfrm>
            <a:off x="-28575" y="0"/>
            <a:ext cx="9172575" cy="684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4" name="Title Placeholder 1"/>
          <p:cNvSpPr>
            <a:spLocks noGrp="1"/>
          </p:cNvSpPr>
          <p:nvPr>
            <p:ph type="title"/>
          </p:nvPr>
        </p:nvSpPr>
        <p:spPr bwMode="auto">
          <a:xfrm>
            <a:off x="1295400" y="103188"/>
            <a:ext cx="7543800" cy="48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5" name="Text Placeholder 2"/>
          <p:cNvSpPr>
            <a:spLocks noGrp="1"/>
          </p:cNvSpPr>
          <p:nvPr>
            <p:ph type="body" idx="1"/>
          </p:nvPr>
        </p:nvSpPr>
        <p:spPr bwMode="auto">
          <a:xfrm>
            <a:off x="411163" y="914400"/>
            <a:ext cx="8428037"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endParaRPr lang="en-US"/>
          </a:p>
        </p:txBody>
      </p:sp>
      <p:sp>
        <p:nvSpPr>
          <p:cNvPr id="9" name="Rectangle 71"/>
          <p:cNvSpPr txBox="1">
            <a:spLocks noChangeArrowheads="1"/>
          </p:cNvSpPr>
          <p:nvPr/>
        </p:nvSpPr>
        <p:spPr bwMode="auto">
          <a:xfrm>
            <a:off x="8229600" y="63119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762C0DF8-D687-4209-BD92-AA97A77D9C5B}" type="slidenum">
              <a:rPr lang="en-US" sz="1200" smtClean="0">
                <a:solidFill>
                  <a:schemeClr val="tx1"/>
                </a:solidFill>
                <a:latin typeface="Myriad Pro" pitchFamily="34" charset="0"/>
              </a:rPr>
              <a:pPr algn="r" fontAlgn="auto">
                <a:spcBef>
                  <a:spcPts val="0"/>
                </a:spcBef>
                <a:spcAft>
                  <a:spcPts val="0"/>
                </a:spcAft>
                <a:defRPr/>
              </a:pPr>
              <a:t>‹#›</a:t>
            </a:fld>
            <a:r>
              <a:rPr lang="en-US" sz="1200" dirty="0">
                <a:solidFill>
                  <a:schemeClr val="tx1"/>
                </a:solidFill>
                <a:latin typeface="Myriad Pro" pitchFamily="34" charset="0"/>
              </a:rPr>
              <a:t> </a:t>
            </a:r>
          </a:p>
        </p:txBody>
      </p:sp>
    </p:spTree>
  </p:cSld>
  <p:clrMap bg1="lt1" tx1="dk1" bg2="lt2" tx2="dk2" accent1="accent1" accent2="accent2" accent3="accent3" accent4="accent4" accent5="accent5" accent6="accent6" hlink="hlink" folHlink="folHlink"/>
  <p:sldLayoutIdLst>
    <p:sldLayoutId id="2147484128"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9" r:id="rId13"/>
  </p:sldLayoutIdLst>
  <p:hf hdr="0" ftr="0" dt="0"/>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609" t="20410" r="5469" b="9277"/>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7"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4123"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609" t="20410" r="5391" b="8757"/>
          <a:stretch>
            <a:fillRect/>
          </a:stretch>
        </p:blipFill>
        <p:spPr bwMode="auto">
          <a:xfrm>
            <a:off x="0" y="0"/>
            <a:ext cx="9144000" cy="690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1"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4124"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531" t="20410" r="5391" b="9375"/>
          <a:stretch>
            <a:fillRect/>
          </a:stretch>
        </p:blipFill>
        <p:spPr bwMode="auto">
          <a:xfrm>
            <a:off x="-9525" y="0"/>
            <a:ext cx="91535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5"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4125"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19609" t="20410" r="5391" b="9277"/>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19" name="TextBox 5"/>
          <p:cNvSpPr txBox="1">
            <a:spLocks noChangeArrowheads="1"/>
          </p:cNvSpPr>
          <p:nvPr/>
        </p:nvSpPr>
        <p:spPr bwMode="auto">
          <a:xfrm>
            <a:off x="495300" y="2933700"/>
            <a:ext cx="807720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eaLnBrk="1" hangingPunct="1">
              <a:defRPr/>
            </a:pPr>
            <a:r>
              <a:rPr lang="en-US" sz="3000">
                <a:solidFill>
                  <a:schemeClr val="bg1"/>
                </a:solidFill>
                <a:latin typeface="Myriad Pro"/>
              </a:rPr>
              <a:t>Thank You</a:t>
            </a:r>
          </a:p>
        </p:txBody>
      </p:sp>
    </p:spTree>
  </p:cSld>
  <p:clrMap bg1="lt1" tx1="dk1" bg2="lt2" tx2="dk2" accent1="accent1" accent2="accent2" accent3="accent3" accent4="accent4" accent5="accent5" accent6="accent6" hlink="hlink" folHlink="folHlink"/>
  <p:sldLayoutIdLst>
    <p:sldLayoutId id="2147484126"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6.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2.png"/><Relationship Id="rId1" Type="http://schemas.openxmlformats.org/officeDocument/2006/relationships/slideLayout" Target="../slideLayouts/slideLayout4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ctrTitle"/>
          </p:nvPr>
        </p:nvSpPr>
        <p:spPr/>
        <p:txBody>
          <a:bodyPr/>
          <a:lstStyle/>
          <a:p>
            <a:pPr eaLnBrk="1" hangingPunct="1"/>
            <a:r>
              <a:rPr lang="en-GB" dirty="0">
                <a:latin typeface="Myriad Pro"/>
              </a:rPr>
              <a:t>CSS3</a:t>
            </a:r>
          </a:p>
        </p:txBody>
      </p:sp>
      <p:sp>
        <p:nvSpPr>
          <p:cNvPr id="2" name="Subtitle 1"/>
          <p:cNvSpPr>
            <a:spLocks noGrp="1"/>
          </p:cNvSpPr>
          <p:nvPr>
            <p:ph type="subTitle" idx="1"/>
          </p:nvPr>
        </p:nvSpPr>
        <p:spPr>
          <a:xfrm>
            <a:off x="354512" y="3858638"/>
            <a:ext cx="8600302" cy="981376"/>
          </a:xfrm>
        </p:spPr>
        <p:txBody>
          <a:bodyPr/>
          <a:lstStyle/>
          <a:p>
            <a:r>
              <a:rPr lang="en-GB" sz="2400" dirty="0"/>
              <a:t>Everything you need to </a:t>
            </a:r>
            <a:r>
              <a:rPr lang="en-US" sz="2400" dirty="0"/>
              <a:t>know </a:t>
            </a:r>
            <a:r>
              <a:rPr lang="en-GB" sz="2400" dirty="0"/>
              <a:t>to get styled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flipH="1">
            <a:off x="6817031" y="3441307"/>
            <a:ext cx="1974645" cy="614515"/>
          </a:xfrm>
          <a:prstGeom prst="parallelogram">
            <a:avLst>
              <a:gd name="adj" fmla="val 39607"/>
            </a:avLst>
          </a:prstGeom>
          <a:solidFill>
            <a:schemeClr val="accent1">
              <a:lumMod val="60000"/>
              <a:lumOff val="40000"/>
              <a:alpha val="6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Transforms</a:t>
            </a:r>
            <a:endParaRPr lang="en-GB" sz="2400" b="0" dirty="0">
              <a:solidFill>
                <a:schemeClr val="bg1"/>
              </a:solidFill>
            </a:endParaRPr>
          </a:p>
        </p:txBody>
      </p:sp>
      <p:sp>
        <p:nvSpPr>
          <p:cNvPr id="2" name="TextBox 1"/>
          <p:cNvSpPr txBox="1"/>
          <p:nvPr/>
        </p:nvSpPr>
        <p:spPr>
          <a:xfrm>
            <a:off x="236482" y="819801"/>
            <a:ext cx="8655269" cy="1815882"/>
          </a:xfrm>
          <a:prstGeom prst="rect">
            <a:avLst/>
          </a:prstGeom>
          <a:noFill/>
        </p:spPr>
        <p:txBody>
          <a:bodyPr wrap="square" rtlCol="0">
            <a:spAutoFit/>
          </a:bodyPr>
          <a:lstStyle/>
          <a:p>
            <a:pPr algn="l"/>
            <a:r>
              <a:rPr lang="en-US" sz="1600" b="1" dirty="0">
                <a:latin typeface="+mn-lt"/>
              </a:rPr>
              <a:t>skew() , </a:t>
            </a:r>
            <a:r>
              <a:rPr lang="en-US" sz="1600" b="1" dirty="0" err="1">
                <a:latin typeface="+mn-lt"/>
              </a:rPr>
              <a:t>skewX</a:t>
            </a:r>
            <a:r>
              <a:rPr lang="en-US" sz="1600" b="1" dirty="0">
                <a:latin typeface="+mn-lt"/>
              </a:rPr>
              <a:t>() and </a:t>
            </a:r>
            <a:r>
              <a:rPr lang="en-US" sz="1600" b="1" dirty="0" err="1">
                <a:latin typeface="+mn-lt"/>
              </a:rPr>
              <a:t>skewY</a:t>
            </a:r>
            <a:r>
              <a:rPr lang="en-US" sz="1600" b="1" dirty="0">
                <a:latin typeface="+mn-lt"/>
              </a:rPr>
              <a:t>() methods</a:t>
            </a:r>
          </a:p>
          <a:p>
            <a:pPr algn="l"/>
            <a:endParaRPr lang="en-US" sz="1600" dirty="0"/>
          </a:p>
          <a:p>
            <a:pPr algn="l"/>
            <a:r>
              <a:rPr lang="en-US" sz="1600" dirty="0"/>
              <a:t>The </a:t>
            </a:r>
            <a:r>
              <a:rPr lang="en-US" sz="1600" dirty="0" err="1">
                <a:solidFill>
                  <a:schemeClr val="tx2">
                    <a:lumMod val="75000"/>
                  </a:schemeClr>
                </a:solidFill>
              </a:rPr>
              <a:t>skewX</a:t>
            </a:r>
            <a:r>
              <a:rPr lang="en-US" sz="1600" dirty="0">
                <a:solidFill>
                  <a:schemeClr val="tx2">
                    <a:lumMod val="75000"/>
                  </a:schemeClr>
                </a:solidFill>
              </a:rPr>
              <a:t>() </a:t>
            </a:r>
            <a:r>
              <a:rPr lang="en-US" sz="1600" dirty="0"/>
              <a:t>method skews an element along the X-axis by the given angle.</a:t>
            </a:r>
          </a:p>
          <a:p>
            <a:pPr algn="l"/>
            <a:endParaRPr lang="en-US" sz="1600" dirty="0"/>
          </a:p>
          <a:p>
            <a:pPr algn="l"/>
            <a:r>
              <a:rPr lang="en-US" sz="1600" dirty="0"/>
              <a:t>The </a:t>
            </a:r>
            <a:r>
              <a:rPr lang="en-US" sz="1600" dirty="0" err="1">
                <a:solidFill>
                  <a:srgbClr val="33629A"/>
                </a:solidFill>
              </a:rPr>
              <a:t>skewY</a:t>
            </a:r>
            <a:r>
              <a:rPr lang="en-US" sz="1600" dirty="0">
                <a:solidFill>
                  <a:srgbClr val="33629A"/>
                </a:solidFill>
              </a:rPr>
              <a:t>()</a:t>
            </a:r>
            <a:r>
              <a:rPr lang="en-US" sz="1600" dirty="0"/>
              <a:t> method skews an element along the Y-axis by the given angle.</a:t>
            </a:r>
          </a:p>
          <a:p>
            <a:pPr algn="l"/>
            <a:endParaRPr lang="en-US" sz="1600" dirty="0"/>
          </a:p>
          <a:p>
            <a:pPr algn="l"/>
            <a:r>
              <a:rPr lang="en-US" sz="1600" dirty="0"/>
              <a:t>The </a:t>
            </a:r>
            <a:r>
              <a:rPr lang="en-US" sz="1600" dirty="0">
                <a:solidFill>
                  <a:srgbClr val="33629A"/>
                </a:solidFill>
              </a:rPr>
              <a:t>skew()</a:t>
            </a:r>
            <a:r>
              <a:rPr lang="en-US" sz="1600" dirty="0"/>
              <a:t> method skews and element along both X and Y-axes</a:t>
            </a:r>
          </a:p>
        </p:txBody>
      </p:sp>
      <p:sp>
        <p:nvSpPr>
          <p:cNvPr id="12" name="TextBox 11"/>
          <p:cNvSpPr txBox="1"/>
          <p:nvPr/>
        </p:nvSpPr>
        <p:spPr>
          <a:xfrm>
            <a:off x="301657" y="2903259"/>
            <a:ext cx="5720601" cy="116955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chemeClr val="accent6">
                    <a:lumMod val="75000"/>
                  </a:schemeClr>
                </a:solidFill>
                <a:latin typeface="Courier"/>
                <a:cs typeface="Courier"/>
              </a:rPr>
              <a:t>-</a:t>
            </a:r>
            <a:r>
              <a:rPr lang="en-US" sz="1400" dirty="0" err="1">
                <a:solidFill>
                  <a:schemeClr val="accent6">
                    <a:lumMod val="75000"/>
                  </a:schemeClr>
                </a:solidFill>
                <a:latin typeface="Courier"/>
                <a:cs typeface="Courier"/>
              </a:rPr>
              <a:t>ms</a:t>
            </a:r>
            <a:r>
              <a:rPr lang="en-US" sz="1400" dirty="0">
                <a:solidFill>
                  <a:schemeClr val="accent6">
                    <a:lumMod val="75000"/>
                  </a:schemeClr>
                </a:solidFill>
                <a:latin typeface="Courier"/>
                <a:cs typeface="Courier"/>
              </a:rPr>
              <a:t>-transform:</a:t>
            </a:r>
            <a:r>
              <a:rPr lang="en-US" sz="1400" dirty="0">
                <a:solidFill>
                  <a:schemeClr val="tx2">
                    <a:lumMod val="75000"/>
                  </a:schemeClr>
                </a:solidFill>
                <a:latin typeface="Courier"/>
                <a:cs typeface="Courier"/>
              </a:rPr>
              <a:t> </a:t>
            </a:r>
            <a:r>
              <a:rPr lang="pl-PL" sz="1400" dirty="0">
                <a:solidFill>
                  <a:schemeClr val="tx2">
                    <a:lumMod val="75000"/>
                  </a:schemeClr>
                </a:solidFill>
                <a:latin typeface="Courier"/>
                <a:cs typeface="Courier"/>
              </a:rPr>
              <a:t>skewX(20deg)</a:t>
            </a:r>
            <a:r>
              <a:rPr lang="en-US" sz="1400" dirty="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 IE 9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pl-PL" sz="1400" dirty="0">
                <a:solidFill>
                  <a:srgbClr val="33629A"/>
                </a:solidFill>
                <a:latin typeface="Courier"/>
                <a:cs typeface="Courier"/>
              </a:rPr>
              <a:t>skewX(20deg)</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pl-PL" sz="1400" dirty="0">
                <a:solidFill>
                  <a:srgbClr val="33629A"/>
                </a:solidFill>
                <a:latin typeface="Courier"/>
                <a:cs typeface="Courier"/>
              </a:rPr>
              <a:t>skewX(20deg)</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p:txBody>
      </p:sp>
      <p:sp>
        <p:nvSpPr>
          <p:cNvPr id="13" name="TextBox 12"/>
          <p:cNvSpPr txBox="1"/>
          <p:nvPr/>
        </p:nvSpPr>
        <p:spPr>
          <a:xfrm>
            <a:off x="314766" y="4604252"/>
            <a:ext cx="5720601" cy="116955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chemeClr val="accent6">
                    <a:lumMod val="75000"/>
                  </a:schemeClr>
                </a:solidFill>
                <a:latin typeface="Courier"/>
                <a:cs typeface="Courier"/>
              </a:rPr>
              <a:t>-</a:t>
            </a:r>
            <a:r>
              <a:rPr lang="en-US" sz="1400" dirty="0" err="1">
                <a:solidFill>
                  <a:schemeClr val="accent6">
                    <a:lumMod val="75000"/>
                  </a:schemeClr>
                </a:solidFill>
                <a:latin typeface="Courier"/>
                <a:cs typeface="Courier"/>
              </a:rPr>
              <a:t>ms</a:t>
            </a:r>
            <a:r>
              <a:rPr lang="en-US" sz="1400" dirty="0">
                <a:solidFill>
                  <a:schemeClr val="accent6">
                    <a:lumMod val="75000"/>
                  </a:schemeClr>
                </a:solidFill>
                <a:latin typeface="Courier"/>
                <a:cs typeface="Courier"/>
              </a:rPr>
              <a:t>-transform:</a:t>
            </a:r>
            <a:r>
              <a:rPr lang="en-US" sz="1400" dirty="0">
                <a:solidFill>
                  <a:schemeClr val="tx2">
                    <a:lumMod val="75000"/>
                  </a:schemeClr>
                </a:solidFill>
                <a:latin typeface="Courier"/>
                <a:cs typeface="Courier"/>
              </a:rPr>
              <a:t> </a:t>
            </a:r>
            <a:r>
              <a:rPr lang="pl-PL" sz="1400" dirty="0">
                <a:solidFill>
                  <a:schemeClr val="tx2">
                    <a:lumMod val="75000"/>
                  </a:schemeClr>
                </a:solidFill>
                <a:latin typeface="Courier"/>
                <a:cs typeface="Courier"/>
              </a:rPr>
              <a:t>skewY(20deg)</a:t>
            </a:r>
            <a:r>
              <a:rPr lang="en-US" sz="1400" dirty="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 IE 9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pl-PL" sz="1400" dirty="0">
                <a:solidFill>
                  <a:srgbClr val="33629A"/>
                </a:solidFill>
                <a:latin typeface="Courier"/>
                <a:cs typeface="Courier"/>
              </a:rPr>
              <a:t>skewY(20deg)</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pl-PL" sz="1400" dirty="0">
                <a:solidFill>
                  <a:srgbClr val="33629A"/>
                </a:solidFill>
                <a:latin typeface="Courier"/>
                <a:cs typeface="Courier"/>
              </a:rPr>
              <a:t>skewY(20deg)</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p:txBody>
      </p:sp>
      <p:sp>
        <p:nvSpPr>
          <p:cNvPr id="18" name="Rectangle 17"/>
          <p:cNvSpPr/>
          <p:nvPr/>
        </p:nvSpPr>
        <p:spPr>
          <a:xfrm>
            <a:off x="7021871" y="2810406"/>
            <a:ext cx="1745225" cy="630903"/>
          </a:xfrm>
          <a:prstGeom prst="rect">
            <a:avLst/>
          </a:prstGeom>
          <a:solidFill>
            <a:schemeClr val="accent1">
              <a:lumMod val="20000"/>
              <a:lumOff val="80000"/>
              <a:alpha val="84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344961" y="2851374"/>
            <a:ext cx="669199" cy="246221"/>
          </a:xfrm>
          <a:prstGeom prst="rect">
            <a:avLst/>
          </a:prstGeom>
          <a:noFill/>
        </p:spPr>
        <p:txBody>
          <a:bodyPr wrap="none" rtlCol="0">
            <a:spAutoFit/>
          </a:bodyPr>
          <a:lstStyle/>
          <a:p>
            <a:r>
              <a:rPr lang="en-US" sz="1000" b="1" dirty="0">
                <a:solidFill>
                  <a:srgbClr val="33629A"/>
                </a:solidFill>
              </a:rPr>
              <a:t>Original</a:t>
            </a:r>
          </a:p>
        </p:txBody>
      </p:sp>
      <p:sp>
        <p:nvSpPr>
          <p:cNvPr id="21" name="TextBox 20"/>
          <p:cNvSpPr txBox="1"/>
          <p:nvPr/>
        </p:nvSpPr>
        <p:spPr>
          <a:xfrm>
            <a:off x="7115665" y="3438044"/>
            <a:ext cx="1481721" cy="246221"/>
          </a:xfrm>
          <a:prstGeom prst="rect">
            <a:avLst/>
          </a:prstGeom>
          <a:noFill/>
        </p:spPr>
        <p:txBody>
          <a:bodyPr wrap="none" rtlCol="0">
            <a:spAutoFit/>
          </a:bodyPr>
          <a:lstStyle/>
          <a:p>
            <a:r>
              <a:rPr lang="en-US" sz="1000" b="1" dirty="0" err="1">
                <a:solidFill>
                  <a:srgbClr val="33629A"/>
                </a:solidFill>
              </a:rPr>
              <a:t>skewX</a:t>
            </a:r>
            <a:r>
              <a:rPr lang="en-US" sz="1000" b="1" dirty="0">
                <a:solidFill>
                  <a:srgbClr val="33629A"/>
                </a:solidFill>
              </a:rPr>
              <a:t>() Transformed</a:t>
            </a:r>
          </a:p>
        </p:txBody>
      </p:sp>
      <p:sp>
        <p:nvSpPr>
          <p:cNvPr id="23" name="Rectangle 22"/>
          <p:cNvSpPr/>
          <p:nvPr/>
        </p:nvSpPr>
        <p:spPr>
          <a:xfrm>
            <a:off x="7059562" y="4658871"/>
            <a:ext cx="1745225" cy="630903"/>
          </a:xfrm>
          <a:prstGeom prst="rect">
            <a:avLst/>
          </a:prstGeom>
          <a:solidFill>
            <a:schemeClr val="accent1">
              <a:lumMod val="20000"/>
              <a:lumOff val="80000"/>
              <a:alpha val="84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p:cNvSpPr/>
          <p:nvPr/>
        </p:nvSpPr>
        <p:spPr>
          <a:xfrm rot="16200000" flipH="1" flipV="1">
            <a:off x="7426384" y="4918395"/>
            <a:ext cx="1050967" cy="1777941"/>
          </a:xfrm>
          <a:prstGeom prst="parallelogram">
            <a:avLst>
              <a:gd name="adj" fmla="val 39607"/>
            </a:avLst>
          </a:prstGeom>
          <a:solidFill>
            <a:schemeClr val="accent1">
              <a:lumMod val="60000"/>
              <a:lumOff val="40000"/>
              <a:alpha val="6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4" name="TextBox 23"/>
          <p:cNvSpPr txBox="1"/>
          <p:nvPr/>
        </p:nvSpPr>
        <p:spPr>
          <a:xfrm>
            <a:off x="7382652" y="4699839"/>
            <a:ext cx="669199" cy="246221"/>
          </a:xfrm>
          <a:prstGeom prst="rect">
            <a:avLst/>
          </a:prstGeom>
          <a:noFill/>
        </p:spPr>
        <p:txBody>
          <a:bodyPr wrap="none" rtlCol="0">
            <a:spAutoFit/>
          </a:bodyPr>
          <a:lstStyle/>
          <a:p>
            <a:r>
              <a:rPr lang="en-US" sz="1000" b="1" dirty="0">
                <a:solidFill>
                  <a:srgbClr val="33629A"/>
                </a:solidFill>
              </a:rPr>
              <a:t>Original</a:t>
            </a:r>
          </a:p>
        </p:txBody>
      </p:sp>
      <p:sp>
        <p:nvSpPr>
          <p:cNvPr id="25" name="TextBox 24"/>
          <p:cNvSpPr txBox="1"/>
          <p:nvPr/>
        </p:nvSpPr>
        <p:spPr>
          <a:xfrm>
            <a:off x="7153356" y="5622463"/>
            <a:ext cx="1481721" cy="246221"/>
          </a:xfrm>
          <a:prstGeom prst="rect">
            <a:avLst/>
          </a:prstGeom>
          <a:noFill/>
        </p:spPr>
        <p:txBody>
          <a:bodyPr wrap="none" rtlCol="0">
            <a:spAutoFit/>
          </a:bodyPr>
          <a:lstStyle/>
          <a:p>
            <a:r>
              <a:rPr lang="en-US" sz="1000" b="1" dirty="0" err="1">
                <a:solidFill>
                  <a:srgbClr val="33629A"/>
                </a:solidFill>
              </a:rPr>
              <a:t>skewY</a:t>
            </a:r>
            <a:r>
              <a:rPr lang="en-US" sz="1000" b="1" dirty="0">
                <a:solidFill>
                  <a:srgbClr val="33629A"/>
                </a:solidFill>
              </a:rPr>
              <a:t>() Transformed</a:t>
            </a:r>
          </a:p>
        </p:txBody>
      </p:sp>
    </p:spTree>
    <p:extLst>
      <p:ext uri="{BB962C8B-B14F-4D97-AF65-F5344CB8AC3E}">
        <p14:creationId xmlns:p14="http://schemas.microsoft.com/office/powerpoint/2010/main" val="414055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Transforms &gt; 2D Transforms</a:t>
            </a:r>
            <a:endParaRPr lang="en-GB" sz="2400" b="0" dirty="0">
              <a:solidFill>
                <a:schemeClr val="bg1"/>
              </a:solidFill>
            </a:endParaRPr>
          </a:p>
        </p:txBody>
      </p:sp>
      <p:sp>
        <p:nvSpPr>
          <p:cNvPr id="2" name="TextBox 1"/>
          <p:cNvSpPr txBox="1"/>
          <p:nvPr/>
        </p:nvSpPr>
        <p:spPr>
          <a:xfrm>
            <a:off x="236482" y="819801"/>
            <a:ext cx="8655269" cy="1569660"/>
          </a:xfrm>
          <a:prstGeom prst="rect">
            <a:avLst/>
          </a:prstGeom>
          <a:noFill/>
        </p:spPr>
        <p:txBody>
          <a:bodyPr wrap="square" rtlCol="0">
            <a:spAutoFit/>
          </a:bodyPr>
          <a:lstStyle/>
          <a:p>
            <a:pPr algn="l"/>
            <a:r>
              <a:rPr lang="en-US" sz="1600" b="1" dirty="0">
                <a:latin typeface="+mn-lt"/>
              </a:rPr>
              <a:t>matrix() method</a:t>
            </a:r>
          </a:p>
          <a:p>
            <a:pPr algn="l"/>
            <a:endParaRPr lang="en-US" sz="1600" dirty="0"/>
          </a:p>
          <a:p>
            <a:pPr algn="l"/>
            <a:r>
              <a:rPr lang="en-US" sz="1600" dirty="0"/>
              <a:t>The </a:t>
            </a:r>
            <a:r>
              <a:rPr lang="en-US" sz="1600" dirty="0">
                <a:solidFill>
                  <a:srgbClr val="33629A"/>
                </a:solidFill>
              </a:rPr>
              <a:t>matrix()</a:t>
            </a:r>
            <a:r>
              <a:rPr lang="en-US" sz="1600" dirty="0"/>
              <a:t> method combines all the 2D transform methods into one.</a:t>
            </a:r>
          </a:p>
          <a:p>
            <a:pPr algn="l"/>
            <a:endParaRPr lang="en-US" sz="1600" dirty="0"/>
          </a:p>
          <a:p>
            <a:pPr algn="l"/>
            <a:r>
              <a:rPr lang="en-US" sz="1600" dirty="0"/>
              <a:t>The </a:t>
            </a:r>
            <a:r>
              <a:rPr lang="en-US" sz="1600" dirty="0">
                <a:solidFill>
                  <a:srgbClr val="33629A"/>
                </a:solidFill>
              </a:rPr>
              <a:t>matrix()</a:t>
            </a:r>
            <a:r>
              <a:rPr lang="en-US" sz="1600" dirty="0"/>
              <a:t> method take six parameters, containing mathematic functions, which allows you to rotate, scale, move (translate), and skew elements:</a:t>
            </a:r>
          </a:p>
        </p:txBody>
      </p:sp>
      <p:sp>
        <p:nvSpPr>
          <p:cNvPr id="12" name="TextBox 11"/>
          <p:cNvSpPr txBox="1"/>
          <p:nvPr/>
        </p:nvSpPr>
        <p:spPr>
          <a:xfrm>
            <a:off x="301657" y="2903259"/>
            <a:ext cx="7531375" cy="116955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chemeClr val="accent6">
                    <a:lumMod val="75000"/>
                  </a:schemeClr>
                </a:solidFill>
                <a:latin typeface="Courier"/>
                <a:cs typeface="Courier"/>
              </a:rPr>
              <a:t>-</a:t>
            </a:r>
            <a:r>
              <a:rPr lang="en-US" sz="1400" dirty="0" err="1">
                <a:solidFill>
                  <a:schemeClr val="accent6">
                    <a:lumMod val="75000"/>
                  </a:schemeClr>
                </a:solidFill>
                <a:latin typeface="Courier"/>
                <a:cs typeface="Courier"/>
              </a:rPr>
              <a:t>ms</a:t>
            </a:r>
            <a:r>
              <a:rPr lang="en-US" sz="1400" dirty="0">
                <a:solidFill>
                  <a:schemeClr val="accent6">
                    <a:lumMod val="75000"/>
                  </a:schemeClr>
                </a:solidFill>
                <a:latin typeface="Courier"/>
                <a:cs typeface="Courier"/>
              </a:rPr>
              <a:t>-transform:</a:t>
            </a:r>
            <a:r>
              <a:rPr lang="en-US" sz="1400" dirty="0">
                <a:solidFill>
                  <a:schemeClr val="tx2">
                    <a:lumMod val="75000"/>
                  </a:schemeClr>
                </a:solidFill>
                <a:latin typeface="Courier"/>
                <a:cs typeface="Courier"/>
              </a:rPr>
              <a:t> </a:t>
            </a:r>
            <a:r>
              <a:rPr lang="hr-HR" sz="1400" dirty="0">
                <a:solidFill>
                  <a:schemeClr val="tx2">
                    <a:lumMod val="75000"/>
                  </a:schemeClr>
                </a:solidFill>
                <a:latin typeface="Courier"/>
                <a:cs typeface="Courier"/>
              </a:rPr>
              <a:t>matrix(1, -0.3, 0, 1, 0, 0)</a:t>
            </a:r>
            <a:r>
              <a:rPr lang="en-US" sz="1400" dirty="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 IE 9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hr-HR" sz="1400" dirty="0">
                <a:solidFill>
                  <a:srgbClr val="33629A"/>
                </a:solidFill>
                <a:latin typeface="Courier"/>
                <a:cs typeface="Courier"/>
              </a:rPr>
              <a:t>matrix(1, -0.3, 0, 1, 0, 0)</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hr-HR" sz="1400" dirty="0">
                <a:solidFill>
                  <a:srgbClr val="33629A"/>
                </a:solidFill>
                <a:latin typeface="Courier"/>
                <a:cs typeface="Courier"/>
              </a:rPr>
              <a:t>matrix(1, -0.3, 0, 1, 0, 0)</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p:txBody>
      </p:sp>
      <p:sp>
        <p:nvSpPr>
          <p:cNvPr id="14" name="Rectangle 13"/>
          <p:cNvSpPr/>
          <p:nvPr/>
        </p:nvSpPr>
        <p:spPr>
          <a:xfrm>
            <a:off x="2970981" y="4462226"/>
            <a:ext cx="1745225" cy="630903"/>
          </a:xfrm>
          <a:prstGeom prst="rect">
            <a:avLst/>
          </a:prstGeom>
          <a:solidFill>
            <a:schemeClr val="accent1">
              <a:lumMod val="20000"/>
              <a:lumOff val="80000"/>
              <a:alpha val="84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p:cNvSpPr/>
          <p:nvPr/>
        </p:nvSpPr>
        <p:spPr>
          <a:xfrm rot="16200000" flipV="1">
            <a:off x="3311699" y="4373907"/>
            <a:ext cx="1037624" cy="1777941"/>
          </a:xfrm>
          <a:prstGeom prst="parallelogram">
            <a:avLst>
              <a:gd name="adj" fmla="val 39607"/>
            </a:avLst>
          </a:prstGeom>
          <a:solidFill>
            <a:schemeClr val="accent1">
              <a:lumMod val="60000"/>
              <a:lumOff val="40000"/>
              <a:alpha val="6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6" name="TextBox 15"/>
          <p:cNvSpPr txBox="1"/>
          <p:nvPr/>
        </p:nvSpPr>
        <p:spPr>
          <a:xfrm>
            <a:off x="3294071" y="4503194"/>
            <a:ext cx="669199" cy="246221"/>
          </a:xfrm>
          <a:prstGeom prst="rect">
            <a:avLst/>
          </a:prstGeom>
          <a:noFill/>
        </p:spPr>
        <p:txBody>
          <a:bodyPr wrap="none" rtlCol="0">
            <a:spAutoFit/>
          </a:bodyPr>
          <a:lstStyle/>
          <a:p>
            <a:r>
              <a:rPr lang="en-US" sz="1000" b="1" dirty="0">
                <a:solidFill>
                  <a:srgbClr val="33629A"/>
                </a:solidFill>
              </a:rPr>
              <a:t>Original</a:t>
            </a:r>
          </a:p>
        </p:txBody>
      </p:sp>
      <p:sp>
        <p:nvSpPr>
          <p:cNvPr id="17" name="TextBox 16"/>
          <p:cNvSpPr txBox="1"/>
          <p:nvPr/>
        </p:nvSpPr>
        <p:spPr>
          <a:xfrm>
            <a:off x="3042773" y="5163625"/>
            <a:ext cx="1460180" cy="246221"/>
          </a:xfrm>
          <a:prstGeom prst="rect">
            <a:avLst/>
          </a:prstGeom>
          <a:noFill/>
        </p:spPr>
        <p:txBody>
          <a:bodyPr wrap="none" rtlCol="0">
            <a:spAutoFit/>
          </a:bodyPr>
          <a:lstStyle/>
          <a:p>
            <a:r>
              <a:rPr lang="en-US" sz="1000" b="1" dirty="0">
                <a:solidFill>
                  <a:srgbClr val="33629A"/>
                </a:solidFill>
              </a:rPr>
              <a:t>matrix() Transformed</a:t>
            </a:r>
          </a:p>
        </p:txBody>
      </p:sp>
    </p:spTree>
    <p:extLst>
      <p:ext uri="{BB962C8B-B14F-4D97-AF65-F5344CB8AC3E}">
        <p14:creationId xmlns:p14="http://schemas.microsoft.com/office/powerpoint/2010/main" val="321848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Transforms &gt; 3D Transforms</a:t>
            </a:r>
            <a:endParaRPr lang="en-GB" sz="2400" b="0" dirty="0">
              <a:solidFill>
                <a:schemeClr val="bg1"/>
              </a:solidFill>
            </a:endParaRPr>
          </a:p>
        </p:txBody>
      </p:sp>
      <p:sp>
        <p:nvSpPr>
          <p:cNvPr id="2" name="TextBox 1"/>
          <p:cNvSpPr txBox="1"/>
          <p:nvPr/>
        </p:nvSpPr>
        <p:spPr>
          <a:xfrm>
            <a:off x="236482" y="819801"/>
            <a:ext cx="8655269" cy="2646879"/>
          </a:xfrm>
          <a:prstGeom prst="rect">
            <a:avLst/>
          </a:prstGeom>
          <a:noFill/>
        </p:spPr>
        <p:txBody>
          <a:bodyPr wrap="square" rtlCol="0">
            <a:spAutoFit/>
          </a:bodyPr>
          <a:lstStyle/>
          <a:p>
            <a:pPr algn="l"/>
            <a:r>
              <a:rPr lang="en-US" sz="1600" b="1" dirty="0">
                <a:latin typeface="+mn-lt"/>
              </a:rPr>
              <a:t>CSS3 3D Transforms</a:t>
            </a:r>
          </a:p>
          <a:p>
            <a:pPr algn="l"/>
            <a:endParaRPr lang="en-US" sz="1600" dirty="0"/>
          </a:p>
          <a:p>
            <a:pPr algn="l"/>
            <a:r>
              <a:rPr lang="en-US" sz="1600" dirty="0"/>
              <a:t>CSS3 allows you to format your elements using 3D transformations along X, Y and Z-axes</a:t>
            </a:r>
          </a:p>
          <a:p>
            <a:pPr algn="l"/>
            <a:endParaRPr lang="en-US" sz="1600" dirty="0"/>
          </a:p>
          <a:p>
            <a:pPr algn="l"/>
            <a:r>
              <a:rPr lang="en-US" sz="1600" dirty="0"/>
              <a:t>3D transformations include following methods :</a:t>
            </a:r>
          </a:p>
          <a:p>
            <a:pPr marL="742950" lvl="1" indent="-285750" algn="l">
              <a:buFont typeface="Arial"/>
              <a:buChar char="•"/>
            </a:pPr>
            <a:r>
              <a:rPr lang="en-US" sz="1400" dirty="0" err="1"/>
              <a:t>rotateX</a:t>
            </a:r>
            <a:r>
              <a:rPr lang="en-US" sz="1400" dirty="0"/>
              <a:t>() - rotates an element around its X-axis at a given degree:</a:t>
            </a:r>
          </a:p>
          <a:p>
            <a:pPr marL="742950" lvl="1" indent="-285750" algn="l">
              <a:buFont typeface="Arial"/>
              <a:buChar char="•"/>
            </a:pPr>
            <a:r>
              <a:rPr lang="en-US" sz="1400" dirty="0" err="1"/>
              <a:t>rotateY</a:t>
            </a:r>
            <a:r>
              <a:rPr lang="en-US" sz="1400" dirty="0"/>
              <a:t>() - rotates an element around its Y-axis at a given degree:</a:t>
            </a:r>
          </a:p>
          <a:p>
            <a:pPr marL="742950" lvl="1" indent="-285750" algn="l">
              <a:buFont typeface="Arial"/>
              <a:buChar char="•"/>
            </a:pPr>
            <a:r>
              <a:rPr lang="en-US" sz="1400" dirty="0" err="1"/>
              <a:t>rotateZ</a:t>
            </a:r>
            <a:r>
              <a:rPr lang="en-US" sz="1400" dirty="0"/>
              <a:t>() - rotates an element around its Z-axis at a given degree:</a:t>
            </a:r>
          </a:p>
          <a:p>
            <a:pPr marL="742950" lvl="1" indent="-285750" algn="l">
              <a:buFont typeface="Arial"/>
              <a:buChar char="•"/>
            </a:pPr>
            <a:endParaRPr lang="en-US" sz="1600" dirty="0"/>
          </a:p>
          <a:p>
            <a:pPr algn="l"/>
            <a:r>
              <a:rPr lang="en-US" sz="1400" dirty="0"/>
              <a:t>Usage:</a:t>
            </a:r>
          </a:p>
          <a:p>
            <a:pPr marL="742950" lvl="1" indent="-285750" algn="l">
              <a:buFont typeface="Arial"/>
              <a:buChar char="•"/>
            </a:pPr>
            <a:endParaRPr lang="en-US" sz="1400" dirty="0"/>
          </a:p>
        </p:txBody>
      </p:sp>
      <p:sp>
        <p:nvSpPr>
          <p:cNvPr id="9" name="TextBox 8"/>
          <p:cNvSpPr txBox="1"/>
          <p:nvPr/>
        </p:nvSpPr>
        <p:spPr>
          <a:xfrm>
            <a:off x="301658" y="3345735"/>
            <a:ext cx="5769761" cy="2893100"/>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#div1</a:t>
            </a:r>
            <a:r>
              <a:rPr lang="en-US" sz="1400" dirty="0">
                <a:solidFill>
                  <a:schemeClr val="bg1">
                    <a:lumMod val="50000"/>
                  </a:schemeClr>
                </a:solidFill>
                <a:latin typeface="Courier"/>
                <a:cs typeface="Courier"/>
              </a:rPr>
              <a:t> {</a:t>
            </a:r>
          </a:p>
          <a:p>
            <a:pPr algn="l"/>
            <a:r>
              <a:rPr lang="en-US" sz="1400" dirty="0">
                <a:solidFill>
                  <a:srgbClr val="713805"/>
                </a:solidFill>
                <a:latin typeface="Courier"/>
                <a:cs typeface="Courier"/>
              </a:rPr>
              <a:t>    -</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hr-HR" sz="1400" dirty="0">
                <a:solidFill>
                  <a:srgbClr val="33629A"/>
                </a:solidFill>
                <a:latin typeface="Courier"/>
                <a:cs typeface="Courier"/>
              </a:rPr>
              <a:t>rotateX(130deg)</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hr-HR" sz="1400" dirty="0">
                <a:solidFill>
                  <a:srgbClr val="33629A"/>
                </a:solidFill>
                <a:latin typeface="Courier"/>
                <a:cs typeface="Courier"/>
              </a:rPr>
              <a:t>rotateX(130deg)</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a:p>
            <a:pPr algn="l"/>
            <a:r>
              <a:rPr lang="en-US" sz="1400" dirty="0">
                <a:solidFill>
                  <a:schemeClr val="accent4">
                    <a:lumMod val="75000"/>
                  </a:schemeClr>
                </a:solidFill>
                <a:latin typeface="Courier"/>
                <a:cs typeface="Courier"/>
              </a:rPr>
              <a:t>#div2</a:t>
            </a:r>
            <a:r>
              <a:rPr lang="en-US" sz="1400" dirty="0">
                <a:solidFill>
                  <a:schemeClr val="bg1">
                    <a:lumMod val="50000"/>
                  </a:schemeClr>
                </a:solidFill>
                <a:latin typeface="Courier"/>
                <a:cs typeface="Courier"/>
              </a:rPr>
              <a:t> {</a:t>
            </a:r>
          </a:p>
          <a:p>
            <a:pPr algn="l"/>
            <a:r>
              <a:rPr lang="en-US" sz="1400" dirty="0">
                <a:solidFill>
                  <a:srgbClr val="713805"/>
                </a:solidFill>
                <a:latin typeface="Courier"/>
                <a:cs typeface="Courier"/>
              </a:rPr>
              <a:t>    -</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hr-HR" sz="1400" dirty="0">
                <a:solidFill>
                  <a:srgbClr val="33629A"/>
                </a:solidFill>
                <a:latin typeface="Courier"/>
                <a:cs typeface="Courier"/>
              </a:rPr>
              <a:t>rotateY(130deg)</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hr-HR" sz="1400" dirty="0">
                <a:solidFill>
                  <a:srgbClr val="33629A"/>
                </a:solidFill>
                <a:latin typeface="Courier"/>
                <a:cs typeface="Courier"/>
              </a:rPr>
              <a:t>rotateY(130deg)</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a:p>
            <a:pPr algn="l"/>
            <a:r>
              <a:rPr lang="en-US" sz="1400" dirty="0">
                <a:solidFill>
                  <a:schemeClr val="accent4">
                    <a:lumMod val="75000"/>
                  </a:schemeClr>
                </a:solidFill>
                <a:latin typeface="Courier"/>
                <a:cs typeface="Courier"/>
              </a:rPr>
              <a:t>#div3</a:t>
            </a:r>
            <a:r>
              <a:rPr lang="en-US" sz="1400" dirty="0">
                <a:solidFill>
                  <a:schemeClr val="bg1">
                    <a:lumMod val="50000"/>
                  </a:schemeClr>
                </a:solidFill>
                <a:latin typeface="Courier"/>
                <a:cs typeface="Courier"/>
              </a:rPr>
              <a:t> {</a:t>
            </a:r>
          </a:p>
          <a:p>
            <a:pPr algn="l"/>
            <a:r>
              <a:rPr lang="en-US" sz="1400" dirty="0">
                <a:solidFill>
                  <a:srgbClr val="713805"/>
                </a:solidFill>
                <a:latin typeface="Courier"/>
                <a:cs typeface="Courier"/>
              </a:rPr>
              <a:t>    -</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hr-HR" sz="1400" dirty="0">
                <a:solidFill>
                  <a:srgbClr val="33629A"/>
                </a:solidFill>
                <a:latin typeface="Courier"/>
                <a:cs typeface="Courier"/>
              </a:rPr>
              <a:t>rotateZ(130deg)</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hr-HR" sz="1400" dirty="0">
                <a:solidFill>
                  <a:srgbClr val="33629A"/>
                </a:solidFill>
                <a:latin typeface="Courier"/>
                <a:cs typeface="Courier"/>
              </a:rPr>
              <a:t>rotateZ(130deg)</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p:txBody>
      </p:sp>
      <p:pic>
        <p:nvPicPr>
          <p:cNvPr id="6" name="Picture 5" descr="Screen Shot 2015-03-15 at 12.39.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7732" y="2099188"/>
            <a:ext cx="1387664" cy="784941"/>
          </a:xfrm>
          <a:prstGeom prst="rect">
            <a:avLst/>
          </a:prstGeom>
        </p:spPr>
      </p:pic>
      <p:pic>
        <p:nvPicPr>
          <p:cNvPr id="8" name="Picture 7" descr="Screen Shot 2015-03-15 at 12.39.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255" y="3373078"/>
            <a:ext cx="1356445" cy="838406"/>
          </a:xfrm>
          <a:prstGeom prst="rect">
            <a:avLst/>
          </a:prstGeom>
        </p:spPr>
      </p:pic>
      <p:pic>
        <p:nvPicPr>
          <p:cNvPr id="25" name="Picture 24" descr="Screen Shot 2015-03-15 at 12.39.4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2994" y="4272116"/>
            <a:ext cx="1591056" cy="987552"/>
          </a:xfrm>
          <a:prstGeom prst="rect">
            <a:avLst/>
          </a:prstGeom>
        </p:spPr>
      </p:pic>
      <p:pic>
        <p:nvPicPr>
          <p:cNvPr id="26" name="Picture 25" descr="Screen Shot 2015-03-15 at 12.40.5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4632" y="5058696"/>
            <a:ext cx="1536192" cy="1728216"/>
          </a:xfrm>
          <a:prstGeom prst="rect">
            <a:avLst/>
          </a:prstGeom>
        </p:spPr>
      </p:pic>
      <p:cxnSp>
        <p:nvCxnSpPr>
          <p:cNvPr id="28" name="Straight Arrow Connector 27"/>
          <p:cNvCxnSpPr/>
          <p:nvPr/>
        </p:nvCxnSpPr>
        <p:spPr>
          <a:xfrm>
            <a:off x="6104194" y="3736255"/>
            <a:ext cx="565354" cy="0"/>
          </a:xfrm>
          <a:prstGeom prst="straightConnector1">
            <a:avLst/>
          </a:prstGeom>
          <a:ln>
            <a:solidFill>
              <a:schemeClr val="tx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104194" y="4683429"/>
            <a:ext cx="565354" cy="0"/>
          </a:xfrm>
          <a:prstGeom prst="straightConnector1">
            <a:avLst/>
          </a:prstGeom>
          <a:ln>
            <a:solidFill>
              <a:schemeClr val="tx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104194" y="5630603"/>
            <a:ext cx="565354" cy="0"/>
          </a:xfrm>
          <a:prstGeom prst="straightConnector1">
            <a:avLst/>
          </a:prstGeom>
          <a:ln>
            <a:solidFill>
              <a:schemeClr val="tx2">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823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Animations</a:t>
            </a:r>
            <a:endParaRPr lang="en-GB" sz="2400" b="0" dirty="0">
              <a:solidFill>
                <a:schemeClr val="bg1"/>
              </a:solidFill>
            </a:endParaRPr>
          </a:p>
        </p:txBody>
      </p:sp>
      <p:sp>
        <p:nvSpPr>
          <p:cNvPr id="2" name="TextBox 1"/>
          <p:cNvSpPr txBox="1"/>
          <p:nvPr/>
        </p:nvSpPr>
        <p:spPr>
          <a:xfrm>
            <a:off x="236482" y="819801"/>
            <a:ext cx="8655269" cy="2492990"/>
          </a:xfrm>
          <a:prstGeom prst="rect">
            <a:avLst/>
          </a:prstGeom>
          <a:noFill/>
        </p:spPr>
        <p:txBody>
          <a:bodyPr wrap="square" rtlCol="0">
            <a:spAutoFit/>
          </a:bodyPr>
          <a:lstStyle/>
          <a:p>
            <a:pPr algn="l"/>
            <a:r>
              <a:rPr lang="en-US" sz="1600" b="1" dirty="0">
                <a:latin typeface="+mn-lt"/>
              </a:rPr>
              <a:t>CSS3 Animations</a:t>
            </a:r>
          </a:p>
          <a:p>
            <a:pPr algn="l"/>
            <a:endParaRPr lang="en-US" sz="1600" dirty="0"/>
          </a:p>
          <a:p>
            <a:pPr algn="l">
              <a:lnSpc>
                <a:spcPct val="130000"/>
              </a:lnSpc>
            </a:pPr>
            <a:r>
              <a:rPr lang="en-US" sz="1600" dirty="0"/>
              <a:t>An animation lets an element gradually change from one style to another.</a:t>
            </a:r>
          </a:p>
          <a:p>
            <a:pPr algn="l">
              <a:lnSpc>
                <a:spcPct val="130000"/>
              </a:lnSpc>
            </a:pPr>
            <a:r>
              <a:rPr lang="en-US" sz="1600" dirty="0"/>
              <a:t>You can change as many CSS properties you want, as many times you want.</a:t>
            </a:r>
          </a:p>
          <a:p>
            <a:pPr algn="l">
              <a:lnSpc>
                <a:spcPct val="130000"/>
              </a:lnSpc>
            </a:pPr>
            <a:r>
              <a:rPr lang="en-US" sz="1600" dirty="0"/>
              <a:t>To use CSS3 animation, you must first specify some </a:t>
            </a:r>
            <a:r>
              <a:rPr lang="en-US" sz="1600" dirty="0" err="1"/>
              <a:t>keyframes</a:t>
            </a:r>
            <a:r>
              <a:rPr lang="en-US" sz="1600" dirty="0"/>
              <a:t> for the animation.</a:t>
            </a:r>
          </a:p>
          <a:p>
            <a:pPr algn="l">
              <a:lnSpc>
                <a:spcPct val="130000"/>
              </a:lnSpc>
            </a:pPr>
            <a:r>
              <a:rPr lang="en-US" sz="1600" dirty="0" err="1"/>
              <a:t>Keyframes</a:t>
            </a:r>
            <a:r>
              <a:rPr lang="en-US" sz="1600" dirty="0"/>
              <a:t> hold what styles the element will have at certain times.</a:t>
            </a:r>
          </a:p>
          <a:p>
            <a:pPr algn="l"/>
            <a:endParaRPr lang="en-US" sz="1600" dirty="0"/>
          </a:p>
          <a:p>
            <a:pPr algn="l">
              <a:lnSpc>
                <a:spcPct val="130000"/>
              </a:lnSpc>
            </a:pPr>
            <a:r>
              <a:rPr lang="en-US" sz="1600" dirty="0"/>
              <a:t>Example:</a:t>
            </a:r>
            <a:endParaRPr lang="en-US" sz="1400" dirty="0"/>
          </a:p>
        </p:txBody>
      </p:sp>
      <p:sp>
        <p:nvSpPr>
          <p:cNvPr id="12" name="TextBox 11"/>
          <p:cNvSpPr txBox="1"/>
          <p:nvPr/>
        </p:nvSpPr>
        <p:spPr>
          <a:xfrm>
            <a:off x="301658" y="3255601"/>
            <a:ext cx="8047568" cy="3108544"/>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3">
                    <a:lumMod val="75000"/>
                  </a:schemeClr>
                </a:solidFill>
                <a:latin typeface="Courier"/>
                <a:cs typeface="Courier"/>
              </a:rPr>
              <a:t>/* The animation code */</a:t>
            </a:r>
          </a:p>
          <a:p>
            <a:pPr algn="l"/>
            <a:r>
              <a:rPr lang="en-US" sz="1400" dirty="0">
                <a:solidFill>
                  <a:schemeClr val="accent4">
                    <a:lumMod val="75000"/>
                  </a:schemeClr>
                </a:solidFill>
                <a:latin typeface="Courier"/>
                <a:cs typeface="Courier"/>
              </a:rPr>
              <a:t>@</a:t>
            </a:r>
            <a:r>
              <a:rPr lang="en-US" sz="1400" dirty="0" err="1">
                <a:solidFill>
                  <a:schemeClr val="accent4">
                    <a:lumMod val="75000"/>
                  </a:schemeClr>
                </a:solidFill>
                <a:latin typeface="Courier"/>
                <a:cs typeface="Courier"/>
              </a:rPr>
              <a:t>keyframes</a:t>
            </a:r>
            <a:r>
              <a:rPr lang="en-US" sz="1400" dirty="0">
                <a:solidFill>
                  <a:schemeClr val="accent4">
                    <a:lumMod val="75000"/>
                  </a:schemeClr>
                </a:solidFill>
                <a:latin typeface="Courier"/>
                <a:cs typeface="Courier"/>
              </a:rPr>
              <a:t> example </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from</a:t>
            </a:r>
            <a:r>
              <a:rPr lang="en-US" sz="1400" dirty="0">
                <a:solidFill>
                  <a:schemeClr val="bg1">
                    <a:lumMod val="50000"/>
                  </a:schemeClr>
                </a:solidFill>
                <a:latin typeface="Courier"/>
                <a:cs typeface="Courier"/>
              </a:rPr>
              <a:t> {</a:t>
            </a:r>
            <a:r>
              <a:rPr lang="en-US" sz="1400" dirty="0">
                <a:solidFill>
                  <a:schemeClr val="accent6">
                    <a:lumMod val="75000"/>
                  </a:schemeClr>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chemeClr val="tx2">
                    <a:lumMod val="75000"/>
                  </a:schemeClr>
                </a:solidFill>
                <a:latin typeface="Courier"/>
                <a:cs typeface="Courier"/>
              </a:rPr>
              <a:t>red</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to</a:t>
            </a:r>
            <a:r>
              <a:rPr lang="en-US" sz="1400" dirty="0">
                <a:solidFill>
                  <a:schemeClr val="bg1">
                    <a:lumMod val="50000"/>
                  </a:schemeClr>
                </a:solidFill>
                <a:latin typeface="Courier"/>
                <a:cs typeface="Courier"/>
              </a:rPr>
              <a:t> {</a:t>
            </a:r>
            <a:r>
              <a:rPr lang="en-US" sz="1400" dirty="0">
                <a:solidFill>
                  <a:srgbClr val="713805"/>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yellow</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a:p>
            <a:pPr algn="l"/>
            <a:r>
              <a:rPr lang="en-US" sz="1400" dirty="0">
                <a:solidFill>
                  <a:srgbClr val="407C15"/>
                </a:solidFill>
                <a:latin typeface="Courier"/>
                <a:cs typeface="Courier"/>
              </a:rPr>
              <a:t>/* The element to apply the animation to */</a:t>
            </a:r>
          </a:p>
          <a:p>
            <a:pPr algn="l"/>
            <a:r>
              <a:rPr lang="en-US" sz="1400" dirty="0">
                <a:solidFill>
                  <a:srgbClr val="A1361F"/>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width</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100px</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height</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100px</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red</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animation-name</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example</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animation-duration</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4s</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p:txBody>
      </p:sp>
    </p:spTree>
    <p:extLst>
      <p:ext uri="{BB962C8B-B14F-4D97-AF65-F5344CB8AC3E}">
        <p14:creationId xmlns:p14="http://schemas.microsoft.com/office/powerpoint/2010/main" val="16742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Animations</a:t>
            </a:r>
            <a:endParaRPr lang="en-GB" sz="2400" b="0" dirty="0">
              <a:solidFill>
                <a:schemeClr val="bg1"/>
              </a:solidFill>
            </a:endParaRPr>
          </a:p>
        </p:txBody>
      </p:sp>
      <p:sp>
        <p:nvSpPr>
          <p:cNvPr id="2" name="TextBox 1"/>
          <p:cNvSpPr txBox="1"/>
          <p:nvPr/>
        </p:nvSpPr>
        <p:spPr>
          <a:xfrm>
            <a:off x="236482" y="819801"/>
            <a:ext cx="8655269" cy="1852815"/>
          </a:xfrm>
          <a:prstGeom prst="rect">
            <a:avLst/>
          </a:prstGeom>
          <a:noFill/>
        </p:spPr>
        <p:txBody>
          <a:bodyPr wrap="square" rtlCol="0">
            <a:spAutoFit/>
          </a:bodyPr>
          <a:lstStyle/>
          <a:p>
            <a:pPr algn="l"/>
            <a:r>
              <a:rPr lang="en-US" sz="1600" b="1" dirty="0">
                <a:latin typeface="+mn-lt"/>
              </a:rPr>
              <a:t>CSS3 Animations</a:t>
            </a:r>
          </a:p>
          <a:p>
            <a:pPr algn="l"/>
            <a:endParaRPr lang="en-US" sz="1600" dirty="0"/>
          </a:p>
          <a:p>
            <a:pPr algn="l">
              <a:lnSpc>
                <a:spcPct val="130000"/>
              </a:lnSpc>
            </a:pPr>
            <a:r>
              <a:rPr lang="en-US" sz="1600" dirty="0"/>
              <a:t>It is also possible to use percent. By using percent, you can add as many style changes as you like.</a:t>
            </a:r>
          </a:p>
          <a:p>
            <a:pPr algn="l">
              <a:lnSpc>
                <a:spcPct val="130000"/>
              </a:lnSpc>
            </a:pPr>
            <a:r>
              <a:rPr lang="en-US" sz="1600" dirty="0"/>
              <a:t>The following example will change the background-color of the &lt;div&gt; element when the animation is 25% complete, 50% complete, and again when the animation is 100% complete:</a:t>
            </a:r>
            <a:endParaRPr lang="en-US" sz="1400" dirty="0"/>
          </a:p>
        </p:txBody>
      </p:sp>
      <p:sp>
        <p:nvSpPr>
          <p:cNvPr id="12" name="TextBox 11"/>
          <p:cNvSpPr txBox="1"/>
          <p:nvPr/>
        </p:nvSpPr>
        <p:spPr>
          <a:xfrm>
            <a:off x="301658" y="2780349"/>
            <a:ext cx="8047568" cy="353943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3">
                    <a:lumMod val="75000"/>
                  </a:schemeClr>
                </a:solidFill>
                <a:latin typeface="Courier"/>
                <a:cs typeface="Courier"/>
              </a:rPr>
              <a:t>/* The animation code */</a:t>
            </a:r>
          </a:p>
          <a:p>
            <a:pPr algn="l"/>
            <a:r>
              <a:rPr lang="en-US" sz="1400" dirty="0">
                <a:solidFill>
                  <a:schemeClr val="accent4">
                    <a:lumMod val="75000"/>
                  </a:schemeClr>
                </a:solidFill>
                <a:latin typeface="Courier"/>
                <a:cs typeface="Courier"/>
              </a:rPr>
              <a:t>@</a:t>
            </a:r>
            <a:r>
              <a:rPr lang="en-US" sz="1400" dirty="0" err="1">
                <a:solidFill>
                  <a:schemeClr val="accent4">
                    <a:lumMod val="75000"/>
                  </a:schemeClr>
                </a:solidFill>
                <a:latin typeface="Courier"/>
                <a:cs typeface="Courier"/>
              </a:rPr>
              <a:t>keyframes</a:t>
            </a:r>
            <a:r>
              <a:rPr lang="en-US" sz="1400" dirty="0">
                <a:solidFill>
                  <a:schemeClr val="accent4">
                    <a:lumMod val="75000"/>
                  </a:schemeClr>
                </a:solidFill>
                <a:latin typeface="Courier"/>
                <a:cs typeface="Courier"/>
              </a:rPr>
              <a:t> example </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0%</a:t>
            </a:r>
            <a:r>
              <a:rPr lang="en-US" sz="1400" dirty="0">
                <a:solidFill>
                  <a:schemeClr val="bg1">
                    <a:lumMod val="50000"/>
                  </a:schemeClr>
                </a:solidFill>
                <a:latin typeface="Courier"/>
                <a:cs typeface="Courier"/>
              </a:rPr>
              <a:t>{</a:t>
            </a:r>
            <a:r>
              <a:rPr lang="en-US" sz="1400" dirty="0">
                <a:solidFill>
                  <a:schemeClr val="accent6">
                    <a:lumMod val="75000"/>
                  </a:schemeClr>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chemeClr val="tx2">
                    <a:lumMod val="75000"/>
                  </a:schemeClr>
                </a:solidFill>
                <a:latin typeface="Courier"/>
                <a:cs typeface="Courier"/>
              </a:rPr>
              <a:t>red</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25%</a:t>
            </a:r>
            <a:r>
              <a:rPr lang="en-US" sz="1400" dirty="0">
                <a:solidFill>
                  <a:schemeClr val="bg1">
                    <a:lumMod val="50000"/>
                  </a:schemeClr>
                </a:solidFill>
                <a:latin typeface="Courier"/>
                <a:cs typeface="Courier"/>
              </a:rPr>
              <a:t>{</a:t>
            </a:r>
            <a:r>
              <a:rPr lang="en-US" sz="1400" dirty="0">
                <a:solidFill>
                  <a:srgbClr val="713805"/>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yellow</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50%</a:t>
            </a:r>
            <a:r>
              <a:rPr lang="en-US" sz="1400" dirty="0">
                <a:solidFill>
                  <a:schemeClr val="bg1">
                    <a:lumMod val="50000"/>
                  </a:schemeClr>
                </a:solidFill>
                <a:latin typeface="Courier"/>
                <a:cs typeface="Courier"/>
              </a:rPr>
              <a:t>{</a:t>
            </a:r>
            <a:r>
              <a:rPr lang="en-US" sz="1400" dirty="0">
                <a:solidFill>
                  <a:schemeClr val="accent6">
                    <a:lumMod val="75000"/>
                  </a:schemeClr>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chemeClr val="tx2">
                    <a:lumMod val="75000"/>
                  </a:schemeClr>
                </a:solidFill>
                <a:latin typeface="Courier"/>
                <a:cs typeface="Courier"/>
              </a:rPr>
              <a:t>blue</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100%</a:t>
            </a:r>
            <a:r>
              <a:rPr lang="en-US" sz="1400" dirty="0">
                <a:solidFill>
                  <a:schemeClr val="bg1">
                    <a:lumMod val="50000"/>
                  </a:schemeClr>
                </a:solidFill>
                <a:latin typeface="Courier"/>
                <a:cs typeface="Courier"/>
              </a:rPr>
              <a:t>{</a:t>
            </a:r>
            <a:r>
              <a:rPr lang="en-US" sz="1400" dirty="0">
                <a:solidFill>
                  <a:srgbClr val="713805"/>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green</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a:p>
            <a:pPr algn="l"/>
            <a:r>
              <a:rPr lang="en-US" sz="1400" dirty="0">
                <a:solidFill>
                  <a:srgbClr val="407C15"/>
                </a:solidFill>
                <a:latin typeface="Courier"/>
                <a:cs typeface="Courier"/>
              </a:rPr>
              <a:t>/* The element to apply the animation to */</a:t>
            </a:r>
          </a:p>
          <a:p>
            <a:pPr algn="l"/>
            <a:r>
              <a:rPr lang="en-US" sz="1400" dirty="0">
                <a:solidFill>
                  <a:srgbClr val="A1361F"/>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width</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100px</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height</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100px</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red</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animation-name</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example</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animation-duration</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4s</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p:txBody>
      </p:sp>
    </p:spTree>
    <p:extLst>
      <p:ext uri="{BB962C8B-B14F-4D97-AF65-F5344CB8AC3E}">
        <p14:creationId xmlns:p14="http://schemas.microsoft.com/office/powerpoint/2010/main" val="85996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Animations</a:t>
            </a:r>
            <a:endParaRPr lang="en-GB" sz="2400" b="0" dirty="0">
              <a:solidFill>
                <a:schemeClr val="bg1"/>
              </a:solidFill>
            </a:endParaRPr>
          </a:p>
        </p:txBody>
      </p:sp>
      <p:sp>
        <p:nvSpPr>
          <p:cNvPr id="2" name="TextBox 1"/>
          <p:cNvSpPr txBox="1"/>
          <p:nvPr/>
        </p:nvSpPr>
        <p:spPr>
          <a:xfrm>
            <a:off x="236482" y="819801"/>
            <a:ext cx="8655269" cy="830997"/>
          </a:xfrm>
          <a:prstGeom prst="rect">
            <a:avLst/>
          </a:prstGeom>
          <a:noFill/>
        </p:spPr>
        <p:txBody>
          <a:bodyPr wrap="square" rtlCol="0">
            <a:spAutoFit/>
          </a:bodyPr>
          <a:lstStyle/>
          <a:p>
            <a:pPr algn="l"/>
            <a:r>
              <a:rPr lang="en-US" sz="1600" b="1" dirty="0">
                <a:latin typeface="+mn-lt"/>
              </a:rPr>
              <a:t>CSS3 Animations Properties</a:t>
            </a:r>
          </a:p>
          <a:p>
            <a:pPr algn="l"/>
            <a:endParaRPr lang="en-US" sz="1600" dirty="0"/>
          </a:p>
          <a:p>
            <a:pPr algn="l"/>
            <a:r>
              <a:rPr lang="en-US" sz="1600" dirty="0"/>
              <a:t>The following table lists the @</a:t>
            </a:r>
            <a:r>
              <a:rPr lang="en-US" sz="1600" dirty="0" err="1"/>
              <a:t>keyframes</a:t>
            </a:r>
            <a:r>
              <a:rPr lang="en-US" sz="1600" dirty="0"/>
              <a:t> rule and all the animation properties:</a:t>
            </a:r>
          </a:p>
        </p:txBody>
      </p:sp>
      <p:graphicFrame>
        <p:nvGraphicFramePr>
          <p:cNvPr id="5" name="Table 4"/>
          <p:cNvGraphicFramePr>
            <a:graphicFrameLocks noGrp="1"/>
          </p:cNvGraphicFramePr>
          <p:nvPr>
            <p:extLst>
              <p:ext uri="{D42A27DB-BD31-4B8C-83A1-F6EECF244321}">
                <p14:modId xmlns:p14="http://schemas.microsoft.com/office/powerpoint/2010/main" val="2984746461"/>
              </p:ext>
            </p:extLst>
          </p:nvPr>
        </p:nvGraphicFramePr>
        <p:xfrm>
          <a:off x="385095" y="1794389"/>
          <a:ext cx="8021486" cy="4220332"/>
        </p:xfrm>
        <a:graphic>
          <a:graphicData uri="http://schemas.openxmlformats.org/drawingml/2006/table">
            <a:tbl>
              <a:tblPr firstRow="1" bandRow="1">
                <a:tableStyleId>{69012ECD-51FC-41F1-AA8D-1B2483CD663E}</a:tableStyleId>
              </a:tblPr>
              <a:tblGrid>
                <a:gridCol w="2515381">
                  <a:extLst>
                    <a:ext uri="{9D8B030D-6E8A-4147-A177-3AD203B41FA5}">
                      <a16:colId xmlns:a16="http://schemas.microsoft.com/office/drawing/2014/main" val="20000"/>
                    </a:ext>
                  </a:extLst>
                </a:gridCol>
                <a:gridCol w="5506105">
                  <a:extLst>
                    <a:ext uri="{9D8B030D-6E8A-4147-A177-3AD203B41FA5}">
                      <a16:colId xmlns:a16="http://schemas.microsoft.com/office/drawing/2014/main" val="20001"/>
                    </a:ext>
                  </a:extLst>
                </a:gridCol>
              </a:tblGrid>
              <a:tr h="355108">
                <a:tc>
                  <a:txBody>
                    <a:bodyPr/>
                    <a:lstStyle/>
                    <a:p>
                      <a:r>
                        <a:rPr lang="en-US" sz="1400" dirty="0"/>
                        <a:t>Property</a:t>
                      </a:r>
                    </a:p>
                  </a:txBody>
                  <a:tcPr/>
                </a:tc>
                <a:tc>
                  <a:txBody>
                    <a:bodyPr/>
                    <a:lstStyle/>
                    <a:p>
                      <a:r>
                        <a:rPr lang="en-US" sz="1400" dirty="0"/>
                        <a:t>Description</a:t>
                      </a:r>
                    </a:p>
                  </a:txBody>
                  <a:tcPr/>
                </a:tc>
                <a:extLst>
                  <a:ext uri="{0D108BD9-81ED-4DB2-BD59-A6C34878D82A}">
                    <a16:rowId xmlns:a16="http://schemas.microsoft.com/office/drawing/2014/main" val="10000"/>
                  </a:ext>
                </a:extLst>
              </a:tr>
              <a:tr h="359042">
                <a:tc>
                  <a:txBody>
                    <a:bodyPr/>
                    <a:lstStyle/>
                    <a:p>
                      <a:r>
                        <a:rPr lang="en-US" sz="1200" dirty="0"/>
                        <a:t>@</a:t>
                      </a:r>
                      <a:r>
                        <a:rPr lang="en-US" sz="1200" dirty="0" err="1"/>
                        <a:t>keyframes</a:t>
                      </a:r>
                      <a:endParaRPr lang="en-US" sz="1200" dirty="0"/>
                    </a:p>
                  </a:txBody>
                  <a:tcPr/>
                </a:tc>
                <a:tc>
                  <a:txBody>
                    <a:bodyPr/>
                    <a:lstStyle/>
                    <a:p>
                      <a:r>
                        <a:rPr lang="en-US" sz="1200" dirty="0"/>
                        <a:t>Specifies the animation code</a:t>
                      </a:r>
                    </a:p>
                  </a:txBody>
                  <a:tcPr/>
                </a:tc>
                <a:extLst>
                  <a:ext uri="{0D108BD9-81ED-4DB2-BD59-A6C34878D82A}">
                    <a16:rowId xmlns:a16="http://schemas.microsoft.com/office/drawing/2014/main" val="10001"/>
                  </a:ext>
                </a:extLst>
              </a:tr>
              <a:tr h="355108">
                <a:tc>
                  <a:txBody>
                    <a:bodyPr/>
                    <a:lstStyle/>
                    <a:p>
                      <a:r>
                        <a:rPr lang="en-US" sz="1200" dirty="0"/>
                        <a:t>animation</a:t>
                      </a:r>
                    </a:p>
                  </a:txBody>
                  <a:tcPr/>
                </a:tc>
                <a:tc>
                  <a:txBody>
                    <a:bodyPr/>
                    <a:lstStyle/>
                    <a:p>
                      <a:r>
                        <a:rPr lang="en-US" sz="1200" dirty="0"/>
                        <a:t>A shorthand property for setting all the animation properties (except animation-play-state and animation-fill-mode)</a:t>
                      </a:r>
                    </a:p>
                  </a:txBody>
                  <a:tcPr/>
                </a:tc>
                <a:extLst>
                  <a:ext uri="{0D108BD9-81ED-4DB2-BD59-A6C34878D82A}">
                    <a16:rowId xmlns:a16="http://schemas.microsoft.com/office/drawing/2014/main" val="10002"/>
                  </a:ext>
                </a:extLst>
              </a:tr>
              <a:tr h="359042">
                <a:tc>
                  <a:txBody>
                    <a:bodyPr/>
                    <a:lstStyle/>
                    <a:p>
                      <a:r>
                        <a:rPr lang="en-US" sz="1200" dirty="0"/>
                        <a:t>animation-delay</a:t>
                      </a:r>
                    </a:p>
                  </a:txBody>
                  <a:tcPr/>
                </a:tc>
                <a:tc>
                  <a:txBody>
                    <a:bodyPr/>
                    <a:lstStyle/>
                    <a:p>
                      <a:r>
                        <a:rPr lang="en-US" sz="1200" dirty="0"/>
                        <a:t>Specifies a delay for the start of an animation</a:t>
                      </a:r>
                    </a:p>
                  </a:txBody>
                  <a:tcPr/>
                </a:tc>
                <a:extLst>
                  <a:ext uri="{0D108BD9-81ED-4DB2-BD59-A6C34878D82A}">
                    <a16:rowId xmlns:a16="http://schemas.microsoft.com/office/drawing/2014/main" val="10003"/>
                  </a:ext>
                </a:extLst>
              </a:tr>
              <a:tr h="355108">
                <a:tc>
                  <a:txBody>
                    <a:bodyPr/>
                    <a:lstStyle/>
                    <a:p>
                      <a:r>
                        <a:rPr lang="en-US" sz="1200" dirty="0"/>
                        <a:t>animation-direction</a:t>
                      </a:r>
                    </a:p>
                  </a:txBody>
                  <a:tcPr/>
                </a:tc>
                <a:tc>
                  <a:txBody>
                    <a:bodyPr/>
                    <a:lstStyle/>
                    <a:p>
                      <a:r>
                        <a:rPr lang="en-US" sz="1200" dirty="0"/>
                        <a:t>Specifies whether an animation should play in reverse direction or alternate cycles</a:t>
                      </a:r>
                    </a:p>
                  </a:txBody>
                  <a:tcPr/>
                </a:tc>
                <a:extLst>
                  <a:ext uri="{0D108BD9-81ED-4DB2-BD59-A6C34878D82A}">
                    <a16:rowId xmlns:a16="http://schemas.microsoft.com/office/drawing/2014/main" val="10004"/>
                  </a:ext>
                </a:extLst>
              </a:tr>
              <a:tr h="355108">
                <a:tc>
                  <a:txBody>
                    <a:bodyPr/>
                    <a:lstStyle/>
                    <a:p>
                      <a:r>
                        <a:rPr lang="en-US" sz="1200" dirty="0"/>
                        <a:t>animation-duration</a:t>
                      </a:r>
                    </a:p>
                  </a:txBody>
                  <a:tcPr/>
                </a:tc>
                <a:tc>
                  <a:txBody>
                    <a:bodyPr/>
                    <a:lstStyle/>
                    <a:p>
                      <a:r>
                        <a:rPr lang="en-US" sz="1200" dirty="0"/>
                        <a:t>Specifies how many seconds or milliseconds an animation takes to complete one cycle</a:t>
                      </a:r>
                    </a:p>
                  </a:txBody>
                  <a:tcPr/>
                </a:tc>
                <a:extLst>
                  <a:ext uri="{0D108BD9-81ED-4DB2-BD59-A6C34878D82A}">
                    <a16:rowId xmlns:a16="http://schemas.microsoft.com/office/drawing/2014/main" val="10005"/>
                  </a:ext>
                </a:extLst>
              </a:tr>
              <a:tr h="35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animation-fill-mode</a:t>
                      </a:r>
                    </a:p>
                  </a:txBody>
                  <a:tcPr/>
                </a:tc>
                <a:tc>
                  <a:txBody>
                    <a:bodyPr/>
                    <a:lstStyle/>
                    <a:p>
                      <a:r>
                        <a:rPr lang="en-US" sz="1200" dirty="0"/>
                        <a:t>Specifies a style for the element when the animation is not playing (when it is finished, or when it has a delay)</a:t>
                      </a:r>
                    </a:p>
                  </a:txBody>
                  <a:tcPr/>
                </a:tc>
                <a:extLst>
                  <a:ext uri="{0D108BD9-81ED-4DB2-BD59-A6C34878D82A}">
                    <a16:rowId xmlns:a16="http://schemas.microsoft.com/office/drawing/2014/main" val="10006"/>
                  </a:ext>
                </a:extLst>
              </a:tr>
              <a:tr h="35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animation-iteration-count</a:t>
                      </a:r>
                    </a:p>
                  </a:txBody>
                  <a:tcPr/>
                </a:tc>
                <a:tc>
                  <a:txBody>
                    <a:bodyPr/>
                    <a:lstStyle/>
                    <a:p>
                      <a:r>
                        <a:rPr lang="en-US" sz="1200" dirty="0"/>
                        <a:t>Specifies the number of times an animation should be played</a:t>
                      </a:r>
                    </a:p>
                  </a:txBody>
                  <a:tcPr/>
                </a:tc>
                <a:extLst>
                  <a:ext uri="{0D108BD9-81ED-4DB2-BD59-A6C34878D82A}">
                    <a16:rowId xmlns:a16="http://schemas.microsoft.com/office/drawing/2014/main" val="10007"/>
                  </a:ext>
                </a:extLst>
              </a:tr>
              <a:tr h="35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animation-name</a:t>
                      </a:r>
                    </a:p>
                  </a:txBody>
                  <a:tcPr/>
                </a:tc>
                <a:tc>
                  <a:txBody>
                    <a:bodyPr/>
                    <a:lstStyle/>
                    <a:p>
                      <a:r>
                        <a:rPr lang="en-US" sz="1200" dirty="0"/>
                        <a:t>Specifies the name of the @</a:t>
                      </a:r>
                      <a:r>
                        <a:rPr lang="en-US" sz="1200" dirty="0" err="1"/>
                        <a:t>keyframes</a:t>
                      </a:r>
                      <a:r>
                        <a:rPr lang="en-US" sz="1200" dirty="0"/>
                        <a:t> animation</a:t>
                      </a:r>
                    </a:p>
                  </a:txBody>
                  <a:tcPr/>
                </a:tc>
                <a:extLst>
                  <a:ext uri="{0D108BD9-81ED-4DB2-BD59-A6C34878D82A}">
                    <a16:rowId xmlns:a16="http://schemas.microsoft.com/office/drawing/2014/main" val="10008"/>
                  </a:ext>
                </a:extLst>
              </a:tr>
              <a:tr h="35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animation-play-state</a:t>
                      </a:r>
                    </a:p>
                  </a:txBody>
                  <a:tcPr/>
                </a:tc>
                <a:tc>
                  <a:txBody>
                    <a:bodyPr/>
                    <a:lstStyle/>
                    <a:p>
                      <a:r>
                        <a:rPr lang="en-US" sz="1200" dirty="0"/>
                        <a:t>Specifies whether the animation is running or paused</a:t>
                      </a:r>
                    </a:p>
                  </a:txBody>
                  <a:tcPr/>
                </a:tc>
                <a:extLst>
                  <a:ext uri="{0D108BD9-81ED-4DB2-BD59-A6C34878D82A}">
                    <a16:rowId xmlns:a16="http://schemas.microsoft.com/office/drawing/2014/main" val="10009"/>
                  </a:ext>
                </a:extLst>
              </a:tr>
              <a:tr h="35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animation-timing-function</a:t>
                      </a:r>
                    </a:p>
                  </a:txBody>
                  <a:tcPr/>
                </a:tc>
                <a:tc>
                  <a:txBody>
                    <a:bodyPr/>
                    <a:lstStyle/>
                    <a:p>
                      <a:r>
                        <a:rPr lang="en-US" sz="1200" dirty="0"/>
                        <a:t>Specifies the speed curve of the animation</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15549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Media Queries</a:t>
            </a:r>
            <a:endParaRPr lang="en-GB" sz="2400" b="0" dirty="0">
              <a:solidFill>
                <a:schemeClr val="bg1"/>
              </a:solidFill>
            </a:endParaRPr>
          </a:p>
        </p:txBody>
      </p:sp>
      <p:sp>
        <p:nvSpPr>
          <p:cNvPr id="2" name="TextBox 1"/>
          <p:cNvSpPr txBox="1"/>
          <p:nvPr/>
        </p:nvSpPr>
        <p:spPr>
          <a:xfrm>
            <a:off x="236482" y="819801"/>
            <a:ext cx="8655269" cy="3139321"/>
          </a:xfrm>
          <a:prstGeom prst="rect">
            <a:avLst/>
          </a:prstGeom>
          <a:noFill/>
        </p:spPr>
        <p:txBody>
          <a:bodyPr wrap="square" rtlCol="0">
            <a:spAutoFit/>
          </a:bodyPr>
          <a:lstStyle/>
          <a:p>
            <a:pPr algn="l"/>
            <a:r>
              <a:rPr lang="en-US" sz="1600" b="1" dirty="0">
                <a:latin typeface="+mn-lt"/>
              </a:rPr>
              <a:t>CSS3 Media Queries</a:t>
            </a:r>
          </a:p>
          <a:p>
            <a:pPr algn="l"/>
            <a:endParaRPr lang="en-US" sz="1600" dirty="0"/>
          </a:p>
          <a:p>
            <a:pPr algn="l"/>
            <a:r>
              <a:rPr lang="en-US" sz="1600" dirty="0"/>
              <a:t>The @media rule is used to define different style rules for different media types/devices.</a:t>
            </a:r>
          </a:p>
          <a:p>
            <a:pPr algn="l"/>
            <a:r>
              <a:rPr lang="en-US" sz="1600" dirty="0"/>
              <a:t>Media queries look at the capability of the device, and can be used to check many things, such as:</a:t>
            </a:r>
          </a:p>
          <a:p>
            <a:pPr marL="742950" lvl="1" indent="-285750" algn="l">
              <a:buFont typeface="Arial"/>
              <a:buChar char="•"/>
            </a:pPr>
            <a:r>
              <a:rPr lang="en-US" sz="1400" dirty="0"/>
              <a:t>width and height of the browser window</a:t>
            </a:r>
          </a:p>
          <a:p>
            <a:pPr marL="742950" lvl="1" indent="-285750" algn="l">
              <a:buFont typeface="Arial"/>
              <a:buChar char="•"/>
            </a:pPr>
            <a:r>
              <a:rPr lang="en-US" sz="1400" dirty="0"/>
              <a:t>width and height of the device</a:t>
            </a:r>
          </a:p>
          <a:p>
            <a:pPr marL="742950" lvl="1" indent="-285750" algn="l">
              <a:buFont typeface="Arial"/>
              <a:buChar char="•"/>
            </a:pPr>
            <a:r>
              <a:rPr lang="en-US" sz="1400" dirty="0"/>
              <a:t>orientation (is the tablet/phone in landscape or portrait mode?)</a:t>
            </a:r>
          </a:p>
          <a:p>
            <a:pPr marL="742950" lvl="1" indent="-285750" algn="l">
              <a:buFont typeface="Arial"/>
              <a:buChar char="•"/>
            </a:pPr>
            <a:r>
              <a:rPr lang="en-US" sz="1400" dirty="0"/>
              <a:t>resolution</a:t>
            </a:r>
          </a:p>
          <a:p>
            <a:pPr marL="742950" lvl="1" indent="-285750" algn="l">
              <a:buFont typeface="Arial"/>
              <a:buChar char="•"/>
            </a:pPr>
            <a:r>
              <a:rPr lang="en-US" sz="1400" dirty="0"/>
              <a:t>and much more</a:t>
            </a:r>
          </a:p>
          <a:p>
            <a:pPr algn="l"/>
            <a:endParaRPr lang="en-US" sz="1600" dirty="0"/>
          </a:p>
          <a:p>
            <a:pPr algn="l"/>
            <a:r>
              <a:rPr lang="en-US" sz="1600" dirty="0"/>
              <a:t>CSS Syntax:</a:t>
            </a:r>
          </a:p>
          <a:p>
            <a:pPr marL="742950" lvl="1" indent="-285750" algn="l">
              <a:buFont typeface="Arial"/>
              <a:buChar char="•"/>
            </a:pPr>
            <a:endParaRPr lang="en-US" sz="1600" dirty="0"/>
          </a:p>
        </p:txBody>
      </p:sp>
      <p:sp>
        <p:nvSpPr>
          <p:cNvPr id="6" name="TextBox 5"/>
          <p:cNvSpPr txBox="1"/>
          <p:nvPr/>
        </p:nvSpPr>
        <p:spPr>
          <a:xfrm>
            <a:off x="301658" y="3779962"/>
            <a:ext cx="8047568" cy="738664"/>
          </a:xfrm>
          <a:prstGeom prst="rect">
            <a:avLst/>
          </a:prstGeom>
          <a:noFill/>
          <a:ln>
            <a:solidFill>
              <a:schemeClr val="bg1">
                <a:lumMod val="50000"/>
              </a:schemeClr>
            </a:solidFill>
            <a:prstDash val="dash"/>
          </a:ln>
        </p:spPr>
        <p:txBody>
          <a:bodyPr wrap="square" rtlCol="0">
            <a:spAutoFit/>
          </a:bodyPr>
          <a:lstStyle/>
          <a:p>
            <a:pPr algn="l"/>
            <a:r>
              <a:rPr lang="en-US" sz="1400" dirty="0">
                <a:solidFill>
                  <a:srgbClr val="A1361F"/>
                </a:solidFill>
                <a:latin typeface="Courier"/>
                <a:cs typeface="Courier"/>
              </a:rPr>
              <a:t>@media </a:t>
            </a:r>
            <a:r>
              <a:rPr lang="en-US" sz="1400" dirty="0" err="1">
                <a:solidFill>
                  <a:schemeClr val="tx2">
                    <a:lumMod val="75000"/>
                  </a:schemeClr>
                </a:solidFill>
                <a:latin typeface="Courier"/>
                <a:cs typeface="Courier"/>
              </a:rPr>
              <a:t>not</a:t>
            </a:r>
            <a:r>
              <a:rPr lang="en-US" sz="1400" dirty="0" err="1">
                <a:solidFill>
                  <a:schemeClr val="bg1">
                    <a:lumMod val="50000"/>
                  </a:schemeClr>
                </a:solidFill>
                <a:latin typeface="Courier"/>
                <a:cs typeface="Courier"/>
              </a:rPr>
              <a:t>|</a:t>
            </a:r>
            <a:r>
              <a:rPr lang="en-US" sz="1400" dirty="0" err="1">
                <a:solidFill>
                  <a:srgbClr val="33629A"/>
                </a:solidFill>
                <a:latin typeface="Courier"/>
                <a:cs typeface="Courier"/>
              </a:rPr>
              <a:t>only</a:t>
            </a:r>
            <a:r>
              <a:rPr lang="en-US" sz="1400" dirty="0">
                <a:solidFill>
                  <a:srgbClr val="33629A"/>
                </a:solidFill>
                <a:latin typeface="Courier"/>
                <a:cs typeface="Courier"/>
              </a:rPr>
              <a:t> </a:t>
            </a:r>
            <a:r>
              <a:rPr lang="en-US" sz="1400" dirty="0" err="1">
                <a:solidFill>
                  <a:srgbClr val="A1361F"/>
                </a:solidFill>
                <a:latin typeface="Courier"/>
                <a:cs typeface="Courier"/>
              </a:rPr>
              <a:t>mediatype</a:t>
            </a:r>
            <a:r>
              <a:rPr lang="en-US" sz="1400" dirty="0">
                <a:solidFill>
                  <a:srgbClr val="A1361F"/>
                </a:solidFill>
                <a:latin typeface="Courier"/>
                <a:cs typeface="Courier"/>
              </a:rPr>
              <a:t> </a:t>
            </a:r>
            <a:r>
              <a:rPr lang="en-US" sz="1400" dirty="0">
                <a:solidFill>
                  <a:srgbClr val="33629A"/>
                </a:solidFill>
                <a:latin typeface="Courier"/>
                <a:cs typeface="Courier"/>
              </a:rPr>
              <a:t>and</a:t>
            </a:r>
            <a:r>
              <a:rPr lang="en-US" sz="1400" dirty="0">
                <a:solidFill>
                  <a:srgbClr val="A1361F"/>
                </a:solidFill>
                <a:latin typeface="Courier"/>
                <a:cs typeface="Courier"/>
              </a:rPr>
              <a:t> (</a:t>
            </a:r>
            <a:r>
              <a:rPr lang="en-US" sz="1400" dirty="0">
                <a:solidFill>
                  <a:schemeClr val="tx1">
                    <a:lumMod val="85000"/>
                    <a:lumOff val="15000"/>
                  </a:schemeClr>
                </a:solidFill>
                <a:latin typeface="Courier"/>
                <a:cs typeface="Courier"/>
              </a:rPr>
              <a:t>media feature</a:t>
            </a:r>
            <a:r>
              <a:rPr lang="en-US" sz="1400" dirty="0">
                <a:solidFill>
                  <a:srgbClr val="A1361F"/>
                </a:solidFill>
                <a:latin typeface="Courier"/>
                <a:cs typeface="Courier"/>
              </a:rPr>
              <a:t>) {</a:t>
            </a:r>
          </a:p>
          <a:p>
            <a:pPr algn="l"/>
            <a:r>
              <a:rPr lang="en-US" sz="1400" dirty="0">
                <a:solidFill>
                  <a:srgbClr val="A1361F"/>
                </a:solidFill>
                <a:latin typeface="Courier"/>
                <a:cs typeface="Courier"/>
              </a:rPr>
              <a:t>    </a:t>
            </a:r>
            <a:r>
              <a:rPr lang="en-US" sz="1400" dirty="0">
                <a:solidFill>
                  <a:schemeClr val="accent3">
                    <a:lumMod val="75000"/>
                  </a:schemeClr>
                </a:solidFill>
                <a:latin typeface="Courier"/>
                <a:cs typeface="Courier"/>
              </a:rPr>
              <a:t>// CSS-Code;</a:t>
            </a:r>
          </a:p>
          <a:p>
            <a:pPr algn="l"/>
            <a:r>
              <a:rPr lang="en-US" sz="1400" dirty="0">
                <a:solidFill>
                  <a:srgbClr val="A1361F"/>
                </a:solidFill>
                <a:latin typeface="Courier"/>
                <a:cs typeface="Courier"/>
              </a:rPr>
              <a:t>}</a:t>
            </a:r>
            <a:endParaRPr lang="en-US" sz="1400" dirty="0">
              <a:solidFill>
                <a:schemeClr val="bg1">
                  <a:lumMod val="50000"/>
                </a:schemeClr>
              </a:solidFill>
              <a:latin typeface="Courier"/>
              <a:cs typeface="Courier"/>
            </a:endParaRPr>
          </a:p>
        </p:txBody>
      </p:sp>
      <p:sp>
        <p:nvSpPr>
          <p:cNvPr id="5" name="TextBox 4"/>
          <p:cNvSpPr txBox="1"/>
          <p:nvPr/>
        </p:nvSpPr>
        <p:spPr>
          <a:xfrm>
            <a:off x="233200" y="4659287"/>
            <a:ext cx="8655269" cy="338554"/>
          </a:xfrm>
          <a:prstGeom prst="rect">
            <a:avLst/>
          </a:prstGeom>
          <a:noFill/>
        </p:spPr>
        <p:txBody>
          <a:bodyPr wrap="square" rtlCol="0">
            <a:spAutoFit/>
          </a:bodyPr>
          <a:lstStyle/>
          <a:p>
            <a:pPr algn="l"/>
            <a:r>
              <a:rPr lang="en-US" sz="1600" dirty="0"/>
              <a:t>You can also have different </a:t>
            </a:r>
            <a:r>
              <a:rPr lang="en-US" sz="1600" dirty="0" err="1"/>
              <a:t>stylesheets</a:t>
            </a:r>
            <a:r>
              <a:rPr lang="en-US" sz="1600" dirty="0"/>
              <a:t> for different media:</a:t>
            </a:r>
          </a:p>
        </p:txBody>
      </p:sp>
      <p:sp>
        <p:nvSpPr>
          <p:cNvPr id="8" name="TextBox 7"/>
          <p:cNvSpPr txBox="1"/>
          <p:nvPr/>
        </p:nvSpPr>
        <p:spPr>
          <a:xfrm>
            <a:off x="306574" y="5128624"/>
            <a:ext cx="8047568" cy="954107"/>
          </a:xfrm>
          <a:prstGeom prst="rect">
            <a:avLst/>
          </a:prstGeom>
          <a:noFill/>
          <a:ln>
            <a:solidFill>
              <a:schemeClr val="bg1">
                <a:lumMod val="50000"/>
              </a:schemeClr>
            </a:solidFill>
            <a:prstDash val="dash"/>
          </a:ln>
        </p:spPr>
        <p:txBody>
          <a:bodyPr wrap="square" rtlCol="0">
            <a:spAutoFit/>
          </a:bodyPr>
          <a:lstStyle/>
          <a:p>
            <a:pPr algn="l"/>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&lt;</a:t>
            </a:r>
            <a:r>
              <a:rPr lang="en-US" sz="1400" dirty="0">
                <a:solidFill>
                  <a:schemeClr val="accent4">
                    <a:lumMod val="75000"/>
                  </a:schemeClr>
                </a:solidFill>
                <a:latin typeface="Courier"/>
                <a:cs typeface="Courier"/>
              </a:rPr>
              <a:t>link </a:t>
            </a:r>
            <a:r>
              <a:rPr lang="en-US" sz="1400" dirty="0" err="1">
                <a:solidFill>
                  <a:schemeClr val="tx2">
                    <a:lumMod val="75000"/>
                  </a:schemeClr>
                </a:solidFill>
                <a:latin typeface="Courier"/>
                <a:cs typeface="Courier"/>
              </a:rPr>
              <a:t>rel</a:t>
            </a:r>
            <a:r>
              <a:rPr lang="en-US" sz="1400" dirty="0">
                <a:solidFill>
                  <a:schemeClr val="bg1">
                    <a:lumMod val="50000"/>
                  </a:schemeClr>
                </a:solidFill>
                <a:latin typeface="Courier"/>
                <a:cs typeface="Courier"/>
              </a:rPr>
              <a:t>="</a:t>
            </a:r>
            <a:r>
              <a:rPr lang="en-US" sz="1400" dirty="0" err="1">
                <a:solidFill>
                  <a:schemeClr val="accent3">
                    <a:lumMod val="75000"/>
                  </a:schemeClr>
                </a:solidFill>
                <a:latin typeface="Courier"/>
                <a:cs typeface="Courier"/>
              </a:rPr>
              <a:t>stylesheet</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media</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mediatype</a:t>
            </a:r>
            <a:r>
              <a:rPr lang="en-US" sz="1400" dirty="0">
                <a:solidFill>
                  <a:srgbClr val="407C15"/>
                </a:solidFill>
                <a:latin typeface="Courier"/>
                <a:cs typeface="Courier"/>
              </a:rPr>
              <a:t> </a:t>
            </a:r>
            <a:r>
              <a:rPr lang="en-US" sz="1400" dirty="0" err="1">
                <a:solidFill>
                  <a:srgbClr val="407C15"/>
                </a:solidFill>
                <a:latin typeface="Courier"/>
                <a:cs typeface="Courier"/>
              </a:rPr>
              <a:t>and|not|only</a:t>
            </a:r>
            <a:r>
              <a:rPr lang="en-US" sz="1400" dirty="0">
                <a:solidFill>
                  <a:srgbClr val="407C15"/>
                </a:solidFill>
                <a:latin typeface="Courier"/>
                <a:cs typeface="Courier"/>
              </a:rPr>
              <a:t> (media feature)</a:t>
            </a:r>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href</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mystylesheet.css</a:t>
            </a:r>
            <a:r>
              <a:rPr lang="en-US" sz="1400" dirty="0">
                <a:solidFill>
                  <a:schemeClr val="bg1">
                    <a:lumMod val="50000"/>
                  </a:schemeClr>
                </a:solidFill>
                <a:latin typeface="Courier"/>
                <a:cs typeface="Courier"/>
              </a:rPr>
              <a:t>"&gt;</a:t>
            </a:r>
          </a:p>
          <a:p>
            <a:pPr algn="l"/>
            <a:endParaRPr lang="en-US" sz="1400" dirty="0">
              <a:solidFill>
                <a:schemeClr val="bg1">
                  <a:lumMod val="50000"/>
                </a:schemeClr>
              </a:solidFill>
              <a:latin typeface="Courier"/>
              <a:cs typeface="Courier"/>
            </a:endParaRPr>
          </a:p>
        </p:txBody>
      </p:sp>
    </p:spTree>
    <p:extLst>
      <p:ext uri="{BB962C8B-B14F-4D97-AF65-F5344CB8AC3E}">
        <p14:creationId xmlns:p14="http://schemas.microsoft.com/office/powerpoint/2010/main" val="411438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Media Queries</a:t>
            </a:r>
            <a:endParaRPr lang="en-GB" sz="2400" b="0" dirty="0">
              <a:solidFill>
                <a:schemeClr val="bg1"/>
              </a:solidFill>
            </a:endParaRPr>
          </a:p>
        </p:txBody>
      </p:sp>
      <p:sp>
        <p:nvSpPr>
          <p:cNvPr id="2" name="TextBox 1"/>
          <p:cNvSpPr txBox="1"/>
          <p:nvPr/>
        </p:nvSpPr>
        <p:spPr>
          <a:xfrm>
            <a:off x="236482" y="819801"/>
            <a:ext cx="8655269" cy="2369880"/>
          </a:xfrm>
          <a:prstGeom prst="rect">
            <a:avLst/>
          </a:prstGeom>
          <a:noFill/>
        </p:spPr>
        <p:txBody>
          <a:bodyPr wrap="square" rtlCol="0">
            <a:spAutoFit/>
          </a:bodyPr>
          <a:lstStyle/>
          <a:p>
            <a:pPr algn="l"/>
            <a:r>
              <a:rPr lang="en-US" sz="1600" b="1" dirty="0">
                <a:latin typeface="+mn-lt"/>
              </a:rPr>
              <a:t>CSS3 Media Types and Features</a:t>
            </a:r>
          </a:p>
          <a:p>
            <a:pPr algn="l"/>
            <a:endParaRPr lang="en-US" sz="1600" dirty="0"/>
          </a:p>
          <a:p>
            <a:pPr algn="l"/>
            <a:r>
              <a:rPr lang="en-US" sz="1600" dirty="0"/>
              <a:t>CSS3 Media types are the types of interfaces which can be targeted. These include:</a:t>
            </a:r>
          </a:p>
          <a:p>
            <a:pPr algn="l"/>
            <a:r>
              <a:rPr lang="en-US" sz="1600" dirty="0"/>
              <a:t>all, aural, braille, embossed, handheld, print, projection, screen, speech, </a:t>
            </a:r>
            <a:r>
              <a:rPr lang="en-US" sz="1600" dirty="0" err="1"/>
              <a:t>tty</a:t>
            </a:r>
            <a:r>
              <a:rPr lang="en-US" sz="1600" dirty="0"/>
              <a:t> and </a:t>
            </a:r>
            <a:r>
              <a:rPr lang="en-US" sz="1600" dirty="0" err="1"/>
              <a:t>tv</a:t>
            </a:r>
            <a:r>
              <a:rPr lang="en-US" sz="1600" dirty="0"/>
              <a:t>.</a:t>
            </a:r>
          </a:p>
          <a:p>
            <a:pPr algn="l"/>
            <a:r>
              <a:rPr lang="en-US" sz="1600" dirty="0"/>
              <a:t>CSS3 Media Features are properties of the media types which can be targeted. Some of the media features commonly used include:</a:t>
            </a:r>
          </a:p>
          <a:p>
            <a:pPr algn="l"/>
            <a:r>
              <a:rPr lang="en-US" sz="1600" dirty="0"/>
              <a:t>Aspect-ratio, color, color-index, device-aspect-ratio, device-height, device width, grid, height, orientation, resolution etc.</a:t>
            </a:r>
          </a:p>
          <a:p>
            <a:pPr algn="l">
              <a:lnSpc>
                <a:spcPct val="130000"/>
              </a:lnSpc>
            </a:pPr>
            <a:r>
              <a:rPr lang="en-US" sz="1600" dirty="0"/>
              <a:t>Using @media rule to make responsive design:</a:t>
            </a:r>
          </a:p>
        </p:txBody>
      </p:sp>
      <p:sp>
        <p:nvSpPr>
          <p:cNvPr id="9" name="TextBox 8"/>
          <p:cNvSpPr txBox="1"/>
          <p:nvPr/>
        </p:nvSpPr>
        <p:spPr>
          <a:xfrm>
            <a:off x="293465" y="3362075"/>
            <a:ext cx="8047568" cy="2893100"/>
          </a:xfrm>
          <a:prstGeom prst="rect">
            <a:avLst/>
          </a:prstGeom>
          <a:noFill/>
          <a:ln>
            <a:solidFill>
              <a:schemeClr val="bg1">
                <a:lumMod val="50000"/>
              </a:schemeClr>
            </a:solidFill>
            <a:prstDash val="dash"/>
          </a:ln>
        </p:spPr>
        <p:txBody>
          <a:bodyPr wrap="square" rtlCol="0">
            <a:spAutoFit/>
          </a:bodyPr>
          <a:lstStyle/>
          <a:p>
            <a:pPr algn="l"/>
            <a:r>
              <a:rPr lang="en-US" sz="1400" dirty="0">
                <a:solidFill>
                  <a:srgbClr val="A1361F"/>
                </a:solidFill>
                <a:latin typeface="Courier"/>
                <a:cs typeface="Courier"/>
              </a:rPr>
              <a:t>@media </a:t>
            </a:r>
            <a:r>
              <a:rPr lang="en-US" sz="1400" dirty="0">
                <a:solidFill>
                  <a:schemeClr val="tx2">
                    <a:lumMod val="75000"/>
                  </a:schemeClr>
                </a:solidFill>
                <a:latin typeface="Courier"/>
                <a:cs typeface="Courier"/>
              </a:rPr>
              <a:t>only</a:t>
            </a:r>
            <a:r>
              <a:rPr lang="en-US" sz="1400" dirty="0">
                <a:solidFill>
                  <a:srgbClr val="A1361F"/>
                </a:solidFill>
                <a:latin typeface="Courier"/>
                <a:cs typeface="Courier"/>
              </a:rPr>
              <a:t> </a:t>
            </a:r>
            <a:r>
              <a:rPr lang="en-US" sz="1400" dirty="0">
                <a:solidFill>
                  <a:schemeClr val="tx1">
                    <a:lumMod val="85000"/>
                    <a:lumOff val="15000"/>
                  </a:schemeClr>
                </a:solidFill>
                <a:latin typeface="Courier"/>
                <a:cs typeface="Courier"/>
              </a:rPr>
              <a:t>screen</a:t>
            </a:r>
            <a:r>
              <a:rPr lang="en-US" sz="1400" dirty="0">
                <a:solidFill>
                  <a:srgbClr val="A1361F"/>
                </a:solidFill>
                <a:latin typeface="Courier"/>
                <a:cs typeface="Courier"/>
              </a:rPr>
              <a:t> </a:t>
            </a:r>
            <a:r>
              <a:rPr lang="en-US" sz="1400" dirty="0">
                <a:solidFill>
                  <a:schemeClr val="tx2">
                    <a:lumMod val="75000"/>
                  </a:schemeClr>
                </a:solidFill>
                <a:latin typeface="Courier"/>
                <a:cs typeface="Courier"/>
              </a:rPr>
              <a:t>and</a:t>
            </a:r>
            <a:r>
              <a:rPr lang="en-US" sz="1400" dirty="0">
                <a:solidFill>
                  <a:srgbClr val="A1361F"/>
                </a:solidFill>
                <a:latin typeface="Courier"/>
                <a:cs typeface="Courier"/>
              </a:rPr>
              <a:t> </a:t>
            </a:r>
            <a:r>
              <a:rPr lang="en-US" sz="1400" dirty="0">
                <a:solidFill>
                  <a:srgbClr val="7F7F7F"/>
                </a:solidFill>
                <a:latin typeface="Courier"/>
                <a:cs typeface="Courier"/>
              </a:rPr>
              <a:t>(</a:t>
            </a:r>
            <a:r>
              <a:rPr lang="en-US" sz="1400" dirty="0">
                <a:solidFill>
                  <a:schemeClr val="accent6">
                    <a:lumMod val="75000"/>
                  </a:schemeClr>
                </a:solidFill>
                <a:latin typeface="Courier"/>
                <a:cs typeface="Courier"/>
              </a:rPr>
              <a:t>max-width</a:t>
            </a:r>
            <a:r>
              <a:rPr lang="en-US" sz="1400" dirty="0">
                <a:solidFill>
                  <a:srgbClr val="7F7F7F"/>
                </a:solidFill>
                <a:latin typeface="Courier"/>
                <a:cs typeface="Courier"/>
              </a:rPr>
              <a:t>: </a:t>
            </a:r>
            <a:r>
              <a:rPr lang="en-US" sz="1400" dirty="0">
                <a:solidFill>
                  <a:schemeClr val="tx1">
                    <a:lumMod val="85000"/>
                    <a:lumOff val="15000"/>
                  </a:schemeClr>
                </a:solidFill>
                <a:latin typeface="Courier"/>
                <a:cs typeface="Courier"/>
              </a:rPr>
              <a:t>500px</a:t>
            </a:r>
            <a:r>
              <a:rPr lang="en-US" sz="1400" dirty="0">
                <a:solidFill>
                  <a:srgbClr val="7F7F7F"/>
                </a:solidFill>
                <a:latin typeface="Courier"/>
                <a:cs typeface="Courier"/>
              </a:rPr>
              <a:t>) {</a:t>
            </a:r>
          </a:p>
          <a:p>
            <a:pPr algn="l"/>
            <a:r>
              <a:rPr lang="en-US" sz="1400" dirty="0">
                <a:solidFill>
                  <a:srgbClr val="A1361F"/>
                </a:solidFill>
                <a:latin typeface="Courier"/>
                <a:cs typeface="Courier"/>
              </a:rPr>
              <a:t>    </a:t>
            </a:r>
            <a:r>
              <a:rPr lang="en-US" sz="1400" dirty="0">
                <a:solidFill>
                  <a:schemeClr val="accent4">
                    <a:lumMod val="75000"/>
                  </a:schemeClr>
                </a:solidFill>
                <a:latin typeface="Courier"/>
                <a:cs typeface="Courier"/>
              </a:rPr>
              <a:t>.</a:t>
            </a:r>
            <a:r>
              <a:rPr lang="en-US" sz="1400" dirty="0" err="1">
                <a:solidFill>
                  <a:schemeClr val="accent4">
                    <a:lumMod val="75000"/>
                  </a:schemeClr>
                </a:solidFill>
                <a:latin typeface="Courier"/>
                <a:cs typeface="Courier"/>
              </a:rPr>
              <a:t>gridmenu</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width</a:t>
            </a:r>
            <a:r>
              <a:rPr lang="en-US" sz="1400" dirty="0">
                <a:solidFill>
                  <a:schemeClr val="bg1">
                    <a:lumMod val="50000"/>
                  </a:schemeClr>
                </a:solidFill>
                <a:latin typeface="Courier"/>
                <a:cs typeface="Courier"/>
              </a:rPr>
              <a:t>:</a:t>
            </a:r>
            <a:r>
              <a:rPr lang="en-US" sz="1400" dirty="0">
                <a:solidFill>
                  <a:srgbClr val="262626"/>
                </a:solidFill>
                <a:latin typeface="Courier"/>
                <a:cs typeface="Courier"/>
              </a:rPr>
              <a:t>100%</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p>
          <a:p>
            <a:pPr algn="l"/>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    </a:t>
            </a:r>
            <a:r>
              <a:rPr lang="en-US" sz="1400" dirty="0">
                <a:solidFill>
                  <a:schemeClr val="accent4">
                    <a:lumMod val="75000"/>
                  </a:schemeClr>
                </a:solidFill>
                <a:latin typeface="Courier"/>
                <a:cs typeface="Courier"/>
              </a:rPr>
              <a:t>.</a:t>
            </a:r>
            <a:r>
              <a:rPr lang="en-US" sz="1400" dirty="0" err="1">
                <a:solidFill>
                  <a:schemeClr val="accent4">
                    <a:lumMod val="75000"/>
                  </a:schemeClr>
                </a:solidFill>
                <a:latin typeface="Courier"/>
                <a:cs typeface="Courier"/>
              </a:rPr>
              <a:t>gridmain</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width</a:t>
            </a:r>
            <a:r>
              <a:rPr lang="en-US" sz="1400" dirty="0">
                <a:solidFill>
                  <a:schemeClr val="bg1">
                    <a:lumMod val="50000"/>
                  </a:schemeClr>
                </a:solidFill>
                <a:latin typeface="Courier"/>
                <a:cs typeface="Courier"/>
              </a:rPr>
              <a:t>:</a:t>
            </a:r>
            <a:r>
              <a:rPr lang="en-US" sz="1400" dirty="0">
                <a:solidFill>
                  <a:srgbClr val="262626"/>
                </a:solidFill>
                <a:latin typeface="Courier"/>
                <a:cs typeface="Courier"/>
              </a:rPr>
              <a:t>100%</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p>
          <a:p>
            <a:pPr algn="l"/>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gridright</a:t>
            </a:r>
            <a:r>
              <a:rPr lang="en-US" sz="1400" dirty="0">
                <a:solidFill>
                  <a:srgbClr val="A1361F"/>
                </a:solidFill>
                <a:latin typeface="Courier"/>
                <a:cs typeface="Courier"/>
              </a:rPr>
              <a:t> </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width</a:t>
            </a:r>
            <a:r>
              <a:rPr lang="en-US" sz="1400" dirty="0">
                <a:solidFill>
                  <a:schemeClr val="bg1">
                    <a:lumMod val="50000"/>
                  </a:schemeClr>
                </a:solidFill>
                <a:latin typeface="Courier"/>
                <a:cs typeface="Courier"/>
              </a:rPr>
              <a:t>:</a:t>
            </a:r>
            <a:r>
              <a:rPr lang="en-US" sz="1400" dirty="0">
                <a:solidFill>
                  <a:srgbClr val="262626"/>
                </a:solidFill>
                <a:latin typeface="Courier"/>
                <a:cs typeface="Courier"/>
              </a:rPr>
              <a:t>100%</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a:t>
            </a:r>
          </a:p>
        </p:txBody>
      </p:sp>
    </p:spTree>
    <p:extLst>
      <p:ext uri="{BB962C8B-B14F-4D97-AF65-F5344CB8AC3E}">
        <p14:creationId xmlns:p14="http://schemas.microsoft.com/office/powerpoint/2010/main" val="393819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Fonts @font-face</a:t>
            </a:r>
            <a:endParaRPr lang="en-GB" sz="2400" b="0" dirty="0">
              <a:solidFill>
                <a:schemeClr val="bg1"/>
              </a:solidFill>
            </a:endParaRPr>
          </a:p>
        </p:txBody>
      </p:sp>
      <p:sp>
        <p:nvSpPr>
          <p:cNvPr id="2" name="TextBox 1"/>
          <p:cNvSpPr txBox="1"/>
          <p:nvPr/>
        </p:nvSpPr>
        <p:spPr>
          <a:xfrm>
            <a:off x="236482" y="819801"/>
            <a:ext cx="8655269" cy="1815882"/>
          </a:xfrm>
          <a:prstGeom prst="rect">
            <a:avLst/>
          </a:prstGeom>
          <a:noFill/>
        </p:spPr>
        <p:txBody>
          <a:bodyPr wrap="square" rtlCol="0">
            <a:spAutoFit/>
          </a:bodyPr>
          <a:lstStyle/>
          <a:p>
            <a:pPr algn="l"/>
            <a:r>
              <a:rPr lang="en-US" sz="1600" b="1" dirty="0">
                <a:latin typeface="+mn-lt"/>
              </a:rPr>
              <a:t>The @font-face rule</a:t>
            </a:r>
          </a:p>
          <a:p>
            <a:pPr algn="l"/>
            <a:endParaRPr lang="en-US" sz="1600" dirty="0"/>
          </a:p>
          <a:p>
            <a:pPr algn="l"/>
            <a:r>
              <a:rPr lang="en-US" sz="1600" dirty="0"/>
              <a:t>The @font-face CSS at-rule allows authors to specify online fonts to display text on their web pages. By allowing authors to provide their own fonts, @font-face eliminates the need to depend on the limited number of fonts users have installed on their computers.</a:t>
            </a:r>
          </a:p>
          <a:p>
            <a:pPr algn="l"/>
            <a:endParaRPr lang="en-US" sz="1600" dirty="0"/>
          </a:p>
          <a:p>
            <a:pPr algn="l"/>
            <a:r>
              <a:rPr lang="en-US" sz="1600" dirty="0"/>
              <a:t>Syntax:</a:t>
            </a:r>
          </a:p>
        </p:txBody>
      </p:sp>
      <p:sp>
        <p:nvSpPr>
          <p:cNvPr id="9" name="TextBox 8"/>
          <p:cNvSpPr txBox="1"/>
          <p:nvPr/>
        </p:nvSpPr>
        <p:spPr>
          <a:xfrm>
            <a:off x="293465" y="3149031"/>
            <a:ext cx="8293374" cy="2246769"/>
          </a:xfrm>
          <a:prstGeom prst="rect">
            <a:avLst/>
          </a:prstGeom>
          <a:noFill/>
          <a:ln>
            <a:solidFill>
              <a:schemeClr val="bg1">
                <a:lumMod val="50000"/>
              </a:schemeClr>
            </a:solidFill>
            <a:prstDash val="dash"/>
          </a:ln>
        </p:spPr>
        <p:txBody>
          <a:bodyPr wrap="square" rtlCol="0">
            <a:spAutoFit/>
          </a:bodyPr>
          <a:lstStyle/>
          <a:p>
            <a:pPr algn="l"/>
            <a:r>
              <a:rPr lang="en-US" sz="1400" dirty="0">
                <a:solidFill>
                  <a:srgbClr val="A1361F"/>
                </a:solidFill>
                <a:latin typeface="Courier"/>
                <a:cs typeface="Courier"/>
              </a:rPr>
              <a:t>@font-face </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 </a:t>
            </a:r>
            <a:r>
              <a:rPr lang="en-US" sz="1400" dirty="0">
                <a:solidFill>
                  <a:schemeClr val="accent6">
                    <a:lumMod val="75000"/>
                  </a:schemeClr>
                </a:solidFill>
                <a:latin typeface="Courier"/>
                <a:cs typeface="Courier"/>
              </a:rPr>
              <a:t>font-family</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&lt;family-name&gt;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 [ </a:t>
            </a:r>
            <a:r>
              <a:rPr lang="en-US" sz="1400" dirty="0" err="1">
                <a:solidFill>
                  <a:srgbClr val="713805"/>
                </a:solidFill>
                <a:latin typeface="Courier"/>
                <a:cs typeface="Courier"/>
              </a:rPr>
              <a:t>src</a:t>
            </a:r>
            <a:r>
              <a:rPr lang="en-US" sz="1400" dirty="0">
                <a:solidFill>
                  <a:schemeClr val="bg1">
                    <a:lumMod val="50000"/>
                  </a:schemeClr>
                </a:solidFill>
                <a:latin typeface="Courier"/>
                <a:cs typeface="Courier"/>
              </a:rPr>
              <a:t>: [ </a:t>
            </a:r>
            <a:r>
              <a:rPr lang="en-US" sz="1400" dirty="0">
                <a:solidFill>
                  <a:srgbClr val="262626"/>
                </a:solidFill>
                <a:latin typeface="Courier"/>
                <a:cs typeface="Courier"/>
              </a:rPr>
              <a:t>&lt;</a:t>
            </a:r>
            <a:r>
              <a:rPr lang="en-US" sz="1400" dirty="0" err="1">
                <a:solidFill>
                  <a:srgbClr val="262626"/>
                </a:solidFill>
                <a:latin typeface="Courier"/>
                <a:cs typeface="Courier"/>
              </a:rPr>
              <a:t>uri</a:t>
            </a:r>
            <a:r>
              <a:rPr lang="en-US" sz="1400" dirty="0">
                <a:solidFill>
                  <a:srgbClr val="262626"/>
                </a:solidFill>
                <a:latin typeface="Courier"/>
                <a:cs typeface="Courier"/>
              </a:rPr>
              <a:t>&gt;</a:t>
            </a:r>
            <a:r>
              <a:rPr lang="en-US" sz="1400" dirty="0">
                <a:solidFill>
                  <a:schemeClr val="bg1">
                    <a:lumMod val="50000"/>
                  </a:schemeClr>
                </a:solidFill>
                <a:latin typeface="Courier"/>
                <a:cs typeface="Courier"/>
              </a:rPr>
              <a:t> [</a:t>
            </a:r>
            <a:r>
              <a:rPr lang="en-US" sz="1400" dirty="0">
                <a:solidFill>
                  <a:schemeClr val="tx2">
                    <a:lumMod val="75000"/>
                  </a:schemeClr>
                </a:solidFill>
                <a:latin typeface="Courier"/>
                <a:cs typeface="Courier"/>
              </a:rPr>
              <a:t>format</a:t>
            </a:r>
            <a:r>
              <a:rPr lang="en-US" sz="1400" dirty="0">
                <a:solidFill>
                  <a:schemeClr val="bg1">
                    <a:lumMod val="50000"/>
                  </a:schemeClr>
                </a:solidFill>
                <a:latin typeface="Courier"/>
                <a:cs typeface="Courier"/>
              </a:rPr>
              <a:t>(</a:t>
            </a:r>
            <a:r>
              <a:rPr lang="en-US" sz="1400" dirty="0">
                <a:solidFill>
                  <a:schemeClr val="tx1">
                    <a:lumMod val="85000"/>
                    <a:lumOff val="15000"/>
                  </a:schemeClr>
                </a:solidFill>
                <a:latin typeface="Courier"/>
                <a:cs typeface="Courier"/>
              </a:rPr>
              <a:t>&lt;string&gt;#</a:t>
            </a:r>
            <a:r>
              <a:rPr lang="en-US" sz="1400" dirty="0">
                <a:solidFill>
                  <a:schemeClr val="bg1">
                    <a:lumMod val="50000"/>
                  </a:schemeClr>
                </a:solidFill>
                <a:latin typeface="Courier"/>
                <a:cs typeface="Courier"/>
              </a:rPr>
              <a:t>)]? | </a:t>
            </a:r>
            <a:r>
              <a:rPr lang="en-US" sz="1400" dirty="0">
                <a:solidFill>
                  <a:srgbClr val="262626"/>
                </a:solidFill>
                <a:latin typeface="Courier"/>
                <a:cs typeface="Courier"/>
              </a:rPr>
              <a:t>&lt;font-face-name&gt;</a:t>
            </a:r>
            <a:r>
              <a:rPr lang="en-US" sz="1400" dirty="0">
                <a:solidFill>
                  <a:schemeClr val="bg1">
                    <a:lumMod val="50000"/>
                  </a:schemeClr>
                </a:solidFill>
                <a:latin typeface="Courier"/>
                <a:cs typeface="Courier"/>
              </a:rPr>
              <a:t> ]#; ]?</a:t>
            </a:r>
          </a:p>
          <a:p>
            <a:pPr algn="l"/>
            <a:r>
              <a:rPr lang="en-US" sz="1400" dirty="0">
                <a:solidFill>
                  <a:schemeClr val="bg1">
                    <a:lumMod val="50000"/>
                  </a:schemeClr>
                </a:solidFill>
                <a:latin typeface="Courier"/>
                <a:cs typeface="Courier"/>
              </a:rPr>
              <a:t>           || [ </a:t>
            </a:r>
            <a:r>
              <a:rPr lang="en-US" sz="1400" dirty="0" err="1">
                <a:solidFill>
                  <a:srgbClr val="713805"/>
                </a:solidFill>
                <a:latin typeface="Courier"/>
                <a:cs typeface="Courier"/>
              </a:rPr>
              <a:t>unicode</a:t>
            </a:r>
            <a:r>
              <a:rPr lang="en-US" sz="1400" dirty="0">
                <a:solidFill>
                  <a:srgbClr val="713805"/>
                </a:solidFill>
                <a:latin typeface="Courier"/>
                <a:cs typeface="Courier"/>
              </a:rPr>
              <a:t>-range</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&lt;</a:t>
            </a:r>
            <a:r>
              <a:rPr lang="en-US" sz="1400" dirty="0" err="1">
                <a:solidFill>
                  <a:srgbClr val="262626"/>
                </a:solidFill>
                <a:latin typeface="Courier"/>
                <a:cs typeface="Courier"/>
              </a:rPr>
              <a:t>urange</a:t>
            </a:r>
            <a:r>
              <a:rPr lang="en-US" sz="1400" dirty="0">
                <a:solidFill>
                  <a:srgbClr val="262626"/>
                </a:solidFill>
                <a:latin typeface="Courier"/>
                <a:cs typeface="Courier"/>
              </a:rPr>
              <a:t>&gt;#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 [ </a:t>
            </a:r>
            <a:r>
              <a:rPr lang="en-US" sz="1400" dirty="0">
                <a:solidFill>
                  <a:srgbClr val="713805"/>
                </a:solidFill>
                <a:latin typeface="Courier"/>
                <a:cs typeface="Courier"/>
              </a:rPr>
              <a:t>font-variant</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&lt;font-variant&gt;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 [ </a:t>
            </a:r>
            <a:r>
              <a:rPr lang="en-US" sz="1400" dirty="0">
                <a:solidFill>
                  <a:srgbClr val="713805"/>
                </a:solidFill>
                <a:latin typeface="Courier"/>
                <a:cs typeface="Courier"/>
              </a:rPr>
              <a:t>font-feature-settings</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normal</a:t>
            </a:r>
            <a:r>
              <a:rPr lang="en-US" sz="1400" dirty="0">
                <a:solidFill>
                  <a:schemeClr val="bg1">
                    <a:lumMod val="50000"/>
                  </a:schemeClr>
                </a:solidFill>
                <a:latin typeface="Courier"/>
                <a:cs typeface="Courier"/>
              </a:rPr>
              <a:t>|</a:t>
            </a:r>
            <a:r>
              <a:rPr lang="en-US" sz="1400" dirty="0">
                <a:solidFill>
                  <a:srgbClr val="262626"/>
                </a:solidFill>
                <a:latin typeface="Courier"/>
                <a:cs typeface="Courier"/>
              </a:rPr>
              <a:t>&lt;feature-tag-value&gt;#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 [ </a:t>
            </a:r>
            <a:r>
              <a:rPr lang="en-US" sz="1400" dirty="0">
                <a:solidFill>
                  <a:srgbClr val="713805"/>
                </a:solidFill>
                <a:latin typeface="Courier"/>
                <a:cs typeface="Courier"/>
              </a:rPr>
              <a:t>font-stretch</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&lt;font-stretch&gt;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 [ </a:t>
            </a:r>
            <a:r>
              <a:rPr lang="en-US" sz="1400" dirty="0">
                <a:solidFill>
                  <a:srgbClr val="713805"/>
                </a:solidFill>
                <a:latin typeface="Courier"/>
                <a:cs typeface="Courier"/>
              </a:rPr>
              <a:t>font-weight</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&lt;weight&gt;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 [ </a:t>
            </a:r>
            <a:r>
              <a:rPr lang="en-US" sz="1400" dirty="0">
                <a:solidFill>
                  <a:srgbClr val="713805"/>
                </a:solidFill>
                <a:latin typeface="Courier"/>
                <a:cs typeface="Courier"/>
              </a:rPr>
              <a:t>font-style</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&lt;style&gt;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a:t>
            </a:r>
          </a:p>
        </p:txBody>
      </p:sp>
    </p:spTree>
    <p:extLst>
      <p:ext uri="{BB962C8B-B14F-4D97-AF65-F5344CB8AC3E}">
        <p14:creationId xmlns:p14="http://schemas.microsoft.com/office/powerpoint/2010/main" val="948147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Fonts @font-face</a:t>
            </a:r>
            <a:endParaRPr lang="en-GB" sz="2400" b="0" dirty="0">
              <a:solidFill>
                <a:schemeClr val="bg1"/>
              </a:solidFill>
            </a:endParaRPr>
          </a:p>
        </p:txBody>
      </p:sp>
      <p:sp>
        <p:nvSpPr>
          <p:cNvPr id="2" name="TextBox 1"/>
          <p:cNvSpPr txBox="1"/>
          <p:nvPr/>
        </p:nvSpPr>
        <p:spPr>
          <a:xfrm>
            <a:off x="236482" y="819801"/>
            <a:ext cx="8655269" cy="584776"/>
          </a:xfrm>
          <a:prstGeom prst="rect">
            <a:avLst/>
          </a:prstGeom>
          <a:noFill/>
        </p:spPr>
        <p:txBody>
          <a:bodyPr wrap="square" rtlCol="0">
            <a:spAutoFit/>
          </a:bodyPr>
          <a:lstStyle/>
          <a:p>
            <a:pPr algn="l"/>
            <a:r>
              <a:rPr lang="en-US" sz="1600" b="1" dirty="0">
                <a:latin typeface="+mn-lt"/>
              </a:rPr>
              <a:t>@font-face Example:</a:t>
            </a:r>
          </a:p>
          <a:p>
            <a:pPr algn="l"/>
            <a:endParaRPr lang="en-US" sz="1600" dirty="0"/>
          </a:p>
        </p:txBody>
      </p:sp>
      <p:sp>
        <p:nvSpPr>
          <p:cNvPr id="9" name="TextBox 8"/>
          <p:cNvSpPr txBox="1"/>
          <p:nvPr/>
        </p:nvSpPr>
        <p:spPr>
          <a:xfrm>
            <a:off x="285271" y="1526709"/>
            <a:ext cx="8293374" cy="353943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bg1">
                    <a:lumMod val="50000"/>
                  </a:schemeClr>
                </a:solidFill>
                <a:latin typeface="Courier"/>
                <a:cs typeface="Courier"/>
              </a:rPr>
              <a:t>&lt;</a:t>
            </a:r>
            <a:r>
              <a:rPr lang="en-US" sz="1400" dirty="0">
                <a:solidFill>
                  <a:schemeClr val="accent4">
                    <a:lumMod val="75000"/>
                  </a:schemeClr>
                </a:solidFill>
                <a:latin typeface="Courier"/>
                <a:cs typeface="Courier"/>
              </a:rPr>
              <a:t>html</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head</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  &lt;</a:t>
            </a:r>
            <a:r>
              <a:rPr lang="en-US" sz="1400" dirty="0">
                <a:solidFill>
                  <a:srgbClr val="A1361F"/>
                </a:solidFill>
                <a:latin typeface="Courier"/>
                <a:cs typeface="Courier"/>
              </a:rPr>
              <a:t>title</a:t>
            </a:r>
            <a:r>
              <a:rPr lang="en-US" sz="1400" dirty="0">
                <a:solidFill>
                  <a:schemeClr val="bg1">
                    <a:lumMod val="50000"/>
                  </a:schemeClr>
                </a:solidFill>
                <a:latin typeface="Courier"/>
                <a:cs typeface="Courier"/>
              </a:rPr>
              <a:t>&gt;</a:t>
            </a:r>
            <a:r>
              <a:rPr lang="en-US" sz="1400" dirty="0">
                <a:solidFill>
                  <a:srgbClr val="262626"/>
                </a:solidFill>
                <a:latin typeface="Courier"/>
                <a:cs typeface="Courier"/>
              </a:rPr>
              <a:t>Web Font Sample</a:t>
            </a:r>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title</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  &lt;</a:t>
            </a:r>
            <a:r>
              <a:rPr lang="en-US" sz="1400" dirty="0">
                <a:solidFill>
                  <a:srgbClr val="A1361F"/>
                </a:solidFill>
                <a:latin typeface="Courier"/>
                <a:cs typeface="Courier"/>
              </a:rPr>
              <a:t>style</a:t>
            </a:r>
            <a:r>
              <a:rPr lang="en-US" sz="1400" dirty="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type</a:t>
            </a:r>
            <a:r>
              <a:rPr lang="en-US" sz="1400" dirty="0">
                <a:solidFill>
                  <a:schemeClr val="bg1">
                    <a:lumMod val="50000"/>
                  </a:schemeClr>
                </a:solidFill>
                <a:latin typeface="Courier"/>
                <a:cs typeface="Courier"/>
              </a:rPr>
              <a:t>="</a:t>
            </a:r>
            <a:r>
              <a:rPr lang="en-US" sz="1400" dirty="0">
                <a:solidFill>
                  <a:schemeClr val="tx2">
                    <a:lumMod val="75000"/>
                  </a:schemeClr>
                </a:solidFill>
                <a:latin typeface="Courier"/>
                <a:cs typeface="Courier"/>
              </a:rPr>
              <a:t>text/</a:t>
            </a:r>
            <a:r>
              <a:rPr lang="en-US" sz="1400" dirty="0" err="1">
                <a:solidFill>
                  <a:schemeClr val="tx2">
                    <a:lumMod val="75000"/>
                  </a:schemeClr>
                </a:solidFill>
                <a:latin typeface="Courier"/>
                <a:cs typeface="Courier"/>
              </a:rPr>
              <a:t>css</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media</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screen, print</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@font-face </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chemeClr val="accent6">
                    <a:lumMod val="75000"/>
                  </a:schemeClr>
                </a:solidFill>
                <a:latin typeface="Courier"/>
                <a:cs typeface="Courier"/>
              </a:rPr>
              <a:t>font-family</a:t>
            </a:r>
            <a:r>
              <a:rPr lang="en-US" sz="1400" dirty="0">
                <a:solidFill>
                  <a:schemeClr val="bg1">
                    <a:lumMod val="50000"/>
                  </a:schemeClr>
                </a:solidFill>
                <a:latin typeface="Courier"/>
                <a:cs typeface="Courier"/>
              </a:rPr>
              <a:t>: </a:t>
            </a:r>
            <a:r>
              <a:rPr lang="en-US" sz="1400" dirty="0">
                <a:solidFill>
                  <a:schemeClr val="accent6">
                    <a:lumMod val="60000"/>
                    <a:lumOff val="40000"/>
                  </a:schemeClr>
                </a:solidFill>
                <a:latin typeface="Courier"/>
                <a:cs typeface="Courier"/>
              </a:rPr>
              <a:t>”My Custom Font"</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err="1">
                <a:solidFill>
                  <a:srgbClr val="713805"/>
                </a:solidFill>
                <a:latin typeface="Courier"/>
                <a:cs typeface="Courier"/>
              </a:rPr>
              <a:t>src</a:t>
            </a:r>
            <a:r>
              <a:rPr lang="en-US" sz="1400" dirty="0">
                <a:solidFill>
                  <a:schemeClr val="bg1">
                    <a:lumMod val="50000"/>
                  </a:schemeClr>
                </a:solidFill>
                <a:latin typeface="Courier"/>
                <a:cs typeface="Courier"/>
              </a:rPr>
              <a:t>: </a:t>
            </a:r>
            <a:r>
              <a:rPr lang="en-US" sz="1400" dirty="0" err="1">
                <a:solidFill>
                  <a:srgbClr val="F69035"/>
                </a:solidFill>
                <a:latin typeface="Courier"/>
                <a:cs typeface="Courier"/>
              </a:rPr>
              <a:t>url</a:t>
            </a:r>
            <a:r>
              <a:rPr lang="en-US" sz="1400" dirty="0">
                <a:solidFill>
                  <a:srgbClr val="F69035"/>
                </a:solidFill>
                <a:latin typeface="Courier"/>
                <a:cs typeface="Courier"/>
              </a:rPr>
              <a:t>("https://</a:t>
            </a:r>
            <a:r>
              <a:rPr lang="en-US" sz="1400" dirty="0" err="1">
                <a:solidFill>
                  <a:srgbClr val="F69035"/>
                </a:solidFill>
                <a:latin typeface="Courier"/>
                <a:cs typeface="Courier"/>
              </a:rPr>
              <a:t>abc.com</a:t>
            </a:r>
            <a:r>
              <a:rPr lang="en-US" sz="1400" dirty="0">
                <a:solidFill>
                  <a:srgbClr val="F69035"/>
                </a:solidFill>
                <a:latin typeface="Courier"/>
                <a:cs typeface="Courier"/>
              </a:rPr>
              <a:t>/</a:t>
            </a:r>
            <a:r>
              <a:rPr lang="en-US" sz="1400" dirty="0" err="1">
                <a:solidFill>
                  <a:srgbClr val="F69035"/>
                </a:solidFill>
                <a:latin typeface="Courier"/>
                <a:cs typeface="Courier"/>
              </a:rPr>
              <a:t>RandomFont.ttf</a:t>
            </a:r>
            <a:r>
              <a:rPr lang="en-US" sz="1400" dirty="0">
                <a:solidFill>
                  <a:srgbClr val="F69035"/>
                </a:solidFill>
                <a:latin typeface="Courier"/>
                <a:cs typeface="Courier"/>
              </a:rPr>
              <a:t>")</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407C15"/>
                </a:solidFill>
                <a:latin typeface="Courier"/>
                <a:cs typeface="Courier"/>
              </a:rPr>
              <a:t>body</a:t>
            </a:r>
            <a:r>
              <a:rPr lang="en-US" sz="1400" dirty="0">
                <a:solidFill>
                  <a:schemeClr val="bg1">
                    <a:lumMod val="50000"/>
                  </a:schemeClr>
                </a:solidFill>
                <a:latin typeface="Courier"/>
                <a:cs typeface="Courier"/>
              </a:rPr>
              <a:t> { </a:t>
            </a:r>
            <a:r>
              <a:rPr lang="en-US" sz="1400" dirty="0">
                <a:solidFill>
                  <a:schemeClr val="accent6">
                    <a:lumMod val="75000"/>
                  </a:schemeClr>
                </a:solidFill>
                <a:latin typeface="Courier"/>
                <a:cs typeface="Courier"/>
              </a:rPr>
              <a:t>font-family</a:t>
            </a:r>
            <a:r>
              <a:rPr lang="en-US" sz="1400" dirty="0">
                <a:solidFill>
                  <a:schemeClr val="bg1">
                    <a:lumMod val="50000"/>
                  </a:schemeClr>
                </a:solidFill>
                <a:latin typeface="Courier"/>
                <a:cs typeface="Courier"/>
              </a:rPr>
              <a:t>: </a:t>
            </a:r>
            <a:r>
              <a:rPr lang="en-US" sz="1400" dirty="0">
                <a:solidFill>
                  <a:srgbClr val="F69035"/>
                </a:solidFill>
                <a:latin typeface="Courier"/>
                <a:cs typeface="Courier"/>
              </a:rPr>
              <a:t>"My Custom Font"</a:t>
            </a:r>
            <a:r>
              <a:rPr lang="en-US" sz="1400" dirty="0">
                <a:solidFill>
                  <a:schemeClr val="bg1">
                    <a:lumMod val="50000"/>
                  </a:schemeClr>
                </a:solidFill>
                <a:latin typeface="Courier"/>
                <a:cs typeface="Courier"/>
              </a:rPr>
              <a:t>, </a:t>
            </a:r>
            <a:r>
              <a:rPr lang="en-US" sz="1400" dirty="0">
                <a:solidFill>
                  <a:schemeClr val="tx1">
                    <a:lumMod val="85000"/>
                    <a:lumOff val="15000"/>
                  </a:schemeClr>
                </a:solidFill>
                <a:latin typeface="Courier"/>
                <a:cs typeface="Courier"/>
              </a:rPr>
              <a:t>serif</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&lt;/</a:t>
            </a:r>
            <a:r>
              <a:rPr lang="en-US" sz="1400" dirty="0">
                <a:solidFill>
                  <a:srgbClr val="A1361F"/>
                </a:solidFill>
                <a:latin typeface="Courier"/>
                <a:cs typeface="Courier"/>
              </a:rPr>
              <a:t>style</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head</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body</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  </a:t>
            </a:r>
            <a:r>
              <a:rPr lang="en-US" sz="1400" dirty="0">
                <a:solidFill>
                  <a:srgbClr val="262626"/>
                </a:solidFill>
                <a:latin typeface="Courier"/>
                <a:cs typeface="Courier"/>
              </a:rPr>
              <a:t>This is a sample text in my custom font.</a:t>
            </a:r>
          </a:p>
          <a:p>
            <a:pPr algn="l"/>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body</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html</a:t>
            </a:r>
            <a:r>
              <a:rPr lang="en-US" sz="1400" dirty="0">
                <a:solidFill>
                  <a:schemeClr val="bg1">
                    <a:lumMod val="50000"/>
                  </a:schemeClr>
                </a:solidFill>
                <a:latin typeface="Courier"/>
                <a:cs typeface="Courier"/>
              </a:rPr>
              <a:t>&gt;</a:t>
            </a:r>
          </a:p>
        </p:txBody>
      </p:sp>
    </p:spTree>
    <p:extLst>
      <p:ext uri="{BB962C8B-B14F-4D97-AF65-F5344CB8AC3E}">
        <p14:creationId xmlns:p14="http://schemas.microsoft.com/office/powerpoint/2010/main" val="267821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SS3.png"/>
          <p:cNvPicPr>
            <a:picLocks noChangeAspect="1"/>
          </p:cNvPicPr>
          <p:nvPr/>
        </p:nvPicPr>
        <p:blipFill>
          <a:blip r:embed="rId2">
            <a:alphaModFix amt="29000"/>
            <a:extLst>
              <a:ext uri="{28A0092B-C50C-407E-A947-70E740481C1C}">
                <a14:useLocalDpi xmlns:a14="http://schemas.microsoft.com/office/drawing/2010/main" val="0"/>
              </a:ext>
            </a:extLst>
          </a:blip>
          <a:stretch>
            <a:fillRect/>
          </a:stretch>
        </p:blipFill>
        <p:spPr>
          <a:xfrm>
            <a:off x="3362632" y="1278358"/>
            <a:ext cx="3708400" cy="4358640"/>
          </a:xfrm>
          <a:prstGeom prst="rect">
            <a:avLst/>
          </a:prstGeom>
        </p:spPr>
      </p:pic>
      <p:graphicFrame>
        <p:nvGraphicFramePr>
          <p:cNvPr id="2" name="Diagram 1"/>
          <p:cNvGraphicFramePr/>
          <p:nvPr>
            <p:extLst>
              <p:ext uri="{D42A27DB-BD31-4B8C-83A1-F6EECF244321}">
                <p14:modId xmlns:p14="http://schemas.microsoft.com/office/powerpoint/2010/main" val="139329181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a:spLocks noGrp="1"/>
          </p:cNvSpPr>
          <p:nvPr>
            <p:ph type="title"/>
          </p:nvPr>
        </p:nvSpPr>
        <p:spPr>
          <a:xfrm>
            <a:off x="1187632" y="103188"/>
            <a:ext cx="7543800" cy="487362"/>
          </a:xfrm>
        </p:spPr>
        <p:txBody>
          <a:bodyPr/>
          <a:lstStyle/>
          <a:p>
            <a:r>
              <a:rPr lang="en-GB" sz="2400" dirty="0"/>
              <a:t>Agenda</a:t>
            </a:r>
          </a:p>
        </p:txBody>
      </p:sp>
    </p:spTree>
    <p:extLst>
      <p:ext uri="{BB962C8B-B14F-4D97-AF65-F5344CB8AC3E}">
        <p14:creationId xmlns:p14="http://schemas.microsoft.com/office/powerpoint/2010/main" val="3877522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Fonts @font-face</a:t>
            </a:r>
            <a:endParaRPr lang="en-GB" sz="2400" b="0" dirty="0">
              <a:solidFill>
                <a:schemeClr val="bg1"/>
              </a:solidFill>
            </a:endParaRPr>
          </a:p>
        </p:txBody>
      </p:sp>
      <p:sp>
        <p:nvSpPr>
          <p:cNvPr id="2" name="TextBox 1"/>
          <p:cNvSpPr txBox="1"/>
          <p:nvPr/>
        </p:nvSpPr>
        <p:spPr>
          <a:xfrm>
            <a:off x="236482" y="819801"/>
            <a:ext cx="8655269" cy="1323439"/>
          </a:xfrm>
          <a:prstGeom prst="rect">
            <a:avLst/>
          </a:prstGeom>
          <a:noFill/>
        </p:spPr>
        <p:txBody>
          <a:bodyPr wrap="square" rtlCol="0">
            <a:spAutoFit/>
          </a:bodyPr>
          <a:lstStyle/>
          <a:p>
            <a:pPr algn="l"/>
            <a:r>
              <a:rPr lang="en-US" sz="1600" b="1" dirty="0">
                <a:latin typeface="+mn-lt"/>
              </a:rPr>
              <a:t>@font-face Browser support:</a:t>
            </a:r>
          </a:p>
          <a:p>
            <a:pPr algn="l"/>
            <a:endParaRPr lang="en-US" sz="1600" b="1" dirty="0">
              <a:latin typeface="+mn-lt"/>
            </a:endParaRPr>
          </a:p>
          <a:p>
            <a:pPr algn="l"/>
            <a:r>
              <a:rPr lang="en-US" sz="1600" dirty="0"/>
              <a:t>The @font-face rule is supported in Internet Explorer, Firefox, Opera, Chrome, and Safari.</a:t>
            </a:r>
          </a:p>
          <a:p>
            <a:pPr algn="l"/>
            <a:endParaRPr lang="en-US" sz="1600" dirty="0"/>
          </a:p>
          <a:p>
            <a:pPr algn="l"/>
            <a:r>
              <a:rPr lang="en-US" sz="1600" dirty="0"/>
              <a:t>The numbers in the table specifies the first browser version that fully supports the font format</a:t>
            </a:r>
          </a:p>
        </p:txBody>
      </p:sp>
      <p:graphicFrame>
        <p:nvGraphicFramePr>
          <p:cNvPr id="5" name="Table 4"/>
          <p:cNvGraphicFramePr>
            <a:graphicFrameLocks noGrp="1"/>
          </p:cNvGraphicFramePr>
          <p:nvPr>
            <p:extLst>
              <p:ext uri="{D42A27DB-BD31-4B8C-83A1-F6EECF244321}">
                <p14:modId xmlns:p14="http://schemas.microsoft.com/office/powerpoint/2010/main" val="861276327"/>
              </p:ext>
            </p:extLst>
          </p:nvPr>
        </p:nvGraphicFramePr>
        <p:xfrm>
          <a:off x="1114316" y="2621967"/>
          <a:ext cx="6636776" cy="2713140"/>
        </p:xfrm>
        <a:graphic>
          <a:graphicData uri="http://schemas.openxmlformats.org/drawingml/2006/table">
            <a:tbl>
              <a:tblPr firstRow="1" bandRow="1">
                <a:tableStyleId>{69012ECD-51FC-41F1-AA8D-1B2483CD663E}</a:tableStyleId>
              </a:tblPr>
              <a:tblGrid>
                <a:gridCol w="1155292">
                  <a:extLst>
                    <a:ext uri="{9D8B030D-6E8A-4147-A177-3AD203B41FA5}">
                      <a16:colId xmlns:a16="http://schemas.microsoft.com/office/drawing/2014/main" val="20000"/>
                    </a:ext>
                  </a:extLst>
                </a:gridCol>
                <a:gridCol w="1040581">
                  <a:extLst>
                    <a:ext uri="{9D8B030D-6E8A-4147-A177-3AD203B41FA5}">
                      <a16:colId xmlns:a16="http://schemas.microsoft.com/office/drawing/2014/main" val="20001"/>
                    </a:ext>
                  </a:extLst>
                </a:gridCol>
                <a:gridCol w="1097935">
                  <a:extLst>
                    <a:ext uri="{9D8B030D-6E8A-4147-A177-3AD203B41FA5}">
                      <a16:colId xmlns:a16="http://schemas.microsoft.com/office/drawing/2014/main" val="20002"/>
                    </a:ext>
                  </a:extLst>
                </a:gridCol>
                <a:gridCol w="1163484">
                  <a:extLst>
                    <a:ext uri="{9D8B030D-6E8A-4147-A177-3AD203B41FA5}">
                      <a16:colId xmlns:a16="http://schemas.microsoft.com/office/drawing/2014/main" val="20003"/>
                    </a:ext>
                  </a:extLst>
                </a:gridCol>
                <a:gridCol w="1171678">
                  <a:extLst>
                    <a:ext uri="{9D8B030D-6E8A-4147-A177-3AD203B41FA5}">
                      <a16:colId xmlns:a16="http://schemas.microsoft.com/office/drawing/2014/main" val="20004"/>
                    </a:ext>
                  </a:extLst>
                </a:gridCol>
                <a:gridCol w="1007806">
                  <a:extLst>
                    <a:ext uri="{9D8B030D-6E8A-4147-A177-3AD203B41FA5}">
                      <a16:colId xmlns:a16="http://schemas.microsoft.com/office/drawing/2014/main" val="20005"/>
                    </a:ext>
                  </a:extLst>
                </a:gridCol>
              </a:tblGrid>
              <a:tr h="452190">
                <a:tc>
                  <a:txBody>
                    <a:bodyPr/>
                    <a:lstStyle/>
                    <a:p>
                      <a:r>
                        <a:rPr lang="en-US" sz="1400" dirty="0"/>
                        <a:t>Font format</a:t>
                      </a:r>
                    </a:p>
                  </a:txBody>
                  <a:tcPr/>
                </a:tc>
                <a:tc>
                  <a:txBody>
                    <a:bodyPr/>
                    <a:lstStyle/>
                    <a:p>
                      <a:pPr algn="ctr"/>
                      <a:r>
                        <a:rPr lang="en-US" sz="1400" dirty="0"/>
                        <a:t>IE</a:t>
                      </a:r>
                    </a:p>
                  </a:txBody>
                  <a:tcPr/>
                </a:tc>
                <a:tc>
                  <a:txBody>
                    <a:bodyPr/>
                    <a:lstStyle/>
                    <a:p>
                      <a:pPr algn="ctr"/>
                      <a:r>
                        <a:rPr lang="en-US" sz="1400" dirty="0"/>
                        <a:t>Chrome</a:t>
                      </a:r>
                    </a:p>
                  </a:txBody>
                  <a:tcPr/>
                </a:tc>
                <a:tc>
                  <a:txBody>
                    <a:bodyPr/>
                    <a:lstStyle/>
                    <a:p>
                      <a:pPr algn="ctr"/>
                      <a:r>
                        <a:rPr lang="en-US" sz="1400" dirty="0"/>
                        <a:t>Firefox</a:t>
                      </a:r>
                    </a:p>
                  </a:txBody>
                  <a:tcPr/>
                </a:tc>
                <a:tc>
                  <a:txBody>
                    <a:bodyPr/>
                    <a:lstStyle/>
                    <a:p>
                      <a:pPr algn="ctr"/>
                      <a:r>
                        <a:rPr lang="en-US" sz="1400" dirty="0"/>
                        <a:t>Safari</a:t>
                      </a:r>
                    </a:p>
                  </a:txBody>
                  <a:tcPr/>
                </a:tc>
                <a:tc>
                  <a:txBody>
                    <a:bodyPr/>
                    <a:lstStyle/>
                    <a:p>
                      <a:pPr algn="ctr"/>
                      <a:r>
                        <a:rPr lang="en-US" sz="1400" dirty="0"/>
                        <a:t>Opera</a:t>
                      </a:r>
                    </a:p>
                  </a:txBody>
                  <a:tcPr/>
                </a:tc>
                <a:extLst>
                  <a:ext uri="{0D108BD9-81ED-4DB2-BD59-A6C34878D82A}">
                    <a16:rowId xmlns:a16="http://schemas.microsoft.com/office/drawing/2014/main" val="10000"/>
                  </a:ext>
                </a:extLst>
              </a:tr>
              <a:tr h="452190">
                <a:tc>
                  <a:txBody>
                    <a:bodyPr/>
                    <a:lstStyle/>
                    <a:p>
                      <a:r>
                        <a:rPr lang="en-US" sz="1200" dirty="0"/>
                        <a:t>TTF/OTF</a:t>
                      </a:r>
                    </a:p>
                  </a:txBody>
                  <a:tcPr/>
                </a:tc>
                <a:tc>
                  <a:txBody>
                    <a:bodyPr/>
                    <a:lstStyle/>
                    <a:p>
                      <a:pPr algn="ctr"/>
                      <a:r>
                        <a:rPr lang="en-US" sz="1200" dirty="0"/>
                        <a:t>9.0</a:t>
                      </a:r>
                    </a:p>
                  </a:txBody>
                  <a:tcPr/>
                </a:tc>
                <a:tc>
                  <a:txBody>
                    <a:bodyPr/>
                    <a:lstStyle/>
                    <a:p>
                      <a:pPr algn="ctr"/>
                      <a:r>
                        <a:rPr lang="en-US" sz="1200" dirty="0"/>
                        <a:t>4.0</a:t>
                      </a:r>
                    </a:p>
                  </a:txBody>
                  <a:tcPr/>
                </a:tc>
                <a:tc>
                  <a:txBody>
                    <a:bodyPr/>
                    <a:lstStyle/>
                    <a:p>
                      <a:pPr algn="ctr"/>
                      <a:r>
                        <a:rPr lang="en-US" sz="1200" dirty="0"/>
                        <a:t>3.5</a:t>
                      </a:r>
                    </a:p>
                  </a:txBody>
                  <a:tcPr/>
                </a:tc>
                <a:tc>
                  <a:txBody>
                    <a:bodyPr/>
                    <a:lstStyle/>
                    <a:p>
                      <a:pPr algn="ctr"/>
                      <a:r>
                        <a:rPr lang="en-US" sz="1200" dirty="0"/>
                        <a:t>3.1</a:t>
                      </a:r>
                    </a:p>
                  </a:txBody>
                  <a:tcPr/>
                </a:tc>
                <a:tc>
                  <a:txBody>
                    <a:bodyPr/>
                    <a:lstStyle/>
                    <a:p>
                      <a:pPr algn="ctr"/>
                      <a:r>
                        <a:rPr lang="en-US" sz="1200" dirty="0"/>
                        <a:t>10.0</a:t>
                      </a:r>
                    </a:p>
                  </a:txBody>
                  <a:tcPr/>
                </a:tc>
                <a:extLst>
                  <a:ext uri="{0D108BD9-81ED-4DB2-BD59-A6C34878D82A}">
                    <a16:rowId xmlns:a16="http://schemas.microsoft.com/office/drawing/2014/main" val="10001"/>
                  </a:ext>
                </a:extLst>
              </a:tr>
              <a:tr h="452190">
                <a:tc>
                  <a:txBody>
                    <a:bodyPr/>
                    <a:lstStyle/>
                    <a:p>
                      <a:r>
                        <a:rPr lang="en-US" sz="1200" dirty="0"/>
                        <a:t>WOFF</a:t>
                      </a:r>
                    </a:p>
                  </a:txBody>
                  <a:tcPr/>
                </a:tc>
                <a:tc>
                  <a:txBody>
                    <a:bodyPr/>
                    <a:lstStyle/>
                    <a:p>
                      <a:pPr algn="ctr"/>
                      <a:r>
                        <a:rPr lang="en-US" sz="1200" dirty="0"/>
                        <a:t>9.0</a:t>
                      </a:r>
                    </a:p>
                  </a:txBody>
                  <a:tcPr/>
                </a:tc>
                <a:tc>
                  <a:txBody>
                    <a:bodyPr/>
                    <a:lstStyle/>
                    <a:p>
                      <a:pPr algn="ctr"/>
                      <a:r>
                        <a:rPr lang="en-US" sz="1200" dirty="0"/>
                        <a:t>5.0</a:t>
                      </a:r>
                    </a:p>
                  </a:txBody>
                  <a:tcPr/>
                </a:tc>
                <a:tc>
                  <a:txBody>
                    <a:bodyPr/>
                    <a:lstStyle/>
                    <a:p>
                      <a:pPr algn="ctr"/>
                      <a:r>
                        <a:rPr lang="en-US" sz="1200" dirty="0"/>
                        <a:t>3.6</a:t>
                      </a:r>
                    </a:p>
                  </a:txBody>
                  <a:tcPr/>
                </a:tc>
                <a:tc>
                  <a:txBody>
                    <a:bodyPr/>
                    <a:lstStyle/>
                    <a:p>
                      <a:pPr algn="ctr"/>
                      <a:r>
                        <a:rPr lang="en-US" sz="1200" dirty="0"/>
                        <a:t>5.1</a:t>
                      </a:r>
                    </a:p>
                  </a:txBody>
                  <a:tcPr/>
                </a:tc>
                <a:tc>
                  <a:txBody>
                    <a:bodyPr/>
                    <a:lstStyle/>
                    <a:p>
                      <a:pPr algn="ctr"/>
                      <a:r>
                        <a:rPr lang="en-US" sz="1200" dirty="0"/>
                        <a:t>11.1</a:t>
                      </a:r>
                    </a:p>
                  </a:txBody>
                  <a:tcPr/>
                </a:tc>
                <a:extLst>
                  <a:ext uri="{0D108BD9-81ED-4DB2-BD59-A6C34878D82A}">
                    <a16:rowId xmlns:a16="http://schemas.microsoft.com/office/drawing/2014/main" val="10002"/>
                  </a:ext>
                </a:extLst>
              </a:tr>
              <a:tr h="452190">
                <a:tc>
                  <a:txBody>
                    <a:bodyPr/>
                    <a:lstStyle/>
                    <a:p>
                      <a:r>
                        <a:rPr lang="en-US" sz="1200" dirty="0"/>
                        <a:t>WOFF2</a:t>
                      </a:r>
                    </a:p>
                  </a:txBody>
                  <a:tcPr/>
                </a:tc>
                <a:tc>
                  <a:txBody>
                    <a:bodyPr/>
                    <a:lstStyle/>
                    <a:p>
                      <a:pPr algn="ctr"/>
                      <a:r>
                        <a:rPr lang="en-US" sz="1200" dirty="0">
                          <a:solidFill>
                            <a:srgbClr val="A1361F"/>
                          </a:solidFill>
                        </a:rPr>
                        <a:t>Not Support</a:t>
                      </a:r>
                    </a:p>
                  </a:txBody>
                  <a:tcPr/>
                </a:tc>
                <a:tc>
                  <a:txBody>
                    <a:bodyPr/>
                    <a:lstStyle/>
                    <a:p>
                      <a:pPr algn="ctr"/>
                      <a:r>
                        <a:rPr lang="en-US" sz="1200" dirty="0"/>
                        <a:t>36.0</a:t>
                      </a:r>
                    </a:p>
                  </a:txBody>
                  <a:tcPr/>
                </a:tc>
                <a:tc>
                  <a:txBody>
                    <a:bodyPr/>
                    <a:lstStyle/>
                    <a:p>
                      <a:pPr algn="ctr"/>
                      <a:r>
                        <a:rPr lang="en-US" sz="1200" dirty="0"/>
                        <a:t>35.0</a:t>
                      </a:r>
                    </a:p>
                  </a:txBody>
                  <a:tcPr/>
                </a:tc>
                <a:tc>
                  <a:txBody>
                    <a:bodyPr/>
                    <a:lstStyle/>
                    <a:p>
                      <a:pPr algn="ctr"/>
                      <a:r>
                        <a:rPr lang="en-US" sz="1200" dirty="0">
                          <a:solidFill>
                            <a:srgbClr val="A1361F"/>
                          </a:solidFill>
                        </a:rPr>
                        <a:t>No Support</a:t>
                      </a:r>
                    </a:p>
                  </a:txBody>
                  <a:tcPr/>
                </a:tc>
                <a:tc>
                  <a:txBody>
                    <a:bodyPr/>
                    <a:lstStyle/>
                    <a:p>
                      <a:pPr algn="ctr"/>
                      <a:r>
                        <a:rPr lang="en-US" sz="1200" dirty="0"/>
                        <a:t>26.0</a:t>
                      </a:r>
                    </a:p>
                  </a:txBody>
                  <a:tcPr/>
                </a:tc>
                <a:extLst>
                  <a:ext uri="{0D108BD9-81ED-4DB2-BD59-A6C34878D82A}">
                    <a16:rowId xmlns:a16="http://schemas.microsoft.com/office/drawing/2014/main" val="10003"/>
                  </a:ext>
                </a:extLst>
              </a:tr>
              <a:tr h="452190">
                <a:tc>
                  <a:txBody>
                    <a:bodyPr/>
                    <a:lstStyle/>
                    <a:p>
                      <a:r>
                        <a:rPr lang="en-US" sz="1200" dirty="0"/>
                        <a:t>SVG</a:t>
                      </a:r>
                    </a:p>
                  </a:txBody>
                  <a:tcPr/>
                </a:tc>
                <a:tc>
                  <a:txBody>
                    <a:bodyPr/>
                    <a:lstStyle/>
                    <a:p>
                      <a:pPr algn="ctr"/>
                      <a:r>
                        <a:rPr lang="en-US" sz="1200" dirty="0">
                          <a:solidFill>
                            <a:srgbClr val="A1361F"/>
                          </a:solidFill>
                        </a:rPr>
                        <a:t>No Support</a:t>
                      </a:r>
                    </a:p>
                  </a:txBody>
                  <a:tcPr/>
                </a:tc>
                <a:tc>
                  <a:txBody>
                    <a:bodyPr/>
                    <a:lstStyle/>
                    <a:p>
                      <a:pPr algn="ctr"/>
                      <a:r>
                        <a:rPr lang="en-US" sz="1200" dirty="0"/>
                        <a:t>4.0</a:t>
                      </a:r>
                    </a:p>
                  </a:txBody>
                  <a:tcPr/>
                </a:tc>
                <a:tc>
                  <a:txBody>
                    <a:bodyPr/>
                    <a:lstStyle/>
                    <a:p>
                      <a:pPr algn="ctr"/>
                      <a:r>
                        <a:rPr lang="en-US" sz="1200" dirty="0">
                          <a:solidFill>
                            <a:srgbClr val="A1361F"/>
                          </a:solidFill>
                        </a:rPr>
                        <a:t>No Support</a:t>
                      </a:r>
                    </a:p>
                  </a:txBody>
                  <a:tcPr/>
                </a:tc>
                <a:tc>
                  <a:txBody>
                    <a:bodyPr/>
                    <a:lstStyle/>
                    <a:p>
                      <a:pPr algn="ctr"/>
                      <a:r>
                        <a:rPr lang="en-US" sz="1200" dirty="0"/>
                        <a:t>3.2</a:t>
                      </a:r>
                    </a:p>
                  </a:txBody>
                  <a:tcPr/>
                </a:tc>
                <a:tc>
                  <a:txBody>
                    <a:bodyPr/>
                    <a:lstStyle/>
                    <a:p>
                      <a:pPr algn="ctr"/>
                      <a:r>
                        <a:rPr lang="en-US" sz="1200" dirty="0"/>
                        <a:t>9.0</a:t>
                      </a:r>
                    </a:p>
                  </a:txBody>
                  <a:tcPr/>
                </a:tc>
                <a:extLst>
                  <a:ext uri="{0D108BD9-81ED-4DB2-BD59-A6C34878D82A}">
                    <a16:rowId xmlns:a16="http://schemas.microsoft.com/office/drawing/2014/main" val="10004"/>
                  </a:ext>
                </a:extLst>
              </a:tr>
              <a:tr h="452190">
                <a:tc>
                  <a:txBody>
                    <a:bodyPr/>
                    <a:lstStyle/>
                    <a:p>
                      <a:r>
                        <a:rPr lang="en-US" sz="1200" dirty="0"/>
                        <a:t>EOT</a:t>
                      </a:r>
                    </a:p>
                  </a:txBody>
                  <a:tcPr/>
                </a:tc>
                <a:tc>
                  <a:txBody>
                    <a:bodyPr/>
                    <a:lstStyle/>
                    <a:p>
                      <a:pPr algn="ctr"/>
                      <a:r>
                        <a:rPr lang="en-US" sz="1200" dirty="0"/>
                        <a:t>6.0</a:t>
                      </a:r>
                    </a:p>
                  </a:txBody>
                  <a:tcPr/>
                </a:tc>
                <a:tc>
                  <a:txBody>
                    <a:bodyPr/>
                    <a:lstStyle/>
                    <a:p>
                      <a:pPr algn="ctr"/>
                      <a:r>
                        <a:rPr lang="en-US" sz="1200" dirty="0">
                          <a:solidFill>
                            <a:schemeClr val="accent4">
                              <a:lumMod val="75000"/>
                            </a:schemeClr>
                          </a:solidFill>
                        </a:rPr>
                        <a:t>No Support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75000"/>
                            </a:schemeClr>
                          </a:solidFill>
                        </a:rPr>
                        <a:t>No Support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75000"/>
                            </a:schemeClr>
                          </a:solidFill>
                        </a:rPr>
                        <a:t>No Support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75000"/>
                            </a:schemeClr>
                          </a:solidFill>
                        </a:rPr>
                        <a:t>No Support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4797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Fonts @font-face</a:t>
            </a:r>
            <a:endParaRPr lang="en-GB" sz="2400" b="0" dirty="0">
              <a:solidFill>
                <a:schemeClr val="bg1"/>
              </a:solidFill>
            </a:endParaRPr>
          </a:p>
        </p:txBody>
      </p:sp>
      <p:sp>
        <p:nvSpPr>
          <p:cNvPr id="2" name="TextBox 1"/>
          <p:cNvSpPr txBox="1"/>
          <p:nvPr/>
        </p:nvSpPr>
        <p:spPr>
          <a:xfrm>
            <a:off x="236482" y="819801"/>
            <a:ext cx="8655269" cy="830997"/>
          </a:xfrm>
          <a:prstGeom prst="rect">
            <a:avLst/>
          </a:prstGeom>
          <a:noFill/>
        </p:spPr>
        <p:txBody>
          <a:bodyPr wrap="square" rtlCol="0">
            <a:spAutoFit/>
          </a:bodyPr>
          <a:lstStyle/>
          <a:p>
            <a:pPr algn="l"/>
            <a:r>
              <a:rPr lang="en-US" sz="1600" b="1" dirty="0">
                <a:latin typeface="+mn-lt"/>
              </a:rPr>
              <a:t>@font-face fallback method:</a:t>
            </a:r>
          </a:p>
          <a:p>
            <a:pPr algn="l"/>
            <a:endParaRPr lang="en-US" sz="1600" b="1" dirty="0">
              <a:latin typeface="+mn-lt"/>
            </a:endParaRPr>
          </a:p>
          <a:p>
            <a:pPr algn="l"/>
            <a:r>
              <a:rPr lang="en-US" sz="1600" dirty="0"/>
              <a:t>This is the method with the deepest support possible right now:</a:t>
            </a:r>
          </a:p>
        </p:txBody>
      </p:sp>
      <p:sp>
        <p:nvSpPr>
          <p:cNvPr id="6" name="TextBox 5"/>
          <p:cNvSpPr txBox="1"/>
          <p:nvPr/>
        </p:nvSpPr>
        <p:spPr>
          <a:xfrm>
            <a:off x="293465" y="2362407"/>
            <a:ext cx="8293374" cy="2031325"/>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@font-face</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font-family</a:t>
            </a:r>
            <a:r>
              <a:rPr lang="en-US" sz="1400" dirty="0">
                <a:solidFill>
                  <a:schemeClr val="bg1">
                    <a:lumMod val="50000"/>
                  </a:schemeClr>
                </a:solidFill>
                <a:latin typeface="Courier"/>
                <a:cs typeface="Courier"/>
              </a:rPr>
              <a:t>: '</a:t>
            </a:r>
            <a:r>
              <a:rPr lang="en-US" sz="1400" dirty="0" err="1">
                <a:solidFill>
                  <a:schemeClr val="accent3">
                    <a:lumMod val="75000"/>
                  </a:schemeClr>
                </a:solidFill>
                <a:latin typeface="Courier"/>
                <a:cs typeface="Courier"/>
              </a:rPr>
              <a:t>MyWebFont</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err="1">
                <a:solidFill>
                  <a:srgbClr val="A1361F"/>
                </a:solidFill>
                <a:latin typeface="Courier"/>
                <a:cs typeface="Courier"/>
              </a:rPr>
              <a:t>src</a:t>
            </a:r>
            <a:r>
              <a:rPr lang="en-US" sz="1400" dirty="0">
                <a:solidFill>
                  <a:schemeClr val="bg1">
                    <a:lumMod val="50000"/>
                  </a:schemeClr>
                </a:solidFill>
                <a:latin typeface="Courier"/>
                <a:cs typeface="Courier"/>
              </a:rPr>
              <a:t>: </a:t>
            </a:r>
            <a:r>
              <a:rPr lang="en-US" sz="1400" dirty="0" err="1">
                <a:solidFill>
                  <a:schemeClr val="tx2">
                    <a:lumMod val="75000"/>
                  </a:schemeClr>
                </a:solidFill>
                <a:latin typeface="Courier"/>
                <a:cs typeface="Courier"/>
              </a:rPr>
              <a:t>url</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webfont.eot</a:t>
            </a:r>
            <a:r>
              <a:rPr lang="en-US" sz="1400" dirty="0">
                <a:solidFill>
                  <a:schemeClr val="bg1">
                    <a:lumMod val="50000"/>
                  </a:schemeClr>
                </a:solidFill>
                <a:latin typeface="Courier"/>
                <a:cs typeface="Courier"/>
              </a:rPr>
              <a:t>'); /* IE9 </a:t>
            </a:r>
            <a:r>
              <a:rPr lang="en-US" sz="1400" dirty="0" err="1">
                <a:solidFill>
                  <a:schemeClr val="bg1">
                    <a:lumMod val="50000"/>
                  </a:schemeClr>
                </a:solidFill>
                <a:latin typeface="Courier"/>
                <a:cs typeface="Courier"/>
              </a:rPr>
              <a:t>Compat</a:t>
            </a:r>
            <a:r>
              <a:rPr lang="en-US" sz="1400" dirty="0">
                <a:solidFill>
                  <a:schemeClr val="bg1">
                    <a:lumMod val="50000"/>
                  </a:schemeClr>
                </a:solidFill>
                <a:latin typeface="Courier"/>
                <a:cs typeface="Courier"/>
              </a:rPr>
              <a:t> Modes */</a:t>
            </a:r>
          </a:p>
          <a:p>
            <a:pPr algn="l"/>
            <a:r>
              <a:rPr lang="en-US" sz="1400" dirty="0">
                <a:solidFill>
                  <a:schemeClr val="bg1">
                    <a:lumMod val="50000"/>
                  </a:schemeClr>
                </a:solidFill>
                <a:latin typeface="Courier"/>
                <a:cs typeface="Courier"/>
              </a:rPr>
              <a:t>  </a:t>
            </a:r>
            <a:r>
              <a:rPr lang="en-US" sz="1400" dirty="0" err="1">
                <a:solidFill>
                  <a:srgbClr val="A1361F"/>
                </a:solidFill>
                <a:latin typeface="Courier"/>
                <a:cs typeface="Courier"/>
              </a:rPr>
              <a:t>src</a:t>
            </a:r>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url</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webfont.eot</a:t>
            </a:r>
            <a:r>
              <a:rPr lang="en-US" sz="1400" dirty="0">
                <a:solidFill>
                  <a:srgbClr val="407C15"/>
                </a:solidFill>
                <a:latin typeface="Courier"/>
                <a:cs typeface="Courier"/>
              </a:rPr>
              <a:t>?#</a:t>
            </a:r>
            <a:r>
              <a:rPr lang="en-US" sz="1400" dirty="0" err="1">
                <a:solidFill>
                  <a:srgbClr val="407C15"/>
                </a:solidFill>
                <a:latin typeface="Courier"/>
                <a:cs typeface="Courier"/>
              </a:rPr>
              <a:t>iefix</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format</a:t>
            </a:r>
            <a:r>
              <a:rPr lang="en-US" sz="1400" dirty="0">
                <a:solidFill>
                  <a:schemeClr val="bg1">
                    <a:lumMod val="50000"/>
                  </a:schemeClr>
                </a:solidFill>
                <a:latin typeface="Courier"/>
                <a:cs typeface="Courier"/>
              </a:rPr>
              <a:t>('</a:t>
            </a:r>
            <a:r>
              <a:rPr lang="en-US" sz="1400" dirty="0">
                <a:solidFill>
                  <a:schemeClr val="accent3">
                    <a:lumMod val="75000"/>
                  </a:schemeClr>
                </a:solidFill>
                <a:latin typeface="Courier"/>
                <a:cs typeface="Courier"/>
              </a:rPr>
              <a:t>embedded-</a:t>
            </a:r>
            <a:r>
              <a:rPr lang="en-US" sz="1400" dirty="0" err="1">
                <a:solidFill>
                  <a:schemeClr val="accent3">
                    <a:lumMod val="75000"/>
                  </a:schemeClr>
                </a:solidFill>
                <a:latin typeface="Courier"/>
                <a:cs typeface="Courier"/>
              </a:rPr>
              <a:t>opentype</a:t>
            </a:r>
            <a:r>
              <a:rPr lang="en-US" sz="1400" dirty="0">
                <a:solidFill>
                  <a:schemeClr val="bg1">
                    <a:lumMod val="50000"/>
                  </a:schemeClr>
                </a:solidFill>
                <a:latin typeface="Courier"/>
                <a:cs typeface="Courier"/>
              </a:rPr>
              <a:t>'), /* IE6-IE8 */</a:t>
            </a:r>
          </a:p>
          <a:p>
            <a:pPr algn="l"/>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url</a:t>
            </a:r>
            <a:r>
              <a:rPr lang="en-US" sz="1400" dirty="0">
                <a:solidFill>
                  <a:schemeClr val="bg1">
                    <a:lumMod val="50000"/>
                  </a:schemeClr>
                </a:solidFill>
                <a:latin typeface="Courier"/>
                <a:cs typeface="Courier"/>
              </a:rPr>
              <a:t>('</a:t>
            </a:r>
            <a:r>
              <a:rPr lang="en-US" sz="1400" dirty="0">
                <a:solidFill>
                  <a:srgbClr val="407C15"/>
                </a:solidFill>
                <a:latin typeface="Courier"/>
                <a:cs typeface="Courier"/>
              </a:rPr>
              <a:t>webfont.woff2</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format</a:t>
            </a:r>
            <a:r>
              <a:rPr lang="en-US" sz="1400" dirty="0">
                <a:solidFill>
                  <a:schemeClr val="bg1">
                    <a:lumMod val="50000"/>
                  </a:schemeClr>
                </a:solidFill>
                <a:latin typeface="Courier"/>
                <a:cs typeface="Courier"/>
              </a:rPr>
              <a:t>('</a:t>
            </a:r>
            <a:r>
              <a:rPr lang="en-US" sz="1400" dirty="0">
                <a:solidFill>
                  <a:srgbClr val="407C15"/>
                </a:solidFill>
                <a:latin typeface="Courier"/>
                <a:cs typeface="Courier"/>
              </a:rPr>
              <a:t>woff2</a:t>
            </a:r>
            <a:r>
              <a:rPr lang="en-US" sz="1400" dirty="0">
                <a:solidFill>
                  <a:schemeClr val="bg1">
                    <a:lumMod val="50000"/>
                  </a:schemeClr>
                </a:solidFill>
                <a:latin typeface="Courier"/>
                <a:cs typeface="Courier"/>
              </a:rPr>
              <a:t>'), /* Super Modern Browsers */</a:t>
            </a:r>
          </a:p>
          <a:p>
            <a:pPr algn="l"/>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url</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webfont.woff</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format</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woff</a:t>
            </a:r>
            <a:r>
              <a:rPr lang="en-US" sz="1400" dirty="0">
                <a:solidFill>
                  <a:schemeClr val="bg1">
                    <a:lumMod val="50000"/>
                  </a:schemeClr>
                </a:solidFill>
                <a:latin typeface="Courier"/>
                <a:cs typeface="Courier"/>
              </a:rPr>
              <a:t>'), /* Pretty Modern Browsers */</a:t>
            </a:r>
          </a:p>
          <a:p>
            <a:pPr algn="l"/>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url</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webfont.ttf</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format</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truetype</a:t>
            </a:r>
            <a:r>
              <a:rPr lang="en-US" sz="1400" dirty="0">
                <a:solidFill>
                  <a:schemeClr val="bg1">
                    <a:lumMod val="50000"/>
                  </a:schemeClr>
                </a:solidFill>
                <a:latin typeface="Courier"/>
                <a:cs typeface="Courier"/>
              </a:rPr>
              <a:t>'), /* Safari, Android, </a:t>
            </a:r>
            <a:r>
              <a:rPr lang="en-US" sz="1400" dirty="0" err="1">
                <a:solidFill>
                  <a:schemeClr val="bg1">
                    <a:lumMod val="50000"/>
                  </a:schemeClr>
                </a:solidFill>
                <a:latin typeface="Courier"/>
                <a:cs typeface="Courier"/>
              </a:rPr>
              <a:t>iOS</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url</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webfont.svg#svgFontName</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format</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svg</a:t>
            </a:r>
            <a:r>
              <a:rPr lang="en-US" sz="1400" dirty="0">
                <a:solidFill>
                  <a:schemeClr val="bg1">
                    <a:lumMod val="50000"/>
                  </a:schemeClr>
                </a:solidFill>
                <a:latin typeface="Courier"/>
                <a:cs typeface="Courier"/>
              </a:rPr>
              <a:t>'); /* Legacy </a:t>
            </a:r>
            <a:r>
              <a:rPr lang="en-US" sz="1400" dirty="0" err="1">
                <a:solidFill>
                  <a:schemeClr val="bg1">
                    <a:lumMod val="50000"/>
                  </a:schemeClr>
                </a:solidFill>
                <a:latin typeface="Courier"/>
                <a:cs typeface="Courier"/>
              </a:rPr>
              <a:t>iOS</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a:t>
            </a:r>
          </a:p>
        </p:txBody>
      </p:sp>
    </p:spTree>
    <p:extLst>
      <p:ext uri="{BB962C8B-B14F-4D97-AF65-F5344CB8AC3E}">
        <p14:creationId xmlns:p14="http://schemas.microsoft.com/office/powerpoint/2010/main" val="3407074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a:t>
            </a:r>
            <a:r>
              <a:rPr lang="en-US" sz="2400" dirty="0"/>
              <a:t>References</a:t>
            </a:r>
            <a:endParaRPr lang="en-GB" sz="2400" b="0" dirty="0">
              <a:solidFill>
                <a:schemeClr val="bg1"/>
              </a:solidFill>
            </a:endParaRPr>
          </a:p>
        </p:txBody>
      </p:sp>
      <p:sp>
        <p:nvSpPr>
          <p:cNvPr id="10" name="TextBox 9"/>
          <p:cNvSpPr txBox="1"/>
          <p:nvPr/>
        </p:nvSpPr>
        <p:spPr>
          <a:xfrm>
            <a:off x="236482" y="819801"/>
            <a:ext cx="8655269" cy="2320635"/>
          </a:xfrm>
          <a:prstGeom prst="rect">
            <a:avLst/>
          </a:prstGeom>
          <a:noFill/>
        </p:spPr>
        <p:txBody>
          <a:bodyPr wrap="square" rtlCol="0">
            <a:spAutoFit/>
          </a:bodyPr>
          <a:lstStyle/>
          <a:p>
            <a:pPr algn="l">
              <a:lnSpc>
                <a:spcPct val="130000"/>
              </a:lnSpc>
            </a:pPr>
            <a:r>
              <a:rPr lang="en-US" sz="1600" b="1" dirty="0">
                <a:latin typeface="+mn-lt"/>
              </a:rPr>
              <a:t>CSS3 Web References</a:t>
            </a:r>
            <a:endParaRPr lang="en-US" sz="1600" dirty="0">
              <a:latin typeface="+mn-lt"/>
            </a:endParaRPr>
          </a:p>
          <a:p>
            <a:pPr algn="l">
              <a:lnSpc>
                <a:spcPct val="130000"/>
              </a:lnSpc>
            </a:pPr>
            <a:endParaRPr lang="en-US" sz="1600" dirty="0"/>
          </a:p>
          <a:p>
            <a:pPr marL="742950" lvl="1" indent="-285750" algn="l">
              <a:lnSpc>
                <a:spcPct val="130000"/>
              </a:lnSpc>
              <a:buFont typeface="Arial"/>
              <a:buChar char="•"/>
            </a:pPr>
            <a:r>
              <a:rPr lang="en-US" sz="1600" dirty="0"/>
              <a:t>W3C HTML API Documentation: </a:t>
            </a:r>
            <a:r>
              <a:rPr lang="en-US" sz="1400" dirty="0">
                <a:solidFill>
                  <a:srgbClr val="33629A"/>
                </a:solidFill>
              </a:rPr>
              <a:t>http://www.w3.org/Style/CSS/current-</a:t>
            </a:r>
            <a:r>
              <a:rPr lang="en-US" sz="1400" dirty="0" err="1">
                <a:solidFill>
                  <a:srgbClr val="33629A"/>
                </a:solidFill>
              </a:rPr>
              <a:t>work.en.html</a:t>
            </a:r>
            <a:endParaRPr lang="en-US" sz="1400" dirty="0">
              <a:solidFill>
                <a:srgbClr val="33629A"/>
              </a:solidFill>
            </a:endParaRPr>
          </a:p>
          <a:p>
            <a:pPr marL="742950" lvl="1" indent="-285750" algn="l">
              <a:lnSpc>
                <a:spcPct val="130000"/>
              </a:lnSpc>
              <a:buFont typeface="Arial"/>
              <a:buChar char="•"/>
            </a:pPr>
            <a:r>
              <a:rPr lang="en-US" sz="1600" dirty="0"/>
              <a:t>Mozilla Developer Network: </a:t>
            </a:r>
            <a:r>
              <a:rPr lang="en-US" sz="1400" dirty="0">
                <a:solidFill>
                  <a:srgbClr val="33629A"/>
                </a:solidFill>
              </a:rPr>
              <a:t>https://</a:t>
            </a:r>
            <a:r>
              <a:rPr lang="en-US" sz="1400" dirty="0" err="1">
                <a:solidFill>
                  <a:srgbClr val="33629A"/>
                </a:solidFill>
              </a:rPr>
              <a:t>developer.mozilla.org</a:t>
            </a:r>
            <a:r>
              <a:rPr lang="en-US" sz="1400" dirty="0">
                <a:solidFill>
                  <a:srgbClr val="33629A"/>
                </a:solidFill>
              </a:rPr>
              <a:t>/en/docs/Web/CSS/CSS3</a:t>
            </a:r>
          </a:p>
          <a:p>
            <a:pPr marL="742950" lvl="1" indent="-285750" algn="l">
              <a:lnSpc>
                <a:spcPct val="130000"/>
              </a:lnSpc>
              <a:buFont typeface="Arial"/>
              <a:buChar char="•"/>
            </a:pPr>
            <a:r>
              <a:rPr lang="en-US" sz="1600" dirty="0"/>
              <a:t>W3Schools Tutorials: </a:t>
            </a:r>
            <a:r>
              <a:rPr lang="en-US" sz="1400" dirty="0">
                <a:solidFill>
                  <a:srgbClr val="33629A"/>
                </a:solidFill>
              </a:rPr>
              <a:t>http://www.w3schools.com/</a:t>
            </a:r>
            <a:r>
              <a:rPr lang="en-US" sz="1400" dirty="0" err="1">
                <a:solidFill>
                  <a:srgbClr val="33629A"/>
                </a:solidFill>
              </a:rPr>
              <a:t>css</a:t>
            </a:r>
            <a:r>
              <a:rPr lang="en-US" sz="1400" dirty="0">
                <a:solidFill>
                  <a:srgbClr val="33629A"/>
                </a:solidFill>
              </a:rPr>
              <a:t>/css3_intro.asp</a:t>
            </a:r>
            <a:endParaRPr lang="nl-NL" sz="1400" dirty="0">
              <a:solidFill>
                <a:srgbClr val="33629A"/>
              </a:solidFill>
            </a:endParaRPr>
          </a:p>
          <a:p>
            <a:pPr marL="742950" lvl="1" indent="-285750" algn="l">
              <a:lnSpc>
                <a:spcPct val="130000"/>
              </a:lnSpc>
              <a:buFont typeface="Arial"/>
              <a:buChar char="•"/>
            </a:pPr>
            <a:r>
              <a:rPr lang="nl-NL" sz="1600" dirty="0"/>
              <a:t>CSS3 browser support: </a:t>
            </a:r>
            <a:r>
              <a:rPr lang="pl-PL" sz="1400" dirty="0">
                <a:solidFill>
                  <a:srgbClr val="33629A"/>
                </a:solidFill>
              </a:rPr>
              <a:t>http://caniuse.com</a:t>
            </a:r>
            <a:endParaRPr lang="pl-PL" sz="1600" dirty="0">
              <a:solidFill>
                <a:srgbClr val="33629A"/>
              </a:solidFill>
            </a:endParaRPr>
          </a:p>
          <a:p>
            <a:pPr marL="742950" lvl="1" indent="-285750" algn="l">
              <a:lnSpc>
                <a:spcPct val="130000"/>
              </a:lnSpc>
              <a:buFont typeface="Arial"/>
              <a:buChar char="•"/>
            </a:pPr>
            <a:endParaRPr lang="en-US" sz="1600" dirty="0"/>
          </a:p>
        </p:txBody>
      </p:sp>
    </p:spTree>
    <p:extLst>
      <p:ext uri="{BB962C8B-B14F-4D97-AF65-F5344CB8AC3E}">
        <p14:creationId xmlns:p14="http://schemas.microsoft.com/office/powerpoint/2010/main" val="3512521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58321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 Transitions</a:t>
            </a:r>
            <a:endParaRPr lang="en-GB" sz="2400" b="0" dirty="0">
              <a:solidFill>
                <a:schemeClr val="bg1"/>
              </a:solidFill>
            </a:endParaRPr>
          </a:p>
        </p:txBody>
      </p:sp>
      <p:sp>
        <p:nvSpPr>
          <p:cNvPr id="2" name="TextBox 1"/>
          <p:cNvSpPr txBox="1"/>
          <p:nvPr/>
        </p:nvSpPr>
        <p:spPr>
          <a:xfrm>
            <a:off x="236482" y="819801"/>
            <a:ext cx="8655269" cy="2800766"/>
          </a:xfrm>
          <a:prstGeom prst="rect">
            <a:avLst/>
          </a:prstGeom>
          <a:noFill/>
        </p:spPr>
        <p:txBody>
          <a:bodyPr wrap="square" rtlCol="0">
            <a:spAutoFit/>
          </a:bodyPr>
          <a:lstStyle/>
          <a:p>
            <a:pPr algn="l"/>
            <a:r>
              <a:rPr lang="en-US" sz="1600" b="1" dirty="0">
                <a:latin typeface="+mn-lt"/>
              </a:rPr>
              <a:t>CSS3 Transitions</a:t>
            </a:r>
            <a:endParaRPr lang="en-US" sz="1600" dirty="0">
              <a:latin typeface="+mn-lt"/>
            </a:endParaRPr>
          </a:p>
          <a:p>
            <a:pPr algn="l"/>
            <a:endParaRPr lang="en-US" sz="1600" dirty="0"/>
          </a:p>
          <a:p>
            <a:pPr algn="l"/>
            <a:r>
              <a:rPr lang="en-US" sz="1600" dirty="0"/>
              <a:t>CSS3 transitions allows you to change property values smoothly (from one value to another), over a given duration.</a:t>
            </a:r>
          </a:p>
          <a:p>
            <a:pPr algn="l"/>
            <a:endParaRPr lang="en-US" sz="1600" dirty="0"/>
          </a:p>
          <a:p>
            <a:pPr algn="l"/>
            <a:r>
              <a:rPr lang="en-US" sz="1600" dirty="0"/>
              <a:t>To create a transition effect, you must specify two things:</a:t>
            </a:r>
          </a:p>
          <a:p>
            <a:pPr marL="742950" lvl="1" indent="-285750" algn="l">
              <a:buFont typeface="Arial"/>
              <a:buChar char="•"/>
            </a:pPr>
            <a:r>
              <a:rPr lang="en-US" sz="1600" dirty="0"/>
              <a:t>the CSS property you want to add an effect to</a:t>
            </a:r>
          </a:p>
          <a:p>
            <a:pPr marL="742950" lvl="1" indent="-285750" algn="l">
              <a:buFont typeface="Arial"/>
              <a:buChar char="•"/>
            </a:pPr>
            <a:r>
              <a:rPr lang="en-US" sz="1600" dirty="0"/>
              <a:t>the duration of the effect</a:t>
            </a:r>
          </a:p>
          <a:p>
            <a:pPr algn="l"/>
            <a:endParaRPr lang="en-US" sz="1600" dirty="0"/>
          </a:p>
          <a:p>
            <a:pPr algn="l"/>
            <a:r>
              <a:rPr lang="en-US" sz="1600" dirty="0"/>
              <a:t>The following example shows a 100px * 100px red &lt;div&gt; element. The &lt;div&gt; element has also specified a transition effect for the width property, with a duration of 2 seconds:</a:t>
            </a:r>
          </a:p>
        </p:txBody>
      </p:sp>
      <p:sp>
        <p:nvSpPr>
          <p:cNvPr id="4" name="TextBox 3"/>
          <p:cNvSpPr txBox="1"/>
          <p:nvPr/>
        </p:nvSpPr>
        <p:spPr>
          <a:xfrm>
            <a:off x="440948" y="3886483"/>
            <a:ext cx="5140675" cy="1600438"/>
          </a:xfrm>
          <a:prstGeom prst="rect">
            <a:avLst/>
          </a:prstGeom>
          <a:noFill/>
          <a:ln>
            <a:solidFill>
              <a:schemeClr val="bg1">
                <a:lumMod val="50000"/>
              </a:schemeClr>
            </a:solidFill>
            <a:prstDash val="dash"/>
          </a:ln>
        </p:spPr>
        <p:txBody>
          <a:bodyPr wrap="none" rtlCol="0">
            <a:spAutoFit/>
          </a:bodyPr>
          <a:lstStyle/>
          <a:p>
            <a:pPr algn="l"/>
            <a:r>
              <a:rPr lang="en-US" sz="1400" dirty="0">
                <a:solidFill>
                  <a:schemeClr val="accent4">
                    <a:lumMod val="75000"/>
                  </a:schemeClr>
                </a:solidFill>
                <a:latin typeface="Courier"/>
                <a:cs typeface="Courier"/>
              </a:rPr>
              <a:t>div</a:t>
            </a:r>
            <a:r>
              <a:rPr lang="en-US" sz="1400" dirty="0">
                <a:solidFill>
                  <a:schemeClr val="tx2">
                    <a:lumMod val="75000"/>
                  </a:schemeClr>
                </a:solidFill>
                <a:latin typeface="Courier"/>
                <a:cs typeface="Courier"/>
              </a:rPr>
              <a:t> </a:t>
            </a:r>
            <a:r>
              <a:rPr lang="en-US" sz="1400" dirty="0">
                <a:solidFill>
                  <a:schemeClr val="bg1">
                    <a:lumMod val="50000"/>
                  </a:schemeClr>
                </a:solidFill>
                <a:latin typeface="Courier"/>
                <a:cs typeface="Courier"/>
              </a:rPr>
              <a:t>{</a:t>
            </a:r>
          </a:p>
          <a:p>
            <a:pPr algn="l"/>
            <a:r>
              <a:rPr lang="en-US" sz="1400" dirty="0">
                <a:solidFill>
                  <a:schemeClr val="tx2">
                    <a:lumMod val="75000"/>
                  </a:schemeClr>
                </a:solidFill>
                <a:latin typeface="Courier"/>
                <a:cs typeface="Courier"/>
              </a:rPr>
              <a:t>    </a:t>
            </a:r>
            <a:r>
              <a:rPr lang="en-US" sz="1400" dirty="0">
                <a:solidFill>
                  <a:schemeClr val="accent6">
                    <a:lumMod val="75000"/>
                  </a:schemeClr>
                </a:solidFill>
                <a:latin typeface="Courier"/>
                <a:cs typeface="Courier"/>
              </a:rPr>
              <a:t>width:</a:t>
            </a:r>
            <a:r>
              <a:rPr lang="en-US" sz="1400" dirty="0">
                <a:solidFill>
                  <a:schemeClr val="tx2">
                    <a:lumMod val="75000"/>
                  </a:schemeClr>
                </a:solidFill>
                <a:latin typeface="Courier"/>
                <a:cs typeface="Courier"/>
              </a:rPr>
              <a:t> 100px;</a:t>
            </a:r>
          </a:p>
          <a:p>
            <a:pPr algn="l"/>
            <a:r>
              <a:rPr lang="en-US" sz="1400" dirty="0">
                <a:solidFill>
                  <a:schemeClr val="tx2">
                    <a:lumMod val="75000"/>
                  </a:schemeClr>
                </a:solidFill>
                <a:latin typeface="Courier"/>
                <a:cs typeface="Courier"/>
              </a:rPr>
              <a:t>    </a:t>
            </a:r>
            <a:r>
              <a:rPr lang="en-US" sz="1400" dirty="0">
                <a:solidFill>
                  <a:srgbClr val="713805"/>
                </a:solidFill>
                <a:latin typeface="Courier"/>
                <a:cs typeface="Courier"/>
              </a:rPr>
              <a:t>height:</a:t>
            </a:r>
            <a:r>
              <a:rPr lang="en-US" sz="1400" dirty="0">
                <a:solidFill>
                  <a:schemeClr val="tx2">
                    <a:lumMod val="75000"/>
                  </a:schemeClr>
                </a:solidFill>
                <a:latin typeface="Courier"/>
                <a:cs typeface="Courier"/>
              </a:rPr>
              <a:t> 100px;</a:t>
            </a:r>
          </a:p>
          <a:p>
            <a:pPr algn="l"/>
            <a:r>
              <a:rPr lang="en-US" sz="1400" dirty="0">
                <a:solidFill>
                  <a:schemeClr val="tx2">
                    <a:lumMod val="75000"/>
                  </a:schemeClr>
                </a:solidFill>
                <a:latin typeface="Courier"/>
                <a:cs typeface="Courier"/>
              </a:rPr>
              <a:t>    </a:t>
            </a:r>
            <a:r>
              <a:rPr lang="en-US" sz="1400" dirty="0">
                <a:solidFill>
                  <a:srgbClr val="713805"/>
                </a:solidFill>
                <a:latin typeface="Courier"/>
                <a:cs typeface="Courier"/>
              </a:rPr>
              <a:t>background:</a:t>
            </a:r>
            <a:r>
              <a:rPr lang="en-US" sz="1400" dirty="0">
                <a:solidFill>
                  <a:schemeClr val="tx2">
                    <a:lumMod val="75000"/>
                  </a:schemeClr>
                </a:solidFill>
                <a:latin typeface="Courier"/>
                <a:cs typeface="Courier"/>
              </a:rPr>
              <a:t> red;</a:t>
            </a:r>
          </a:p>
          <a:p>
            <a:pPr algn="l"/>
            <a:r>
              <a:rPr lang="en-US" sz="1400" dirty="0">
                <a:solidFill>
                  <a:schemeClr val="tx2">
                    <a:lumMod val="75000"/>
                  </a:schemeClr>
                </a:solidFill>
                <a:latin typeface="Courier"/>
                <a:cs typeface="Courier"/>
              </a:rPr>
              <a:t>    </a:t>
            </a:r>
            <a:r>
              <a:rPr lang="en-US" sz="1400" dirty="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-transition:</a:t>
            </a:r>
            <a:r>
              <a:rPr lang="en-US" sz="1400" dirty="0">
                <a:solidFill>
                  <a:schemeClr val="tx2">
                    <a:lumMod val="75000"/>
                  </a:schemeClr>
                </a:solidFill>
                <a:latin typeface="Courier"/>
                <a:cs typeface="Courier"/>
              </a:rPr>
              <a:t> width 2s; /* Safari */</a:t>
            </a:r>
          </a:p>
          <a:p>
            <a:pPr algn="l"/>
            <a:r>
              <a:rPr lang="en-US" sz="1400" dirty="0">
                <a:solidFill>
                  <a:schemeClr val="tx2">
                    <a:lumMod val="75000"/>
                  </a:schemeClr>
                </a:solidFill>
                <a:latin typeface="Courier"/>
                <a:cs typeface="Courier"/>
              </a:rPr>
              <a:t>    </a:t>
            </a:r>
            <a:r>
              <a:rPr lang="en-US" sz="1400" dirty="0">
                <a:solidFill>
                  <a:srgbClr val="713805"/>
                </a:solidFill>
                <a:latin typeface="Courier"/>
                <a:cs typeface="Courier"/>
              </a:rPr>
              <a:t>transition:</a:t>
            </a:r>
            <a:r>
              <a:rPr lang="en-US" sz="1400" dirty="0">
                <a:solidFill>
                  <a:schemeClr val="tx2">
                    <a:lumMod val="75000"/>
                  </a:schemeClr>
                </a:solidFill>
                <a:latin typeface="Courier"/>
                <a:cs typeface="Courier"/>
              </a:rPr>
              <a:t> width 2s;</a:t>
            </a:r>
          </a:p>
          <a:p>
            <a:pPr algn="l"/>
            <a:r>
              <a:rPr lang="en-US" sz="1400" dirty="0">
                <a:solidFill>
                  <a:srgbClr val="7F7F7F"/>
                </a:solidFill>
                <a:latin typeface="Courier"/>
                <a:cs typeface="Courier"/>
              </a:rPr>
              <a:t>}</a:t>
            </a:r>
          </a:p>
        </p:txBody>
      </p:sp>
      <p:sp>
        <p:nvSpPr>
          <p:cNvPr id="5" name="TextBox 4"/>
          <p:cNvSpPr txBox="1"/>
          <p:nvPr/>
        </p:nvSpPr>
        <p:spPr>
          <a:xfrm>
            <a:off x="5887841" y="3883206"/>
            <a:ext cx="2016234" cy="738664"/>
          </a:xfrm>
          <a:prstGeom prst="rect">
            <a:avLst/>
          </a:prstGeom>
          <a:noFill/>
          <a:ln>
            <a:solidFill>
              <a:schemeClr val="bg1">
                <a:lumMod val="50000"/>
              </a:schemeClr>
            </a:solidFill>
            <a:prstDash val="dash"/>
          </a:ln>
        </p:spPr>
        <p:txBody>
          <a:bodyPr wrap="none" rtlCol="0">
            <a:spAutoFit/>
          </a:bodyPr>
          <a:lstStyle/>
          <a:p>
            <a:pPr algn="l"/>
            <a:r>
              <a:rPr lang="en-US" sz="1400" dirty="0" err="1">
                <a:solidFill>
                  <a:schemeClr val="accent4">
                    <a:lumMod val="75000"/>
                  </a:schemeClr>
                </a:solidFill>
                <a:latin typeface="Courier"/>
                <a:cs typeface="Courier"/>
              </a:rPr>
              <a:t>div:hover</a:t>
            </a:r>
            <a:r>
              <a:rPr lang="en-US" sz="1400" dirty="0">
                <a:solidFill>
                  <a:schemeClr val="accent4">
                    <a:lumMod val="75000"/>
                  </a:schemeClr>
                </a:solidFill>
                <a:latin typeface="Courier"/>
                <a:cs typeface="Courier"/>
              </a:rPr>
              <a:t> </a:t>
            </a:r>
            <a:r>
              <a:rPr lang="en-US" sz="1400" dirty="0">
                <a:solidFill>
                  <a:srgbClr val="7F7F7F"/>
                </a:solidFill>
                <a:latin typeface="Courier"/>
                <a:cs typeface="Courier"/>
              </a:rPr>
              <a:t>{</a:t>
            </a:r>
          </a:p>
          <a:p>
            <a:pPr algn="l"/>
            <a:r>
              <a:rPr lang="en-US" sz="1400" dirty="0">
                <a:solidFill>
                  <a:schemeClr val="tx2">
                    <a:lumMod val="75000"/>
                  </a:schemeClr>
                </a:solidFill>
                <a:latin typeface="Courier"/>
                <a:cs typeface="Courier"/>
              </a:rPr>
              <a:t>    </a:t>
            </a:r>
            <a:r>
              <a:rPr lang="en-US" sz="1400" dirty="0">
                <a:solidFill>
                  <a:srgbClr val="713805"/>
                </a:solidFill>
                <a:latin typeface="Courier"/>
                <a:cs typeface="Courier"/>
              </a:rPr>
              <a:t>width:</a:t>
            </a:r>
            <a:r>
              <a:rPr lang="en-US" sz="1400" dirty="0">
                <a:solidFill>
                  <a:schemeClr val="tx2">
                    <a:lumMod val="75000"/>
                  </a:schemeClr>
                </a:solidFill>
                <a:latin typeface="Courier"/>
                <a:cs typeface="Courier"/>
              </a:rPr>
              <a:t> 300px;</a:t>
            </a:r>
          </a:p>
          <a:p>
            <a:pPr algn="l"/>
            <a:r>
              <a:rPr lang="en-US" sz="1400" dirty="0">
                <a:solidFill>
                  <a:srgbClr val="7F7F7F"/>
                </a:solidFill>
                <a:latin typeface="Courier"/>
                <a:cs typeface="Courier"/>
              </a:rPr>
              <a:t>}</a:t>
            </a:r>
          </a:p>
        </p:txBody>
      </p:sp>
    </p:spTree>
    <p:extLst>
      <p:ext uri="{BB962C8B-B14F-4D97-AF65-F5344CB8AC3E}">
        <p14:creationId xmlns:p14="http://schemas.microsoft.com/office/powerpoint/2010/main" val="30753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Transitions 						</a:t>
            </a:r>
            <a:r>
              <a:rPr lang="en-US" sz="2400" dirty="0"/>
              <a:t>…</a:t>
            </a:r>
            <a:r>
              <a:rPr lang="en-US" sz="2400" dirty="0" err="1"/>
              <a:t>contd</a:t>
            </a:r>
            <a:endParaRPr lang="en-GB" sz="2400" b="0" dirty="0">
              <a:solidFill>
                <a:schemeClr val="bg1"/>
              </a:solidFill>
            </a:endParaRPr>
          </a:p>
        </p:txBody>
      </p:sp>
      <p:sp>
        <p:nvSpPr>
          <p:cNvPr id="2" name="TextBox 1"/>
          <p:cNvSpPr txBox="1"/>
          <p:nvPr/>
        </p:nvSpPr>
        <p:spPr>
          <a:xfrm>
            <a:off x="236482" y="819801"/>
            <a:ext cx="8655269" cy="3631764"/>
          </a:xfrm>
          <a:prstGeom prst="rect">
            <a:avLst/>
          </a:prstGeom>
          <a:noFill/>
        </p:spPr>
        <p:txBody>
          <a:bodyPr wrap="square" rtlCol="0">
            <a:spAutoFit/>
          </a:bodyPr>
          <a:lstStyle/>
          <a:p>
            <a:pPr algn="l"/>
            <a:r>
              <a:rPr lang="en-US" sz="1600" b="1" dirty="0">
                <a:latin typeface="+mn-lt"/>
              </a:rPr>
              <a:t>Speed Curve of the Transition</a:t>
            </a:r>
          </a:p>
          <a:p>
            <a:pPr algn="l"/>
            <a:endParaRPr lang="en-US" sz="1600" dirty="0"/>
          </a:p>
          <a:p>
            <a:pPr algn="l"/>
            <a:r>
              <a:rPr lang="en-US" sz="1600" dirty="0"/>
              <a:t>The transition-timing-function property specifies the speed curve of the transition effect.</a:t>
            </a:r>
          </a:p>
          <a:p>
            <a:pPr algn="l"/>
            <a:endParaRPr lang="en-US" sz="1600" dirty="0"/>
          </a:p>
          <a:p>
            <a:pPr algn="l"/>
            <a:r>
              <a:rPr lang="en-US" sz="1600" dirty="0"/>
              <a:t>The transition-timing-function property can have the following values:</a:t>
            </a:r>
          </a:p>
          <a:p>
            <a:pPr marL="742950" lvl="1" indent="-285750" algn="l">
              <a:buFont typeface="Arial"/>
              <a:buChar char="•"/>
            </a:pPr>
            <a:r>
              <a:rPr lang="en-US" sz="1400" dirty="0"/>
              <a:t>ease - specifies a transition effect with a slow start, then fast, then end slowly (this is default)</a:t>
            </a:r>
          </a:p>
          <a:p>
            <a:pPr marL="742950" lvl="1" indent="-285750" algn="l">
              <a:buFont typeface="Arial"/>
              <a:buChar char="•"/>
            </a:pPr>
            <a:r>
              <a:rPr lang="en-US" sz="1400" dirty="0"/>
              <a:t>linear - specifies a transition effect with the same speed from start to end</a:t>
            </a:r>
          </a:p>
          <a:p>
            <a:pPr marL="742950" lvl="1" indent="-285750" algn="l">
              <a:buFont typeface="Arial"/>
              <a:buChar char="•"/>
            </a:pPr>
            <a:r>
              <a:rPr lang="en-US" sz="1400" dirty="0"/>
              <a:t>ease-in - specifies a transition effect with a slow start</a:t>
            </a:r>
          </a:p>
          <a:p>
            <a:pPr marL="742950" lvl="1" indent="-285750" algn="l">
              <a:buFont typeface="Arial"/>
              <a:buChar char="•"/>
            </a:pPr>
            <a:r>
              <a:rPr lang="en-US" sz="1400" dirty="0"/>
              <a:t>ease-out - specifies a transition effect with a slow end</a:t>
            </a:r>
          </a:p>
          <a:p>
            <a:pPr marL="742950" lvl="1" indent="-285750" algn="l">
              <a:buFont typeface="Arial"/>
              <a:buChar char="•"/>
            </a:pPr>
            <a:r>
              <a:rPr lang="en-US" sz="1400" dirty="0"/>
              <a:t>ease-in-out - specifies a transition effect with a slow start and end</a:t>
            </a:r>
          </a:p>
          <a:p>
            <a:pPr marL="742950" lvl="1" indent="-285750" algn="l">
              <a:buFont typeface="Arial"/>
              <a:buChar char="•"/>
            </a:pPr>
            <a:r>
              <a:rPr lang="en-US" sz="1400" dirty="0"/>
              <a:t>cubic-</a:t>
            </a:r>
            <a:r>
              <a:rPr lang="en-US" sz="1400" dirty="0" err="1"/>
              <a:t>bezier</a:t>
            </a:r>
            <a:r>
              <a:rPr lang="en-US" sz="1400" dirty="0"/>
              <a:t>(</a:t>
            </a:r>
            <a:r>
              <a:rPr lang="en-US" sz="1400" dirty="0" err="1"/>
              <a:t>n,n,n,n</a:t>
            </a:r>
            <a:r>
              <a:rPr lang="en-US" sz="1400" dirty="0"/>
              <a:t>) - lets you define your own values in a cubic-</a:t>
            </a:r>
            <a:r>
              <a:rPr lang="en-US" sz="1400" dirty="0" err="1"/>
              <a:t>bezier</a:t>
            </a:r>
            <a:r>
              <a:rPr lang="en-US" sz="1400" dirty="0"/>
              <a:t> function</a:t>
            </a:r>
            <a:endParaRPr lang="en-US" sz="1600" dirty="0"/>
          </a:p>
          <a:p>
            <a:pPr algn="l"/>
            <a:endParaRPr lang="en-US" sz="1600" dirty="0"/>
          </a:p>
          <a:p>
            <a:pPr algn="l"/>
            <a:r>
              <a:rPr lang="en-US" sz="1600" dirty="0"/>
              <a:t>The following example shows the some of the different speed curves that can be used:</a:t>
            </a:r>
          </a:p>
          <a:p>
            <a:pPr algn="l"/>
            <a:endParaRPr lang="en-US" sz="1600" dirty="0"/>
          </a:p>
          <a:p>
            <a:pPr algn="l"/>
            <a:r>
              <a:rPr lang="en-US" sz="1600" dirty="0"/>
              <a:t> </a:t>
            </a:r>
          </a:p>
        </p:txBody>
      </p:sp>
      <p:sp>
        <p:nvSpPr>
          <p:cNvPr id="4" name="TextBox 3"/>
          <p:cNvSpPr txBox="1"/>
          <p:nvPr/>
        </p:nvSpPr>
        <p:spPr>
          <a:xfrm>
            <a:off x="440947" y="4124109"/>
            <a:ext cx="8096729" cy="1600438"/>
          </a:xfrm>
          <a:prstGeom prst="rect">
            <a:avLst/>
          </a:prstGeom>
          <a:noFill/>
          <a:ln>
            <a:solidFill>
              <a:schemeClr val="bg1">
                <a:lumMod val="50000"/>
              </a:schemeClr>
            </a:solidFill>
            <a:prstDash val="dash"/>
          </a:ln>
        </p:spPr>
        <p:txBody>
          <a:bodyPr wrap="square" rtlCol="0">
            <a:spAutoFit/>
          </a:bodyPr>
          <a:lstStyle/>
          <a:p>
            <a:pPr algn="l"/>
            <a:endParaRPr lang="en-US" sz="1400" dirty="0">
              <a:solidFill>
                <a:schemeClr val="accent4">
                  <a:lumMod val="75000"/>
                </a:schemeClr>
              </a:solidFill>
              <a:latin typeface="Courier"/>
              <a:cs typeface="Courier"/>
            </a:endParaRPr>
          </a:p>
          <a:p>
            <a:pPr algn="l"/>
            <a:r>
              <a:rPr lang="en-US" sz="1400" dirty="0">
                <a:solidFill>
                  <a:schemeClr val="accent4">
                    <a:lumMod val="75000"/>
                  </a:schemeClr>
                </a:solidFill>
                <a:latin typeface="Courier"/>
                <a:cs typeface="Courier"/>
              </a:rPr>
              <a:t>#div1 </a:t>
            </a:r>
            <a:r>
              <a:rPr lang="en-US" sz="1400" dirty="0">
                <a:solidFill>
                  <a:srgbClr val="7F7F7F"/>
                </a:solidFill>
                <a:latin typeface="Courier"/>
                <a:cs typeface="Courier"/>
              </a:rPr>
              <a:t>{</a:t>
            </a:r>
            <a:r>
              <a:rPr lang="en-US" sz="1400" dirty="0">
                <a:solidFill>
                  <a:schemeClr val="accent6">
                    <a:lumMod val="75000"/>
                  </a:schemeClr>
                </a:solidFill>
                <a:latin typeface="Courier"/>
                <a:cs typeface="Courier"/>
              </a:rPr>
              <a:t>transition-timing-function:</a:t>
            </a:r>
            <a:r>
              <a:rPr lang="en-US" sz="1400" dirty="0">
                <a:solidFill>
                  <a:srgbClr val="7F7F7F"/>
                </a:solidFill>
                <a:latin typeface="Courier"/>
                <a:cs typeface="Courier"/>
              </a:rPr>
              <a:t> </a:t>
            </a:r>
            <a:r>
              <a:rPr lang="en-US" sz="1400" dirty="0">
                <a:solidFill>
                  <a:schemeClr val="tx2">
                    <a:lumMod val="75000"/>
                  </a:schemeClr>
                </a:solidFill>
                <a:latin typeface="Courier"/>
                <a:cs typeface="Courier"/>
              </a:rPr>
              <a:t>linear;</a:t>
            </a:r>
            <a:r>
              <a:rPr lang="en-US" sz="1400" dirty="0">
                <a:solidFill>
                  <a:srgbClr val="7F7F7F"/>
                </a:solidFill>
                <a:latin typeface="Courier"/>
                <a:cs typeface="Courier"/>
              </a:rPr>
              <a:t>}</a:t>
            </a:r>
          </a:p>
          <a:p>
            <a:pPr algn="l"/>
            <a:r>
              <a:rPr lang="en-US" sz="1400" dirty="0">
                <a:solidFill>
                  <a:schemeClr val="accent4">
                    <a:lumMod val="75000"/>
                  </a:schemeClr>
                </a:solidFill>
                <a:latin typeface="Courier"/>
                <a:cs typeface="Courier"/>
              </a:rPr>
              <a:t>#div2 </a:t>
            </a:r>
            <a:r>
              <a:rPr lang="en-US" sz="1400" dirty="0">
                <a:solidFill>
                  <a:srgbClr val="7F7F7F"/>
                </a:solidFill>
                <a:latin typeface="Courier"/>
                <a:cs typeface="Courier"/>
              </a:rPr>
              <a:t>{</a:t>
            </a:r>
            <a:r>
              <a:rPr lang="en-US" sz="1400" dirty="0">
                <a:solidFill>
                  <a:srgbClr val="713805"/>
                </a:solidFill>
                <a:latin typeface="Courier"/>
                <a:cs typeface="Courier"/>
              </a:rPr>
              <a:t>transition-timing-function:</a:t>
            </a:r>
            <a:r>
              <a:rPr lang="en-US" sz="1400" dirty="0">
                <a:solidFill>
                  <a:srgbClr val="33629A"/>
                </a:solidFill>
                <a:latin typeface="Courier"/>
                <a:cs typeface="Courier"/>
              </a:rPr>
              <a:t> ease;</a:t>
            </a:r>
            <a:r>
              <a:rPr lang="en-US" sz="1400" dirty="0">
                <a:solidFill>
                  <a:srgbClr val="7F7F7F"/>
                </a:solidFill>
                <a:latin typeface="Courier"/>
                <a:cs typeface="Courier"/>
              </a:rPr>
              <a:t>}</a:t>
            </a:r>
          </a:p>
          <a:p>
            <a:pPr algn="l"/>
            <a:r>
              <a:rPr lang="en-US" sz="1400" dirty="0">
                <a:solidFill>
                  <a:schemeClr val="accent4">
                    <a:lumMod val="75000"/>
                  </a:schemeClr>
                </a:solidFill>
                <a:latin typeface="Courier"/>
                <a:cs typeface="Courier"/>
              </a:rPr>
              <a:t>#div3 </a:t>
            </a:r>
            <a:r>
              <a:rPr lang="en-US" sz="1400" dirty="0">
                <a:solidFill>
                  <a:srgbClr val="7F7F7F"/>
                </a:solidFill>
                <a:latin typeface="Courier"/>
                <a:cs typeface="Courier"/>
              </a:rPr>
              <a:t>{</a:t>
            </a:r>
            <a:r>
              <a:rPr lang="en-US" sz="1400" dirty="0">
                <a:solidFill>
                  <a:srgbClr val="713805"/>
                </a:solidFill>
                <a:latin typeface="Courier"/>
                <a:cs typeface="Courier"/>
              </a:rPr>
              <a:t>transition-timing-function:</a:t>
            </a:r>
            <a:r>
              <a:rPr lang="en-US" sz="1400" dirty="0">
                <a:solidFill>
                  <a:srgbClr val="7F7F7F"/>
                </a:solidFill>
                <a:latin typeface="Courier"/>
                <a:cs typeface="Courier"/>
              </a:rPr>
              <a:t> </a:t>
            </a:r>
            <a:r>
              <a:rPr lang="en-US" sz="1400" dirty="0">
                <a:solidFill>
                  <a:srgbClr val="33629A"/>
                </a:solidFill>
                <a:latin typeface="Courier"/>
                <a:cs typeface="Courier"/>
              </a:rPr>
              <a:t>ease-in;</a:t>
            </a:r>
            <a:r>
              <a:rPr lang="en-US" sz="1400" dirty="0">
                <a:solidFill>
                  <a:srgbClr val="7F7F7F"/>
                </a:solidFill>
                <a:latin typeface="Courier"/>
                <a:cs typeface="Courier"/>
              </a:rPr>
              <a:t>}</a:t>
            </a:r>
          </a:p>
          <a:p>
            <a:pPr algn="l"/>
            <a:r>
              <a:rPr lang="en-US" sz="1400" dirty="0">
                <a:solidFill>
                  <a:schemeClr val="accent4">
                    <a:lumMod val="75000"/>
                  </a:schemeClr>
                </a:solidFill>
                <a:latin typeface="Courier"/>
                <a:cs typeface="Courier"/>
              </a:rPr>
              <a:t>#div4 </a:t>
            </a:r>
            <a:r>
              <a:rPr lang="en-US" sz="1400" dirty="0">
                <a:solidFill>
                  <a:srgbClr val="7F7F7F"/>
                </a:solidFill>
                <a:latin typeface="Courier"/>
                <a:cs typeface="Courier"/>
              </a:rPr>
              <a:t>{</a:t>
            </a:r>
            <a:r>
              <a:rPr lang="en-US" sz="1400" dirty="0">
                <a:solidFill>
                  <a:srgbClr val="713805"/>
                </a:solidFill>
                <a:latin typeface="Courier"/>
                <a:cs typeface="Courier"/>
              </a:rPr>
              <a:t>transition-timing-function:</a:t>
            </a:r>
            <a:r>
              <a:rPr lang="en-US" sz="1400" dirty="0">
                <a:solidFill>
                  <a:srgbClr val="7F7F7F"/>
                </a:solidFill>
                <a:latin typeface="Courier"/>
                <a:cs typeface="Courier"/>
              </a:rPr>
              <a:t> </a:t>
            </a:r>
            <a:r>
              <a:rPr lang="en-US" sz="1400" dirty="0">
                <a:solidFill>
                  <a:srgbClr val="33629A"/>
                </a:solidFill>
                <a:latin typeface="Courier"/>
                <a:cs typeface="Courier"/>
              </a:rPr>
              <a:t>ease-out;</a:t>
            </a:r>
            <a:r>
              <a:rPr lang="en-US" sz="1400" dirty="0">
                <a:solidFill>
                  <a:srgbClr val="7F7F7F"/>
                </a:solidFill>
                <a:latin typeface="Courier"/>
                <a:cs typeface="Courier"/>
              </a:rPr>
              <a:t>}</a:t>
            </a:r>
          </a:p>
          <a:p>
            <a:pPr algn="l"/>
            <a:r>
              <a:rPr lang="en-US" sz="1400" dirty="0">
                <a:solidFill>
                  <a:schemeClr val="accent4">
                    <a:lumMod val="75000"/>
                  </a:schemeClr>
                </a:solidFill>
                <a:latin typeface="Courier"/>
                <a:cs typeface="Courier"/>
              </a:rPr>
              <a:t>#div5 </a:t>
            </a:r>
            <a:r>
              <a:rPr lang="en-US" sz="1400" dirty="0">
                <a:solidFill>
                  <a:srgbClr val="7F7F7F"/>
                </a:solidFill>
                <a:latin typeface="Courier"/>
                <a:cs typeface="Courier"/>
              </a:rPr>
              <a:t>{</a:t>
            </a:r>
            <a:r>
              <a:rPr lang="en-US" sz="1400" dirty="0">
                <a:solidFill>
                  <a:srgbClr val="713805"/>
                </a:solidFill>
                <a:latin typeface="Courier"/>
                <a:cs typeface="Courier"/>
              </a:rPr>
              <a:t>transition-timing-function: </a:t>
            </a:r>
            <a:r>
              <a:rPr lang="en-US" sz="1400" dirty="0">
                <a:solidFill>
                  <a:srgbClr val="33629A"/>
                </a:solidFill>
                <a:latin typeface="Courier"/>
                <a:cs typeface="Courier"/>
              </a:rPr>
              <a:t>ease-in-out;</a:t>
            </a:r>
            <a:r>
              <a:rPr lang="en-US" sz="1400" dirty="0">
                <a:solidFill>
                  <a:srgbClr val="7F7F7F"/>
                </a:solidFill>
                <a:latin typeface="Courier"/>
                <a:cs typeface="Courier"/>
              </a:rPr>
              <a:t>}</a:t>
            </a:r>
          </a:p>
          <a:p>
            <a:pPr algn="l"/>
            <a:endParaRPr lang="en-US" sz="1400" dirty="0">
              <a:solidFill>
                <a:srgbClr val="7F7F7F"/>
              </a:solidFill>
              <a:latin typeface="Courier"/>
              <a:cs typeface="Courier"/>
            </a:endParaRPr>
          </a:p>
        </p:txBody>
      </p:sp>
    </p:spTree>
    <p:extLst>
      <p:ext uri="{BB962C8B-B14F-4D97-AF65-F5344CB8AC3E}">
        <p14:creationId xmlns:p14="http://schemas.microsoft.com/office/powerpoint/2010/main" val="3696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Transitions 						</a:t>
            </a:r>
            <a:r>
              <a:rPr lang="en-US" sz="2400" dirty="0"/>
              <a:t>…</a:t>
            </a:r>
            <a:r>
              <a:rPr lang="en-US" sz="2400" dirty="0" err="1"/>
              <a:t>contd</a:t>
            </a:r>
            <a:endParaRPr lang="en-GB" sz="2400" b="0" dirty="0">
              <a:solidFill>
                <a:schemeClr val="bg1"/>
              </a:solidFill>
            </a:endParaRPr>
          </a:p>
        </p:txBody>
      </p:sp>
      <p:sp>
        <p:nvSpPr>
          <p:cNvPr id="2" name="TextBox 1"/>
          <p:cNvSpPr txBox="1"/>
          <p:nvPr/>
        </p:nvSpPr>
        <p:spPr>
          <a:xfrm>
            <a:off x="236482" y="819801"/>
            <a:ext cx="8655269" cy="830997"/>
          </a:xfrm>
          <a:prstGeom prst="rect">
            <a:avLst/>
          </a:prstGeom>
          <a:noFill/>
        </p:spPr>
        <p:txBody>
          <a:bodyPr wrap="square" rtlCol="0">
            <a:spAutoFit/>
          </a:bodyPr>
          <a:lstStyle/>
          <a:p>
            <a:pPr algn="l"/>
            <a:r>
              <a:rPr lang="en-US" sz="1600" b="1" dirty="0">
                <a:latin typeface="+mn-lt"/>
              </a:rPr>
              <a:t>CSS3 Transition Properties</a:t>
            </a:r>
          </a:p>
          <a:p>
            <a:pPr algn="l"/>
            <a:endParaRPr lang="en-US" sz="1600" dirty="0"/>
          </a:p>
          <a:p>
            <a:pPr algn="l"/>
            <a:r>
              <a:rPr lang="en-US" sz="1600" dirty="0"/>
              <a:t>The following table lists all the transition properties:</a:t>
            </a:r>
          </a:p>
        </p:txBody>
      </p:sp>
      <p:graphicFrame>
        <p:nvGraphicFramePr>
          <p:cNvPr id="5" name="Table 4"/>
          <p:cNvGraphicFramePr>
            <a:graphicFrameLocks noGrp="1"/>
          </p:cNvGraphicFramePr>
          <p:nvPr>
            <p:extLst>
              <p:ext uri="{D42A27DB-BD31-4B8C-83A1-F6EECF244321}">
                <p14:modId xmlns:p14="http://schemas.microsoft.com/office/powerpoint/2010/main" val="688825239"/>
              </p:ext>
            </p:extLst>
          </p:nvPr>
        </p:nvGraphicFramePr>
        <p:xfrm>
          <a:off x="1245418" y="2064776"/>
          <a:ext cx="6636776" cy="2723160"/>
        </p:xfrm>
        <a:graphic>
          <a:graphicData uri="http://schemas.openxmlformats.org/drawingml/2006/table">
            <a:tbl>
              <a:tblPr firstRow="1" bandRow="1">
                <a:tableStyleId>{69012ECD-51FC-41F1-AA8D-1B2483CD663E}</a:tableStyleId>
              </a:tblPr>
              <a:tblGrid>
                <a:gridCol w="2081163">
                  <a:extLst>
                    <a:ext uri="{9D8B030D-6E8A-4147-A177-3AD203B41FA5}">
                      <a16:colId xmlns:a16="http://schemas.microsoft.com/office/drawing/2014/main" val="20000"/>
                    </a:ext>
                  </a:extLst>
                </a:gridCol>
                <a:gridCol w="4555613">
                  <a:extLst>
                    <a:ext uri="{9D8B030D-6E8A-4147-A177-3AD203B41FA5}">
                      <a16:colId xmlns:a16="http://schemas.microsoft.com/office/drawing/2014/main" val="20001"/>
                    </a:ext>
                  </a:extLst>
                </a:gridCol>
              </a:tblGrid>
              <a:tr h="452190">
                <a:tc>
                  <a:txBody>
                    <a:bodyPr/>
                    <a:lstStyle/>
                    <a:p>
                      <a:r>
                        <a:rPr lang="en-US" sz="1400" dirty="0"/>
                        <a:t>Property</a:t>
                      </a:r>
                    </a:p>
                  </a:txBody>
                  <a:tcPr/>
                </a:tc>
                <a:tc>
                  <a:txBody>
                    <a:bodyPr/>
                    <a:lstStyle/>
                    <a:p>
                      <a:r>
                        <a:rPr lang="en-US" sz="1400" dirty="0"/>
                        <a:t>Description</a:t>
                      </a:r>
                    </a:p>
                  </a:txBody>
                  <a:tcPr/>
                </a:tc>
                <a:extLst>
                  <a:ext uri="{0D108BD9-81ED-4DB2-BD59-A6C34878D82A}">
                    <a16:rowId xmlns:a16="http://schemas.microsoft.com/office/drawing/2014/main" val="10000"/>
                  </a:ext>
                </a:extLst>
              </a:tr>
              <a:tr h="452190">
                <a:tc>
                  <a:txBody>
                    <a:bodyPr/>
                    <a:lstStyle/>
                    <a:p>
                      <a:r>
                        <a:rPr lang="en-US" sz="1200" dirty="0"/>
                        <a:t>transition</a:t>
                      </a:r>
                    </a:p>
                  </a:txBody>
                  <a:tcPr/>
                </a:tc>
                <a:tc>
                  <a:txBody>
                    <a:bodyPr/>
                    <a:lstStyle/>
                    <a:p>
                      <a:r>
                        <a:rPr lang="en-US" sz="1200" dirty="0"/>
                        <a:t>A shorthand property for setting the four transition properties into a single property</a:t>
                      </a:r>
                    </a:p>
                  </a:txBody>
                  <a:tcPr/>
                </a:tc>
                <a:extLst>
                  <a:ext uri="{0D108BD9-81ED-4DB2-BD59-A6C34878D82A}">
                    <a16:rowId xmlns:a16="http://schemas.microsoft.com/office/drawing/2014/main" val="10001"/>
                  </a:ext>
                </a:extLst>
              </a:tr>
              <a:tr h="452190">
                <a:tc>
                  <a:txBody>
                    <a:bodyPr/>
                    <a:lstStyle/>
                    <a:p>
                      <a:r>
                        <a:rPr lang="en-US" sz="1200" dirty="0"/>
                        <a:t>transition-delay</a:t>
                      </a:r>
                    </a:p>
                  </a:txBody>
                  <a:tcPr/>
                </a:tc>
                <a:tc>
                  <a:txBody>
                    <a:bodyPr/>
                    <a:lstStyle/>
                    <a:p>
                      <a:r>
                        <a:rPr lang="en-US" sz="1200" dirty="0"/>
                        <a:t>Specifies a delay (in seconds) for the transition effect</a:t>
                      </a:r>
                    </a:p>
                  </a:txBody>
                  <a:tcPr/>
                </a:tc>
                <a:extLst>
                  <a:ext uri="{0D108BD9-81ED-4DB2-BD59-A6C34878D82A}">
                    <a16:rowId xmlns:a16="http://schemas.microsoft.com/office/drawing/2014/main" val="10002"/>
                  </a:ext>
                </a:extLst>
              </a:tr>
              <a:tr h="452190">
                <a:tc>
                  <a:txBody>
                    <a:bodyPr/>
                    <a:lstStyle/>
                    <a:p>
                      <a:r>
                        <a:rPr lang="en-US" sz="1200" dirty="0"/>
                        <a:t>transition-duration</a:t>
                      </a:r>
                    </a:p>
                  </a:txBody>
                  <a:tcPr/>
                </a:tc>
                <a:tc>
                  <a:txBody>
                    <a:bodyPr/>
                    <a:lstStyle/>
                    <a:p>
                      <a:r>
                        <a:rPr lang="en-US" sz="1200" dirty="0"/>
                        <a:t>Specifies how many seconds or milliseconds a transition effect takes to complete</a:t>
                      </a:r>
                    </a:p>
                  </a:txBody>
                  <a:tcPr/>
                </a:tc>
                <a:extLst>
                  <a:ext uri="{0D108BD9-81ED-4DB2-BD59-A6C34878D82A}">
                    <a16:rowId xmlns:a16="http://schemas.microsoft.com/office/drawing/2014/main" val="10003"/>
                  </a:ext>
                </a:extLst>
              </a:tr>
              <a:tr h="452190">
                <a:tc>
                  <a:txBody>
                    <a:bodyPr/>
                    <a:lstStyle/>
                    <a:p>
                      <a:r>
                        <a:rPr lang="en-US" sz="1200" dirty="0"/>
                        <a:t>transition-property</a:t>
                      </a:r>
                    </a:p>
                  </a:txBody>
                  <a:tcPr/>
                </a:tc>
                <a:tc>
                  <a:txBody>
                    <a:bodyPr/>
                    <a:lstStyle/>
                    <a:p>
                      <a:r>
                        <a:rPr lang="en-US" sz="1200" dirty="0"/>
                        <a:t>Specifies the name of the CSS property the transition effect is for</a:t>
                      </a:r>
                    </a:p>
                  </a:txBody>
                  <a:tcPr/>
                </a:tc>
                <a:extLst>
                  <a:ext uri="{0D108BD9-81ED-4DB2-BD59-A6C34878D82A}">
                    <a16:rowId xmlns:a16="http://schemas.microsoft.com/office/drawing/2014/main" val="10004"/>
                  </a:ext>
                </a:extLst>
              </a:tr>
              <a:tr h="452190">
                <a:tc>
                  <a:txBody>
                    <a:bodyPr/>
                    <a:lstStyle/>
                    <a:p>
                      <a:r>
                        <a:rPr lang="en-US" sz="1200" dirty="0"/>
                        <a:t>transition-timing-function</a:t>
                      </a:r>
                    </a:p>
                  </a:txBody>
                  <a:tcPr/>
                </a:tc>
                <a:tc>
                  <a:txBody>
                    <a:bodyPr/>
                    <a:lstStyle/>
                    <a:p>
                      <a:r>
                        <a:rPr lang="en-US" sz="1200" dirty="0"/>
                        <a:t>Specifies the speed curve of the transition effect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246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Transforms</a:t>
            </a:r>
            <a:endParaRPr lang="en-GB" sz="2400" b="0" dirty="0">
              <a:solidFill>
                <a:schemeClr val="bg1"/>
              </a:solidFill>
            </a:endParaRPr>
          </a:p>
        </p:txBody>
      </p:sp>
      <p:sp>
        <p:nvSpPr>
          <p:cNvPr id="2" name="TextBox 1"/>
          <p:cNvSpPr txBox="1"/>
          <p:nvPr/>
        </p:nvSpPr>
        <p:spPr>
          <a:xfrm>
            <a:off x="236482" y="819801"/>
            <a:ext cx="8655269" cy="3988784"/>
          </a:xfrm>
          <a:prstGeom prst="rect">
            <a:avLst/>
          </a:prstGeom>
          <a:noFill/>
        </p:spPr>
        <p:txBody>
          <a:bodyPr wrap="square" rtlCol="0">
            <a:spAutoFit/>
          </a:bodyPr>
          <a:lstStyle/>
          <a:p>
            <a:pPr algn="l"/>
            <a:r>
              <a:rPr lang="en-US" sz="1600" b="1" dirty="0">
                <a:latin typeface="+mn-lt"/>
              </a:rPr>
              <a:t>CSS3 2D Transforms</a:t>
            </a:r>
          </a:p>
          <a:p>
            <a:pPr algn="l"/>
            <a:endParaRPr lang="en-US" sz="1600" dirty="0"/>
          </a:p>
          <a:p>
            <a:pPr algn="l"/>
            <a:r>
              <a:rPr lang="en-US" sz="1600" dirty="0"/>
              <a:t>The CSS transform property lets you modify the coordinate space of the CSS visual formatting model. Using it, elements can be translated, rotated, scaled, and skewed according to the values set.</a:t>
            </a:r>
          </a:p>
          <a:p>
            <a:pPr algn="l"/>
            <a:endParaRPr lang="en-US" sz="1600" dirty="0"/>
          </a:p>
          <a:p>
            <a:pPr algn="l"/>
            <a:r>
              <a:rPr lang="en-US" sz="1600" dirty="0"/>
              <a:t>Following are 2D Transforms </a:t>
            </a:r>
          </a:p>
          <a:p>
            <a:pPr marL="742950" lvl="1" indent="-285750" algn="l">
              <a:lnSpc>
                <a:spcPct val="130000"/>
              </a:lnSpc>
              <a:buFont typeface="Arial"/>
              <a:buChar char="•"/>
            </a:pPr>
            <a:r>
              <a:rPr lang="en-US" sz="1400" dirty="0"/>
              <a:t>translate()</a:t>
            </a:r>
          </a:p>
          <a:p>
            <a:pPr marL="742950" lvl="1" indent="-285750" algn="l">
              <a:lnSpc>
                <a:spcPct val="130000"/>
              </a:lnSpc>
              <a:buFont typeface="Arial"/>
              <a:buChar char="•"/>
            </a:pPr>
            <a:r>
              <a:rPr lang="en-US" sz="1400" dirty="0"/>
              <a:t>rotate()</a:t>
            </a:r>
          </a:p>
          <a:p>
            <a:pPr marL="742950" lvl="1" indent="-285750" algn="l">
              <a:lnSpc>
                <a:spcPct val="130000"/>
              </a:lnSpc>
              <a:buFont typeface="Arial"/>
              <a:buChar char="•"/>
            </a:pPr>
            <a:r>
              <a:rPr lang="en-US" sz="1400" dirty="0"/>
              <a:t>scale()</a:t>
            </a:r>
          </a:p>
          <a:p>
            <a:pPr marL="742950" lvl="1" indent="-285750" algn="l">
              <a:lnSpc>
                <a:spcPct val="130000"/>
              </a:lnSpc>
              <a:buFont typeface="Arial"/>
              <a:buChar char="•"/>
            </a:pPr>
            <a:r>
              <a:rPr lang="en-US" sz="1400" dirty="0" err="1"/>
              <a:t>skewX</a:t>
            </a:r>
            <a:r>
              <a:rPr lang="en-US" sz="1400" dirty="0"/>
              <a:t>()</a:t>
            </a:r>
          </a:p>
          <a:p>
            <a:pPr marL="742950" lvl="1" indent="-285750" algn="l">
              <a:lnSpc>
                <a:spcPct val="130000"/>
              </a:lnSpc>
              <a:buFont typeface="Arial"/>
              <a:buChar char="•"/>
            </a:pPr>
            <a:r>
              <a:rPr lang="en-US" sz="1400" dirty="0" err="1"/>
              <a:t>skewY</a:t>
            </a:r>
            <a:r>
              <a:rPr lang="en-US" sz="1400" dirty="0"/>
              <a:t>()</a:t>
            </a:r>
          </a:p>
          <a:p>
            <a:pPr marL="742950" lvl="1" indent="-285750" algn="l">
              <a:lnSpc>
                <a:spcPct val="130000"/>
              </a:lnSpc>
              <a:buFont typeface="Arial"/>
              <a:buChar char="•"/>
            </a:pPr>
            <a:r>
              <a:rPr lang="en-US" sz="1400" dirty="0"/>
              <a:t>matrix()</a:t>
            </a:r>
          </a:p>
          <a:p>
            <a:pPr algn="l"/>
            <a:endParaRPr lang="en-US" sz="1600" dirty="0"/>
          </a:p>
          <a:p>
            <a:pPr algn="l"/>
            <a:r>
              <a:rPr lang="en-US" sz="1600" dirty="0"/>
              <a:t> </a:t>
            </a:r>
          </a:p>
        </p:txBody>
      </p:sp>
    </p:spTree>
    <p:extLst>
      <p:ext uri="{BB962C8B-B14F-4D97-AF65-F5344CB8AC3E}">
        <p14:creationId xmlns:p14="http://schemas.microsoft.com/office/powerpoint/2010/main" val="327617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Transforms &gt; 2D Transforms</a:t>
            </a:r>
            <a:endParaRPr lang="en-GB" sz="2400" b="0" dirty="0">
              <a:solidFill>
                <a:schemeClr val="bg1"/>
              </a:solidFill>
            </a:endParaRPr>
          </a:p>
        </p:txBody>
      </p:sp>
      <p:sp>
        <p:nvSpPr>
          <p:cNvPr id="2" name="TextBox 1"/>
          <p:cNvSpPr txBox="1"/>
          <p:nvPr/>
        </p:nvSpPr>
        <p:spPr>
          <a:xfrm>
            <a:off x="236482" y="819801"/>
            <a:ext cx="8655269" cy="1815882"/>
          </a:xfrm>
          <a:prstGeom prst="rect">
            <a:avLst/>
          </a:prstGeom>
          <a:noFill/>
        </p:spPr>
        <p:txBody>
          <a:bodyPr wrap="square" rtlCol="0">
            <a:spAutoFit/>
          </a:bodyPr>
          <a:lstStyle/>
          <a:p>
            <a:pPr algn="l"/>
            <a:r>
              <a:rPr lang="en-US" sz="1600" b="1" dirty="0">
                <a:latin typeface="+mn-lt"/>
              </a:rPr>
              <a:t>translate()</a:t>
            </a:r>
          </a:p>
          <a:p>
            <a:pPr algn="l"/>
            <a:endParaRPr lang="en-US" sz="1600" dirty="0"/>
          </a:p>
          <a:p>
            <a:pPr algn="l"/>
            <a:r>
              <a:rPr lang="en-US" sz="1600" dirty="0"/>
              <a:t>The translate() method moves an element from its current position (according to the parameters given for the X-axis and the Y-axis).</a:t>
            </a:r>
          </a:p>
          <a:p>
            <a:pPr algn="l"/>
            <a:endParaRPr lang="en-US" sz="1600" dirty="0"/>
          </a:p>
          <a:p>
            <a:pPr algn="l"/>
            <a:r>
              <a:rPr lang="en-US" sz="1600" dirty="0"/>
              <a:t>The following example moves the &lt;div&gt; element 50 pixels to the right, and 100 pixels down from its current position:</a:t>
            </a:r>
          </a:p>
        </p:txBody>
      </p:sp>
      <p:sp>
        <p:nvSpPr>
          <p:cNvPr id="5" name="Rectangle 4"/>
          <p:cNvSpPr/>
          <p:nvPr/>
        </p:nvSpPr>
        <p:spPr>
          <a:xfrm>
            <a:off x="7046452" y="3056194"/>
            <a:ext cx="1655097" cy="1360129"/>
          </a:xfrm>
          <a:prstGeom prst="rect">
            <a:avLst/>
          </a:prstGeom>
          <a:solidFill>
            <a:schemeClr val="accent1">
              <a:lumMod val="20000"/>
              <a:lumOff val="80000"/>
              <a:alpha val="84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29943" y="3536344"/>
            <a:ext cx="1655097" cy="1360129"/>
          </a:xfrm>
          <a:prstGeom prst="rect">
            <a:avLst/>
          </a:prstGeom>
          <a:solidFill>
            <a:schemeClr val="accent1">
              <a:lumMod val="60000"/>
              <a:lumOff val="40000"/>
              <a:alpha val="6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369542" y="3097162"/>
            <a:ext cx="669199" cy="246221"/>
          </a:xfrm>
          <a:prstGeom prst="rect">
            <a:avLst/>
          </a:prstGeom>
          <a:noFill/>
        </p:spPr>
        <p:txBody>
          <a:bodyPr wrap="none" rtlCol="0">
            <a:spAutoFit/>
          </a:bodyPr>
          <a:lstStyle/>
          <a:p>
            <a:r>
              <a:rPr lang="en-US" sz="1000" b="1" dirty="0">
                <a:solidFill>
                  <a:srgbClr val="33629A"/>
                </a:solidFill>
              </a:rPr>
              <a:t>Original</a:t>
            </a:r>
          </a:p>
        </p:txBody>
      </p:sp>
      <p:sp>
        <p:nvSpPr>
          <p:cNvPr id="10" name="TextBox 9"/>
          <p:cNvSpPr txBox="1"/>
          <p:nvPr/>
        </p:nvSpPr>
        <p:spPr>
          <a:xfrm>
            <a:off x="7654400" y="3610086"/>
            <a:ext cx="961434" cy="246221"/>
          </a:xfrm>
          <a:prstGeom prst="rect">
            <a:avLst/>
          </a:prstGeom>
          <a:noFill/>
        </p:spPr>
        <p:txBody>
          <a:bodyPr wrap="none" rtlCol="0">
            <a:spAutoFit/>
          </a:bodyPr>
          <a:lstStyle/>
          <a:p>
            <a:r>
              <a:rPr lang="en-US" sz="1000" b="1" dirty="0">
                <a:solidFill>
                  <a:srgbClr val="33629A"/>
                </a:solidFill>
              </a:rPr>
              <a:t>Transformed</a:t>
            </a:r>
          </a:p>
        </p:txBody>
      </p:sp>
      <p:sp>
        <p:nvSpPr>
          <p:cNvPr id="12" name="TextBox 11"/>
          <p:cNvSpPr txBox="1"/>
          <p:nvPr/>
        </p:nvSpPr>
        <p:spPr>
          <a:xfrm>
            <a:off x="301657" y="3083527"/>
            <a:ext cx="6539955" cy="116955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chemeClr val="accent6">
                    <a:lumMod val="75000"/>
                  </a:schemeClr>
                </a:solidFill>
                <a:latin typeface="Courier"/>
                <a:cs typeface="Courier"/>
              </a:rPr>
              <a:t>-</a:t>
            </a:r>
            <a:r>
              <a:rPr lang="en-US" sz="1400" dirty="0" err="1">
                <a:solidFill>
                  <a:schemeClr val="accent6">
                    <a:lumMod val="75000"/>
                  </a:schemeClr>
                </a:solidFill>
                <a:latin typeface="Courier"/>
                <a:cs typeface="Courier"/>
              </a:rPr>
              <a:t>ms</a:t>
            </a:r>
            <a:r>
              <a:rPr lang="en-US" sz="1400" dirty="0">
                <a:solidFill>
                  <a:schemeClr val="accent6">
                    <a:lumMod val="75000"/>
                  </a:schemeClr>
                </a:solidFill>
                <a:latin typeface="Courier"/>
                <a:cs typeface="Courier"/>
              </a:rPr>
              <a:t>-transform:</a:t>
            </a:r>
            <a:r>
              <a:rPr lang="en-US" sz="1400" dirty="0">
                <a:solidFill>
                  <a:schemeClr val="tx2">
                    <a:lumMod val="75000"/>
                  </a:schemeClr>
                </a:solidFill>
                <a:latin typeface="Courier"/>
                <a:cs typeface="Courier"/>
              </a:rPr>
              <a:t> translate(50px,100px)</a:t>
            </a:r>
            <a:r>
              <a:rPr lang="en-US" sz="1400" dirty="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 IE 9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translate(50px,100px)</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translate(50px,100px)</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p:txBody>
      </p:sp>
    </p:spTree>
    <p:extLst>
      <p:ext uri="{BB962C8B-B14F-4D97-AF65-F5344CB8AC3E}">
        <p14:creationId xmlns:p14="http://schemas.microsoft.com/office/powerpoint/2010/main" val="40292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Transforms &gt; 2D Transforms</a:t>
            </a:r>
            <a:endParaRPr lang="en-GB" sz="2400" b="0" dirty="0">
              <a:solidFill>
                <a:schemeClr val="bg1"/>
              </a:solidFill>
            </a:endParaRPr>
          </a:p>
        </p:txBody>
      </p:sp>
      <p:sp>
        <p:nvSpPr>
          <p:cNvPr id="2" name="TextBox 1"/>
          <p:cNvSpPr txBox="1"/>
          <p:nvPr/>
        </p:nvSpPr>
        <p:spPr>
          <a:xfrm>
            <a:off x="236482" y="819801"/>
            <a:ext cx="8655269" cy="1569660"/>
          </a:xfrm>
          <a:prstGeom prst="rect">
            <a:avLst/>
          </a:prstGeom>
          <a:noFill/>
        </p:spPr>
        <p:txBody>
          <a:bodyPr wrap="square" rtlCol="0">
            <a:spAutoFit/>
          </a:bodyPr>
          <a:lstStyle/>
          <a:p>
            <a:pPr algn="l"/>
            <a:r>
              <a:rPr lang="en-US" sz="1600" b="1" dirty="0">
                <a:latin typeface="+mn-lt"/>
              </a:rPr>
              <a:t>rotate()</a:t>
            </a:r>
          </a:p>
          <a:p>
            <a:pPr algn="l"/>
            <a:endParaRPr lang="en-US" sz="1600" dirty="0"/>
          </a:p>
          <a:p>
            <a:pPr algn="l"/>
            <a:r>
              <a:rPr lang="en-US" sz="1600" dirty="0"/>
              <a:t>The rotate() method rotates an element clockwise or counter-clockwise according to a given degree.</a:t>
            </a:r>
          </a:p>
          <a:p>
            <a:pPr algn="l"/>
            <a:endParaRPr lang="en-US" sz="1600" dirty="0"/>
          </a:p>
          <a:p>
            <a:pPr algn="l"/>
            <a:r>
              <a:rPr lang="en-US" sz="1600" dirty="0"/>
              <a:t>The following example rotates the &lt;div&gt; element clockwise with 20 degrees:</a:t>
            </a:r>
          </a:p>
        </p:txBody>
      </p:sp>
      <p:sp>
        <p:nvSpPr>
          <p:cNvPr id="5" name="Rectangle 4"/>
          <p:cNvSpPr/>
          <p:nvPr/>
        </p:nvSpPr>
        <p:spPr>
          <a:xfrm>
            <a:off x="6685916" y="3056194"/>
            <a:ext cx="1655097" cy="1360129"/>
          </a:xfrm>
          <a:prstGeom prst="rect">
            <a:avLst/>
          </a:prstGeom>
          <a:solidFill>
            <a:schemeClr val="accent1">
              <a:lumMod val="20000"/>
              <a:lumOff val="80000"/>
              <a:alpha val="84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09006" y="3097162"/>
            <a:ext cx="669199" cy="246221"/>
          </a:xfrm>
          <a:prstGeom prst="rect">
            <a:avLst/>
          </a:prstGeom>
          <a:noFill/>
        </p:spPr>
        <p:txBody>
          <a:bodyPr wrap="none" rtlCol="0">
            <a:spAutoFit/>
          </a:bodyPr>
          <a:lstStyle/>
          <a:p>
            <a:r>
              <a:rPr lang="en-US" sz="1000" b="1" dirty="0">
                <a:solidFill>
                  <a:srgbClr val="33629A"/>
                </a:solidFill>
              </a:rPr>
              <a:t>Original</a:t>
            </a:r>
          </a:p>
        </p:txBody>
      </p:sp>
      <p:grpSp>
        <p:nvGrpSpPr>
          <p:cNvPr id="3" name="Group 2"/>
          <p:cNvGrpSpPr/>
          <p:nvPr/>
        </p:nvGrpSpPr>
        <p:grpSpPr>
          <a:xfrm rot="1528164">
            <a:off x="6690826" y="3044731"/>
            <a:ext cx="1655097" cy="1360129"/>
            <a:chOff x="7329943" y="3536344"/>
            <a:chExt cx="1655097" cy="1360129"/>
          </a:xfrm>
        </p:grpSpPr>
        <p:sp>
          <p:nvSpPr>
            <p:cNvPr id="9" name="Rectangle 8"/>
            <p:cNvSpPr/>
            <p:nvPr/>
          </p:nvSpPr>
          <p:spPr>
            <a:xfrm>
              <a:off x="7329943" y="3536344"/>
              <a:ext cx="1655097" cy="1360129"/>
            </a:xfrm>
            <a:prstGeom prst="rect">
              <a:avLst/>
            </a:prstGeom>
            <a:solidFill>
              <a:schemeClr val="accent1">
                <a:lumMod val="60000"/>
                <a:lumOff val="40000"/>
                <a:alpha val="6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04120" y="3610086"/>
              <a:ext cx="661998" cy="246221"/>
            </a:xfrm>
            <a:prstGeom prst="rect">
              <a:avLst/>
            </a:prstGeom>
            <a:noFill/>
          </p:spPr>
          <p:txBody>
            <a:bodyPr wrap="none" rtlCol="0">
              <a:spAutoFit/>
            </a:bodyPr>
            <a:lstStyle/>
            <a:p>
              <a:r>
                <a:rPr lang="en-US" sz="1000" b="1" dirty="0">
                  <a:solidFill>
                    <a:srgbClr val="33629A"/>
                  </a:solidFill>
                </a:rPr>
                <a:t>Rotated</a:t>
              </a:r>
            </a:p>
          </p:txBody>
        </p:sp>
      </p:grpSp>
      <p:sp>
        <p:nvSpPr>
          <p:cNvPr id="12" name="TextBox 11"/>
          <p:cNvSpPr txBox="1"/>
          <p:nvPr/>
        </p:nvSpPr>
        <p:spPr>
          <a:xfrm>
            <a:off x="301657" y="3083527"/>
            <a:ext cx="5720601" cy="116955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chemeClr val="accent6">
                    <a:lumMod val="75000"/>
                  </a:schemeClr>
                </a:solidFill>
                <a:latin typeface="Courier"/>
                <a:cs typeface="Courier"/>
              </a:rPr>
              <a:t>-</a:t>
            </a:r>
            <a:r>
              <a:rPr lang="en-US" sz="1400" dirty="0" err="1">
                <a:solidFill>
                  <a:schemeClr val="accent6">
                    <a:lumMod val="75000"/>
                  </a:schemeClr>
                </a:solidFill>
                <a:latin typeface="Courier"/>
                <a:cs typeface="Courier"/>
              </a:rPr>
              <a:t>ms</a:t>
            </a:r>
            <a:r>
              <a:rPr lang="en-US" sz="1400" dirty="0">
                <a:solidFill>
                  <a:schemeClr val="accent6">
                    <a:lumMod val="75000"/>
                  </a:schemeClr>
                </a:solidFill>
                <a:latin typeface="Courier"/>
                <a:cs typeface="Courier"/>
              </a:rPr>
              <a:t>-transform:</a:t>
            </a:r>
            <a:r>
              <a:rPr lang="en-US" sz="1400" dirty="0">
                <a:solidFill>
                  <a:schemeClr val="tx2">
                    <a:lumMod val="75000"/>
                  </a:schemeClr>
                </a:solidFill>
                <a:latin typeface="Courier"/>
                <a:cs typeface="Courier"/>
              </a:rPr>
              <a:t> </a:t>
            </a:r>
            <a:r>
              <a:rPr lang="it-IT" sz="1400" dirty="0">
                <a:solidFill>
                  <a:schemeClr val="tx2">
                    <a:lumMod val="75000"/>
                  </a:schemeClr>
                </a:solidFill>
                <a:latin typeface="Courier"/>
                <a:cs typeface="Courier"/>
              </a:rPr>
              <a:t>rotate(20deg)</a:t>
            </a:r>
            <a:r>
              <a:rPr lang="en-US" sz="1400" dirty="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 IE 9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it-IT" sz="1400" dirty="0">
                <a:solidFill>
                  <a:srgbClr val="33629A"/>
                </a:solidFill>
                <a:latin typeface="Courier"/>
                <a:cs typeface="Courier"/>
              </a:rPr>
              <a:t>rotate(20deg)</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it-IT" sz="1400" dirty="0">
                <a:solidFill>
                  <a:srgbClr val="33629A"/>
                </a:solidFill>
                <a:latin typeface="Courier"/>
                <a:cs typeface="Courier"/>
              </a:rPr>
              <a:t>rotate(20deg)</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p:txBody>
      </p:sp>
      <p:sp>
        <p:nvSpPr>
          <p:cNvPr id="11" name="TextBox 10"/>
          <p:cNvSpPr txBox="1"/>
          <p:nvPr/>
        </p:nvSpPr>
        <p:spPr>
          <a:xfrm>
            <a:off x="233200" y="4847749"/>
            <a:ext cx="8655269" cy="338554"/>
          </a:xfrm>
          <a:prstGeom prst="rect">
            <a:avLst/>
          </a:prstGeom>
          <a:noFill/>
        </p:spPr>
        <p:txBody>
          <a:bodyPr wrap="square" rtlCol="0">
            <a:spAutoFit/>
          </a:bodyPr>
          <a:lstStyle/>
          <a:p>
            <a:pPr algn="l"/>
            <a:r>
              <a:rPr lang="en-US" sz="1600" dirty="0"/>
              <a:t>Using negative values will rotate the element counter-clockwise.</a:t>
            </a:r>
          </a:p>
        </p:txBody>
      </p:sp>
    </p:spTree>
    <p:extLst>
      <p:ext uri="{BB962C8B-B14F-4D97-AF65-F5344CB8AC3E}">
        <p14:creationId xmlns:p14="http://schemas.microsoft.com/office/powerpoint/2010/main" val="193379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a:t>CSS3 </a:t>
            </a:r>
            <a:r>
              <a:rPr lang="en-US" sz="2400" dirty="0"/>
              <a:t>–</a:t>
            </a:r>
            <a:r>
              <a:rPr lang="en-GB" sz="2400" dirty="0"/>
              <a:t> Transforms &gt; 2D Transforms</a:t>
            </a:r>
            <a:endParaRPr lang="en-GB" sz="2400" b="0" dirty="0">
              <a:solidFill>
                <a:schemeClr val="bg1"/>
              </a:solidFill>
            </a:endParaRPr>
          </a:p>
        </p:txBody>
      </p:sp>
      <p:sp>
        <p:nvSpPr>
          <p:cNvPr id="2" name="TextBox 1"/>
          <p:cNvSpPr txBox="1"/>
          <p:nvPr/>
        </p:nvSpPr>
        <p:spPr>
          <a:xfrm>
            <a:off x="236482" y="819801"/>
            <a:ext cx="8655269" cy="1815882"/>
          </a:xfrm>
          <a:prstGeom prst="rect">
            <a:avLst/>
          </a:prstGeom>
          <a:noFill/>
        </p:spPr>
        <p:txBody>
          <a:bodyPr wrap="square" rtlCol="0">
            <a:spAutoFit/>
          </a:bodyPr>
          <a:lstStyle/>
          <a:p>
            <a:pPr algn="l"/>
            <a:r>
              <a:rPr lang="en-US" sz="1600" b="1" dirty="0">
                <a:latin typeface="+mn-lt"/>
              </a:rPr>
              <a:t>scale()</a:t>
            </a:r>
          </a:p>
          <a:p>
            <a:pPr algn="l"/>
            <a:endParaRPr lang="en-US" sz="1600" dirty="0"/>
          </a:p>
          <a:p>
            <a:pPr algn="l"/>
            <a:r>
              <a:rPr lang="en-US" sz="1600" dirty="0"/>
              <a:t>The scale() method increases or decreases the size of an element (according to the parameters given for the width and height).</a:t>
            </a:r>
          </a:p>
          <a:p>
            <a:pPr algn="l"/>
            <a:endParaRPr lang="en-US" sz="1600" dirty="0"/>
          </a:p>
          <a:p>
            <a:pPr algn="l"/>
            <a:r>
              <a:rPr lang="en-US" sz="1600" dirty="0"/>
              <a:t>The following example increases the &lt;div&gt; element to be two times of its original width, and three times of its original height:</a:t>
            </a:r>
          </a:p>
        </p:txBody>
      </p:sp>
      <p:sp>
        <p:nvSpPr>
          <p:cNvPr id="5" name="Rectangle 4"/>
          <p:cNvSpPr/>
          <p:nvPr/>
        </p:nvSpPr>
        <p:spPr>
          <a:xfrm>
            <a:off x="6685916" y="3056194"/>
            <a:ext cx="1655097" cy="1360129"/>
          </a:xfrm>
          <a:prstGeom prst="rect">
            <a:avLst/>
          </a:prstGeom>
          <a:solidFill>
            <a:schemeClr val="accent1">
              <a:lumMod val="20000"/>
              <a:lumOff val="80000"/>
              <a:alpha val="84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09006" y="3097162"/>
            <a:ext cx="669199" cy="246221"/>
          </a:xfrm>
          <a:prstGeom prst="rect">
            <a:avLst/>
          </a:prstGeom>
          <a:noFill/>
        </p:spPr>
        <p:txBody>
          <a:bodyPr wrap="none" rtlCol="0">
            <a:spAutoFit/>
          </a:bodyPr>
          <a:lstStyle/>
          <a:p>
            <a:r>
              <a:rPr lang="en-US" sz="1000" b="1" dirty="0">
                <a:solidFill>
                  <a:srgbClr val="33629A"/>
                </a:solidFill>
              </a:rPr>
              <a:t>Original</a:t>
            </a:r>
          </a:p>
        </p:txBody>
      </p:sp>
      <p:grpSp>
        <p:nvGrpSpPr>
          <p:cNvPr id="3" name="Group 2"/>
          <p:cNvGrpSpPr/>
          <p:nvPr/>
        </p:nvGrpSpPr>
        <p:grpSpPr>
          <a:xfrm>
            <a:off x="6535155" y="2643236"/>
            <a:ext cx="1977939" cy="2199140"/>
            <a:chOff x="7329943" y="3536344"/>
            <a:chExt cx="1655097" cy="1360129"/>
          </a:xfrm>
        </p:grpSpPr>
        <p:sp>
          <p:nvSpPr>
            <p:cNvPr id="9" name="Rectangle 8"/>
            <p:cNvSpPr/>
            <p:nvPr/>
          </p:nvSpPr>
          <p:spPr>
            <a:xfrm>
              <a:off x="7329943" y="3536344"/>
              <a:ext cx="1655097" cy="1360129"/>
            </a:xfrm>
            <a:prstGeom prst="rect">
              <a:avLst/>
            </a:prstGeom>
            <a:solidFill>
              <a:schemeClr val="accent1">
                <a:lumMod val="60000"/>
                <a:lumOff val="40000"/>
                <a:alpha val="6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36055" y="3610086"/>
              <a:ext cx="598128" cy="246221"/>
            </a:xfrm>
            <a:prstGeom prst="rect">
              <a:avLst/>
            </a:prstGeom>
            <a:noFill/>
          </p:spPr>
          <p:txBody>
            <a:bodyPr wrap="none" rtlCol="0">
              <a:spAutoFit/>
            </a:bodyPr>
            <a:lstStyle/>
            <a:p>
              <a:r>
                <a:rPr lang="en-US" sz="1000" b="1" dirty="0">
                  <a:solidFill>
                    <a:srgbClr val="33629A"/>
                  </a:solidFill>
                </a:rPr>
                <a:t>Scaled</a:t>
              </a:r>
            </a:p>
          </p:txBody>
        </p:sp>
      </p:grpSp>
      <p:sp>
        <p:nvSpPr>
          <p:cNvPr id="12" name="TextBox 11"/>
          <p:cNvSpPr txBox="1"/>
          <p:nvPr/>
        </p:nvSpPr>
        <p:spPr>
          <a:xfrm>
            <a:off x="301657" y="3083527"/>
            <a:ext cx="5720601" cy="116955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chemeClr val="accent6">
                    <a:lumMod val="75000"/>
                  </a:schemeClr>
                </a:solidFill>
                <a:latin typeface="Courier"/>
                <a:cs typeface="Courier"/>
              </a:rPr>
              <a:t>-</a:t>
            </a:r>
            <a:r>
              <a:rPr lang="en-US" sz="1400" dirty="0" err="1">
                <a:solidFill>
                  <a:schemeClr val="accent6">
                    <a:lumMod val="75000"/>
                  </a:schemeClr>
                </a:solidFill>
                <a:latin typeface="Courier"/>
                <a:cs typeface="Courier"/>
              </a:rPr>
              <a:t>ms</a:t>
            </a:r>
            <a:r>
              <a:rPr lang="en-US" sz="1400" dirty="0">
                <a:solidFill>
                  <a:schemeClr val="accent6">
                    <a:lumMod val="75000"/>
                  </a:schemeClr>
                </a:solidFill>
                <a:latin typeface="Courier"/>
                <a:cs typeface="Courier"/>
              </a:rPr>
              <a:t>-transform:</a:t>
            </a:r>
            <a:r>
              <a:rPr lang="en-US" sz="1400" dirty="0">
                <a:solidFill>
                  <a:schemeClr val="tx2">
                    <a:lumMod val="75000"/>
                  </a:schemeClr>
                </a:solidFill>
                <a:latin typeface="Courier"/>
                <a:cs typeface="Courier"/>
              </a:rPr>
              <a:t> scale(2,3)</a:t>
            </a:r>
            <a:r>
              <a:rPr lang="en-US" sz="1400" dirty="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 IE 9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scale(2,3)</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scale(2,3)</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p:txBody>
      </p:sp>
      <p:sp>
        <p:nvSpPr>
          <p:cNvPr id="11" name="TextBox 10"/>
          <p:cNvSpPr txBox="1"/>
          <p:nvPr/>
        </p:nvSpPr>
        <p:spPr>
          <a:xfrm>
            <a:off x="233200" y="4847749"/>
            <a:ext cx="8655269" cy="338554"/>
          </a:xfrm>
          <a:prstGeom prst="rect">
            <a:avLst/>
          </a:prstGeom>
          <a:noFill/>
        </p:spPr>
        <p:txBody>
          <a:bodyPr wrap="square" rtlCol="0">
            <a:spAutoFit/>
          </a:bodyPr>
          <a:lstStyle/>
          <a:p>
            <a:pPr algn="l"/>
            <a:r>
              <a:rPr lang="en-US" sz="1600" dirty="0"/>
              <a:t>To decrease the dimension by half, 0.5 can be used</a:t>
            </a:r>
          </a:p>
        </p:txBody>
      </p:sp>
    </p:spTree>
    <p:extLst>
      <p:ext uri="{BB962C8B-B14F-4D97-AF65-F5344CB8AC3E}">
        <p14:creationId xmlns:p14="http://schemas.microsoft.com/office/powerpoint/2010/main" val="877809069"/>
      </p:ext>
    </p:extLst>
  </p:cSld>
  <p:clrMapOvr>
    <a:masterClrMapping/>
  </p:clrMapOvr>
</p:sld>
</file>

<file path=ppt/theme/theme1.xml><?xml version="1.0" encoding="utf-8"?>
<a:theme xmlns:a="http://schemas.openxmlformats.org/drawingml/2006/main" name="GCP Deliverable &amp; Presentation Graphics Standard - Master Slide">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1">
  <a:themeElements>
    <a:clrScheme name="di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di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iv2">
  <a:themeElements>
    <a:clrScheme name="di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di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iv3">
  <a:themeElements>
    <a:clrScheme name="di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di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CS_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60000"/>
            <a:lumOff val="40000"/>
            <a:alpha val="60000"/>
          </a:schemeClr>
        </a:solidFill>
        <a:ln w="9525">
          <a:solidFill>
            <a:schemeClr val="tx2">
              <a:lumMod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000" b="1" dirty="0" smtClean="0"/>
        </a:defPPr>
      </a:lstStyle>
    </a:tx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8.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9.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BBDB2D567AE9D4DB6F3E286193E5EBB" ma:contentTypeVersion="0" ma:contentTypeDescription="Create a new document." ma:contentTypeScope="" ma:versionID="9d4ab55304cdeb52480c5f7ea001095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F34C8F0-A342-4D5B-8E41-983D6A110714}">
  <ds:schemaRefs>
    <ds:schemaRef ds:uri="http://schemas.microsoft.com/office/2006/metadata/properties"/>
  </ds:schemaRefs>
</ds:datastoreItem>
</file>

<file path=customXml/itemProps2.xml><?xml version="1.0" encoding="utf-8"?>
<ds:datastoreItem xmlns:ds="http://schemas.openxmlformats.org/officeDocument/2006/customXml" ds:itemID="{08F58782-9F18-4C4A-88A4-79B6A40AC12B}">
  <ds:schemaRefs>
    <ds:schemaRef ds:uri="http://schemas.microsoft.com/sharepoint/v3/contenttype/forms"/>
  </ds:schemaRefs>
</ds:datastoreItem>
</file>

<file path=customXml/itemProps3.xml><?xml version="1.0" encoding="utf-8"?>
<ds:datastoreItem xmlns:ds="http://schemas.openxmlformats.org/officeDocument/2006/customXml" ds:itemID="{44683145-4430-4919-AF78-2751E22DF4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17803</TotalTime>
  <Words>2388</Words>
  <Application>Microsoft Macintosh PowerPoint</Application>
  <PresentationFormat>On-screen Show (4:3)</PresentationFormat>
  <Paragraphs>387</Paragraphs>
  <Slides>23</Slides>
  <Notes>1</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23</vt:i4>
      </vt:variant>
    </vt:vector>
  </HeadingPairs>
  <TitlesOfParts>
    <vt:vector size="37" baseType="lpstr">
      <vt:lpstr>Arial</vt:lpstr>
      <vt:lpstr>Courier</vt:lpstr>
      <vt:lpstr>Courier New</vt:lpstr>
      <vt:lpstr>Myriad Pro</vt:lpstr>
      <vt:lpstr>Wingdings</vt:lpstr>
      <vt:lpstr>GCP Deliverable &amp; Presentation Graphics Standard - Master Slide</vt:lpstr>
      <vt:lpstr>div1</vt:lpstr>
      <vt:lpstr>div2</vt:lpstr>
      <vt:lpstr>div3</vt:lpstr>
      <vt:lpstr>TCS_Presentation_Template</vt:lpstr>
      <vt:lpstr>Divider 1</vt:lpstr>
      <vt:lpstr>Divider 2</vt:lpstr>
      <vt:lpstr>Divider 3</vt:lpstr>
      <vt:lpstr>Thank You</vt:lpstr>
      <vt:lpstr>CSS3</vt:lpstr>
      <vt:lpstr>Agenda</vt:lpstr>
      <vt:lpstr>CSS3 - Transitions</vt:lpstr>
      <vt:lpstr>CSS3 – Transitions       …contd</vt:lpstr>
      <vt:lpstr>CSS3 – Transitions       …contd</vt:lpstr>
      <vt:lpstr>CSS3 – Transforms</vt:lpstr>
      <vt:lpstr>CSS3 – Transforms &gt; 2D Transforms</vt:lpstr>
      <vt:lpstr>CSS3 – Transforms &gt; 2D Transforms</vt:lpstr>
      <vt:lpstr>CSS3 – Transforms &gt; 2D Transforms</vt:lpstr>
      <vt:lpstr>CSS3 – Transforms</vt:lpstr>
      <vt:lpstr>CSS3 – Transforms &gt; 2D Transforms</vt:lpstr>
      <vt:lpstr>CSS3 – Transforms &gt; 3D Transforms</vt:lpstr>
      <vt:lpstr>CSS3 – Animations</vt:lpstr>
      <vt:lpstr>CSS3 – Animations</vt:lpstr>
      <vt:lpstr>CSS3 – Animations</vt:lpstr>
      <vt:lpstr>CSS3 – Media Queries</vt:lpstr>
      <vt:lpstr>CSS3 – Media Queries</vt:lpstr>
      <vt:lpstr>CSS3 – Fonts @font-face</vt:lpstr>
      <vt:lpstr>CSS3 – Fonts @font-face</vt:lpstr>
      <vt:lpstr>CSS3 – Fonts @font-face</vt:lpstr>
      <vt:lpstr>CSS3 – Fonts @font-face</vt:lpstr>
      <vt:lpstr>CSS3 – References</vt:lpstr>
      <vt:lpstr>Thank You</vt:lpstr>
    </vt:vector>
  </TitlesOfParts>
  <Manager/>
  <Company>Tata Consultany Services</Company>
  <LinksUpToDate>false</LinksUpToDate>
  <SharedDoc>false</SharedDoc>
  <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Training DESS</dc:title>
  <dc:subject/>
  <dc:creator>Abhishek Pathak</dc:creator>
  <cp:keywords>381852</cp:keywords>
  <dc:description/>
  <cp:lastModifiedBy>Swaroop, Asheesh - CW</cp:lastModifiedBy>
  <cp:revision>1545</cp:revision>
  <dcterms:created xsi:type="dcterms:W3CDTF">2007-07-05T04:39:57Z</dcterms:created>
  <dcterms:modified xsi:type="dcterms:W3CDTF">2018-02-21T16:53:47Z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0x010100DBBDB2D567AE9D4DB6F3E286193E5EBB</vt:lpwstr>
  </property>
</Properties>
</file>