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slides/slide36.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Masters/slideMaster8.xml" ContentType="application/vnd.openxmlformats-officedocument.presentationml.slideMaster+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customXml/itemProps1.xml" ContentType="application/vnd.openxmlformats-officedocument.customXmlProperties+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 id="2147483922" r:id="rId5"/>
    <p:sldMasterId id="2147483935" r:id="rId6"/>
    <p:sldMasterId id="2147483937" r:id="rId7"/>
    <p:sldMasterId id="2147483939" r:id="rId8"/>
    <p:sldMasterId id="2147483941" r:id="rId9"/>
  </p:sldMasterIdLst>
  <p:notesMasterIdLst>
    <p:notesMasterId r:id="rId56"/>
  </p:notesMasterIdLst>
  <p:handoutMasterIdLst>
    <p:handoutMasterId r:id="rId57"/>
  </p:handoutMasterIdLst>
  <p:sldIdLst>
    <p:sldId id="304" r:id="rId10"/>
    <p:sldId id="361" r:id="rId11"/>
    <p:sldId id="395"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5" r:id="rId43"/>
    <p:sldId id="444" r:id="rId44"/>
    <p:sldId id="446" r:id="rId45"/>
    <p:sldId id="447" r:id="rId46"/>
    <p:sldId id="448" r:id="rId47"/>
    <p:sldId id="449" r:id="rId48"/>
    <p:sldId id="450" r:id="rId49"/>
    <p:sldId id="451" r:id="rId50"/>
    <p:sldId id="452" r:id="rId51"/>
    <p:sldId id="453" r:id="rId52"/>
    <p:sldId id="454" r:id="rId53"/>
    <p:sldId id="394" r:id="rId54"/>
    <p:sldId id="344" r:id="rId55"/>
  </p:sldIdLst>
  <p:sldSz cx="9144000" cy="6858000" type="screen4x3"/>
  <p:notesSz cx="6797675" cy="9928225"/>
  <p:defaultTextStyle>
    <a:defPPr>
      <a:defRPr lang="en-GB"/>
    </a:defPPr>
    <a:lvl1pPr algn="ctr" rtl="0" fontAlgn="base">
      <a:spcBef>
        <a:spcPct val="0"/>
      </a:spcBef>
      <a:spcAft>
        <a:spcPct val="0"/>
      </a:spcAft>
      <a:defRPr sz="2400" kern="1200">
        <a:solidFill>
          <a:schemeClr val="tx1"/>
        </a:solidFill>
        <a:latin typeface="Arial" pitchFamily="34" charset="0"/>
        <a:ea typeface="+mn-ea"/>
        <a:cs typeface="+mn-cs"/>
      </a:defRPr>
    </a:lvl1pPr>
    <a:lvl2pPr marL="457200" algn="ctr" rtl="0" fontAlgn="base">
      <a:spcBef>
        <a:spcPct val="0"/>
      </a:spcBef>
      <a:spcAft>
        <a:spcPct val="0"/>
      </a:spcAft>
      <a:defRPr sz="2400" kern="1200">
        <a:solidFill>
          <a:schemeClr val="tx1"/>
        </a:solidFill>
        <a:latin typeface="Arial" pitchFamily="34" charset="0"/>
        <a:ea typeface="+mn-ea"/>
        <a:cs typeface="+mn-cs"/>
      </a:defRPr>
    </a:lvl2pPr>
    <a:lvl3pPr marL="914400" algn="ctr" rtl="0" fontAlgn="base">
      <a:spcBef>
        <a:spcPct val="0"/>
      </a:spcBef>
      <a:spcAft>
        <a:spcPct val="0"/>
      </a:spcAft>
      <a:defRPr sz="2400" kern="1200">
        <a:solidFill>
          <a:schemeClr val="tx1"/>
        </a:solidFill>
        <a:latin typeface="Arial" pitchFamily="34" charset="0"/>
        <a:ea typeface="+mn-ea"/>
        <a:cs typeface="+mn-cs"/>
      </a:defRPr>
    </a:lvl3pPr>
    <a:lvl4pPr marL="1371600" algn="ctr" rtl="0" fontAlgn="base">
      <a:spcBef>
        <a:spcPct val="0"/>
      </a:spcBef>
      <a:spcAft>
        <a:spcPct val="0"/>
      </a:spcAft>
      <a:defRPr sz="2400" kern="1200">
        <a:solidFill>
          <a:schemeClr val="tx1"/>
        </a:solidFill>
        <a:latin typeface="Arial" pitchFamily="34" charset="0"/>
        <a:ea typeface="+mn-ea"/>
        <a:cs typeface="+mn-cs"/>
      </a:defRPr>
    </a:lvl4pPr>
    <a:lvl5pPr marL="1828800" algn="ct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CCFFFF"/>
    <a:srgbClr val="FFCCFF"/>
    <a:srgbClr val="CCFF99"/>
    <a:srgbClr val="300BB9"/>
    <a:srgbClr val="FF0000"/>
    <a:srgbClr val="E20000"/>
    <a:srgbClr val="CBD3EA"/>
    <a:srgbClr val="E7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104" autoAdjust="0"/>
  </p:normalViewPr>
  <p:slideViewPr>
    <p:cSldViewPr snapToGrid="0">
      <p:cViewPr varScale="1">
        <p:scale>
          <a:sx n="74" d="100"/>
          <a:sy n="74" d="100"/>
        </p:scale>
        <p:origin x="1422" y="6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handoutMaster" Target="handoutMasters/handout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719A6-3064-0D43-AFDE-464B4A841F4C}"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71A3EE73-688C-2446-A535-567F4DCE3C18}">
      <dgm:prSet phldrT="[Text]"/>
      <dgm:spPr/>
      <dgm:t>
        <a:bodyPr/>
        <a:lstStyle/>
        <a:p>
          <a:r>
            <a:rPr lang="en-US" dirty="0" smtClean="0"/>
            <a:t>JavaScript</a:t>
          </a:r>
          <a:endParaRPr lang="en-US" dirty="0"/>
        </a:p>
      </dgm:t>
    </dgm:pt>
    <dgm:pt modelId="{8B849FA8-BA06-A648-BCFA-BFE8033AA64A}" type="parTrans" cxnId="{D5308D3D-B87B-2E49-AD2D-A03CAF69C47D}">
      <dgm:prSet/>
      <dgm:spPr/>
      <dgm:t>
        <a:bodyPr/>
        <a:lstStyle/>
        <a:p>
          <a:endParaRPr lang="en-US"/>
        </a:p>
      </dgm:t>
    </dgm:pt>
    <dgm:pt modelId="{E846DDDE-EFFD-B449-8A04-2304CE4ABB71}" type="sibTrans" cxnId="{D5308D3D-B87B-2E49-AD2D-A03CAF69C47D}">
      <dgm:prSet/>
      <dgm:spPr/>
      <dgm:t>
        <a:bodyPr/>
        <a:lstStyle/>
        <a:p>
          <a:endParaRPr lang="en-US"/>
        </a:p>
      </dgm:t>
    </dgm:pt>
    <dgm:pt modelId="{A58641E9-3D7B-E347-BF37-0A5945751AB4}">
      <dgm:prSet phldrT="[Text]"/>
      <dgm:spPr/>
      <dgm:t>
        <a:bodyPr/>
        <a:lstStyle/>
        <a:p>
          <a:r>
            <a:rPr lang="en-US" dirty="0" smtClean="0"/>
            <a:t>Understanding DOM</a:t>
          </a:r>
          <a:endParaRPr lang="en-US" dirty="0"/>
        </a:p>
      </dgm:t>
    </dgm:pt>
    <dgm:pt modelId="{BE281ACB-0E4D-574D-8931-C6309CC56740}" type="parTrans" cxnId="{1E1BB866-34B5-354E-9680-A64277E0922B}">
      <dgm:prSet/>
      <dgm:spPr/>
      <dgm:t>
        <a:bodyPr/>
        <a:lstStyle/>
        <a:p>
          <a:endParaRPr lang="en-US"/>
        </a:p>
      </dgm:t>
    </dgm:pt>
    <dgm:pt modelId="{CBCBDD33-E404-5846-92F2-1EA4DD89917D}" type="sibTrans" cxnId="{1E1BB866-34B5-354E-9680-A64277E0922B}">
      <dgm:prSet/>
      <dgm:spPr/>
      <dgm:t>
        <a:bodyPr/>
        <a:lstStyle/>
        <a:p>
          <a:endParaRPr lang="en-US"/>
        </a:p>
      </dgm:t>
    </dgm:pt>
    <dgm:pt modelId="{835D5517-2D1B-8248-AA4F-A90711B89633}">
      <dgm:prSet phldrT="[Text]"/>
      <dgm:spPr/>
      <dgm:t>
        <a:bodyPr/>
        <a:lstStyle/>
        <a:p>
          <a:r>
            <a:rPr lang="en-US" dirty="0" smtClean="0"/>
            <a:t>JSON</a:t>
          </a:r>
          <a:endParaRPr lang="en-US" dirty="0"/>
        </a:p>
      </dgm:t>
    </dgm:pt>
    <dgm:pt modelId="{379DDDF1-0540-A142-84BC-F4686F773EDB}" type="parTrans" cxnId="{B2C7E486-4A72-984B-978C-C2FD8FD05293}">
      <dgm:prSet/>
      <dgm:spPr/>
      <dgm:t>
        <a:bodyPr/>
        <a:lstStyle/>
        <a:p>
          <a:endParaRPr lang="en-US"/>
        </a:p>
      </dgm:t>
    </dgm:pt>
    <dgm:pt modelId="{BD850DF9-D403-C644-9DC5-52B2CA83B3E3}" type="sibTrans" cxnId="{B2C7E486-4A72-984B-978C-C2FD8FD05293}">
      <dgm:prSet/>
      <dgm:spPr/>
      <dgm:t>
        <a:bodyPr/>
        <a:lstStyle/>
        <a:p>
          <a:endParaRPr lang="en-US"/>
        </a:p>
      </dgm:t>
    </dgm:pt>
    <dgm:pt modelId="{3B88D547-EFB6-F448-86B2-FD130D3CD1D1}">
      <dgm:prSet phldrT="[Text]"/>
      <dgm:spPr/>
      <dgm:t>
        <a:bodyPr/>
        <a:lstStyle/>
        <a:p>
          <a:r>
            <a:rPr lang="en-US" dirty="0" smtClean="0"/>
            <a:t>Promises</a:t>
          </a:r>
          <a:endParaRPr lang="en-US" dirty="0"/>
        </a:p>
      </dgm:t>
    </dgm:pt>
    <dgm:pt modelId="{74D07B72-8EC6-7B4C-850D-DC75DDA2F26C}" type="parTrans" cxnId="{90C117AD-9F15-BC4A-AF88-8AC1988C3F44}">
      <dgm:prSet/>
      <dgm:spPr/>
      <dgm:t>
        <a:bodyPr/>
        <a:lstStyle/>
        <a:p>
          <a:endParaRPr lang="en-US"/>
        </a:p>
      </dgm:t>
    </dgm:pt>
    <dgm:pt modelId="{64066CBE-2DD8-8C41-98C9-3A25F361FE59}" type="sibTrans" cxnId="{90C117AD-9F15-BC4A-AF88-8AC1988C3F44}">
      <dgm:prSet/>
      <dgm:spPr/>
      <dgm:t>
        <a:bodyPr/>
        <a:lstStyle/>
        <a:p>
          <a:endParaRPr lang="en-US"/>
        </a:p>
      </dgm:t>
    </dgm:pt>
    <dgm:pt modelId="{25C7F7F6-AE0B-0643-870E-7DF3F717BFA8}">
      <dgm:prSet phldrT="[Text]"/>
      <dgm:spPr/>
      <dgm:t>
        <a:bodyPr/>
        <a:lstStyle/>
        <a:p>
          <a:r>
            <a:rPr lang="en-US" dirty="0" smtClean="0"/>
            <a:t>Namespaces</a:t>
          </a:r>
          <a:endParaRPr lang="en-US" dirty="0"/>
        </a:p>
      </dgm:t>
    </dgm:pt>
    <dgm:pt modelId="{06816542-1477-324C-BBE8-11AECC5AC835}" type="parTrans" cxnId="{4E5E1256-5076-E44F-A85B-19F227ABD033}">
      <dgm:prSet/>
      <dgm:spPr/>
      <dgm:t>
        <a:bodyPr/>
        <a:lstStyle/>
        <a:p>
          <a:endParaRPr lang="en-US"/>
        </a:p>
      </dgm:t>
    </dgm:pt>
    <dgm:pt modelId="{7C9E682A-54B7-8B49-BF52-8FE3882884AA}" type="sibTrans" cxnId="{4E5E1256-5076-E44F-A85B-19F227ABD033}">
      <dgm:prSet/>
      <dgm:spPr/>
      <dgm:t>
        <a:bodyPr/>
        <a:lstStyle/>
        <a:p>
          <a:endParaRPr lang="en-US"/>
        </a:p>
      </dgm:t>
    </dgm:pt>
    <dgm:pt modelId="{A495625B-91C2-9942-AB6F-469FBBD22008}">
      <dgm:prSet phldrT="[Text]"/>
      <dgm:spPr/>
      <dgm:t>
        <a:bodyPr/>
        <a:lstStyle/>
        <a:p>
          <a:r>
            <a:rPr lang="en-US" dirty="0" smtClean="0"/>
            <a:t>Prototype &amp; Inheritance</a:t>
          </a:r>
          <a:endParaRPr lang="en-US" dirty="0"/>
        </a:p>
      </dgm:t>
    </dgm:pt>
    <dgm:pt modelId="{A722C485-B4A9-A143-B342-995823629E0A}" type="parTrans" cxnId="{97786AB2-3BD5-A34D-BD87-BD5CA5558AC6}">
      <dgm:prSet/>
      <dgm:spPr/>
      <dgm:t>
        <a:bodyPr/>
        <a:lstStyle/>
        <a:p>
          <a:endParaRPr lang="en-US"/>
        </a:p>
      </dgm:t>
    </dgm:pt>
    <dgm:pt modelId="{F368F683-A519-844F-8AD8-812DFE430F3E}" type="sibTrans" cxnId="{97786AB2-3BD5-A34D-BD87-BD5CA5558AC6}">
      <dgm:prSet/>
      <dgm:spPr/>
      <dgm:t>
        <a:bodyPr/>
        <a:lstStyle/>
        <a:p>
          <a:endParaRPr lang="en-US"/>
        </a:p>
      </dgm:t>
    </dgm:pt>
    <dgm:pt modelId="{75EB0AAA-58FC-4442-B9AF-CE80A63B1ADF}">
      <dgm:prSet phldrT="[Text]"/>
      <dgm:spPr/>
      <dgm:t>
        <a:bodyPr/>
        <a:lstStyle/>
        <a:p>
          <a:r>
            <a:rPr lang="en-US" dirty="0" smtClean="0"/>
            <a:t>Cross Origin Issues</a:t>
          </a:r>
          <a:endParaRPr lang="en-US" dirty="0"/>
        </a:p>
      </dgm:t>
    </dgm:pt>
    <dgm:pt modelId="{02AE81B3-368B-7646-955D-567FBDBF263E}" type="parTrans" cxnId="{29C04A68-AF8E-6043-8124-0CE23E7751CA}">
      <dgm:prSet/>
      <dgm:spPr/>
      <dgm:t>
        <a:bodyPr/>
        <a:lstStyle/>
        <a:p>
          <a:endParaRPr lang="en-US"/>
        </a:p>
      </dgm:t>
    </dgm:pt>
    <dgm:pt modelId="{930FC171-F24E-E54F-830E-074B0EAFD652}" type="sibTrans" cxnId="{29C04A68-AF8E-6043-8124-0CE23E7751CA}">
      <dgm:prSet/>
      <dgm:spPr/>
      <dgm:t>
        <a:bodyPr/>
        <a:lstStyle/>
        <a:p>
          <a:endParaRPr lang="en-US"/>
        </a:p>
      </dgm:t>
    </dgm:pt>
    <dgm:pt modelId="{2C326AFC-C2EA-E44C-B7AB-01C77A29CCA1}">
      <dgm:prSet phldrT="[Text]"/>
      <dgm:spPr/>
      <dgm:t>
        <a:bodyPr/>
        <a:lstStyle/>
        <a:p>
          <a:r>
            <a:rPr lang="en-US" dirty="0" smtClean="0"/>
            <a:t>Event Listeners</a:t>
          </a:r>
          <a:endParaRPr lang="en-US" dirty="0"/>
        </a:p>
      </dgm:t>
    </dgm:pt>
    <dgm:pt modelId="{6160D192-B91B-BE4A-9812-FE271D2EC13B}" type="parTrans" cxnId="{176271D0-8F0D-DA4F-966D-1FADDE8E5D99}">
      <dgm:prSet/>
      <dgm:spPr/>
      <dgm:t>
        <a:bodyPr/>
        <a:lstStyle/>
        <a:p>
          <a:endParaRPr lang="en-US"/>
        </a:p>
      </dgm:t>
    </dgm:pt>
    <dgm:pt modelId="{6CC8F9D4-747B-CF40-A33A-0B5AB16678E0}" type="sibTrans" cxnId="{176271D0-8F0D-DA4F-966D-1FADDE8E5D99}">
      <dgm:prSet/>
      <dgm:spPr/>
      <dgm:t>
        <a:bodyPr/>
        <a:lstStyle/>
        <a:p>
          <a:endParaRPr lang="en-US"/>
        </a:p>
      </dgm:t>
    </dgm:pt>
    <dgm:pt modelId="{79B1EAA1-67A6-2348-A2A5-4A71BFA7C904}">
      <dgm:prSet phldrT="[Text]"/>
      <dgm:spPr/>
      <dgm:t>
        <a:bodyPr/>
        <a:lstStyle/>
        <a:p>
          <a:r>
            <a:rPr lang="en-US" dirty="0" smtClean="0"/>
            <a:t>Event Bubbling &amp; Capturing</a:t>
          </a:r>
          <a:endParaRPr lang="en-US" dirty="0"/>
        </a:p>
      </dgm:t>
    </dgm:pt>
    <dgm:pt modelId="{0ADBB012-7D3C-A846-B85C-CB96D3C4F009}" type="parTrans" cxnId="{4598E910-7A7D-F747-A667-618320F61A32}">
      <dgm:prSet/>
      <dgm:spPr/>
      <dgm:t>
        <a:bodyPr/>
        <a:lstStyle/>
        <a:p>
          <a:endParaRPr lang="en-US"/>
        </a:p>
      </dgm:t>
    </dgm:pt>
    <dgm:pt modelId="{CC9AAC8C-477F-E044-B20B-5EA9233152BA}" type="sibTrans" cxnId="{4598E910-7A7D-F747-A667-618320F61A32}">
      <dgm:prSet/>
      <dgm:spPr/>
      <dgm:t>
        <a:bodyPr/>
        <a:lstStyle/>
        <a:p>
          <a:endParaRPr lang="en-US"/>
        </a:p>
      </dgm:t>
    </dgm:pt>
    <dgm:pt modelId="{27785EC8-EFB8-8D47-9D1A-90DD50CFFCBC}">
      <dgm:prSet phldrT="[Text]"/>
      <dgm:spPr/>
      <dgm:t>
        <a:bodyPr/>
        <a:lstStyle/>
        <a:p>
          <a:r>
            <a:rPr lang="en-US" dirty="0" smtClean="0"/>
            <a:t>this keyword</a:t>
          </a:r>
          <a:endParaRPr lang="en-US" dirty="0"/>
        </a:p>
      </dgm:t>
    </dgm:pt>
    <dgm:pt modelId="{ECDDF20E-D2D9-484A-9150-28BE7AFA0393}" type="parTrans" cxnId="{7B5994A9-D710-FB40-A099-AADAF7BA012C}">
      <dgm:prSet/>
      <dgm:spPr/>
      <dgm:t>
        <a:bodyPr/>
        <a:lstStyle/>
        <a:p>
          <a:endParaRPr lang="en-US"/>
        </a:p>
      </dgm:t>
    </dgm:pt>
    <dgm:pt modelId="{A6EA6775-39B8-0342-8ED7-F0EC42AB329C}" type="sibTrans" cxnId="{7B5994A9-D710-FB40-A099-AADAF7BA012C}">
      <dgm:prSet/>
      <dgm:spPr/>
      <dgm:t>
        <a:bodyPr/>
        <a:lstStyle/>
        <a:p>
          <a:endParaRPr lang="en-US"/>
        </a:p>
      </dgm:t>
    </dgm:pt>
    <dgm:pt modelId="{5A3B8FB6-6AC3-3B41-AE4F-89D78FC6C836}">
      <dgm:prSet phldrT="[Text]"/>
      <dgm:spPr/>
      <dgm:t>
        <a:bodyPr/>
        <a:lstStyle/>
        <a:p>
          <a:r>
            <a:rPr lang="en-US" dirty="0" smtClean="0"/>
            <a:t>Closures</a:t>
          </a:r>
          <a:endParaRPr lang="en-US" dirty="0"/>
        </a:p>
      </dgm:t>
    </dgm:pt>
    <dgm:pt modelId="{9A4B9C01-237F-7847-B1B1-FE4C9E01F158}" type="parTrans" cxnId="{C6FC7D20-7AF8-C540-BD5E-41E3D6A01185}">
      <dgm:prSet/>
      <dgm:spPr/>
      <dgm:t>
        <a:bodyPr/>
        <a:lstStyle/>
        <a:p>
          <a:endParaRPr lang="en-US"/>
        </a:p>
      </dgm:t>
    </dgm:pt>
    <dgm:pt modelId="{A928F159-7083-3741-88C3-3CDBE172370A}" type="sibTrans" cxnId="{C6FC7D20-7AF8-C540-BD5E-41E3D6A01185}">
      <dgm:prSet/>
      <dgm:spPr/>
      <dgm:t>
        <a:bodyPr/>
        <a:lstStyle/>
        <a:p>
          <a:endParaRPr lang="en-US"/>
        </a:p>
      </dgm:t>
    </dgm:pt>
    <dgm:pt modelId="{43AD17A5-7140-B542-86FD-BC8BC3424FE6}">
      <dgm:prSet phldrT="[Text]"/>
      <dgm:spPr/>
      <dgm:t>
        <a:bodyPr/>
        <a:lstStyle/>
        <a:p>
          <a:r>
            <a:rPr lang="en-US" dirty="0" smtClean="0"/>
            <a:t>AJAX</a:t>
          </a:r>
          <a:endParaRPr lang="en-US" dirty="0"/>
        </a:p>
      </dgm:t>
    </dgm:pt>
    <dgm:pt modelId="{A2339BD4-B86F-2B47-B2EF-DF491E1525A2}" type="parTrans" cxnId="{75731305-3EB9-934F-B357-6CEA108A0C5D}">
      <dgm:prSet/>
      <dgm:spPr/>
      <dgm:t>
        <a:bodyPr/>
        <a:lstStyle/>
        <a:p>
          <a:endParaRPr lang="en-US"/>
        </a:p>
      </dgm:t>
    </dgm:pt>
    <dgm:pt modelId="{A3479A1F-3FC8-E846-88FC-6E00BBE960C0}" type="sibTrans" cxnId="{75731305-3EB9-934F-B357-6CEA108A0C5D}">
      <dgm:prSet/>
      <dgm:spPr/>
      <dgm:t>
        <a:bodyPr/>
        <a:lstStyle/>
        <a:p>
          <a:endParaRPr lang="en-US"/>
        </a:p>
      </dgm:t>
    </dgm:pt>
    <dgm:pt modelId="{627D2A9F-9221-B74C-B412-65B08B3B1191}" type="pres">
      <dgm:prSet presAssocID="{400719A6-3064-0D43-AFDE-464B4A841F4C}" presName="vert0" presStyleCnt="0">
        <dgm:presLayoutVars>
          <dgm:dir/>
          <dgm:animOne val="branch"/>
          <dgm:animLvl val="lvl"/>
        </dgm:presLayoutVars>
      </dgm:prSet>
      <dgm:spPr/>
      <dgm:t>
        <a:bodyPr/>
        <a:lstStyle/>
        <a:p>
          <a:endParaRPr lang="en-US"/>
        </a:p>
      </dgm:t>
    </dgm:pt>
    <dgm:pt modelId="{0A16E549-1035-7842-8373-9CE7A5D82669}" type="pres">
      <dgm:prSet presAssocID="{71A3EE73-688C-2446-A535-567F4DCE3C18}" presName="thickLine" presStyleLbl="alignNode1" presStyleIdx="0" presStyleCnt="1"/>
      <dgm:spPr/>
    </dgm:pt>
    <dgm:pt modelId="{E7ECB385-61CD-FC4A-97DD-237973C54479}" type="pres">
      <dgm:prSet presAssocID="{71A3EE73-688C-2446-A535-567F4DCE3C18}" presName="horz1" presStyleCnt="0"/>
      <dgm:spPr/>
    </dgm:pt>
    <dgm:pt modelId="{D4830F91-0CF6-E14E-9027-C6163544103D}" type="pres">
      <dgm:prSet presAssocID="{71A3EE73-688C-2446-A535-567F4DCE3C18}" presName="tx1" presStyleLbl="revTx" presStyleIdx="0" presStyleCnt="12"/>
      <dgm:spPr/>
      <dgm:t>
        <a:bodyPr/>
        <a:lstStyle/>
        <a:p>
          <a:endParaRPr lang="en-US"/>
        </a:p>
      </dgm:t>
    </dgm:pt>
    <dgm:pt modelId="{CDAD6218-2A40-FE48-880D-4517A3D5573E}" type="pres">
      <dgm:prSet presAssocID="{71A3EE73-688C-2446-A535-567F4DCE3C18}" presName="vert1" presStyleCnt="0"/>
      <dgm:spPr/>
    </dgm:pt>
    <dgm:pt modelId="{A66E93A9-332A-2F42-89D3-B1C4060311B8}" type="pres">
      <dgm:prSet presAssocID="{A58641E9-3D7B-E347-BF37-0A5945751AB4}" presName="vertSpace2a" presStyleCnt="0"/>
      <dgm:spPr/>
    </dgm:pt>
    <dgm:pt modelId="{8B089B61-8FBF-754D-BCD6-911A5A40C959}" type="pres">
      <dgm:prSet presAssocID="{A58641E9-3D7B-E347-BF37-0A5945751AB4}" presName="horz2" presStyleCnt="0"/>
      <dgm:spPr/>
    </dgm:pt>
    <dgm:pt modelId="{21F17444-1979-A946-8CC1-5F2326F7B11A}" type="pres">
      <dgm:prSet presAssocID="{A58641E9-3D7B-E347-BF37-0A5945751AB4}" presName="horzSpace2" presStyleCnt="0"/>
      <dgm:spPr/>
    </dgm:pt>
    <dgm:pt modelId="{C9444ED9-C7FA-2549-A03D-353CABB4360F}" type="pres">
      <dgm:prSet presAssocID="{A58641E9-3D7B-E347-BF37-0A5945751AB4}" presName="tx2" presStyleLbl="revTx" presStyleIdx="1" presStyleCnt="12"/>
      <dgm:spPr/>
      <dgm:t>
        <a:bodyPr/>
        <a:lstStyle/>
        <a:p>
          <a:endParaRPr lang="en-US"/>
        </a:p>
      </dgm:t>
    </dgm:pt>
    <dgm:pt modelId="{F81C5D2D-FBEB-9845-BA76-A9C63E5AB248}" type="pres">
      <dgm:prSet presAssocID="{A58641E9-3D7B-E347-BF37-0A5945751AB4}" presName="vert2" presStyleCnt="0"/>
      <dgm:spPr/>
    </dgm:pt>
    <dgm:pt modelId="{8F08A1B9-2A83-134F-8A25-6A0F50003536}" type="pres">
      <dgm:prSet presAssocID="{A58641E9-3D7B-E347-BF37-0A5945751AB4}" presName="thinLine2b" presStyleLbl="callout" presStyleIdx="0" presStyleCnt="11"/>
      <dgm:spPr/>
    </dgm:pt>
    <dgm:pt modelId="{E7D81B68-C7C0-F14B-9D44-C98735516DFD}" type="pres">
      <dgm:prSet presAssocID="{A58641E9-3D7B-E347-BF37-0A5945751AB4}" presName="vertSpace2b" presStyleCnt="0"/>
      <dgm:spPr/>
    </dgm:pt>
    <dgm:pt modelId="{7CDF188A-3FB8-8849-B7F5-25D2F1E3E2E0}" type="pres">
      <dgm:prSet presAssocID="{835D5517-2D1B-8248-AA4F-A90711B89633}" presName="horz2" presStyleCnt="0"/>
      <dgm:spPr/>
    </dgm:pt>
    <dgm:pt modelId="{6C863ADF-DC0A-D54E-B621-D6D42135A0C2}" type="pres">
      <dgm:prSet presAssocID="{835D5517-2D1B-8248-AA4F-A90711B89633}" presName="horzSpace2" presStyleCnt="0"/>
      <dgm:spPr/>
    </dgm:pt>
    <dgm:pt modelId="{CA259E7B-4D37-3B46-9083-83DD5545F833}" type="pres">
      <dgm:prSet presAssocID="{835D5517-2D1B-8248-AA4F-A90711B89633}" presName="tx2" presStyleLbl="revTx" presStyleIdx="2" presStyleCnt="12"/>
      <dgm:spPr/>
      <dgm:t>
        <a:bodyPr/>
        <a:lstStyle/>
        <a:p>
          <a:endParaRPr lang="en-US"/>
        </a:p>
      </dgm:t>
    </dgm:pt>
    <dgm:pt modelId="{3D4AC495-3BB8-E448-A713-147959BC0627}" type="pres">
      <dgm:prSet presAssocID="{835D5517-2D1B-8248-AA4F-A90711B89633}" presName="vert2" presStyleCnt="0"/>
      <dgm:spPr/>
    </dgm:pt>
    <dgm:pt modelId="{AE8CCBF8-47B1-FD43-B84E-532A16D6C177}" type="pres">
      <dgm:prSet presAssocID="{835D5517-2D1B-8248-AA4F-A90711B89633}" presName="thinLine2b" presStyleLbl="callout" presStyleIdx="1" presStyleCnt="11"/>
      <dgm:spPr/>
    </dgm:pt>
    <dgm:pt modelId="{83474F55-48AF-1E46-87BF-E488E501E5E9}" type="pres">
      <dgm:prSet presAssocID="{835D5517-2D1B-8248-AA4F-A90711B89633}" presName="vertSpace2b" presStyleCnt="0"/>
      <dgm:spPr/>
    </dgm:pt>
    <dgm:pt modelId="{49240B26-1BDE-9D45-B702-BFA30889A975}" type="pres">
      <dgm:prSet presAssocID="{2C326AFC-C2EA-E44C-B7AB-01C77A29CCA1}" presName="horz2" presStyleCnt="0"/>
      <dgm:spPr/>
    </dgm:pt>
    <dgm:pt modelId="{79023AD9-8B31-B44A-9740-6C7A18ECB1C7}" type="pres">
      <dgm:prSet presAssocID="{2C326AFC-C2EA-E44C-B7AB-01C77A29CCA1}" presName="horzSpace2" presStyleCnt="0"/>
      <dgm:spPr/>
    </dgm:pt>
    <dgm:pt modelId="{2BD6C37C-9833-FC4A-AA39-88B13DC067FE}" type="pres">
      <dgm:prSet presAssocID="{2C326AFC-C2EA-E44C-B7AB-01C77A29CCA1}" presName="tx2" presStyleLbl="revTx" presStyleIdx="3" presStyleCnt="12"/>
      <dgm:spPr/>
      <dgm:t>
        <a:bodyPr/>
        <a:lstStyle/>
        <a:p>
          <a:endParaRPr lang="en-US"/>
        </a:p>
      </dgm:t>
    </dgm:pt>
    <dgm:pt modelId="{0E68139C-3800-3D4A-92DD-436680577F35}" type="pres">
      <dgm:prSet presAssocID="{2C326AFC-C2EA-E44C-B7AB-01C77A29CCA1}" presName="vert2" presStyleCnt="0"/>
      <dgm:spPr/>
    </dgm:pt>
    <dgm:pt modelId="{E1D9CDCE-9C3F-434A-988D-767C6F5FD883}" type="pres">
      <dgm:prSet presAssocID="{2C326AFC-C2EA-E44C-B7AB-01C77A29CCA1}" presName="thinLine2b" presStyleLbl="callout" presStyleIdx="2" presStyleCnt="11"/>
      <dgm:spPr/>
    </dgm:pt>
    <dgm:pt modelId="{7772FE26-1C12-FA4E-B51C-882AB098C3A3}" type="pres">
      <dgm:prSet presAssocID="{2C326AFC-C2EA-E44C-B7AB-01C77A29CCA1}" presName="vertSpace2b" presStyleCnt="0"/>
      <dgm:spPr/>
    </dgm:pt>
    <dgm:pt modelId="{3F3EAC72-0C86-BB4B-9EE3-C719A0F068D2}" type="pres">
      <dgm:prSet presAssocID="{79B1EAA1-67A6-2348-A2A5-4A71BFA7C904}" presName="horz2" presStyleCnt="0"/>
      <dgm:spPr/>
    </dgm:pt>
    <dgm:pt modelId="{D55652B7-06E1-3843-B6E0-0C7136E2AE4B}" type="pres">
      <dgm:prSet presAssocID="{79B1EAA1-67A6-2348-A2A5-4A71BFA7C904}" presName="horzSpace2" presStyleCnt="0"/>
      <dgm:spPr/>
    </dgm:pt>
    <dgm:pt modelId="{32F1DCD4-054E-CD45-902F-6169F429FFC5}" type="pres">
      <dgm:prSet presAssocID="{79B1EAA1-67A6-2348-A2A5-4A71BFA7C904}" presName="tx2" presStyleLbl="revTx" presStyleIdx="4" presStyleCnt="12"/>
      <dgm:spPr/>
      <dgm:t>
        <a:bodyPr/>
        <a:lstStyle/>
        <a:p>
          <a:endParaRPr lang="en-US"/>
        </a:p>
      </dgm:t>
    </dgm:pt>
    <dgm:pt modelId="{53031AF0-DD31-2944-8D79-C5F5C9413E2C}" type="pres">
      <dgm:prSet presAssocID="{79B1EAA1-67A6-2348-A2A5-4A71BFA7C904}" presName="vert2" presStyleCnt="0"/>
      <dgm:spPr/>
    </dgm:pt>
    <dgm:pt modelId="{49DEF2BA-B2A1-A14D-80E6-B4781644D6DB}" type="pres">
      <dgm:prSet presAssocID="{79B1EAA1-67A6-2348-A2A5-4A71BFA7C904}" presName="thinLine2b" presStyleLbl="callout" presStyleIdx="3" presStyleCnt="11"/>
      <dgm:spPr/>
    </dgm:pt>
    <dgm:pt modelId="{2FA494BF-654F-6945-A842-B00C8036B1AF}" type="pres">
      <dgm:prSet presAssocID="{79B1EAA1-67A6-2348-A2A5-4A71BFA7C904}" presName="vertSpace2b" presStyleCnt="0"/>
      <dgm:spPr/>
    </dgm:pt>
    <dgm:pt modelId="{20AB3583-5332-494C-9E20-B1FA8F776144}" type="pres">
      <dgm:prSet presAssocID="{27785EC8-EFB8-8D47-9D1A-90DD50CFFCBC}" presName="horz2" presStyleCnt="0"/>
      <dgm:spPr/>
    </dgm:pt>
    <dgm:pt modelId="{6FD7598D-2FC6-9643-A2F3-69C5320C3249}" type="pres">
      <dgm:prSet presAssocID="{27785EC8-EFB8-8D47-9D1A-90DD50CFFCBC}" presName="horzSpace2" presStyleCnt="0"/>
      <dgm:spPr/>
    </dgm:pt>
    <dgm:pt modelId="{B3AD5D36-2301-FC46-A53D-39EA3CD7DB20}" type="pres">
      <dgm:prSet presAssocID="{27785EC8-EFB8-8D47-9D1A-90DD50CFFCBC}" presName="tx2" presStyleLbl="revTx" presStyleIdx="5" presStyleCnt="12"/>
      <dgm:spPr/>
      <dgm:t>
        <a:bodyPr/>
        <a:lstStyle/>
        <a:p>
          <a:endParaRPr lang="en-US"/>
        </a:p>
      </dgm:t>
    </dgm:pt>
    <dgm:pt modelId="{7752B3E1-7A92-CD49-83B2-31F6412568D6}" type="pres">
      <dgm:prSet presAssocID="{27785EC8-EFB8-8D47-9D1A-90DD50CFFCBC}" presName="vert2" presStyleCnt="0"/>
      <dgm:spPr/>
    </dgm:pt>
    <dgm:pt modelId="{11FBFDA2-9575-C849-A7CB-7125705C06CA}" type="pres">
      <dgm:prSet presAssocID="{27785EC8-EFB8-8D47-9D1A-90DD50CFFCBC}" presName="thinLine2b" presStyleLbl="callout" presStyleIdx="4" presStyleCnt="11"/>
      <dgm:spPr/>
    </dgm:pt>
    <dgm:pt modelId="{77CF8DA1-F387-844A-9DDC-EE3E386DDD70}" type="pres">
      <dgm:prSet presAssocID="{27785EC8-EFB8-8D47-9D1A-90DD50CFFCBC}" presName="vertSpace2b" presStyleCnt="0"/>
      <dgm:spPr/>
    </dgm:pt>
    <dgm:pt modelId="{F8294B55-7197-F44F-A7A5-2D189D918297}" type="pres">
      <dgm:prSet presAssocID="{5A3B8FB6-6AC3-3B41-AE4F-89D78FC6C836}" presName="horz2" presStyleCnt="0"/>
      <dgm:spPr/>
    </dgm:pt>
    <dgm:pt modelId="{C9DAC866-4E95-774C-8B62-D4F76AFEDC6F}" type="pres">
      <dgm:prSet presAssocID="{5A3B8FB6-6AC3-3B41-AE4F-89D78FC6C836}" presName="horzSpace2" presStyleCnt="0"/>
      <dgm:spPr/>
    </dgm:pt>
    <dgm:pt modelId="{26652524-6F36-5441-B914-CD093234349F}" type="pres">
      <dgm:prSet presAssocID="{5A3B8FB6-6AC3-3B41-AE4F-89D78FC6C836}" presName="tx2" presStyleLbl="revTx" presStyleIdx="6" presStyleCnt="12"/>
      <dgm:spPr/>
      <dgm:t>
        <a:bodyPr/>
        <a:lstStyle/>
        <a:p>
          <a:endParaRPr lang="en-US"/>
        </a:p>
      </dgm:t>
    </dgm:pt>
    <dgm:pt modelId="{1031F894-8B8B-2240-9CE1-00551D6F8047}" type="pres">
      <dgm:prSet presAssocID="{5A3B8FB6-6AC3-3B41-AE4F-89D78FC6C836}" presName="vert2" presStyleCnt="0"/>
      <dgm:spPr/>
    </dgm:pt>
    <dgm:pt modelId="{18EC6C3E-F94F-014F-8199-DB0CE6E18153}" type="pres">
      <dgm:prSet presAssocID="{5A3B8FB6-6AC3-3B41-AE4F-89D78FC6C836}" presName="thinLine2b" presStyleLbl="callout" presStyleIdx="5" presStyleCnt="11"/>
      <dgm:spPr/>
    </dgm:pt>
    <dgm:pt modelId="{7AD07F5D-97C8-904F-A73A-F22FED58DC05}" type="pres">
      <dgm:prSet presAssocID="{5A3B8FB6-6AC3-3B41-AE4F-89D78FC6C836}" presName="vertSpace2b" presStyleCnt="0"/>
      <dgm:spPr/>
    </dgm:pt>
    <dgm:pt modelId="{D87B3B56-32E5-644B-9D27-CB3750782AD4}" type="pres">
      <dgm:prSet presAssocID="{3B88D547-EFB6-F448-86B2-FD130D3CD1D1}" presName="horz2" presStyleCnt="0"/>
      <dgm:spPr/>
    </dgm:pt>
    <dgm:pt modelId="{5118C2EF-4932-F54F-AEC5-A63FFB0C23FF}" type="pres">
      <dgm:prSet presAssocID="{3B88D547-EFB6-F448-86B2-FD130D3CD1D1}" presName="horzSpace2" presStyleCnt="0"/>
      <dgm:spPr/>
    </dgm:pt>
    <dgm:pt modelId="{5866B36C-BADC-0244-B4B0-C3796E3E1BD7}" type="pres">
      <dgm:prSet presAssocID="{3B88D547-EFB6-F448-86B2-FD130D3CD1D1}" presName="tx2" presStyleLbl="revTx" presStyleIdx="7" presStyleCnt="12"/>
      <dgm:spPr/>
      <dgm:t>
        <a:bodyPr/>
        <a:lstStyle/>
        <a:p>
          <a:endParaRPr lang="en-US"/>
        </a:p>
      </dgm:t>
    </dgm:pt>
    <dgm:pt modelId="{B66AEB6C-6A04-5C49-A293-D1F5BBF99C23}" type="pres">
      <dgm:prSet presAssocID="{3B88D547-EFB6-F448-86B2-FD130D3CD1D1}" presName="vert2" presStyleCnt="0"/>
      <dgm:spPr/>
    </dgm:pt>
    <dgm:pt modelId="{0FB33169-8BE5-8D44-87F5-7D935125B0BF}" type="pres">
      <dgm:prSet presAssocID="{3B88D547-EFB6-F448-86B2-FD130D3CD1D1}" presName="thinLine2b" presStyleLbl="callout" presStyleIdx="6" presStyleCnt="11"/>
      <dgm:spPr/>
    </dgm:pt>
    <dgm:pt modelId="{7D0B973D-2110-394A-B553-35A13CBDCE21}" type="pres">
      <dgm:prSet presAssocID="{3B88D547-EFB6-F448-86B2-FD130D3CD1D1}" presName="vertSpace2b" presStyleCnt="0"/>
      <dgm:spPr/>
    </dgm:pt>
    <dgm:pt modelId="{DFE64E89-0025-FF40-A1A9-08F87EDB400A}" type="pres">
      <dgm:prSet presAssocID="{25C7F7F6-AE0B-0643-870E-7DF3F717BFA8}" presName="horz2" presStyleCnt="0"/>
      <dgm:spPr/>
    </dgm:pt>
    <dgm:pt modelId="{906C169B-698C-6141-9B39-69FC7217AD66}" type="pres">
      <dgm:prSet presAssocID="{25C7F7F6-AE0B-0643-870E-7DF3F717BFA8}" presName="horzSpace2" presStyleCnt="0"/>
      <dgm:spPr/>
    </dgm:pt>
    <dgm:pt modelId="{25C2B9FF-ED18-3245-8671-FBF81E69FC6A}" type="pres">
      <dgm:prSet presAssocID="{25C7F7F6-AE0B-0643-870E-7DF3F717BFA8}" presName="tx2" presStyleLbl="revTx" presStyleIdx="8" presStyleCnt="12"/>
      <dgm:spPr/>
      <dgm:t>
        <a:bodyPr/>
        <a:lstStyle/>
        <a:p>
          <a:endParaRPr lang="en-US"/>
        </a:p>
      </dgm:t>
    </dgm:pt>
    <dgm:pt modelId="{414E9C95-7D98-644C-87DA-42BF7BDCD70B}" type="pres">
      <dgm:prSet presAssocID="{25C7F7F6-AE0B-0643-870E-7DF3F717BFA8}" presName="vert2" presStyleCnt="0"/>
      <dgm:spPr/>
    </dgm:pt>
    <dgm:pt modelId="{6B436BA8-7A65-2747-8AC7-DC697CB48F91}" type="pres">
      <dgm:prSet presAssocID="{25C7F7F6-AE0B-0643-870E-7DF3F717BFA8}" presName="thinLine2b" presStyleLbl="callout" presStyleIdx="7" presStyleCnt="11"/>
      <dgm:spPr/>
    </dgm:pt>
    <dgm:pt modelId="{8A3414B1-BF31-6341-906F-46A9BCEA1555}" type="pres">
      <dgm:prSet presAssocID="{25C7F7F6-AE0B-0643-870E-7DF3F717BFA8}" presName="vertSpace2b" presStyleCnt="0"/>
      <dgm:spPr/>
    </dgm:pt>
    <dgm:pt modelId="{0C4A329A-85B7-E148-BE08-CEA1F9ABEA75}" type="pres">
      <dgm:prSet presAssocID="{A495625B-91C2-9942-AB6F-469FBBD22008}" presName="horz2" presStyleCnt="0"/>
      <dgm:spPr/>
    </dgm:pt>
    <dgm:pt modelId="{24824268-07EB-C84A-A9CA-CEF0276E7B4F}" type="pres">
      <dgm:prSet presAssocID="{A495625B-91C2-9942-AB6F-469FBBD22008}" presName="horzSpace2" presStyleCnt="0"/>
      <dgm:spPr/>
    </dgm:pt>
    <dgm:pt modelId="{FEEF70C5-98EF-FF44-A395-4D9046C7BB8B}" type="pres">
      <dgm:prSet presAssocID="{A495625B-91C2-9942-AB6F-469FBBD22008}" presName="tx2" presStyleLbl="revTx" presStyleIdx="9" presStyleCnt="12"/>
      <dgm:spPr/>
      <dgm:t>
        <a:bodyPr/>
        <a:lstStyle/>
        <a:p>
          <a:endParaRPr lang="en-US"/>
        </a:p>
      </dgm:t>
    </dgm:pt>
    <dgm:pt modelId="{7072570A-837E-5247-907B-CA416A3C4BBD}" type="pres">
      <dgm:prSet presAssocID="{A495625B-91C2-9942-AB6F-469FBBD22008}" presName="vert2" presStyleCnt="0"/>
      <dgm:spPr/>
    </dgm:pt>
    <dgm:pt modelId="{9F25148F-A1F7-874D-946D-8FBDE0BCC3B4}" type="pres">
      <dgm:prSet presAssocID="{A495625B-91C2-9942-AB6F-469FBBD22008}" presName="thinLine2b" presStyleLbl="callout" presStyleIdx="8" presStyleCnt="11"/>
      <dgm:spPr/>
    </dgm:pt>
    <dgm:pt modelId="{F1B8FFF8-8D69-6A43-B021-1636C492274D}" type="pres">
      <dgm:prSet presAssocID="{A495625B-91C2-9942-AB6F-469FBBD22008}" presName="vertSpace2b" presStyleCnt="0"/>
      <dgm:spPr/>
    </dgm:pt>
    <dgm:pt modelId="{AA95C8FC-6977-8D4A-A72E-F5E53D44A68D}" type="pres">
      <dgm:prSet presAssocID="{43AD17A5-7140-B542-86FD-BC8BC3424FE6}" presName="horz2" presStyleCnt="0"/>
      <dgm:spPr/>
    </dgm:pt>
    <dgm:pt modelId="{2EFC8E62-864B-C446-A9DB-9615A48B49B8}" type="pres">
      <dgm:prSet presAssocID="{43AD17A5-7140-B542-86FD-BC8BC3424FE6}" presName="horzSpace2" presStyleCnt="0"/>
      <dgm:spPr/>
    </dgm:pt>
    <dgm:pt modelId="{D479C2DE-C8CD-DE42-8C4C-992302DF70D5}" type="pres">
      <dgm:prSet presAssocID="{43AD17A5-7140-B542-86FD-BC8BC3424FE6}" presName="tx2" presStyleLbl="revTx" presStyleIdx="10" presStyleCnt="12"/>
      <dgm:spPr/>
      <dgm:t>
        <a:bodyPr/>
        <a:lstStyle/>
        <a:p>
          <a:endParaRPr lang="en-US"/>
        </a:p>
      </dgm:t>
    </dgm:pt>
    <dgm:pt modelId="{B2DDD9A9-FEB6-5F4B-A420-C43346B23AAA}" type="pres">
      <dgm:prSet presAssocID="{43AD17A5-7140-B542-86FD-BC8BC3424FE6}" presName="vert2" presStyleCnt="0"/>
      <dgm:spPr/>
    </dgm:pt>
    <dgm:pt modelId="{76CBE656-D0FD-4C49-80E3-41D23CE71EE4}" type="pres">
      <dgm:prSet presAssocID="{43AD17A5-7140-B542-86FD-BC8BC3424FE6}" presName="thinLine2b" presStyleLbl="callout" presStyleIdx="9" presStyleCnt="11"/>
      <dgm:spPr/>
    </dgm:pt>
    <dgm:pt modelId="{ACD81904-B264-BA4B-8BB4-59806A369246}" type="pres">
      <dgm:prSet presAssocID="{43AD17A5-7140-B542-86FD-BC8BC3424FE6}" presName="vertSpace2b" presStyleCnt="0"/>
      <dgm:spPr/>
    </dgm:pt>
    <dgm:pt modelId="{52FA7938-F9C6-EC46-B394-6ED1E2278539}" type="pres">
      <dgm:prSet presAssocID="{75EB0AAA-58FC-4442-B9AF-CE80A63B1ADF}" presName="horz2" presStyleCnt="0"/>
      <dgm:spPr/>
    </dgm:pt>
    <dgm:pt modelId="{31CABD1D-0451-1249-970F-2539E111EA07}" type="pres">
      <dgm:prSet presAssocID="{75EB0AAA-58FC-4442-B9AF-CE80A63B1ADF}" presName="horzSpace2" presStyleCnt="0"/>
      <dgm:spPr/>
    </dgm:pt>
    <dgm:pt modelId="{B6AA12E9-F9B6-CA41-983D-0845EE2394B9}" type="pres">
      <dgm:prSet presAssocID="{75EB0AAA-58FC-4442-B9AF-CE80A63B1ADF}" presName="tx2" presStyleLbl="revTx" presStyleIdx="11" presStyleCnt="12"/>
      <dgm:spPr/>
      <dgm:t>
        <a:bodyPr/>
        <a:lstStyle/>
        <a:p>
          <a:endParaRPr lang="en-US"/>
        </a:p>
      </dgm:t>
    </dgm:pt>
    <dgm:pt modelId="{38E14DAC-C773-9443-A77B-CD521DBD1F36}" type="pres">
      <dgm:prSet presAssocID="{75EB0AAA-58FC-4442-B9AF-CE80A63B1ADF}" presName="vert2" presStyleCnt="0"/>
      <dgm:spPr/>
    </dgm:pt>
    <dgm:pt modelId="{E24AF13E-657B-0D43-A341-5474B7087E0C}" type="pres">
      <dgm:prSet presAssocID="{75EB0AAA-58FC-4442-B9AF-CE80A63B1ADF}" presName="thinLine2b" presStyleLbl="callout" presStyleIdx="10" presStyleCnt="11"/>
      <dgm:spPr/>
    </dgm:pt>
    <dgm:pt modelId="{3E292400-85E3-2A44-ACB1-ABC4B4F8C8D1}" type="pres">
      <dgm:prSet presAssocID="{75EB0AAA-58FC-4442-B9AF-CE80A63B1ADF}" presName="vertSpace2b" presStyleCnt="0"/>
      <dgm:spPr/>
    </dgm:pt>
  </dgm:ptLst>
  <dgm:cxnLst>
    <dgm:cxn modelId="{37B2395B-79B5-9843-ACDE-76DE4672A503}" type="presOf" srcId="{75EB0AAA-58FC-4442-B9AF-CE80A63B1ADF}" destId="{B6AA12E9-F9B6-CA41-983D-0845EE2394B9}" srcOrd="0" destOrd="0" presId="urn:microsoft.com/office/officeart/2008/layout/LinedList"/>
    <dgm:cxn modelId="{4598E910-7A7D-F747-A667-618320F61A32}" srcId="{71A3EE73-688C-2446-A535-567F4DCE3C18}" destId="{79B1EAA1-67A6-2348-A2A5-4A71BFA7C904}" srcOrd="3" destOrd="0" parTransId="{0ADBB012-7D3C-A846-B85C-CB96D3C4F009}" sibTransId="{CC9AAC8C-477F-E044-B20B-5EA9233152BA}"/>
    <dgm:cxn modelId="{2B88B698-D730-C84B-BBA1-4B9FDD601673}" type="presOf" srcId="{2C326AFC-C2EA-E44C-B7AB-01C77A29CCA1}" destId="{2BD6C37C-9833-FC4A-AA39-88B13DC067FE}" srcOrd="0" destOrd="0" presId="urn:microsoft.com/office/officeart/2008/layout/LinedList"/>
    <dgm:cxn modelId="{2C1E7E9B-D077-D04E-9C85-1120E8DE6DDD}" type="presOf" srcId="{25C7F7F6-AE0B-0643-870E-7DF3F717BFA8}" destId="{25C2B9FF-ED18-3245-8671-FBF81E69FC6A}" srcOrd="0" destOrd="0" presId="urn:microsoft.com/office/officeart/2008/layout/LinedList"/>
    <dgm:cxn modelId="{176271D0-8F0D-DA4F-966D-1FADDE8E5D99}" srcId="{71A3EE73-688C-2446-A535-567F4DCE3C18}" destId="{2C326AFC-C2EA-E44C-B7AB-01C77A29CCA1}" srcOrd="2" destOrd="0" parTransId="{6160D192-B91B-BE4A-9812-FE271D2EC13B}" sibTransId="{6CC8F9D4-747B-CF40-A33A-0B5AB16678E0}"/>
    <dgm:cxn modelId="{5553ED13-F394-AE46-9883-EFBE58408AE6}" type="presOf" srcId="{79B1EAA1-67A6-2348-A2A5-4A71BFA7C904}" destId="{32F1DCD4-054E-CD45-902F-6169F429FFC5}" srcOrd="0" destOrd="0" presId="urn:microsoft.com/office/officeart/2008/layout/LinedList"/>
    <dgm:cxn modelId="{2E91169F-9716-8243-A879-D6E7B7D42668}" type="presOf" srcId="{27785EC8-EFB8-8D47-9D1A-90DD50CFFCBC}" destId="{B3AD5D36-2301-FC46-A53D-39EA3CD7DB20}" srcOrd="0" destOrd="0" presId="urn:microsoft.com/office/officeart/2008/layout/LinedList"/>
    <dgm:cxn modelId="{37CBF98C-B465-F74D-A221-068C9C0162DB}" type="presOf" srcId="{43AD17A5-7140-B542-86FD-BC8BC3424FE6}" destId="{D479C2DE-C8CD-DE42-8C4C-992302DF70D5}" srcOrd="0" destOrd="0" presId="urn:microsoft.com/office/officeart/2008/layout/LinedList"/>
    <dgm:cxn modelId="{7B5994A9-D710-FB40-A099-AADAF7BA012C}" srcId="{71A3EE73-688C-2446-A535-567F4DCE3C18}" destId="{27785EC8-EFB8-8D47-9D1A-90DD50CFFCBC}" srcOrd="4" destOrd="0" parTransId="{ECDDF20E-D2D9-484A-9150-28BE7AFA0393}" sibTransId="{A6EA6775-39B8-0342-8ED7-F0EC42AB329C}"/>
    <dgm:cxn modelId="{D5308D3D-B87B-2E49-AD2D-A03CAF69C47D}" srcId="{400719A6-3064-0D43-AFDE-464B4A841F4C}" destId="{71A3EE73-688C-2446-A535-567F4DCE3C18}" srcOrd="0" destOrd="0" parTransId="{8B849FA8-BA06-A648-BCFA-BFE8033AA64A}" sibTransId="{E846DDDE-EFFD-B449-8A04-2304CE4ABB71}"/>
    <dgm:cxn modelId="{A892C449-742F-344C-ADE8-6A5E5B72124D}" type="presOf" srcId="{5A3B8FB6-6AC3-3B41-AE4F-89D78FC6C836}" destId="{26652524-6F36-5441-B914-CD093234349F}" srcOrd="0" destOrd="0" presId="urn:microsoft.com/office/officeart/2008/layout/LinedList"/>
    <dgm:cxn modelId="{C9BFF884-1EA2-5646-8ECD-B3A6584D5BB7}" type="presOf" srcId="{71A3EE73-688C-2446-A535-567F4DCE3C18}" destId="{D4830F91-0CF6-E14E-9027-C6163544103D}" srcOrd="0" destOrd="0" presId="urn:microsoft.com/office/officeart/2008/layout/LinedList"/>
    <dgm:cxn modelId="{AEB5F140-B33E-1844-8D58-7CCBFA522B12}" type="presOf" srcId="{835D5517-2D1B-8248-AA4F-A90711B89633}" destId="{CA259E7B-4D37-3B46-9083-83DD5545F833}" srcOrd="0" destOrd="0" presId="urn:microsoft.com/office/officeart/2008/layout/LinedList"/>
    <dgm:cxn modelId="{97786AB2-3BD5-A34D-BD87-BD5CA5558AC6}" srcId="{71A3EE73-688C-2446-A535-567F4DCE3C18}" destId="{A495625B-91C2-9942-AB6F-469FBBD22008}" srcOrd="8" destOrd="0" parTransId="{A722C485-B4A9-A143-B342-995823629E0A}" sibTransId="{F368F683-A519-844F-8AD8-812DFE430F3E}"/>
    <dgm:cxn modelId="{75731305-3EB9-934F-B357-6CEA108A0C5D}" srcId="{71A3EE73-688C-2446-A535-567F4DCE3C18}" destId="{43AD17A5-7140-B542-86FD-BC8BC3424FE6}" srcOrd="9" destOrd="0" parTransId="{A2339BD4-B86F-2B47-B2EF-DF491E1525A2}" sibTransId="{A3479A1F-3FC8-E846-88FC-6E00BBE960C0}"/>
    <dgm:cxn modelId="{AC9B2396-4870-4F4F-AB0A-CA164C6EACF5}" type="presOf" srcId="{A58641E9-3D7B-E347-BF37-0A5945751AB4}" destId="{C9444ED9-C7FA-2549-A03D-353CABB4360F}" srcOrd="0" destOrd="0" presId="urn:microsoft.com/office/officeart/2008/layout/LinedList"/>
    <dgm:cxn modelId="{B2C7E486-4A72-984B-978C-C2FD8FD05293}" srcId="{71A3EE73-688C-2446-A535-567F4DCE3C18}" destId="{835D5517-2D1B-8248-AA4F-A90711B89633}" srcOrd="1" destOrd="0" parTransId="{379DDDF1-0540-A142-84BC-F4686F773EDB}" sibTransId="{BD850DF9-D403-C644-9DC5-52B2CA83B3E3}"/>
    <dgm:cxn modelId="{1E1BB866-34B5-354E-9680-A64277E0922B}" srcId="{71A3EE73-688C-2446-A535-567F4DCE3C18}" destId="{A58641E9-3D7B-E347-BF37-0A5945751AB4}" srcOrd="0" destOrd="0" parTransId="{BE281ACB-0E4D-574D-8931-C6309CC56740}" sibTransId="{CBCBDD33-E404-5846-92F2-1EA4DD89917D}"/>
    <dgm:cxn modelId="{29C04A68-AF8E-6043-8124-0CE23E7751CA}" srcId="{71A3EE73-688C-2446-A535-567F4DCE3C18}" destId="{75EB0AAA-58FC-4442-B9AF-CE80A63B1ADF}" srcOrd="10" destOrd="0" parTransId="{02AE81B3-368B-7646-955D-567FBDBF263E}" sibTransId="{930FC171-F24E-E54F-830E-074B0EAFD652}"/>
    <dgm:cxn modelId="{4E5E1256-5076-E44F-A85B-19F227ABD033}" srcId="{71A3EE73-688C-2446-A535-567F4DCE3C18}" destId="{25C7F7F6-AE0B-0643-870E-7DF3F717BFA8}" srcOrd="7" destOrd="0" parTransId="{06816542-1477-324C-BBE8-11AECC5AC835}" sibTransId="{7C9E682A-54B7-8B49-BF52-8FE3882884AA}"/>
    <dgm:cxn modelId="{40EDC30D-351F-EB4C-8889-034224E405CE}" type="presOf" srcId="{400719A6-3064-0D43-AFDE-464B4A841F4C}" destId="{627D2A9F-9221-B74C-B412-65B08B3B1191}" srcOrd="0" destOrd="0" presId="urn:microsoft.com/office/officeart/2008/layout/LinedList"/>
    <dgm:cxn modelId="{C6FC7D20-7AF8-C540-BD5E-41E3D6A01185}" srcId="{71A3EE73-688C-2446-A535-567F4DCE3C18}" destId="{5A3B8FB6-6AC3-3B41-AE4F-89D78FC6C836}" srcOrd="5" destOrd="0" parTransId="{9A4B9C01-237F-7847-B1B1-FE4C9E01F158}" sibTransId="{A928F159-7083-3741-88C3-3CDBE172370A}"/>
    <dgm:cxn modelId="{641F6B00-940E-F841-A121-865916AC9B29}" type="presOf" srcId="{3B88D547-EFB6-F448-86B2-FD130D3CD1D1}" destId="{5866B36C-BADC-0244-B4B0-C3796E3E1BD7}" srcOrd="0" destOrd="0" presId="urn:microsoft.com/office/officeart/2008/layout/LinedList"/>
    <dgm:cxn modelId="{4FC5ADAF-B320-0F47-A8D6-B9B28B9BCD20}" type="presOf" srcId="{A495625B-91C2-9942-AB6F-469FBBD22008}" destId="{FEEF70C5-98EF-FF44-A395-4D9046C7BB8B}" srcOrd="0" destOrd="0" presId="urn:microsoft.com/office/officeart/2008/layout/LinedList"/>
    <dgm:cxn modelId="{90C117AD-9F15-BC4A-AF88-8AC1988C3F44}" srcId="{71A3EE73-688C-2446-A535-567F4DCE3C18}" destId="{3B88D547-EFB6-F448-86B2-FD130D3CD1D1}" srcOrd="6" destOrd="0" parTransId="{74D07B72-8EC6-7B4C-850D-DC75DDA2F26C}" sibTransId="{64066CBE-2DD8-8C41-98C9-3A25F361FE59}"/>
    <dgm:cxn modelId="{4159F711-5F51-124F-BF8A-8EAD14C27D2F}" type="presParOf" srcId="{627D2A9F-9221-B74C-B412-65B08B3B1191}" destId="{0A16E549-1035-7842-8373-9CE7A5D82669}" srcOrd="0" destOrd="0" presId="urn:microsoft.com/office/officeart/2008/layout/LinedList"/>
    <dgm:cxn modelId="{3226DB3B-9667-F149-B448-EAE95CA13842}" type="presParOf" srcId="{627D2A9F-9221-B74C-B412-65B08B3B1191}" destId="{E7ECB385-61CD-FC4A-97DD-237973C54479}" srcOrd="1" destOrd="0" presId="urn:microsoft.com/office/officeart/2008/layout/LinedList"/>
    <dgm:cxn modelId="{2E30C6D5-ADDE-CD47-BDA3-D6450399F114}" type="presParOf" srcId="{E7ECB385-61CD-FC4A-97DD-237973C54479}" destId="{D4830F91-0CF6-E14E-9027-C6163544103D}" srcOrd="0" destOrd="0" presId="urn:microsoft.com/office/officeart/2008/layout/LinedList"/>
    <dgm:cxn modelId="{13D93CDC-D73C-7449-A313-1DA7EAB1A34E}" type="presParOf" srcId="{E7ECB385-61CD-FC4A-97DD-237973C54479}" destId="{CDAD6218-2A40-FE48-880D-4517A3D5573E}" srcOrd="1" destOrd="0" presId="urn:microsoft.com/office/officeart/2008/layout/LinedList"/>
    <dgm:cxn modelId="{A0276CEA-2987-8E4B-AEE6-EC4E3AE284F5}" type="presParOf" srcId="{CDAD6218-2A40-FE48-880D-4517A3D5573E}" destId="{A66E93A9-332A-2F42-89D3-B1C4060311B8}" srcOrd="0" destOrd="0" presId="urn:microsoft.com/office/officeart/2008/layout/LinedList"/>
    <dgm:cxn modelId="{52938B3C-8AB9-054D-A8CA-2A607FA63954}" type="presParOf" srcId="{CDAD6218-2A40-FE48-880D-4517A3D5573E}" destId="{8B089B61-8FBF-754D-BCD6-911A5A40C959}" srcOrd="1" destOrd="0" presId="urn:microsoft.com/office/officeart/2008/layout/LinedList"/>
    <dgm:cxn modelId="{938E8EE2-7F56-F044-B488-D980CAEE147C}" type="presParOf" srcId="{8B089B61-8FBF-754D-BCD6-911A5A40C959}" destId="{21F17444-1979-A946-8CC1-5F2326F7B11A}" srcOrd="0" destOrd="0" presId="urn:microsoft.com/office/officeart/2008/layout/LinedList"/>
    <dgm:cxn modelId="{49AE5863-7601-8248-BAE0-BBDFB796C112}" type="presParOf" srcId="{8B089B61-8FBF-754D-BCD6-911A5A40C959}" destId="{C9444ED9-C7FA-2549-A03D-353CABB4360F}" srcOrd="1" destOrd="0" presId="urn:microsoft.com/office/officeart/2008/layout/LinedList"/>
    <dgm:cxn modelId="{14B2C7DB-1891-3F45-A707-747480D9178E}" type="presParOf" srcId="{8B089B61-8FBF-754D-BCD6-911A5A40C959}" destId="{F81C5D2D-FBEB-9845-BA76-A9C63E5AB248}" srcOrd="2" destOrd="0" presId="urn:microsoft.com/office/officeart/2008/layout/LinedList"/>
    <dgm:cxn modelId="{16E94B28-B011-A947-BBAE-939AF6FC559A}" type="presParOf" srcId="{CDAD6218-2A40-FE48-880D-4517A3D5573E}" destId="{8F08A1B9-2A83-134F-8A25-6A0F50003536}" srcOrd="2" destOrd="0" presId="urn:microsoft.com/office/officeart/2008/layout/LinedList"/>
    <dgm:cxn modelId="{0975614A-6A9F-1748-B151-2D440A1577FE}" type="presParOf" srcId="{CDAD6218-2A40-FE48-880D-4517A3D5573E}" destId="{E7D81B68-C7C0-F14B-9D44-C98735516DFD}" srcOrd="3" destOrd="0" presId="urn:microsoft.com/office/officeart/2008/layout/LinedList"/>
    <dgm:cxn modelId="{6FB1A6D0-FE14-D945-82D6-E3EF89C3B71A}" type="presParOf" srcId="{CDAD6218-2A40-FE48-880D-4517A3D5573E}" destId="{7CDF188A-3FB8-8849-B7F5-25D2F1E3E2E0}" srcOrd="4" destOrd="0" presId="urn:microsoft.com/office/officeart/2008/layout/LinedList"/>
    <dgm:cxn modelId="{AE726ED9-564C-1A4B-9FCA-E7369D57C367}" type="presParOf" srcId="{7CDF188A-3FB8-8849-B7F5-25D2F1E3E2E0}" destId="{6C863ADF-DC0A-D54E-B621-D6D42135A0C2}" srcOrd="0" destOrd="0" presId="urn:microsoft.com/office/officeart/2008/layout/LinedList"/>
    <dgm:cxn modelId="{D411F377-FD96-994E-A17A-8E0775560002}" type="presParOf" srcId="{7CDF188A-3FB8-8849-B7F5-25D2F1E3E2E0}" destId="{CA259E7B-4D37-3B46-9083-83DD5545F833}" srcOrd="1" destOrd="0" presId="urn:microsoft.com/office/officeart/2008/layout/LinedList"/>
    <dgm:cxn modelId="{06A63E5F-DD51-FC4A-965B-59BA4A2AC8E0}" type="presParOf" srcId="{7CDF188A-3FB8-8849-B7F5-25D2F1E3E2E0}" destId="{3D4AC495-3BB8-E448-A713-147959BC0627}" srcOrd="2" destOrd="0" presId="urn:microsoft.com/office/officeart/2008/layout/LinedList"/>
    <dgm:cxn modelId="{06C9693F-AE0E-C447-A9CA-B530E9BEB765}" type="presParOf" srcId="{CDAD6218-2A40-FE48-880D-4517A3D5573E}" destId="{AE8CCBF8-47B1-FD43-B84E-532A16D6C177}" srcOrd="5" destOrd="0" presId="urn:microsoft.com/office/officeart/2008/layout/LinedList"/>
    <dgm:cxn modelId="{1BE42CE3-D140-6E43-840D-786CD9AB0A61}" type="presParOf" srcId="{CDAD6218-2A40-FE48-880D-4517A3D5573E}" destId="{83474F55-48AF-1E46-87BF-E488E501E5E9}" srcOrd="6" destOrd="0" presId="urn:microsoft.com/office/officeart/2008/layout/LinedList"/>
    <dgm:cxn modelId="{A531A96F-9B04-F34E-92A0-0D58BDFEC25C}" type="presParOf" srcId="{CDAD6218-2A40-FE48-880D-4517A3D5573E}" destId="{49240B26-1BDE-9D45-B702-BFA30889A975}" srcOrd="7" destOrd="0" presId="urn:microsoft.com/office/officeart/2008/layout/LinedList"/>
    <dgm:cxn modelId="{A9C37A99-2C2B-B040-83DC-C513CB19637E}" type="presParOf" srcId="{49240B26-1BDE-9D45-B702-BFA30889A975}" destId="{79023AD9-8B31-B44A-9740-6C7A18ECB1C7}" srcOrd="0" destOrd="0" presId="urn:microsoft.com/office/officeart/2008/layout/LinedList"/>
    <dgm:cxn modelId="{931289AD-099C-4842-B5E3-E825F0E811F8}" type="presParOf" srcId="{49240B26-1BDE-9D45-B702-BFA30889A975}" destId="{2BD6C37C-9833-FC4A-AA39-88B13DC067FE}" srcOrd="1" destOrd="0" presId="urn:microsoft.com/office/officeart/2008/layout/LinedList"/>
    <dgm:cxn modelId="{EB735FAD-9337-5142-9176-794CC8505D8C}" type="presParOf" srcId="{49240B26-1BDE-9D45-B702-BFA30889A975}" destId="{0E68139C-3800-3D4A-92DD-436680577F35}" srcOrd="2" destOrd="0" presId="urn:microsoft.com/office/officeart/2008/layout/LinedList"/>
    <dgm:cxn modelId="{46AFCB10-32DB-114B-B1EC-F53D28D96274}" type="presParOf" srcId="{CDAD6218-2A40-FE48-880D-4517A3D5573E}" destId="{E1D9CDCE-9C3F-434A-988D-767C6F5FD883}" srcOrd="8" destOrd="0" presId="urn:microsoft.com/office/officeart/2008/layout/LinedList"/>
    <dgm:cxn modelId="{CFAC09F4-BDC1-EE47-BB7F-F31D000E0A41}" type="presParOf" srcId="{CDAD6218-2A40-FE48-880D-4517A3D5573E}" destId="{7772FE26-1C12-FA4E-B51C-882AB098C3A3}" srcOrd="9" destOrd="0" presId="urn:microsoft.com/office/officeart/2008/layout/LinedList"/>
    <dgm:cxn modelId="{5E9A208A-E934-3A4B-8E06-407CB2AF84D3}" type="presParOf" srcId="{CDAD6218-2A40-FE48-880D-4517A3D5573E}" destId="{3F3EAC72-0C86-BB4B-9EE3-C719A0F068D2}" srcOrd="10" destOrd="0" presId="urn:microsoft.com/office/officeart/2008/layout/LinedList"/>
    <dgm:cxn modelId="{326C8137-2C4C-A64E-BDDB-64C15C58F48D}" type="presParOf" srcId="{3F3EAC72-0C86-BB4B-9EE3-C719A0F068D2}" destId="{D55652B7-06E1-3843-B6E0-0C7136E2AE4B}" srcOrd="0" destOrd="0" presId="urn:microsoft.com/office/officeart/2008/layout/LinedList"/>
    <dgm:cxn modelId="{2CF9736D-ED49-A342-981D-13927AF3E26D}" type="presParOf" srcId="{3F3EAC72-0C86-BB4B-9EE3-C719A0F068D2}" destId="{32F1DCD4-054E-CD45-902F-6169F429FFC5}" srcOrd="1" destOrd="0" presId="urn:microsoft.com/office/officeart/2008/layout/LinedList"/>
    <dgm:cxn modelId="{8E2B168F-9987-4146-805A-CE87D4522965}" type="presParOf" srcId="{3F3EAC72-0C86-BB4B-9EE3-C719A0F068D2}" destId="{53031AF0-DD31-2944-8D79-C5F5C9413E2C}" srcOrd="2" destOrd="0" presId="urn:microsoft.com/office/officeart/2008/layout/LinedList"/>
    <dgm:cxn modelId="{8722E071-5872-A04D-9BAA-FA5D4245F663}" type="presParOf" srcId="{CDAD6218-2A40-FE48-880D-4517A3D5573E}" destId="{49DEF2BA-B2A1-A14D-80E6-B4781644D6DB}" srcOrd="11" destOrd="0" presId="urn:microsoft.com/office/officeart/2008/layout/LinedList"/>
    <dgm:cxn modelId="{421AAE7B-5799-6546-A450-1C7136E10B88}" type="presParOf" srcId="{CDAD6218-2A40-FE48-880D-4517A3D5573E}" destId="{2FA494BF-654F-6945-A842-B00C8036B1AF}" srcOrd="12" destOrd="0" presId="urn:microsoft.com/office/officeart/2008/layout/LinedList"/>
    <dgm:cxn modelId="{B105D532-D3A4-D64E-BC63-9F5AF2B5388F}" type="presParOf" srcId="{CDAD6218-2A40-FE48-880D-4517A3D5573E}" destId="{20AB3583-5332-494C-9E20-B1FA8F776144}" srcOrd="13" destOrd="0" presId="urn:microsoft.com/office/officeart/2008/layout/LinedList"/>
    <dgm:cxn modelId="{A6976E6D-40E1-954C-A18D-694BAAC36AD7}" type="presParOf" srcId="{20AB3583-5332-494C-9E20-B1FA8F776144}" destId="{6FD7598D-2FC6-9643-A2F3-69C5320C3249}" srcOrd="0" destOrd="0" presId="urn:microsoft.com/office/officeart/2008/layout/LinedList"/>
    <dgm:cxn modelId="{A1C66534-F519-E340-91C8-1C77BEF3486D}" type="presParOf" srcId="{20AB3583-5332-494C-9E20-B1FA8F776144}" destId="{B3AD5D36-2301-FC46-A53D-39EA3CD7DB20}" srcOrd="1" destOrd="0" presId="urn:microsoft.com/office/officeart/2008/layout/LinedList"/>
    <dgm:cxn modelId="{27636870-37D5-1541-B5F5-A3813E72714F}" type="presParOf" srcId="{20AB3583-5332-494C-9E20-B1FA8F776144}" destId="{7752B3E1-7A92-CD49-83B2-31F6412568D6}" srcOrd="2" destOrd="0" presId="urn:microsoft.com/office/officeart/2008/layout/LinedList"/>
    <dgm:cxn modelId="{E14F11D5-0480-8C4C-9FD5-E110177F313A}" type="presParOf" srcId="{CDAD6218-2A40-FE48-880D-4517A3D5573E}" destId="{11FBFDA2-9575-C849-A7CB-7125705C06CA}" srcOrd="14" destOrd="0" presId="urn:microsoft.com/office/officeart/2008/layout/LinedList"/>
    <dgm:cxn modelId="{D88BBE9D-4832-684B-AFA5-F68A915DB133}" type="presParOf" srcId="{CDAD6218-2A40-FE48-880D-4517A3D5573E}" destId="{77CF8DA1-F387-844A-9DDC-EE3E386DDD70}" srcOrd="15" destOrd="0" presId="urn:microsoft.com/office/officeart/2008/layout/LinedList"/>
    <dgm:cxn modelId="{BA05F42D-2BB0-D445-96B3-BD21BD78308D}" type="presParOf" srcId="{CDAD6218-2A40-FE48-880D-4517A3D5573E}" destId="{F8294B55-7197-F44F-A7A5-2D189D918297}" srcOrd="16" destOrd="0" presId="urn:microsoft.com/office/officeart/2008/layout/LinedList"/>
    <dgm:cxn modelId="{36615DCB-F7FC-C24D-8B41-0FAB3880B9BA}" type="presParOf" srcId="{F8294B55-7197-F44F-A7A5-2D189D918297}" destId="{C9DAC866-4E95-774C-8B62-D4F76AFEDC6F}" srcOrd="0" destOrd="0" presId="urn:microsoft.com/office/officeart/2008/layout/LinedList"/>
    <dgm:cxn modelId="{1DB9FF03-43D1-074E-955A-01CB7B47CF0D}" type="presParOf" srcId="{F8294B55-7197-F44F-A7A5-2D189D918297}" destId="{26652524-6F36-5441-B914-CD093234349F}" srcOrd="1" destOrd="0" presId="urn:microsoft.com/office/officeart/2008/layout/LinedList"/>
    <dgm:cxn modelId="{FBCC11EA-BB07-5D4C-A68F-A89141EF021C}" type="presParOf" srcId="{F8294B55-7197-F44F-A7A5-2D189D918297}" destId="{1031F894-8B8B-2240-9CE1-00551D6F8047}" srcOrd="2" destOrd="0" presId="urn:microsoft.com/office/officeart/2008/layout/LinedList"/>
    <dgm:cxn modelId="{4621E209-C2AF-B74E-84FF-78B3E90ECCFF}" type="presParOf" srcId="{CDAD6218-2A40-FE48-880D-4517A3D5573E}" destId="{18EC6C3E-F94F-014F-8199-DB0CE6E18153}" srcOrd="17" destOrd="0" presId="urn:microsoft.com/office/officeart/2008/layout/LinedList"/>
    <dgm:cxn modelId="{C5BC442A-B8D9-AD4F-A3C7-92599B183D10}" type="presParOf" srcId="{CDAD6218-2A40-FE48-880D-4517A3D5573E}" destId="{7AD07F5D-97C8-904F-A73A-F22FED58DC05}" srcOrd="18" destOrd="0" presId="urn:microsoft.com/office/officeart/2008/layout/LinedList"/>
    <dgm:cxn modelId="{3C746D22-0D8E-F54F-81E3-CB94AED5DC10}" type="presParOf" srcId="{CDAD6218-2A40-FE48-880D-4517A3D5573E}" destId="{D87B3B56-32E5-644B-9D27-CB3750782AD4}" srcOrd="19" destOrd="0" presId="urn:microsoft.com/office/officeart/2008/layout/LinedList"/>
    <dgm:cxn modelId="{A784D401-8735-AA4B-AF62-7A1F5590010B}" type="presParOf" srcId="{D87B3B56-32E5-644B-9D27-CB3750782AD4}" destId="{5118C2EF-4932-F54F-AEC5-A63FFB0C23FF}" srcOrd="0" destOrd="0" presId="urn:microsoft.com/office/officeart/2008/layout/LinedList"/>
    <dgm:cxn modelId="{B51F32E4-20B7-8348-83B5-A82953BF43F0}" type="presParOf" srcId="{D87B3B56-32E5-644B-9D27-CB3750782AD4}" destId="{5866B36C-BADC-0244-B4B0-C3796E3E1BD7}" srcOrd="1" destOrd="0" presId="urn:microsoft.com/office/officeart/2008/layout/LinedList"/>
    <dgm:cxn modelId="{86502599-5C3A-A140-AF58-D05460A0996F}" type="presParOf" srcId="{D87B3B56-32E5-644B-9D27-CB3750782AD4}" destId="{B66AEB6C-6A04-5C49-A293-D1F5BBF99C23}" srcOrd="2" destOrd="0" presId="urn:microsoft.com/office/officeart/2008/layout/LinedList"/>
    <dgm:cxn modelId="{4BD2C2AF-2D11-494D-A7A1-843F8E4AE2BE}" type="presParOf" srcId="{CDAD6218-2A40-FE48-880D-4517A3D5573E}" destId="{0FB33169-8BE5-8D44-87F5-7D935125B0BF}" srcOrd="20" destOrd="0" presId="urn:microsoft.com/office/officeart/2008/layout/LinedList"/>
    <dgm:cxn modelId="{B5B90D80-31DD-C74B-BB50-B4C2C54B2613}" type="presParOf" srcId="{CDAD6218-2A40-FE48-880D-4517A3D5573E}" destId="{7D0B973D-2110-394A-B553-35A13CBDCE21}" srcOrd="21" destOrd="0" presId="urn:microsoft.com/office/officeart/2008/layout/LinedList"/>
    <dgm:cxn modelId="{7C05028B-683B-D44E-B842-B71D05EA4986}" type="presParOf" srcId="{CDAD6218-2A40-FE48-880D-4517A3D5573E}" destId="{DFE64E89-0025-FF40-A1A9-08F87EDB400A}" srcOrd="22" destOrd="0" presId="urn:microsoft.com/office/officeart/2008/layout/LinedList"/>
    <dgm:cxn modelId="{EF828B15-47C0-5F44-A782-264B94F8445A}" type="presParOf" srcId="{DFE64E89-0025-FF40-A1A9-08F87EDB400A}" destId="{906C169B-698C-6141-9B39-69FC7217AD66}" srcOrd="0" destOrd="0" presId="urn:microsoft.com/office/officeart/2008/layout/LinedList"/>
    <dgm:cxn modelId="{9E9FF74A-1C20-E840-B257-98F4CC5ABB24}" type="presParOf" srcId="{DFE64E89-0025-FF40-A1A9-08F87EDB400A}" destId="{25C2B9FF-ED18-3245-8671-FBF81E69FC6A}" srcOrd="1" destOrd="0" presId="urn:microsoft.com/office/officeart/2008/layout/LinedList"/>
    <dgm:cxn modelId="{10E948C4-D60F-074B-AE04-6BEC944D6CD5}" type="presParOf" srcId="{DFE64E89-0025-FF40-A1A9-08F87EDB400A}" destId="{414E9C95-7D98-644C-87DA-42BF7BDCD70B}" srcOrd="2" destOrd="0" presId="urn:microsoft.com/office/officeart/2008/layout/LinedList"/>
    <dgm:cxn modelId="{192E35D2-B0A2-2B44-942E-A3F722A7F7A3}" type="presParOf" srcId="{CDAD6218-2A40-FE48-880D-4517A3D5573E}" destId="{6B436BA8-7A65-2747-8AC7-DC697CB48F91}" srcOrd="23" destOrd="0" presId="urn:microsoft.com/office/officeart/2008/layout/LinedList"/>
    <dgm:cxn modelId="{A86F8C7E-B6EE-054D-B033-DB71191ADA42}" type="presParOf" srcId="{CDAD6218-2A40-FE48-880D-4517A3D5573E}" destId="{8A3414B1-BF31-6341-906F-46A9BCEA1555}" srcOrd="24" destOrd="0" presId="urn:microsoft.com/office/officeart/2008/layout/LinedList"/>
    <dgm:cxn modelId="{1F452198-B246-B347-8A18-9009BF219FD2}" type="presParOf" srcId="{CDAD6218-2A40-FE48-880D-4517A3D5573E}" destId="{0C4A329A-85B7-E148-BE08-CEA1F9ABEA75}" srcOrd="25" destOrd="0" presId="urn:microsoft.com/office/officeart/2008/layout/LinedList"/>
    <dgm:cxn modelId="{144F082F-2ABC-2C4E-BCFE-59DF24E18156}" type="presParOf" srcId="{0C4A329A-85B7-E148-BE08-CEA1F9ABEA75}" destId="{24824268-07EB-C84A-A9CA-CEF0276E7B4F}" srcOrd="0" destOrd="0" presId="urn:microsoft.com/office/officeart/2008/layout/LinedList"/>
    <dgm:cxn modelId="{D1218E48-2FAA-BD4F-BAAA-7DA2BA90B5D0}" type="presParOf" srcId="{0C4A329A-85B7-E148-BE08-CEA1F9ABEA75}" destId="{FEEF70C5-98EF-FF44-A395-4D9046C7BB8B}" srcOrd="1" destOrd="0" presId="urn:microsoft.com/office/officeart/2008/layout/LinedList"/>
    <dgm:cxn modelId="{3EC1022D-07C8-C046-A074-5504AA18BD8D}" type="presParOf" srcId="{0C4A329A-85B7-E148-BE08-CEA1F9ABEA75}" destId="{7072570A-837E-5247-907B-CA416A3C4BBD}" srcOrd="2" destOrd="0" presId="urn:microsoft.com/office/officeart/2008/layout/LinedList"/>
    <dgm:cxn modelId="{7BF1A273-81BB-1F4B-8BD4-59B5F877C701}" type="presParOf" srcId="{CDAD6218-2A40-FE48-880D-4517A3D5573E}" destId="{9F25148F-A1F7-874D-946D-8FBDE0BCC3B4}" srcOrd="26" destOrd="0" presId="urn:microsoft.com/office/officeart/2008/layout/LinedList"/>
    <dgm:cxn modelId="{B5D94BFF-64E9-0E47-93B4-46151641B1E9}" type="presParOf" srcId="{CDAD6218-2A40-FE48-880D-4517A3D5573E}" destId="{F1B8FFF8-8D69-6A43-B021-1636C492274D}" srcOrd="27" destOrd="0" presId="urn:microsoft.com/office/officeart/2008/layout/LinedList"/>
    <dgm:cxn modelId="{ECDCDDBC-D898-694B-82A7-2F2E8EB9939E}" type="presParOf" srcId="{CDAD6218-2A40-FE48-880D-4517A3D5573E}" destId="{AA95C8FC-6977-8D4A-A72E-F5E53D44A68D}" srcOrd="28" destOrd="0" presId="urn:microsoft.com/office/officeart/2008/layout/LinedList"/>
    <dgm:cxn modelId="{67E0588D-AA36-EE4C-B64B-C0B492B9DEDD}" type="presParOf" srcId="{AA95C8FC-6977-8D4A-A72E-F5E53D44A68D}" destId="{2EFC8E62-864B-C446-A9DB-9615A48B49B8}" srcOrd="0" destOrd="0" presId="urn:microsoft.com/office/officeart/2008/layout/LinedList"/>
    <dgm:cxn modelId="{0500C5CF-903C-7641-BAE7-B4C18D9C534E}" type="presParOf" srcId="{AA95C8FC-6977-8D4A-A72E-F5E53D44A68D}" destId="{D479C2DE-C8CD-DE42-8C4C-992302DF70D5}" srcOrd="1" destOrd="0" presId="urn:microsoft.com/office/officeart/2008/layout/LinedList"/>
    <dgm:cxn modelId="{9A5831D3-1839-2847-8687-B3BE8BFB5ED7}" type="presParOf" srcId="{AA95C8FC-6977-8D4A-A72E-F5E53D44A68D}" destId="{B2DDD9A9-FEB6-5F4B-A420-C43346B23AAA}" srcOrd="2" destOrd="0" presId="urn:microsoft.com/office/officeart/2008/layout/LinedList"/>
    <dgm:cxn modelId="{CA2A01FE-BDAE-A74B-AEC6-E08AAC77B5FE}" type="presParOf" srcId="{CDAD6218-2A40-FE48-880D-4517A3D5573E}" destId="{76CBE656-D0FD-4C49-80E3-41D23CE71EE4}" srcOrd="29" destOrd="0" presId="urn:microsoft.com/office/officeart/2008/layout/LinedList"/>
    <dgm:cxn modelId="{C836267A-DB90-AB4C-AE50-0893DAC0A1B5}" type="presParOf" srcId="{CDAD6218-2A40-FE48-880D-4517A3D5573E}" destId="{ACD81904-B264-BA4B-8BB4-59806A369246}" srcOrd="30" destOrd="0" presId="urn:microsoft.com/office/officeart/2008/layout/LinedList"/>
    <dgm:cxn modelId="{FD2431C3-B53A-7A44-8EAE-4FFC59BD91CD}" type="presParOf" srcId="{CDAD6218-2A40-FE48-880D-4517A3D5573E}" destId="{52FA7938-F9C6-EC46-B394-6ED1E2278539}" srcOrd="31" destOrd="0" presId="urn:microsoft.com/office/officeart/2008/layout/LinedList"/>
    <dgm:cxn modelId="{AB161EDF-B01A-CD46-8BA7-88FFA891AD71}" type="presParOf" srcId="{52FA7938-F9C6-EC46-B394-6ED1E2278539}" destId="{31CABD1D-0451-1249-970F-2539E111EA07}" srcOrd="0" destOrd="0" presId="urn:microsoft.com/office/officeart/2008/layout/LinedList"/>
    <dgm:cxn modelId="{EE9C25D6-3D0B-474E-930B-6008E339730B}" type="presParOf" srcId="{52FA7938-F9C6-EC46-B394-6ED1E2278539}" destId="{B6AA12E9-F9B6-CA41-983D-0845EE2394B9}" srcOrd="1" destOrd="0" presId="urn:microsoft.com/office/officeart/2008/layout/LinedList"/>
    <dgm:cxn modelId="{541E7911-90B5-F846-AD6C-7C5B7D7AD36F}" type="presParOf" srcId="{52FA7938-F9C6-EC46-B394-6ED1E2278539}" destId="{38E14DAC-C773-9443-A77B-CD521DBD1F36}" srcOrd="2" destOrd="0" presId="urn:microsoft.com/office/officeart/2008/layout/LinedList"/>
    <dgm:cxn modelId="{01CE5B71-11C9-F041-92D3-AA95C1C0C9E1}" type="presParOf" srcId="{CDAD6218-2A40-FE48-880D-4517A3D5573E}" destId="{E24AF13E-657B-0D43-A341-5474B7087E0C}" srcOrd="32" destOrd="0" presId="urn:microsoft.com/office/officeart/2008/layout/LinedList"/>
    <dgm:cxn modelId="{8C8DF7D8-A5D1-244F-A7A9-920A831FEB72}" type="presParOf" srcId="{CDAD6218-2A40-FE48-880D-4517A3D5573E}" destId="{3E292400-85E3-2A44-ACB1-ABC4B4F8C8D1}" srcOrd="3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E549-1035-7842-8373-9CE7A5D82669}">
      <dsp:nvSpPr>
        <dsp:cNvPr id="0" name=""/>
        <dsp:cNvSpPr/>
      </dsp:nvSpPr>
      <dsp:spPr>
        <a:xfrm>
          <a:off x="0" y="0"/>
          <a:ext cx="60960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4830F91-0CF6-E14E-9027-C6163544103D}">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JavaScript</a:t>
          </a:r>
          <a:endParaRPr lang="en-US" sz="1800" kern="1200" dirty="0"/>
        </a:p>
      </dsp:txBody>
      <dsp:txXfrm>
        <a:off x="0" y="0"/>
        <a:ext cx="1219200" cy="4064000"/>
      </dsp:txXfrm>
    </dsp:sp>
    <dsp:sp modelId="{C9444ED9-C7FA-2549-A03D-353CABB4360F}">
      <dsp:nvSpPr>
        <dsp:cNvPr id="0" name=""/>
        <dsp:cNvSpPr/>
      </dsp:nvSpPr>
      <dsp:spPr>
        <a:xfrm>
          <a:off x="1310640" y="17512"/>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Understanding DOM</a:t>
          </a:r>
          <a:endParaRPr lang="en-US" sz="1600" kern="1200" dirty="0"/>
        </a:p>
      </dsp:txBody>
      <dsp:txXfrm>
        <a:off x="1310640" y="17512"/>
        <a:ext cx="4785360" cy="350242"/>
      </dsp:txXfrm>
    </dsp:sp>
    <dsp:sp modelId="{8F08A1B9-2A83-134F-8A25-6A0F50003536}">
      <dsp:nvSpPr>
        <dsp:cNvPr id="0" name=""/>
        <dsp:cNvSpPr/>
      </dsp:nvSpPr>
      <dsp:spPr>
        <a:xfrm>
          <a:off x="1219199" y="36775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259E7B-4D37-3B46-9083-83DD5545F833}">
      <dsp:nvSpPr>
        <dsp:cNvPr id="0" name=""/>
        <dsp:cNvSpPr/>
      </dsp:nvSpPr>
      <dsp:spPr>
        <a:xfrm>
          <a:off x="1310640" y="385266"/>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JSON</a:t>
          </a:r>
          <a:endParaRPr lang="en-US" sz="1600" kern="1200" dirty="0"/>
        </a:p>
      </dsp:txBody>
      <dsp:txXfrm>
        <a:off x="1310640" y="385266"/>
        <a:ext cx="4785360" cy="350242"/>
      </dsp:txXfrm>
    </dsp:sp>
    <dsp:sp modelId="{AE8CCBF8-47B1-FD43-B84E-532A16D6C177}">
      <dsp:nvSpPr>
        <dsp:cNvPr id="0" name=""/>
        <dsp:cNvSpPr/>
      </dsp:nvSpPr>
      <dsp:spPr>
        <a:xfrm>
          <a:off x="1219199" y="73550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BD6C37C-9833-FC4A-AA39-88B13DC067FE}">
      <dsp:nvSpPr>
        <dsp:cNvPr id="0" name=""/>
        <dsp:cNvSpPr/>
      </dsp:nvSpPr>
      <dsp:spPr>
        <a:xfrm>
          <a:off x="1310640" y="753020"/>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Event Listeners</a:t>
          </a:r>
          <a:endParaRPr lang="en-US" sz="1600" kern="1200" dirty="0"/>
        </a:p>
      </dsp:txBody>
      <dsp:txXfrm>
        <a:off x="1310640" y="753020"/>
        <a:ext cx="4785360" cy="350242"/>
      </dsp:txXfrm>
    </dsp:sp>
    <dsp:sp modelId="{E1D9CDCE-9C3F-434A-988D-767C6F5FD883}">
      <dsp:nvSpPr>
        <dsp:cNvPr id="0" name=""/>
        <dsp:cNvSpPr/>
      </dsp:nvSpPr>
      <dsp:spPr>
        <a:xfrm>
          <a:off x="1219199" y="1103262"/>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32F1DCD4-054E-CD45-902F-6169F429FFC5}">
      <dsp:nvSpPr>
        <dsp:cNvPr id="0" name=""/>
        <dsp:cNvSpPr/>
      </dsp:nvSpPr>
      <dsp:spPr>
        <a:xfrm>
          <a:off x="1310640" y="1120774"/>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Event Bubbling &amp; Capturing</a:t>
          </a:r>
          <a:endParaRPr lang="en-US" sz="1600" kern="1200" dirty="0"/>
        </a:p>
      </dsp:txBody>
      <dsp:txXfrm>
        <a:off x="1310640" y="1120774"/>
        <a:ext cx="4785360" cy="350242"/>
      </dsp:txXfrm>
    </dsp:sp>
    <dsp:sp modelId="{49DEF2BA-B2A1-A14D-80E6-B4781644D6DB}">
      <dsp:nvSpPr>
        <dsp:cNvPr id="0" name=""/>
        <dsp:cNvSpPr/>
      </dsp:nvSpPr>
      <dsp:spPr>
        <a:xfrm>
          <a:off x="1219199" y="147101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B3AD5D36-2301-FC46-A53D-39EA3CD7DB20}">
      <dsp:nvSpPr>
        <dsp:cNvPr id="0" name=""/>
        <dsp:cNvSpPr/>
      </dsp:nvSpPr>
      <dsp:spPr>
        <a:xfrm>
          <a:off x="1310640" y="1488529"/>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this keyword</a:t>
          </a:r>
          <a:endParaRPr lang="en-US" sz="1600" kern="1200" dirty="0"/>
        </a:p>
      </dsp:txBody>
      <dsp:txXfrm>
        <a:off x="1310640" y="1488529"/>
        <a:ext cx="4785360" cy="350242"/>
      </dsp:txXfrm>
    </dsp:sp>
    <dsp:sp modelId="{11FBFDA2-9575-C849-A7CB-7125705C06CA}">
      <dsp:nvSpPr>
        <dsp:cNvPr id="0" name=""/>
        <dsp:cNvSpPr/>
      </dsp:nvSpPr>
      <dsp:spPr>
        <a:xfrm>
          <a:off x="1219199" y="1838771"/>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6652524-6F36-5441-B914-CD093234349F}">
      <dsp:nvSpPr>
        <dsp:cNvPr id="0" name=""/>
        <dsp:cNvSpPr/>
      </dsp:nvSpPr>
      <dsp:spPr>
        <a:xfrm>
          <a:off x="1310640" y="1856283"/>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Closures</a:t>
          </a:r>
          <a:endParaRPr lang="en-US" sz="1600" kern="1200" dirty="0"/>
        </a:p>
      </dsp:txBody>
      <dsp:txXfrm>
        <a:off x="1310640" y="1856283"/>
        <a:ext cx="4785360" cy="350242"/>
      </dsp:txXfrm>
    </dsp:sp>
    <dsp:sp modelId="{18EC6C3E-F94F-014F-8199-DB0CE6E18153}">
      <dsp:nvSpPr>
        <dsp:cNvPr id="0" name=""/>
        <dsp:cNvSpPr/>
      </dsp:nvSpPr>
      <dsp:spPr>
        <a:xfrm>
          <a:off x="1219199" y="2206525"/>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866B36C-BADC-0244-B4B0-C3796E3E1BD7}">
      <dsp:nvSpPr>
        <dsp:cNvPr id="0" name=""/>
        <dsp:cNvSpPr/>
      </dsp:nvSpPr>
      <dsp:spPr>
        <a:xfrm>
          <a:off x="1310640" y="2224037"/>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Promises</a:t>
          </a:r>
          <a:endParaRPr lang="en-US" sz="1600" kern="1200" dirty="0"/>
        </a:p>
      </dsp:txBody>
      <dsp:txXfrm>
        <a:off x="1310640" y="2224037"/>
        <a:ext cx="4785360" cy="350242"/>
      </dsp:txXfrm>
    </dsp:sp>
    <dsp:sp modelId="{0FB33169-8BE5-8D44-87F5-7D935125B0BF}">
      <dsp:nvSpPr>
        <dsp:cNvPr id="0" name=""/>
        <dsp:cNvSpPr/>
      </dsp:nvSpPr>
      <dsp:spPr>
        <a:xfrm>
          <a:off x="1219199" y="2574280"/>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25C2B9FF-ED18-3245-8671-FBF81E69FC6A}">
      <dsp:nvSpPr>
        <dsp:cNvPr id="0" name=""/>
        <dsp:cNvSpPr/>
      </dsp:nvSpPr>
      <dsp:spPr>
        <a:xfrm>
          <a:off x="1310640" y="2591792"/>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Namespaces</a:t>
          </a:r>
          <a:endParaRPr lang="en-US" sz="1600" kern="1200" dirty="0"/>
        </a:p>
      </dsp:txBody>
      <dsp:txXfrm>
        <a:off x="1310640" y="2591792"/>
        <a:ext cx="4785360" cy="350242"/>
      </dsp:txXfrm>
    </dsp:sp>
    <dsp:sp modelId="{6B436BA8-7A65-2747-8AC7-DC697CB48F91}">
      <dsp:nvSpPr>
        <dsp:cNvPr id="0" name=""/>
        <dsp:cNvSpPr/>
      </dsp:nvSpPr>
      <dsp:spPr>
        <a:xfrm>
          <a:off x="1219199" y="294203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EEF70C5-98EF-FF44-A395-4D9046C7BB8B}">
      <dsp:nvSpPr>
        <dsp:cNvPr id="0" name=""/>
        <dsp:cNvSpPr/>
      </dsp:nvSpPr>
      <dsp:spPr>
        <a:xfrm>
          <a:off x="1310640" y="2959546"/>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Prototype &amp; Inheritance</a:t>
          </a:r>
          <a:endParaRPr lang="en-US" sz="1600" kern="1200" dirty="0"/>
        </a:p>
      </dsp:txBody>
      <dsp:txXfrm>
        <a:off x="1310640" y="2959546"/>
        <a:ext cx="4785360" cy="350242"/>
      </dsp:txXfrm>
    </dsp:sp>
    <dsp:sp modelId="{9F25148F-A1F7-874D-946D-8FBDE0BCC3B4}">
      <dsp:nvSpPr>
        <dsp:cNvPr id="0" name=""/>
        <dsp:cNvSpPr/>
      </dsp:nvSpPr>
      <dsp:spPr>
        <a:xfrm>
          <a:off x="1219199" y="330978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D479C2DE-C8CD-DE42-8C4C-992302DF70D5}">
      <dsp:nvSpPr>
        <dsp:cNvPr id="0" name=""/>
        <dsp:cNvSpPr/>
      </dsp:nvSpPr>
      <dsp:spPr>
        <a:xfrm>
          <a:off x="1310640" y="3327300"/>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AJAX</a:t>
          </a:r>
          <a:endParaRPr lang="en-US" sz="1600" kern="1200" dirty="0"/>
        </a:p>
      </dsp:txBody>
      <dsp:txXfrm>
        <a:off x="1310640" y="3327300"/>
        <a:ext cx="4785360" cy="350242"/>
      </dsp:txXfrm>
    </dsp:sp>
    <dsp:sp modelId="{76CBE656-D0FD-4C49-80E3-41D23CE71EE4}">
      <dsp:nvSpPr>
        <dsp:cNvPr id="0" name=""/>
        <dsp:cNvSpPr/>
      </dsp:nvSpPr>
      <dsp:spPr>
        <a:xfrm>
          <a:off x="1219199" y="3677542"/>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B6AA12E9-F9B6-CA41-983D-0845EE2394B9}">
      <dsp:nvSpPr>
        <dsp:cNvPr id="0" name=""/>
        <dsp:cNvSpPr/>
      </dsp:nvSpPr>
      <dsp:spPr>
        <a:xfrm>
          <a:off x="1310640" y="3695055"/>
          <a:ext cx="4785360" cy="350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Cross Origin Issues</a:t>
          </a:r>
          <a:endParaRPr lang="en-US" sz="1600" kern="1200" dirty="0"/>
        </a:p>
      </dsp:txBody>
      <dsp:txXfrm>
        <a:off x="1310640" y="3695055"/>
        <a:ext cx="4785360" cy="350242"/>
      </dsp:txXfrm>
    </dsp:sp>
    <dsp:sp modelId="{E24AF13E-657B-0D43-A341-5474B7087E0C}">
      <dsp:nvSpPr>
        <dsp:cNvPr id="0" name=""/>
        <dsp:cNvSpPr/>
      </dsp:nvSpPr>
      <dsp:spPr>
        <a:xfrm>
          <a:off x="1219199" y="404529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41987" name="Rectangle 3"/>
          <p:cNvSpPr>
            <a:spLocks noGrp="1" noChangeArrowheads="1"/>
          </p:cNvSpPr>
          <p:nvPr>
            <p:ph type="dt" sz="quarter"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1988" name="Rectangle 4"/>
          <p:cNvSpPr>
            <a:spLocks noGrp="1" noChangeArrowheads="1"/>
          </p:cNvSpPr>
          <p:nvPr>
            <p:ph type="ftr" sz="quarter" idx="2"/>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41989" name="Rectangle 5"/>
          <p:cNvSpPr>
            <a:spLocks noGrp="1" noChangeArrowheads="1"/>
          </p:cNvSpPr>
          <p:nvPr>
            <p:ph type="sldNum" sz="quarter" idx="3"/>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5EF6D0-9E39-4F17-A77D-A7B0404C6262}" type="slidenum">
              <a:rPr lang="en-GB"/>
              <a:pPr>
                <a:defRPr/>
              </a:pPr>
              <a:t>‹#›</a:t>
            </a:fld>
            <a:endParaRPr lang="en-GB"/>
          </a:p>
        </p:txBody>
      </p:sp>
    </p:spTree>
    <p:extLst>
      <p:ext uri="{BB962C8B-B14F-4D97-AF65-F5344CB8AC3E}">
        <p14:creationId xmlns:p14="http://schemas.microsoft.com/office/powerpoint/2010/main" val="3693462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88067"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78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8069"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8070"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88071"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D8CAD10-ACC7-4AF7-8A9F-C2321EAC23AC}" type="slidenum">
              <a:rPr lang="en-GB"/>
              <a:pPr>
                <a:defRPr/>
              </a:pPr>
              <a:t>‹#›</a:t>
            </a:fld>
            <a:endParaRPr lang="en-GB"/>
          </a:p>
        </p:txBody>
      </p:sp>
    </p:spTree>
    <p:extLst>
      <p:ext uri="{BB962C8B-B14F-4D97-AF65-F5344CB8AC3E}">
        <p14:creationId xmlns:p14="http://schemas.microsoft.com/office/powerpoint/2010/main" val="3736668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6F51E1-5C1E-4FEA-A2CB-F0B1D2085E5F}" type="slidenum">
              <a:rPr lang="en-US" smtClean="0"/>
              <a:pPr fontAlgn="base">
                <a:spcBef>
                  <a:spcPct val="0"/>
                </a:spcBef>
                <a:spcAft>
                  <a:spcPct val="0"/>
                </a:spcAft>
              </a:pPr>
              <a:t>45</a:t>
            </a:fld>
            <a:endParaRPr lang="en-US" smtClean="0"/>
          </a:p>
        </p:txBody>
      </p:sp>
    </p:spTree>
    <p:extLst>
      <p:ext uri="{BB962C8B-B14F-4D97-AF65-F5344CB8AC3E}">
        <p14:creationId xmlns:p14="http://schemas.microsoft.com/office/powerpoint/2010/main" val="346625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22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99"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37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00"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07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01"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5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02"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67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03"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8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04"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97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05"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12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06"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227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07"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42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85" descr="blue_wall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6000" b="54196"/>
            <a:stretch>
              <a:fillRect/>
            </a:stretch>
          </p:blipFill>
          <p:spPr bwMode="auto">
            <a:xfrm>
              <a:off x="0" y="1674"/>
              <a:ext cx="5760" cy="1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2" descr="blue_wall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t="46428" r="36000"/>
            <a:stretch>
              <a:fillRect/>
            </a:stretch>
          </p:blipFill>
          <p:spPr bwMode="auto">
            <a:xfrm>
              <a:off x="0" y="846"/>
              <a:ext cx="576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cstate="print">
            <a:extLst>
              <a:ext uri="{28A0092B-C50C-407E-A947-70E740481C1C}">
                <a14:useLocalDpi xmlns:a14="http://schemas.microsoft.com/office/drawing/2010/main" val="0"/>
              </a:ext>
            </a:extLst>
          </a:blip>
          <a:srcRect l="1355" t="5624" r="1581" b="3751"/>
          <a:stretch>
            <a:fillRect/>
          </a:stretch>
        </p:blipFill>
        <p:spPr bwMode="auto">
          <a:xfrm>
            <a:off x="6759575" y="6091238"/>
            <a:ext cx="204628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2" name="Picture 155" descr="tcs-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25" y="712788"/>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156" descr="tata-trans-ne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913" y="355600"/>
            <a:ext cx="560387"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Rectangle 4"/>
          <p:cNvSpPr>
            <a:spLocks noGrp="1" noChangeArrowheads="1"/>
          </p:cNvSpPr>
          <p:nvPr>
            <p:ph type="subTitle" idx="1"/>
          </p:nvPr>
        </p:nvSpPr>
        <p:spPr>
          <a:xfrm>
            <a:off x="195263" y="4789488"/>
            <a:ext cx="5878512" cy="3365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marL="0" indent="0">
              <a:buFontTx/>
              <a:buNone/>
              <a:defRPr>
                <a:solidFill>
                  <a:schemeClr val="bg1"/>
                </a:solidFill>
              </a:defRPr>
            </a:lvl1pPr>
          </a:lstStyle>
          <a:p>
            <a:pPr lvl="0"/>
            <a:r>
              <a:rPr lang="en-GB" noProof="0" smtClean="0"/>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pPr lvl="0"/>
            <a:r>
              <a:rPr lang="en-GB" noProof="0" smtClean="0"/>
              <a:t>Click to edit Master title style</a:t>
            </a:r>
          </a:p>
        </p:txBody>
      </p:sp>
    </p:spTree>
    <p:extLst>
      <p:ext uri="{BB962C8B-B14F-4D97-AF65-F5344CB8AC3E}">
        <p14:creationId xmlns:p14="http://schemas.microsoft.com/office/powerpoint/2010/main" val="26116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E2EEEF69-C4F2-4C5C-BE09-51995CC8D6B3}" type="slidenum">
              <a:rPr lang="en-GB"/>
              <a:pPr>
                <a:defRPr/>
              </a:pPr>
              <a:t>‹#›</a:t>
            </a:fld>
            <a:r>
              <a:rPr lang="en-GB"/>
              <a:t> -</a:t>
            </a:r>
          </a:p>
        </p:txBody>
      </p:sp>
    </p:spTree>
    <p:extLst>
      <p:ext uri="{BB962C8B-B14F-4D97-AF65-F5344CB8AC3E}">
        <p14:creationId xmlns:p14="http://schemas.microsoft.com/office/powerpoint/2010/main" val="211107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806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1925" y="53975"/>
            <a:ext cx="6413500" cy="280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C3286782-5124-48B0-9153-23B1C0A53FBC}" type="slidenum">
              <a:rPr lang="en-GB"/>
              <a:pPr>
                <a:defRPr/>
              </a:pPr>
              <a:t>‹#›</a:t>
            </a:fld>
            <a:r>
              <a:rPr lang="en-GB"/>
              <a:t> -</a:t>
            </a:r>
          </a:p>
        </p:txBody>
      </p:sp>
    </p:spTree>
    <p:extLst>
      <p:ext uri="{BB962C8B-B14F-4D97-AF65-F5344CB8AC3E}">
        <p14:creationId xmlns:p14="http://schemas.microsoft.com/office/powerpoint/2010/main" val="105086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89533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7007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102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216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3015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8568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18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6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718C8167-200A-4612-9A35-F3933129A677}" type="slidenum">
              <a:rPr lang="en-GB"/>
              <a:pPr>
                <a:defRPr/>
              </a:pPr>
              <a:t>‹#›</a:t>
            </a:fld>
            <a:r>
              <a:rPr lang="en-GB"/>
              <a:t> -</a:t>
            </a:r>
          </a:p>
        </p:txBody>
      </p:sp>
    </p:spTree>
    <p:extLst>
      <p:ext uri="{BB962C8B-B14F-4D97-AF65-F5344CB8AC3E}">
        <p14:creationId xmlns:p14="http://schemas.microsoft.com/office/powerpoint/2010/main" val="2164087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980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825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1234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062996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518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182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3696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9221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93560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31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0E39B064-0FF5-4596-889D-A43169A3BEE4}" type="slidenum">
              <a:rPr lang="en-GB"/>
              <a:pPr>
                <a:defRPr/>
              </a:pPr>
              <a:t>‹#›</a:t>
            </a:fld>
            <a:r>
              <a:rPr lang="en-GB"/>
              <a:t> -</a:t>
            </a:r>
          </a:p>
        </p:txBody>
      </p:sp>
    </p:spTree>
    <p:extLst>
      <p:ext uri="{BB962C8B-B14F-4D97-AF65-F5344CB8AC3E}">
        <p14:creationId xmlns:p14="http://schemas.microsoft.com/office/powerpoint/2010/main" val="808337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6013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7250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0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1819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73886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3738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9690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5362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0776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91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73138" y="1536700"/>
            <a:ext cx="3535362"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0900" y="1536700"/>
            <a:ext cx="3535363"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DF81864-7D0D-439B-BA12-F3F906B90EDE}" type="slidenum">
              <a:rPr lang="en-GB"/>
              <a:pPr>
                <a:defRPr/>
              </a:pPr>
              <a:t>‹#›</a:t>
            </a:fld>
            <a:r>
              <a:rPr lang="en-GB"/>
              <a:t> -</a:t>
            </a:r>
          </a:p>
        </p:txBody>
      </p:sp>
    </p:spTree>
    <p:extLst>
      <p:ext uri="{BB962C8B-B14F-4D97-AF65-F5344CB8AC3E}">
        <p14:creationId xmlns:p14="http://schemas.microsoft.com/office/powerpoint/2010/main" val="3074182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044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0594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0478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4221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0608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43256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624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89630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893232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039812"/>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768475"/>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039812"/>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768475"/>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435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1"/>
          <p:cNvSpPr>
            <a:spLocks noGrp="1" noChangeArrowheads="1"/>
          </p:cNvSpPr>
          <p:nvPr>
            <p:ph type="sldNum" sz="quarter" idx="10"/>
          </p:nvPr>
        </p:nvSpPr>
        <p:spPr>
          <a:ln/>
        </p:spPr>
        <p:txBody>
          <a:bodyPr/>
          <a:lstStyle>
            <a:lvl1pPr>
              <a:defRPr/>
            </a:lvl1pPr>
          </a:lstStyle>
          <a:p>
            <a:pPr>
              <a:defRPr/>
            </a:pPr>
            <a:r>
              <a:rPr lang="en-GB"/>
              <a:t>- </a:t>
            </a:r>
            <a:fld id="{C4CBD6A2-D864-402B-A0D4-D47915F70FA9}" type="slidenum">
              <a:rPr lang="en-GB"/>
              <a:pPr>
                <a:defRPr/>
              </a:pPr>
              <a:t>‹#›</a:t>
            </a:fld>
            <a:r>
              <a:rPr lang="en-GB"/>
              <a:t> -</a:t>
            </a:r>
          </a:p>
        </p:txBody>
      </p:sp>
    </p:spTree>
    <p:extLst>
      <p:ext uri="{BB962C8B-B14F-4D97-AF65-F5344CB8AC3E}">
        <p14:creationId xmlns:p14="http://schemas.microsoft.com/office/powerpoint/2010/main" val="11115780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1672308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8508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927100"/>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927100"/>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752599"/>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128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1053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62948"/>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989334986"/>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9906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599293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990600"/>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990600"/>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9469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3387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46765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91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1"/>
          <p:cNvSpPr>
            <a:spLocks noGrp="1" noChangeArrowheads="1"/>
          </p:cNvSpPr>
          <p:nvPr>
            <p:ph type="sldNum" sz="quarter" idx="10"/>
          </p:nvPr>
        </p:nvSpPr>
        <p:spPr>
          <a:ln/>
        </p:spPr>
        <p:txBody>
          <a:bodyPr/>
          <a:lstStyle>
            <a:lvl1pPr>
              <a:defRPr/>
            </a:lvl1pPr>
          </a:lstStyle>
          <a:p>
            <a:pPr>
              <a:defRPr/>
            </a:pPr>
            <a:r>
              <a:rPr lang="en-GB"/>
              <a:t>- </a:t>
            </a:r>
            <a:fld id="{912B821D-8C7A-414B-A6AE-32BD9BBFF711}" type="slidenum">
              <a:rPr lang="en-GB"/>
              <a:pPr>
                <a:defRPr/>
              </a:pPr>
              <a:t>‹#›</a:t>
            </a:fld>
            <a:r>
              <a:rPr lang="en-GB"/>
              <a:t> -</a:t>
            </a:r>
          </a:p>
        </p:txBody>
      </p:sp>
    </p:spTree>
    <p:extLst>
      <p:ext uri="{BB962C8B-B14F-4D97-AF65-F5344CB8AC3E}">
        <p14:creationId xmlns:p14="http://schemas.microsoft.com/office/powerpoint/2010/main" val="1553073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1886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1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GB"/>
              <a:t>- </a:t>
            </a:r>
            <a:fld id="{A4A193B7-02F0-4033-9585-0DB116120F8F}" type="slidenum">
              <a:rPr lang="en-GB"/>
              <a:pPr>
                <a:defRPr/>
              </a:pPr>
              <a:t>‹#›</a:t>
            </a:fld>
            <a:r>
              <a:rPr lang="en-GB"/>
              <a:t> -</a:t>
            </a:r>
          </a:p>
        </p:txBody>
      </p:sp>
    </p:spTree>
    <p:extLst>
      <p:ext uri="{BB962C8B-B14F-4D97-AF65-F5344CB8AC3E}">
        <p14:creationId xmlns:p14="http://schemas.microsoft.com/office/powerpoint/2010/main" val="20383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B10EA87-C48E-4C6F-8B9E-9AE9A8218B61}" type="slidenum">
              <a:rPr lang="en-GB"/>
              <a:pPr>
                <a:defRPr/>
              </a:pPr>
              <a:t>‹#›</a:t>
            </a:fld>
            <a:r>
              <a:rPr lang="en-GB"/>
              <a:t> -</a:t>
            </a:r>
          </a:p>
        </p:txBody>
      </p:sp>
    </p:spTree>
    <p:extLst>
      <p:ext uri="{BB962C8B-B14F-4D97-AF65-F5344CB8AC3E}">
        <p14:creationId xmlns:p14="http://schemas.microsoft.com/office/powerpoint/2010/main" val="4095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4020FC16-6E21-4C52-B444-AE8A556C52B9}" type="slidenum">
              <a:rPr lang="en-GB"/>
              <a:pPr>
                <a:defRPr/>
              </a:pPr>
              <a:t>‹#›</a:t>
            </a:fld>
            <a:r>
              <a:rPr lang="en-GB"/>
              <a:t> -</a:t>
            </a:r>
          </a:p>
        </p:txBody>
      </p:sp>
    </p:spTree>
    <p:extLst>
      <p:ext uri="{BB962C8B-B14F-4D97-AF65-F5344CB8AC3E}">
        <p14:creationId xmlns:p14="http://schemas.microsoft.com/office/powerpoint/2010/main" val="320173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9.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9.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9.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6.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theme" Target="../theme/theme6.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7.xml"/><Relationship Id="rId1"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60.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5"/>
          <p:cNvGrpSpPr>
            <a:grpSpLocks/>
          </p:cNvGrpSpPr>
          <p:nvPr/>
        </p:nvGrpSpPr>
        <p:grpSpPr bwMode="auto">
          <a:xfrm>
            <a:off x="0" y="5113338"/>
            <a:ext cx="9150350" cy="1482725"/>
            <a:chOff x="0" y="3221"/>
            <a:chExt cx="5764" cy="934"/>
          </a:xfrm>
        </p:grpSpPr>
        <p:pic>
          <p:nvPicPr>
            <p:cNvPr id="1034" name="Picture 161"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855"/>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62"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704"/>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64"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409"/>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7" name="Picture 153" descr="grad-white-box-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6000"/>
            <a:stretch>
              <a:fillRect/>
            </a:stretch>
          </p:blipFill>
          <p:spPr bwMode="auto">
            <a:xfrm>
              <a:off x="0" y="3789"/>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8" name="Picture 150" descr="grad-white-box-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6000"/>
            <a:stretch>
              <a:fillRect/>
            </a:stretch>
          </p:blipFill>
          <p:spPr bwMode="auto">
            <a:xfrm>
              <a:off x="0" y="3221"/>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9" name="Picture 163"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558"/>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3"/>
          <p:cNvSpPr>
            <a:spLocks noGrp="1" noChangeArrowheads="1"/>
          </p:cNvSpPr>
          <p:nvPr>
            <p:ph type="title"/>
          </p:nvPr>
        </p:nvSpPr>
        <p:spPr bwMode="auto">
          <a:xfrm>
            <a:off x="161925" y="53975"/>
            <a:ext cx="8753475"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title style</a:t>
            </a:r>
          </a:p>
        </p:txBody>
      </p:sp>
      <p:sp>
        <p:nvSpPr>
          <p:cNvPr id="1028" name="Rectangle 4"/>
          <p:cNvSpPr>
            <a:spLocks noGrp="1" noChangeArrowheads="1"/>
          </p:cNvSpPr>
          <p:nvPr>
            <p:ph type="body" idx="1"/>
          </p:nvPr>
        </p:nvSpPr>
        <p:spPr bwMode="auto">
          <a:xfrm>
            <a:off x="973138" y="1536700"/>
            <a:ext cx="7223125" cy="13239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73"/>
          <p:cNvSpPr>
            <a:spLocks noChangeShapeType="1"/>
          </p:cNvSpPr>
          <p:nvPr/>
        </p:nvSpPr>
        <p:spPr bwMode="auto">
          <a:xfrm>
            <a:off x="236538" y="519113"/>
            <a:ext cx="8636000" cy="0"/>
          </a:xfrm>
          <a:prstGeom prst="line">
            <a:avLst/>
          </a:prstGeom>
          <a:noFill/>
          <a:ln w="9525">
            <a:solidFill>
              <a:srgbClr val="C0C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1030" name="Text Box 97"/>
          <p:cNvSpPr txBox="1">
            <a:spLocks noChangeArrowheads="1"/>
          </p:cNvSpPr>
          <p:nvPr/>
        </p:nvSpPr>
        <p:spPr bwMode="auto">
          <a:xfrm>
            <a:off x="5091113" y="6434138"/>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Document Name</a:t>
            </a:r>
          </a:p>
        </p:txBody>
      </p:sp>
      <p:sp>
        <p:nvSpPr>
          <p:cNvPr id="1031" name="Text Box 96"/>
          <p:cNvSpPr txBox="1">
            <a:spLocks noChangeArrowheads="1"/>
          </p:cNvSpPr>
          <p:nvPr/>
        </p:nvSpPr>
        <p:spPr bwMode="auto">
          <a:xfrm>
            <a:off x="5091113" y="6583363"/>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rgbClr val="4E84C4"/>
                </a:solidFill>
                <a:latin typeface="Arial" charset="0"/>
              </a:defRPr>
            </a:lvl1pPr>
          </a:lstStyle>
          <a:p>
            <a:pPr>
              <a:defRPr/>
            </a:pPr>
            <a:r>
              <a:rPr lang="en-GB"/>
              <a:t>- </a:t>
            </a:r>
            <a:fld id="{CDFA48B1-DFDF-45F9-BC56-4962101A3A11}" type="slidenum">
              <a:rPr lang="en-GB"/>
              <a:pPr>
                <a:defRPr/>
              </a:pPr>
              <a:t>‹#›</a:t>
            </a:fld>
            <a:r>
              <a:rPr lang="en-GB"/>
              <a:t> -</a:t>
            </a:r>
          </a:p>
        </p:txBody>
      </p:sp>
      <p:pic>
        <p:nvPicPr>
          <p:cNvPr id="1033" name="Picture 126" descr="tcs-blue-tran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9863" y="6513513"/>
            <a:ext cx="2843212"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7"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charset="0"/>
        </a:defRPr>
      </a:lvl2pPr>
      <a:lvl3pPr algn="l" rtl="0" eaLnBrk="0" fontAlgn="base" hangingPunct="0">
        <a:lnSpc>
          <a:spcPct val="115000"/>
        </a:lnSpc>
        <a:spcBef>
          <a:spcPct val="0"/>
        </a:spcBef>
        <a:spcAft>
          <a:spcPct val="0"/>
        </a:spcAft>
        <a:defRPr sz="2200" b="1">
          <a:solidFill>
            <a:srgbClr val="4E84C4"/>
          </a:solidFill>
          <a:latin typeface="Arial" charset="0"/>
        </a:defRPr>
      </a:lvl3pPr>
      <a:lvl4pPr algn="l" rtl="0" eaLnBrk="0" fontAlgn="base" hangingPunct="0">
        <a:lnSpc>
          <a:spcPct val="115000"/>
        </a:lnSpc>
        <a:spcBef>
          <a:spcPct val="0"/>
        </a:spcBef>
        <a:spcAft>
          <a:spcPct val="0"/>
        </a:spcAft>
        <a:defRPr sz="2200" b="1">
          <a:solidFill>
            <a:srgbClr val="4E84C4"/>
          </a:solidFill>
          <a:latin typeface="Arial" charset="0"/>
        </a:defRPr>
      </a:lvl4pPr>
      <a:lvl5pPr algn="l" rtl="0" eaLnBrk="0" fontAlgn="base" hangingPunct="0">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485900"/>
            <a:ext cx="9144000" cy="5372100"/>
            <a:chOff x="0" y="936"/>
            <a:chExt cx="5760" cy="3384"/>
          </a:xfrm>
        </p:grpSpPr>
        <p:pic>
          <p:nvPicPr>
            <p:cNvPr id="2054" name="Picture 3"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5" name="Picture 4"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6" name="Picture 5"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7" name="Picture 6"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7"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9" name="Picture 8"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0" name="Picture 9"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1" name="Picture 10"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2" name="Picture 11"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3" name="Picture 12"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4" name="Picture 13"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a:stretch>
              <a:fillRect/>
            </a:stretch>
          </p:blipFill>
          <p:spPr bwMode="auto">
            <a:xfrm>
              <a:off x="0" y="936"/>
              <a:ext cx="5760" cy="2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5" name="Picture 14"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b="55132"/>
            <a:stretch>
              <a:fillRect/>
            </a:stretch>
          </p:blipFill>
          <p:spPr bwMode="auto">
            <a:xfrm>
              <a:off x="0" y="2816"/>
              <a:ext cx="5760" cy="1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51" name="Rectangle 15"/>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2"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2053" name="Picture 17"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bg1"/>
          </a:solidFill>
          <a:latin typeface="Arial" charset="0"/>
          <a:cs typeface="Arial" charset="0"/>
        </a:defRPr>
      </a:lvl6pPr>
      <a:lvl7pPr marL="914400" algn="l" rtl="0" fontAlgn="base">
        <a:spcBef>
          <a:spcPct val="0"/>
        </a:spcBef>
        <a:spcAft>
          <a:spcPct val="0"/>
        </a:spcAft>
        <a:defRPr sz="2400" b="1">
          <a:solidFill>
            <a:schemeClr val="bg1"/>
          </a:solidFill>
          <a:latin typeface="Arial" charset="0"/>
          <a:cs typeface="Arial" charset="0"/>
        </a:defRPr>
      </a:lvl7pPr>
      <a:lvl8pPr marL="1371600" algn="l" rtl="0" fontAlgn="base">
        <a:spcBef>
          <a:spcPct val="0"/>
        </a:spcBef>
        <a:spcAft>
          <a:spcPct val="0"/>
        </a:spcAft>
        <a:defRPr sz="2400" b="1">
          <a:solidFill>
            <a:schemeClr val="bg1"/>
          </a:solidFill>
          <a:latin typeface="Arial" charset="0"/>
          <a:cs typeface="Arial" charset="0"/>
        </a:defRPr>
      </a:lvl8pPr>
      <a:lvl9pPr marL="1828800" algn="l" rtl="0" fontAlgn="base">
        <a:spcBef>
          <a:spcPct val="0"/>
        </a:spcBef>
        <a:spcAft>
          <a:spcPct val="0"/>
        </a:spcAft>
        <a:defRPr sz="24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435100"/>
            <a:ext cx="9144000" cy="5422900"/>
            <a:chOff x="0" y="904"/>
            <a:chExt cx="5760" cy="3416"/>
          </a:xfrm>
        </p:grpSpPr>
        <p:grpSp>
          <p:nvGrpSpPr>
            <p:cNvPr id="3078" name="Group 3"/>
            <p:cNvGrpSpPr>
              <a:grpSpLocks/>
            </p:cNvGrpSpPr>
            <p:nvPr userDrawn="1"/>
          </p:nvGrpSpPr>
          <p:grpSpPr bwMode="auto">
            <a:xfrm>
              <a:off x="0" y="2587"/>
              <a:ext cx="5760" cy="1480"/>
              <a:chOff x="0" y="2587"/>
              <a:chExt cx="5760" cy="1480"/>
            </a:xfrm>
          </p:grpSpPr>
          <p:pic>
            <p:nvPicPr>
              <p:cNvPr id="3081" name="Picture 4"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2" name="Picture 5"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3" name="Picture 6"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4" name="Picture 7"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5" name="Picture 8"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6" name="Picture 9"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7" name="Picture 10"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8" name="Picture 11"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9" name="Picture 12"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0" name="Picture 13"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079" name="Picture 14"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904"/>
              <a:ext cx="5760" cy="2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0" name="Picture 15"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50432"/>
            <a:stretch>
              <a:fillRect/>
            </a:stretch>
          </p:blipFill>
          <p:spPr bwMode="auto">
            <a:xfrm>
              <a:off x="0" y="2944"/>
              <a:ext cx="5760" cy="1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5"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3076" name="Rectangle 17"/>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pic>
        <p:nvPicPr>
          <p:cNvPr id="3077"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800100"/>
            <a:ext cx="9144000" cy="6057900"/>
            <a:chOff x="0" y="504"/>
            <a:chExt cx="5760" cy="3816"/>
          </a:xfrm>
        </p:grpSpPr>
        <p:grpSp>
          <p:nvGrpSpPr>
            <p:cNvPr id="4102" name="Group 3"/>
            <p:cNvGrpSpPr>
              <a:grpSpLocks/>
            </p:cNvGrpSpPr>
            <p:nvPr/>
          </p:nvGrpSpPr>
          <p:grpSpPr bwMode="auto">
            <a:xfrm>
              <a:off x="0" y="2585"/>
              <a:ext cx="5760" cy="1481"/>
              <a:chOff x="0" y="2585"/>
              <a:chExt cx="5760" cy="1481"/>
            </a:xfrm>
          </p:grpSpPr>
          <p:pic>
            <p:nvPicPr>
              <p:cNvPr id="4105" name="Picture 4"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5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6" name="Picture 5"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7" name="Picture 6"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8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8" name="Picture 7"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9" name="Picture 8"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0" name="Picture 9"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1" name="Picture 10"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4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2" name="Picture 11"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3" name="Picture 12"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7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4" name="Picture 13"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103" name="Picture 14"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504"/>
              <a:ext cx="5760" cy="3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15"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61098"/>
            <a:stretch>
              <a:fillRect/>
            </a:stretch>
          </p:blipFill>
          <p:spPr bwMode="auto">
            <a:xfrm>
              <a:off x="0" y="3072"/>
              <a:ext cx="5760"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099" name="Rectangle 16"/>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100" name="Line 17"/>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4101"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512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l="19376" t="20410" r="5469" b="9375"/>
          <a:stretch>
            <a:fillRect/>
          </a:stretch>
        </p:blipFill>
        <p:spPr bwMode="auto">
          <a:xfrm>
            <a:off x="-28575" y="0"/>
            <a:ext cx="9172575"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Title Placeholder 1"/>
          <p:cNvSpPr>
            <a:spLocks noGrp="1"/>
          </p:cNvSpPr>
          <p:nvPr>
            <p:ph type="title"/>
          </p:nvPr>
        </p:nvSpPr>
        <p:spPr bwMode="auto">
          <a:xfrm>
            <a:off x="1295400" y="103188"/>
            <a:ext cx="7543800"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5" name="Text Placeholder 2"/>
          <p:cNvSpPr>
            <a:spLocks noGrp="1"/>
          </p:cNvSpPr>
          <p:nvPr>
            <p:ph type="body" idx="1"/>
          </p:nvPr>
        </p:nvSpPr>
        <p:spPr bwMode="auto">
          <a:xfrm>
            <a:off x="411163" y="914400"/>
            <a:ext cx="842803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62C0DF8-D687-4209-BD92-AA97A77D9C5B}" type="slidenum">
              <a:rPr lang="en-US" sz="1200" smtClean="0">
                <a:solidFill>
                  <a:schemeClr val="tx1"/>
                </a:solidFill>
                <a:latin typeface="Myriad Pro" pitchFamily="34" charset="0"/>
              </a:rPr>
              <a:pPr algn="r" fontAlgn="auto">
                <a:spcBef>
                  <a:spcPts val="0"/>
                </a:spcBef>
                <a:spcAft>
                  <a:spcPts val="0"/>
                </a:spcAft>
                <a:defRPr/>
              </a:pPr>
              <a:t>‹#›</a:t>
            </a:fld>
            <a:r>
              <a:rPr lang="en-US" sz="1200" dirty="0" smtClean="0">
                <a:solidFill>
                  <a:schemeClr val="tx1"/>
                </a:solidFill>
                <a:latin typeface="Myriad Pro" pitchFamily="34" charset="0"/>
              </a:rPr>
              <a:t> </a:t>
            </a:r>
            <a:endParaRPr lang="en-US" sz="1200" dirty="0">
              <a:solidFill>
                <a:schemeClr val="tx1"/>
              </a:solidFill>
              <a:latin typeface="Myriad Pro" pitchFamily="34" charset="0"/>
            </a:endParaRPr>
          </a:p>
        </p:txBody>
      </p:sp>
    </p:spTree>
  </p:cSld>
  <p:clrMap bg1="lt1" tx1="dk1" bg2="lt2" tx2="dk2" accent1="accent1" accent2="accent2" accent3="accent3" accent4="accent4" accent5="accent5" accent6="accent6" hlink="hlink" folHlink="folHlink"/>
  <p:sldLayoutIdLst>
    <p:sldLayoutId id="2147484128"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9" r:id="rId13"/>
  </p:sldLayoutIdLst>
  <p:hf hdr="0" ft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469"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8757"/>
          <a:stretch>
            <a:fillRect/>
          </a:stretch>
        </p:blipFill>
        <p:spPr bwMode="auto">
          <a:xfrm>
            <a:off x="0" y="0"/>
            <a:ext cx="9144000" cy="690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4"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531" t="20410" r="5391" b="9375"/>
          <a:stretch>
            <a:fillRect/>
          </a:stretch>
        </p:blipFill>
        <p:spPr bwMode="auto">
          <a:xfrm>
            <a:off x="-9525" y="0"/>
            <a:ext cx="91535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5"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TextBox 5"/>
          <p:cNvSpPr txBox="1">
            <a:spLocks noChangeArrowheads="1"/>
          </p:cNvSpPr>
          <p:nvPr/>
        </p:nvSpPr>
        <p:spPr bwMode="auto">
          <a:xfrm>
            <a:off x="495300" y="2933700"/>
            <a:ext cx="80772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defRPr/>
            </a:pPr>
            <a:r>
              <a:rPr lang="en-US" sz="3000" smtClean="0">
                <a:solidFill>
                  <a:schemeClr val="bg1"/>
                </a:solidFill>
                <a:latin typeface="Myriad Pro"/>
              </a:rPr>
              <a:t>Thank You</a:t>
            </a:r>
          </a:p>
        </p:txBody>
      </p:sp>
    </p:spTree>
  </p:cSld>
  <p:clrMap bg1="lt1" tx1="dk1" bg2="lt2" tx2="dk2" accent1="accent1" accent2="accent2" accent3="accent3" accent4="accent4" accent5="accent5" accent6="accent6" hlink="hlink" folHlink="folHlink"/>
  <p:sldLayoutIdLst>
    <p:sldLayoutId id="214748412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p:txBody>
          <a:bodyPr/>
          <a:lstStyle/>
          <a:p>
            <a:pPr eaLnBrk="1" hangingPunct="1"/>
            <a:r>
              <a:rPr lang="en-GB" dirty="0" smtClean="0">
                <a:latin typeface="Myriad Pro"/>
              </a:rPr>
              <a:t>JavaScript</a:t>
            </a:r>
          </a:p>
        </p:txBody>
      </p:sp>
      <p:sp>
        <p:nvSpPr>
          <p:cNvPr id="2" name="Subtitle 1"/>
          <p:cNvSpPr>
            <a:spLocks noGrp="1"/>
          </p:cNvSpPr>
          <p:nvPr>
            <p:ph type="subTitle" idx="1"/>
          </p:nvPr>
        </p:nvSpPr>
        <p:spPr>
          <a:xfrm>
            <a:off x="354512" y="3858638"/>
            <a:ext cx="8600302" cy="981376"/>
          </a:xfrm>
        </p:spPr>
        <p:txBody>
          <a:bodyPr/>
          <a:lstStyle/>
          <a:p>
            <a:r>
              <a:rPr lang="en-GB" sz="2400" dirty="0" smtClean="0"/>
              <a:t>Everything you need to </a:t>
            </a:r>
            <a:r>
              <a:rPr lang="en-US" sz="2400" dirty="0" smtClean="0"/>
              <a:t>know </a:t>
            </a:r>
            <a:r>
              <a:rPr lang="en-GB" sz="2400" dirty="0" smtClean="0"/>
              <a:t>to get working</a:t>
            </a:r>
            <a:endParaRPr lang="en-GB" sz="2400" dirty="0"/>
          </a:p>
        </p:txBody>
      </p:sp>
      <p:sp>
        <p:nvSpPr>
          <p:cNvPr id="4" name="Subtitle 1"/>
          <p:cNvSpPr txBox="1">
            <a:spLocks/>
          </p:cNvSpPr>
          <p:nvPr/>
        </p:nvSpPr>
        <p:spPr bwMode="auto">
          <a:xfrm>
            <a:off x="370432" y="5464295"/>
            <a:ext cx="77851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lang="en-GB" sz="2000" dirty="0" smtClean="0">
                <a:solidFill>
                  <a:schemeClr val="bg1"/>
                </a:solidFill>
                <a:latin typeface="Myriad Pro" pitchFamily="34" charset="0"/>
              </a:rPr>
              <a:t>TCS Internal</a:t>
            </a:r>
            <a:endParaRPr kumimoji="0" lang="en-GB" sz="2000" i="0" u="none" strike="noStrike" kern="1200" cap="none" spc="0" normalizeH="0" baseline="0" noProof="0" dirty="0">
              <a:ln>
                <a:noFill/>
              </a:ln>
              <a:solidFill>
                <a:schemeClr val="bg1"/>
              </a:solidFill>
              <a:effectLst/>
              <a:uLnTx/>
              <a:uFillTx/>
              <a:latin typeface="Myriad Pro"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JSON</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Using JSON Objects</a:t>
            </a:r>
            <a:endParaRPr lang="en-US" sz="1600" dirty="0">
              <a:latin typeface="+mn-lt"/>
            </a:endParaRPr>
          </a:p>
          <a:p>
            <a:pPr algn="l"/>
            <a:endParaRPr lang="en-US" sz="1600" dirty="0" smtClean="0"/>
          </a:p>
          <a:p>
            <a:pPr algn="l"/>
            <a:r>
              <a:rPr lang="en-US" sz="1600" dirty="0"/>
              <a:t>Use the new JavaScript object in your page:</a:t>
            </a:r>
            <a:endParaRPr lang="en-US" sz="1600" dirty="0" smtClean="0"/>
          </a:p>
        </p:txBody>
      </p:sp>
      <p:sp>
        <p:nvSpPr>
          <p:cNvPr id="9" name="TextBox 8"/>
          <p:cNvSpPr txBox="1"/>
          <p:nvPr/>
        </p:nvSpPr>
        <p:spPr>
          <a:xfrm>
            <a:off x="440947" y="1895456"/>
            <a:ext cx="8072149" cy="2020553"/>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p</a:t>
            </a:r>
            <a:r>
              <a:rPr lang="en-US" sz="1400" dirty="0">
                <a:solidFill>
                  <a:schemeClr val="bg1">
                    <a:lumMod val="50000"/>
                  </a:schemeClr>
                </a:solidFill>
                <a:latin typeface="Courier"/>
                <a:cs typeface="Courier"/>
              </a:rPr>
              <a:t> </a:t>
            </a:r>
            <a:r>
              <a:rPr lang="en-US" sz="1400" dirty="0">
                <a:solidFill>
                  <a:schemeClr val="accent6">
                    <a:lumMod val="75000"/>
                  </a:schemeClr>
                </a:solidFill>
                <a:latin typeface="Courier"/>
                <a:cs typeface="Courier"/>
              </a:rPr>
              <a:t>id</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demo</a:t>
            </a:r>
            <a:r>
              <a:rPr lang="en-US" sz="1400" dirty="0">
                <a:solidFill>
                  <a:schemeClr val="bg1">
                    <a:lumMod val="50000"/>
                  </a:schemeClr>
                </a:solidFill>
                <a:latin typeface="Courier"/>
                <a:cs typeface="Courier"/>
              </a:rPr>
              <a:t>"&gt;&lt;/</a:t>
            </a:r>
            <a:r>
              <a:rPr lang="en-US" sz="1400" dirty="0">
                <a:solidFill>
                  <a:srgbClr val="A1361F"/>
                </a:solidFill>
                <a:latin typeface="Courier"/>
                <a:cs typeface="Courier"/>
              </a:rPr>
              <a:t>p</a:t>
            </a:r>
            <a:r>
              <a:rPr lang="en-US" sz="1400" dirty="0">
                <a:solidFill>
                  <a:schemeClr val="bg1">
                    <a:lumMod val="50000"/>
                  </a:schemeClr>
                </a:solidFill>
                <a:latin typeface="Courier"/>
                <a:cs typeface="Courier"/>
              </a:rPr>
              <a:t>&gt; </a:t>
            </a:r>
          </a:p>
          <a:p>
            <a:pPr algn="l">
              <a:lnSpc>
                <a:spcPct val="130000"/>
              </a:lnSpc>
            </a:pPr>
            <a:endParaRPr lang="en-US" sz="1400" dirty="0">
              <a:solidFill>
                <a:schemeClr val="bg1">
                  <a:lumMod val="50000"/>
                </a:schemeClr>
              </a:solidFill>
              <a:latin typeface="Courier"/>
              <a:cs typeface="Courier"/>
            </a:endParaRPr>
          </a:p>
          <a:p>
            <a:pPr algn="l">
              <a:lnSpc>
                <a:spcPct val="130000"/>
              </a:lnSpc>
            </a:pP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script</a:t>
            </a:r>
            <a:r>
              <a:rPr lang="en-US" sz="1400" dirty="0">
                <a:solidFill>
                  <a:schemeClr val="bg1">
                    <a:lumMod val="50000"/>
                  </a:schemeClr>
                </a:solidFill>
                <a:latin typeface="Courier"/>
                <a:cs typeface="Courier"/>
              </a:rPr>
              <a:t>&gt;</a:t>
            </a:r>
          </a:p>
          <a:p>
            <a:pPr algn="l">
              <a:lnSpc>
                <a:spcPct val="130000"/>
              </a:lnSpc>
            </a:pPr>
            <a:r>
              <a:rPr lang="en-US" sz="1400" dirty="0" err="1">
                <a:solidFill>
                  <a:schemeClr val="tx1">
                    <a:lumMod val="85000"/>
                    <a:lumOff val="15000"/>
                  </a:schemeClr>
                </a:solidFill>
                <a:latin typeface="Courier"/>
                <a:cs typeface="Courier"/>
              </a:rPr>
              <a:t>document.getElementById</a:t>
            </a:r>
            <a:r>
              <a:rPr lang="en-US" sz="1400" dirty="0">
                <a:solidFill>
                  <a:schemeClr val="tx1">
                    <a:lumMod val="85000"/>
                    <a:lumOff val="15000"/>
                  </a:schemeClr>
                </a:solidFill>
                <a:latin typeface="Courier"/>
                <a:cs typeface="Courier"/>
              </a:rPr>
              <a:t>("demo").</a:t>
            </a:r>
            <a:r>
              <a:rPr lang="en-US" sz="1400" dirty="0" err="1">
                <a:solidFill>
                  <a:schemeClr val="tx1">
                    <a:lumMod val="85000"/>
                    <a:lumOff val="15000"/>
                  </a:schemeClr>
                </a:solidFill>
                <a:latin typeface="Courier"/>
                <a:cs typeface="Courier"/>
              </a:rPr>
              <a:t>innerHTML</a:t>
            </a:r>
            <a:r>
              <a:rPr lang="en-US" sz="1400" dirty="0">
                <a:solidFill>
                  <a:schemeClr val="tx1">
                    <a:lumMod val="85000"/>
                    <a:lumOff val="15000"/>
                  </a:schemeClr>
                </a:solidFill>
                <a:latin typeface="Courier"/>
                <a:cs typeface="Courier"/>
              </a:rPr>
              <a:t> =</a:t>
            </a:r>
          </a:p>
          <a:p>
            <a:pPr algn="l">
              <a:lnSpc>
                <a:spcPct val="130000"/>
              </a:lnSpc>
            </a:pPr>
            <a:r>
              <a:rPr lang="en-US" sz="1400" dirty="0" err="1">
                <a:solidFill>
                  <a:schemeClr val="tx2">
                    <a:lumMod val="75000"/>
                  </a:schemeClr>
                </a:solidFill>
                <a:latin typeface="Courier"/>
                <a:cs typeface="Courier"/>
              </a:rPr>
              <a:t>obj</a:t>
            </a:r>
            <a:r>
              <a:rPr lang="en-US" sz="1400" dirty="0" err="1">
                <a:solidFill>
                  <a:schemeClr val="tx1">
                    <a:lumMod val="85000"/>
                    <a:lumOff val="15000"/>
                  </a:schemeClr>
                </a:solidFill>
                <a:latin typeface="Courier"/>
                <a:cs typeface="Courier"/>
              </a:rPr>
              <a:t>.employees</a:t>
            </a:r>
            <a:r>
              <a:rPr lang="en-US" sz="1400" dirty="0">
                <a:solidFill>
                  <a:schemeClr val="tx1">
                    <a:lumMod val="85000"/>
                    <a:lumOff val="15000"/>
                  </a:schemeClr>
                </a:solidFill>
                <a:latin typeface="Courier"/>
                <a:cs typeface="Courier"/>
              </a:rPr>
              <a:t>[1].</a:t>
            </a:r>
            <a:r>
              <a:rPr lang="en-US" sz="1400" dirty="0" err="1">
                <a:solidFill>
                  <a:schemeClr val="tx1">
                    <a:lumMod val="85000"/>
                    <a:lumOff val="15000"/>
                  </a:schemeClr>
                </a:solidFill>
                <a:latin typeface="Courier"/>
                <a:cs typeface="Courier"/>
              </a:rPr>
              <a:t>firstName</a:t>
            </a:r>
            <a:r>
              <a:rPr lang="en-US" sz="1400" dirty="0">
                <a:solidFill>
                  <a:schemeClr val="tx1">
                    <a:lumMod val="85000"/>
                    <a:lumOff val="15000"/>
                  </a:schemeClr>
                </a:solidFill>
                <a:latin typeface="Courier"/>
                <a:cs typeface="Courier"/>
              </a:rPr>
              <a:t> + " " + </a:t>
            </a:r>
            <a:r>
              <a:rPr lang="en-US" sz="1400" dirty="0" err="1">
                <a:solidFill>
                  <a:srgbClr val="33629A"/>
                </a:solidFill>
                <a:latin typeface="Courier"/>
                <a:cs typeface="Courier"/>
              </a:rPr>
              <a:t>obj</a:t>
            </a:r>
            <a:r>
              <a:rPr lang="en-US" sz="1400" dirty="0" err="1">
                <a:solidFill>
                  <a:schemeClr val="tx1">
                    <a:lumMod val="85000"/>
                    <a:lumOff val="15000"/>
                  </a:schemeClr>
                </a:solidFill>
                <a:latin typeface="Courier"/>
                <a:cs typeface="Courier"/>
              </a:rPr>
              <a:t>.employees</a:t>
            </a:r>
            <a:r>
              <a:rPr lang="en-US" sz="1400" dirty="0">
                <a:solidFill>
                  <a:schemeClr val="tx1">
                    <a:lumMod val="85000"/>
                    <a:lumOff val="15000"/>
                  </a:schemeClr>
                </a:solidFill>
                <a:latin typeface="Courier"/>
                <a:cs typeface="Courier"/>
              </a:rPr>
              <a:t>[1].</a:t>
            </a:r>
            <a:r>
              <a:rPr lang="en-US" sz="1400" dirty="0" err="1">
                <a:solidFill>
                  <a:schemeClr val="tx1">
                    <a:lumMod val="85000"/>
                    <a:lumOff val="15000"/>
                  </a:schemeClr>
                </a:solidFill>
                <a:latin typeface="Courier"/>
                <a:cs typeface="Courier"/>
              </a:rPr>
              <a:t>lastName</a:t>
            </a:r>
            <a:r>
              <a:rPr lang="en-US" sz="1400" dirty="0">
                <a:solidFill>
                  <a:schemeClr val="tx1">
                    <a:lumMod val="85000"/>
                    <a:lumOff val="15000"/>
                  </a:schemeClr>
                </a:solidFill>
                <a:latin typeface="Courier"/>
                <a:cs typeface="Courier"/>
              </a:rPr>
              <a:t>; </a:t>
            </a:r>
          </a:p>
          <a:p>
            <a:pPr algn="l">
              <a:lnSpc>
                <a:spcPct val="130000"/>
              </a:lnSpc>
            </a:pP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script</a:t>
            </a:r>
            <a:r>
              <a:rPr lang="en-US" sz="1400" dirty="0" smtClean="0">
                <a:solidFill>
                  <a:schemeClr val="bg1">
                    <a:lumMod val="50000"/>
                  </a:schemeClr>
                </a:solidFill>
                <a:latin typeface="Courier"/>
                <a:cs typeface="Courier"/>
              </a:rPr>
              <a:t>&gt;</a:t>
            </a:r>
          </a:p>
          <a:p>
            <a:pPr algn="l">
              <a:lnSpc>
                <a:spcPct val="120000"/>
              </a:lnSpc>
            </a:pPr>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410248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Listeners</a:t>
            </a:r>
            <a:endParaRPr lang="en-GB" sz="2400" b="0" dirty="0">
              <a:solidFill>
                <a:schemeClr val="bg1"/>
              </a:solidFill>
            </a:endParaRPr>
          </a:p>
        </p:txBody>
      </p:sp>
      <p:sp>
        <p:nvSpPr>
          <p:cNvPr id="2" name="TextBox 1"/>
          <p:cNvSpPr txBox="1"/>
          <p:nvPr/>
        </p:nvSpPr>
        <p:spPr>
          <a:xfrm>
            <a:off x="236482" y="819801"/>
            <a:ext cx="8655269" cy="4184736"/>
          </a:xfrm>
          <a:prstGeom prst="rect">
            <a:avLst/>
          </a:prstGeom>
          <a:noFill/>
        </p:spPr>
        <p:txBody>
          <a:bodyPr wrap="square" rtlCol="0">
            <a:spAutoFit/>
          </a:bodyPr>
          <a:lstStyle/>
          <a:p>
            <a:pPr algn="l"/>
            <a:r>
              <a:rPr lang="en-US" sz="1600" b="1" dirty="0" smtClean="0">
                <a:latin typeface="+mn-lt"/>
              </a:rPr>
              <a:t>HTML Events</a:t>
            </a:r>
            <a:endParaRPr lang="en-US" sz="1600" dirty="0">
              <a:latin typeface="+mn-lt"/>
            </a:endParaRPr>
          </a:p>
          <a:p>
            <a:pPr algn="l"/>
            <a:endParaRPr lang="en-US" sz="1600" dirty="0" smtClean="0"/>
          </a:p>
          <a:p>
            <a:pPr algn="l">
              <a:lnSpc>
                <a:spcPct val="110000"/>
              </a:lnSpc>
            </a:pPr>
            <a:r>
              <a:rPr lang="en-US" sz="1600" dirty="0"/>
              <a:t>HTML DOM allows JavaScript to react to HTML events</a:t>
            </a:r>
            <a:r>
              <a:rPr lang="en-US" sz="1600" dirty="0" smtClean="0"/>
              <a:t>.</a:t>
            </a:r>
          </a:p>
          <a:p>
            <a:pPr algn="l">
              <a:lnSpc>
                <a:spcPct val="110000"/>
              </a:lnSpc>
            </a:pPr>
            <a:r>
              <a:rPr lang="en-US" sz="1600" dirty="0" smtClean="0"/>
              <a:t>Some examples of HTML events are:</a:t>
            </a:r>
          </a:p>
          <a:p>
            <a:pPr marL="742950" lvl="1" indent="-285750" algn="l">
              <a:lnSpc>
                <a:spcPct val="110000"/>
              </a:lnSpc>
              <a:buFont typeface="Arial"/>
              <a:buChar char="•"/>
            </a:pPr>
            <a:r>
              <a:rPr lang="en-US" sz="1400" dirty="0"/>
              <a:t>When a user clicks the mouse</a:t>
            </a:r>
          </a:p>
          <a:p>
            <a:pPr marL="742950" lvl="1" indent="-285750" algn="l">
              <a:lnSpc>
                <a:spcPct val="110000"/>
              </a:lnSpc>
              <a:buFont typeface="Arial"/>
              <a:buChar char="•"/>
            </a:pPr>
            <a:r>
              <a:rPr lang="en-US" sz="1400" dirty="0"/>
              <a:t>When a web page has loaded</a:t>
            </a:r>
          </a:p>
          <a:p>
            <a:pPr marL="742950" lvl="1" indent="-285750" algn="l">
              <a:lnSpc>
                <a:spcPct val="110000"/>
              </a:lnSpc>
              <a:buFont typeface="Arial"/>
              <a:buChar char="•"/>
            </a:pPr>
            <a:r>
              <a:rPr lang="en-US" sz="1400" dirty="0"/>
              <a:t>When an image has been loaded</a:t>
            </a:r>
          </a:p>
          <a:p>
            <a:pPr marL="742950" lvl="1" indent="-285750" algn="l">
              <a:lnSpc>
                <a:spcPct val="110000"/>
              </a:lnSpc>
              <a:buFont typeface="Arial"/>
              <a:buChar char="•"/>
            </a:pPr>
            <a:r>
              <a:rPr lang="en-US" sz="1400" dirty="0"/>
              <a:t>When the mouse moves over an element</a:t>
            </a:r>
          </a:p>
          <a:p>
            <a:pPr marL="742950" lvl="1" indent="-285750" algn="l">
              <a:lnSpc>
                <a:spcPct val="110000"/>
              </a:lnSpc>
              <a:buFont typeface="Arial"/>
              <a:buChar char="•"/>
            </a:pPr>
            <a:r>
              <a:rPr lang="en-US" sz="1400" dirty="0"/>
              <a:t>When an input field is changed</a:t>
            </a:r>
          </a:p>
          <a:p>
            <a:pPr marL="742950" lvl="1" indent="-285750" algn="l">
              <a:lnSpc>
                <a:spcPct val="110000"/>
              </a:lnSpc>
              <a:buFont typeface="Arial"/>
              <a:buChar char="•"/>
            </a:pPr>
            <a:r>
              <a:rPr lang="en-US" sz="1400" dirty="0"/>
              <a:t>When an HTML form is submitted</a:t>
            </a:r>
          </a:p>
          <a:p>
            <a:pPr marL="742950" lvl="1" indent="-285750" algn="l">
              <a:lnSpc>
                <a:spcPct val="110000"/>
              </a:lnSpc>
              <a:buFont typeface="Arial"/>
              <a:buChar char="•"/>
            </a:pPr>
            <a:r>
              <a:rPr lang="en-US" sz="1400" dirty="0"/>
              <a:t>When a user strokes a </a:t>
            </a:r>
            <a:r>
              <a:rPr lang="en-US" sz="1400" dirty="0" smtClean="0"/>
              <a:t>key</a:t>
            </a:r>
            <a:endParaRPr lang="en-US" sz="1600" dirty="0" smtClean="0"/>
          </a:p>
          <a:p>
            <a:pPr marL="742950" lvl="1" indent="-285750" algn="l">
              <a:lnSpc>
                <a:spcPct val="130000"/>
              </a:lnSpc>
              <a:buFont typeface="Arial"/>
              <a:buChar char="•"/>
            </a:pPr>
            <a:endParaRPr lang="en-US" sz="1600" dirty="0"/>
          </a:p>
          <a:p>
            <a:pPr algn="l">
              <a:lnSpc>
                <a:spcPct val="110000"/>
              </a:lnSpc>
            </a:pPr>
            <a:r>
              <a:rPr lang="en-US" sz="1600" dirty="0"/>
              <a:t>A JavaScript can be executed when an event occurs, like when a user clicks on an HTML element</a:t>
            </a:r>
            <a:r>
              <a:rPr lang="en-US" sz="1600" dirty="0" smtClean="0"/>
              <a:t>.</a:t>
            </a:r>
            <a:endParaRPr lang="en-US" sz="1600" dirty="0"/>
          </a:p>
          <a:p>
            <a:pPr algn="l">
              <a:lnSpc>
                <a:spcPct val="110000"/>
              </a:lnSpc>
            </a:pPr>
            <a:r>
              <a:rPr lang="en-US" sz="1600" dirty="0"/>
              <a:t>To execute code when a user clicks on an element, add JavaScript code to an HTML event </a:t>
            </a:r>
            <a:r>
              <a:rPr lang="en-US" sz="1600" dirty="0" smtClean="0"/>
              <a:t>attribute</a:t>
            </a:r>
            <a:r>
              <a:rPr lang="en-US" sz="1600" dirty="0"/>
              <a:t>:</a:t>
            </a:r>
          </a:p>
        </p:txBody>
      </p:sp>
      <p:sp>
        <p:nvSpPr>
          <p:cNvPr id="5" name="TextBox 4"/>
          <p:cNvSpPr txBox="1"/>
          <p:nvPr/>
        </p:nvSpPr>
        <p:spPr>
          <a:xfrm>
            <a:off x="440947" y="5115520"/>
            <a:ext cx="8072149" cy="343684"/>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smtClean="0">
                <a:solidFill>
                  <a:srgbClr val="33629A"/>
                </a:solidFill>
                <a:latin typeface="Courier"/>
                <a:cs typeface="Courier"/>
              </a:rPr>
              <a:t>onclick</a:t>
            </a:r>
            <a:r>
              <a:rPr lang="en-US" sz="1400" dirty="0" smtClean="0">
                <a:solidFill>
                  <a:schemeClr val="bg1">
                    <a:lumMod val="50000"/>
                  </a:schemeClr>
                </a:solidFill>
                <a:latin typeface="Courier"/>
                <a:cs typeface="Courier"/>
              </a:rPr>
              <a:t> = </a:t>
            </a:r>
            <a:r>
              <a:rPr lang="en-US" sz="1400" dirty="0" smtClean="0">
                <a:solidFill>
                  <a:schemeClr val="accent3">
                    <a:lumMod val="75000"/>
                  </a:schemeClr>
                </a:solidFill>
                <a:latin typeface="Courier"/>
                <a:cs typeface="Courier"/>
              </a:rPr>
              <a:t>JavaScript</a:t>
            </a:r>
            <a:endParaRPr lang="en-US" sz="1400" dirty="0">
              <a:solidFill>
                <a:schemeClr val="accent3">
                  <a:lumMod val="75000"/>
                </a:schemeClr>
              </a:solidFill>
              <a:latin typeface="Courier"/>
              <a:cs typeface="Courier"/>
            </a:endParaRPr>
          </a:p>
        </p:txBody>
      </p:sp>
    </p:spTree>
    <p:extLst>
      <p:ext uri="{BB962C8B-B14F-4D97-AF65-F5344CB8AC3E}">
        <p14:creationId xmlns:p14="http://schemas.microsoft.com/office/powerpoint/2010/main" val="223534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Listeners</a:t>
            </a:r>
            <a:endParaRPr lang="en-GB" sz="2400" b="0" dirty="0">
              <a:solidFill>
                <a:schemeClr val="bg1"/>
              </a:solidFill>
            </a:endParaRPr>
          </a:p>
        </p:txBody>
      </p:sp>
      <p:sp>
        <p:nvSpPr>
          <p:cNvPr id="2" name="TextBox 1"/>
          <p:cNvSpPr txBox="1"/>
          <p:nvPr/>
        </p:nvSpPr>
        <p:spPr>
          <a:xfrm>
            <a:off x="236482" y="819801"/>
            <a:ext cx="8655269" cy="851515"/>
          </a:xfrm>
          <a:prstGeom prst="rect">
            <a:avLst/>
          </a:prstGeom>
          <a:noFill/>
        </p:spPr>
        <p:txBody>
          <a:bodyPr wrap="square" rtlCol="0">
            <a:spAutoFit/>
          </a:bodyPr>
          <a:lstStyle/>
          <a:p>
            <a:pPr algn="l"/>
            <a:r>
              <a:rPr lang="en-US" sz="1600" b="1" dirty="0" smtClean="0">
                <a:latin typeface="+mn-lt"/>
              </a:rPr>
              <a:t>HTML Events Example</a:t>
            </a:r>
            <a:endParaRPr lang="en-US" sz="1600" dirty="0">
              <a:latin typeface="+mn-lt"/>
            </a:endParaRPr>
          </a:p>
          <a:p>
            <a:pPr algn="l"/>
            <a:endParaRPr lang="en-US" sz="1600" dirty="0" smtClean="0"/>
          </a:p>
          <a:p>
            <a:pPr algn="l">
              <a:lnSpc>
                <a:spcPct val="110000"/>
              </a:lnSpc>
            </a:pPr>
            <a:r>
              <a:rPr lang="en-US" sz="1600" dirty="0"/>
              <a:t>In this example, a function is called from the event handler:</a:t>
            </a:r>
          </a:p>
        </p:txBody>
      </p:sp>
      <p:sp>
        <p:nvSpPr>
          <p:cNvPr id="5" name="TextBox 4"/>
          <p:cNvSpPr txBox="1"/>
          <p:nvPr/>
        </p:nvSpPr>
        <p:spPr>
          <a:xfrm>
            <a:off x="440947" y="2051133"/>
            <a:ext cx="8072149" cy="3704604"/>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a:solidFill>
                  <a:schemeClr val="tx1">
                    <a:lumMod val="50000"/>
                    <a:lumOff val="50000"/>
                  </a:schemeClr>
                </a:solidFill>
                <a:latin typeface="Courier"/>
                <a:cs typeface="Courier"/>
              </a:rPr>
              <a:t>&lt;</a:t>
            </a:r>
            <a:r>
              <a:rPr lang="en-US" sz="1400" dirty="0">
                <a:solidFill>
                  <a:schemeClr val="accent4">
                    <a:lumMod val="75000"/>
                  </a:schemeClr>
                </a:solidFill>
                <a:latin typeface="Courier"/>
                <a:cs typeface="Courier"/>
              </a:rPr>
              <a:t>!DOCTYPE</a:t>
            </a:r>
            <a:r>
              <a:rPr lang="en-US" sz="1400" dirty="0">
                <a:solidFill>
                  <a:schemeClr val="tx1">
                    <a:lumMod val="50000"/>
                    <a:lumOff val="50000"/>
                  </a:schemeClr>
                </a:solidFill>
                <a:latin typeface="Courier"/>
                <a:cs typeface="Courier"/>
              </a:rPr>
              <a:t> </a:t>
            </a:r>
            <a:r>
              <a:rPr lang="en-US" sz="1400" dirty="0">
                <a:solidFill>
                  <a:schemeClr val="accent6">
                    <a:lumMod val="75000"/>
                  </a:schemeClr>
                </a:solidFill>
                <a:latin typeface="Courier"/>
                <a:cs typeface="Courier"/>
              </a:rPr>
              <a:t>html</a:t>
            </a:r>
            <a:r>
              <a:rPr lang="en-US" sz="1400" dirty="0">
                <a:solidFill>
                  <a:schemeClr val="tx1">
                    <a:lumMod val="50000"/>
                    <a:lumOff val="50000"/>
                  </a:schemeClr>
                </a:solidFill>
                <a:latin typeface="Courier"/>
                <a:cs typeface="Courier"/>
              </a:rPr>
              <a:t>&gt;</a:t>
            </a: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html</a:t>
            </a:r>
            <a:r>
              <a:rPr lang="en-US" sz="1400" dirty="0">
                <a:solidFill>
                  <a:schemeClr val="tx1">
                    <a:lumMod val="50000"/>
                    <a:lumOff val="50000"/>
                  </a:schemeClr>
                </a:solidFill>
                <a:latin typeface="Courier"/>
                <a:cs typeface="Courier"/>
              </a:rPr>
              <a:t>&gt;</a:t>
            </a: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body</a:t>
            </a:r>
            <a:r>
              <a:rPr lang="en-US" sz="1400" dirty="0">
                <a:solidFill>
                  <a:schemeClr val="tx1">
                    <a:lumMod val="50000"/>
                    <a:lumOff val="50000"/>
                  </a:schemeClr>
                </a:solidFill>
                <a:latin typeface="Courier"/>
                <a:cs typeface="Courier"/>
              </a:rPr>
              <a:t>&gt;</a:t>
            </a:r>
          </a:p>
          <a:p>
            <a:pPr algn="l">
              <a:lnSpc>
                <a:spcPct val="120000"/>
              </a:lnSpc>
            </a:pPr>
            <a:endParaRPr lang="en-US" sz="1400" dirty="0">
              <a:solidFill>
                <a:schemeClr val="tx1">
                  <a:lumMod val="50000"/>
                  <a:lumOff val="50000"/>
                </a:schemeClr>
              </a:solidFill>
              <a:latin typeface="Courier"/>
              <a:cs typeface="Courier"/>
            </a:endParaRP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h1</a:t>
            </a:r>
            <a:r>
              <a:rPr lang="en-US" sz="1400" dirty="0">
                <a:solidFill>
                  <a:schemeClr val="tx1">
                    <a:lumMod val="50000"/>
                    <a:lumOff val="50000"/>
                  </a:schemeClr>
                </a:solidFill>
                <a:latin typeface="Courier"/>
                <a:cs typeface="Courier"/>
              </a:rPr>
              <a:t> </a:t>
            </a:r>
            <a:r>
              <a:rPr lang="en-US" sz="1400" dirty="0" err="1">
                <a:solidFill>
                  <a:srgbClr val="713805"/>
                </a:solidFill>
                <a:latin typeface="Courier"/>
                <a:cs typeface="Courier"/>
              </a:rPr>
              <a:t>onclick</a:t>
            </a:r>
            <a:r>
              <a:rPr lang="en-US" sz="1400" dirty="0" smtClean="0">
                <a:solidFill>
                  <a:schemeClr val="tx1">
                    <a:lumMod val="50000"/>
                    <a:lumOff val="50000"/>
                  </a:schemeClr>
                </a:solidFill>
                <a:latin typeface="Courier"/>
                <a:cs typeface="Courier"/>
              </a:rPr>
              <a:t>=”</a:t>
            </a:r>
            <a:r>
              <a:rPr lang="en-US" sz="1400" dirty="0" err="1" smtClean="0">
                <a:solidFill>
                  <a:schemeClr val="tx2">
                    <a:lumMod val="75000"/>
                  </a:schemeClr>
                </a:solidFill>
                <a:latin typeface="Courier"/>
                <a:cs typeface="Courier"/>
              </a:rPr>
              <a:t>showMessage</a:t>
            </a:r>
            <a:r>
              <a:rPr lang="en-US" sz="1400" dirty="0" smtClean="0">
                <a:solidFill>
                  <a:schemeClr val="tx2">
                    <a:lumMod val="75000"/>
                  </a:schemeClr>
                </a:solidFill>
                <a:latin typeface="Courier"/>
                <a:cs typeface="Courier"/>
              </a:rPr>
              <a:t>()</a:t>
            </a:r>
            <a:r>
              <a:rPr lang="en-US" sz="1400" dirty="0">
                <a:solidFill>
                  <a:schemeClr val="tx1">
                    <a:lumMod val="50000"/>
                    <a:lumOff val="50000"/>
                  </a:schemeClr>
                </a:solidFill>
                <a:latin typeface="Courier"/>
                <a:cs typeface="Courier"/>
              </a:rPr>
              <a:t>"&gt;</a:t>
            </a:r>
            <a:r>
              <a:rPr lang="en-US" sz="1400" dirty="0">
                <a:solidFill>
                  <a:schemeClr val="tx1">
                    <a:lumMod val="85000"/>
                    <a:lumOff val="15000"/>
                  </a:schemeClr>
                </a:solidFill>
                <a:latin typeface="Courier"/>
                <a:cs typeface="Courier"/>
              </a:rPr>
              <a:t>Click on this text!</a:t>
            </a: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h1</a:t>
            </a:r>
            <a:r>
              <a:rPr lang="en-US" sz="1400" dirty="0">
                <a:solidFill>
                  <a:schemeClr val="tx1">
                    <a:lumMod val="50000"/>
                    <a:lumOff val="50000"/>
                  </a:schemeClr>
                </a:solidFill>
                <a:latin typeface="Courier"/>
                <a:cs typeface="Courier"/>
              </a:rPr>
              <a:t>&gt;</a:t>
            </a:r>
          </a:p>
          <a:p>
            <a:pPr algn="l">
              <a:lnSpc>
                <a:spcPct val="120000"/>
              </a:lnSpc>
            </a:pPr>
            <a:endParaRPr lang="en-US" sz="1400" dirty="0">
              <a:solidFill>
                <a:schemeClr val="tx1">
                  <a:lumMod val="50000"/>
                  <a:lumOff val="50000"/>
                </a:schemeClr>
              </a:solidFill>
              <a:latin typeface="Courier"/>
              <a:cs typeface="Courier"/>
            </a:endParaRP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script</a:t>
            </a:r>
            <a:r>
              <a:rPr lang="en-US" sz="1400" dirty="0">
                <a:solidFill>
                  <a:schemeClr val="tx1">
                    <a:lumMod val="50000"/>
                    <a:lumOff val="50000"/>
                  </a:schemeClr>
                </a:solidFill>
                <a:latin typeface="Courier"/>
                <a:cs typeface="Courier"/>
              </a:rPr>
              <a:t>&gt;</a:t>
            </a:r>
          </a:p>
          <a:p>
            <a:pPr algn="l">
              <a:lnSpc>
                <a:spcPct val="120000"/>
              </a:lnSpc>
            </a:pPr>
            <a:r>
              <a:rPr lang="en-US" sz="1400" dirty="0">
                <a:solidFill>
                  <a:schemeClr val="tx2">
                    <a:lumMod val="75000"/>
                  </a:schemeClr>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err="1" smtClean="0">
                <a:solidFill>
                  <a:srgbClr val="262626"/>
                </a:solidFill>
                <a:latin typeface="Courier"/>
                <a:cs typeface="Courier"/>
              </a:rPr>
              <a:t>showMessage</a:t>
            </a:r>
            <a:r>
              <a:rPr lang="en-US" sz="1400" dirty="0" smtClean="0">
                <a:solidFill>
                  <a:schemeClr val="tx1">
                    <a:lumMod val="85000"/>
                    <a:lumOff val="15000"/>
                  </a:schemeClr>
                </a:solidFill>
                <a:latin typeface="Courier"/>
                <a:cs typeface="Courier"/>
              </a:rPr>
              <a:t>() </a:t>
            </a:r>
            <a:r>
              <a:rPr lang="en-US" sz="1400" dirty="0">
                <a:solidFill>
                  <a:schemeClr val="tx1">
                    <a:lumMod val="85000"/>
                    <a:lumOff val="15000"/>
                  </a:schemeClr>
                </a:solidFill>
                <a:latin typeface="Courier"/>
                <a:cs typeface="Courier"/>
              </a:rPr>
              <a:t>{ </a:t>
            </a:r>
          </a:p>
          <a:p>
            <a:pPr algn="l">
              <a:lnSpc>
                <a:spcPct val="120000"/>
              </a:lnSpc>
            </a:pPr>
            <a:r>
              <a:rPr lang="en-US" sz="1400" dirty="0">
                <a:solidFill>
                  <a:schemeClr val="tx1">
                    <a:lumMod val="85000"/>
                    <a:lumOff val="15000"/>
                  </a:schemeClr>
                </a:solidFill>
                <a:latin typeface="Courier"/>
                <a:cs typeface="Courier"/>
              </a:rPr>
              <a:t>    </a:t>
            </a:r>
            <a:r>
              <a:rPr lang="en-US" sz="1400" dirty="0" smtClean="0">
                <a:solidFill>
                  <a:schemeClr val="tx2">
                    <a:lumMod val="75000"/>
                  </a:schemeClr>
                </a:solidFill>
                <a:latin typeface="Courier"/>
                <a:cs typeface="Courier"/>
              </a:rPr>
              <a:t>alert</a:t>
            </a:r>
            <a:r>
              <a:rPr lang="en-US" sz="1400" dirty="0" smtClean="0">
                <a:solidFill>
                  <a:schemeClr val="tx1">
                    <a:lumMod val="85000"/>
                    <a:lumOff val="15000"/>
                  </a:schemeClr>
                </a:solidFill>
                <a:latin typeface="Courier"/>
                <a:cs typeface="Courier"/>
              </a:rPr>
              <a:t>(“You clicked on the h1 text”);</a:t>
            </a:r>
            <a:endParaRPr lang="en-US" sz="1400" dirty="0">
              <a:solidFill>
                <a:schemeClr val="tx1">
                  <a:lumMod val="85000"/>
                  <a:lumOff val="15000"/>
                </a:schemeClr>
              </a:solidFill>
              <a:latin typeface="Courier"/>
              <a:cs typeface="Courier"/>
            </a:endParaRPr>
          </a:p>
          <a:p>
            <a:pPr algn="l">
              <a:lnSpc>
                <a:spcPct val="120000"/>
              </a:lnSpc>
            </a:pPr>
            <a:r>
              <a:rPr lang="en-US" sz="1400" dirty="0">
                <a:solidFill>
                  <a:schemeClr val="tx1">
                    <a:lumMod val="85000"/>
                    <a:lumOff val="15000"/>
                  </a:schemeClr>
                </a:solidFill>
                <a:latin typeface="Courier"/>
                <a:cs typeface="Courier"/>
              </a:rPr>
              <a:t>}</a:t>
            </a: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script</a:t>
            </a:r>
            <a:r>
              <a:rPr lang="en-US" sz="1400" dirty="0">
                <a:solidFill>
                  <a:schemeClr val="tx1">
                    <a:lumMod val="50000"/>
                    <a:lumOff val="50000"/>
                  </a:schemeClr>
                </a:solidFill>
                <a:latin typeface="Courier"/>
                <a:cs typeface="Courier"/>
              </a:rPr>
              <a:t>&gt;</a:t>
            </a:r>
          </a:p>
          <a:p>
            <a:pPr algn="l">
              <a:lnSpc>
                <a:spcPct val="120000"/>
              </a:lnSpc>
            </a:pPr>
            <a:endParaRPr lang="en-US" sz="1400" dirty="0">
              <a:solidFill>
                <a:schemeClr val="tx1">
                  <a:lumMod val="50000"/>
                  <a:lumOff val="50000"/>
                </a:schemeClr>
              </a:solidFill>
              <a:latin typeface="Courier"/>
              <a:cs typeface="Courier"/>
            </a:endParaRP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body</a:t>
            </a:r>
            <a:r>
              <a:rPr lang="en-US" sz="1400" dirty="0">
                <a:solidFill>
                  <a:schemeClr val="tx1">
                    <a:lumMod val="50000"/>
                    <a:lumOff val="50000"/>
                  </a:schemeClr>
                </a:solidFill>
                <a:latin typeface="Courier"/>
                <a:cs typeface="Courier"/>
              </a:rPr>
              <a:t>&gt;</a:t>
            </a:r>
          </a:p>
          <a:p>
            <a:pPr algn="l">
              <a:lnSpc>
                <a:spcPct val="120000"/>
              </a:lnSpc>
            </a:pPr>
            <a:r>
              <a:rPr lang="en-US" sz="1400" dirty="0">
                <a:solidFill>
                  <a:schemeClr val="tx1">
                    <a:lumMod val="50000"/>
                    <a:lumOff val="50000"/>
                  </a:schemeClr>
                </a:solidFill>
                <a:latin typeface="Courier"/>
                <a:cs typeface="Courier"/>
              </a:rPr>
              <a:t>&lt;/</a:t>
            </a:r>
            <a:r>
              <a:rPr lang="en-US" sz="1400" dirty="0">
                <a:solidFill>
                  <a:srgbClr val="A1361F"/>
                </a:solidFill>
                <a:latin typeface="Courier"/>
                <a:cs typeface="Courier"/>
              </a:rPr>
              <a:t>html</a:t>
            </a:r>
            <a:r>
              <a:rPr lang="en-US" sz="1400" dirty="0">
                <a:solidFill>
                  <a:schemeClr val="tx1">
                    <a:lumMod val="50000"/>
                    <a:lumOff val="50000"/>
                  </a:schemeClr>
                </a:solidFill>
                <a:latin typeface="Courier"/>
                <a:cs typeface="Courier"/>
              </a:rPr>
              <a:t>&gt;</a:t>
            </a:r>
            <a:endParaRPr lang="en-US" sz="1400" dirty="0" smtClean="0">
              <a:solidFill>
                <a:schemeClr val="tx1">
                  <a:lumMod val="50000"/>
                  <a:lumOff val="50000"/>
                </a:schemeClr>
              </a:solidFill>
              <a:latin typeface="Courier"/>
              <a:cs typeface="Courier"/>
            </a:endParaRPr>
          </a:p>
        </p:txBody>
      </p:sp>
    </p:spTree>
    <p:extLst>
      <p:ext uri="{BB962C8B-B14F-4D97-AF65-F5344CB8AC3E}">
        <p14:creationId xmlns:p14="http://schemas.microsoft.com/office/powerpoint/2010/main" val="911329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Listeners</a:t>
            </a:r>
            <a:endParaRPr lang="en-GB" sz="2400" b="0" dirty="0">
              <a:solidFill>
                <a:schemeClr val="bg1"/>
              </a:solidFill>
            </a:endParaRPr>
          </a:p>
        </p:txBody>
      </p:sp>
      <p:sp>
        <p:nvSpPr>
          <p:cNvPr id="2" name="TextBox 1"/>
          <p:cNvSpPr txBox="1"/>
          <p:nvPr/>
        </p:nvSpPr>
        <p:spPr>
          <a:xfrm>
            <a:off x="236482" y="819801"/>
            <a:ext cx="8655269" cy="1212640"/>
          </a:xfrm>
          <a:prstGeom prst="rect">
            <a:avLst/>
          </a:prstGeom>
          <a:noFill/>
        </p:spPr>
        <p:txBody>
          <a:bodyPr wrap="square" rtlCol="0">
            <a:spAutoFit/>
          </a:bodyPr>
          <a:lstStyle/>
          <a:p>
            <a:pPr algn="l"/>
            <a:r>
              <a:rPr lang="en-US" sz="1600" b="1" dirty="0" err="1" smtClean="0">
                <a:latin typeface="+mn-lt"/>
              </a:rPr>
              <a:t>addEventListener</a:t>
            </a:r>
            <a:r>
              <a:rPr lang="en-US" sz="1600" b="1" dirty="0" smtClean="0">
                <a:latin typeface="+mn-lt"/>
              </a:rPr>
              <a:t>() method</a:t>
            </a:r>
            <a:endParaRPr lang="en-US" sz="1600" dirty="0">
              <a:latin typeface="+mn-lt"/>
            </a:endParaRPr>
          </a:p>
          <a:p>
            <a:pPr algn="l"/>
            <a:endParaRPr lang="en-US" sz="1600" dirty="0" smtClean="0"/>
          </a:p>
          <a:p>
            <a:pPr algn="l">
              <a:lnSpc>
                <a:spcPct val="130000"/>
              </a:lnSpc>
            </a:pPr>
            <a:r>
              <a:rPr lang="en-US" sz="1600" dirty="0" err="1" smtClean="0">
                <a:solidFill>
                  <a:srgbClr val="33629A"/>
                </a:solidFill>
              </a:rPr>
              <a:t>addEventListener</a:t>
            </a:r>
            <a:r>
              <a:rPr lang="en-US" sz="1600" dirty="0" smtClean="0">
                <a:solidFill>
                  <a:srgbClr val="33629A"/>
                </a:solidFill>
              </a:rPr>
              <a:t>()</a:t>
            </a:r>
            <a:r>
              <a:rPr lang="en-US" sz="1600" dirty="0" smtClean="0"/>
              <a:t> is used to attach an even handling method to a specified element</a:t>
            </a:r>
          </a:p>
          <a:p>
            <a:pPr algn="l">
              <a:lnSpc>
                <a:spcPct val="130000"/>
              </a:lnSpc>
            </a:pPr>
            <a:r>
              <a:rPr lang="en-US" sz="1600" dirty="0" smtClean="0"/>
              <a:t>Syntax:</a:t>
            </a:r>
            <a:endParaRPr lang="en-US" sz="1600" dirty="0"/>
          </a:p>
        </p:txBody>
      </p:sp>
      <p:sp>
        <p:nvSpPr>
          <p:cNvPr id="5" name="TextBox 4"/>
          <p:cNvSpPr txBox="1"/>
          <p:nvPr/>
        </p:nvSpPr>
        <p:spPr>
          <a:xfrm>
            <a:off x="440947" y="2280565"/>
            <a:ext cx="8072149" cy="343684"/>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a:solidFill>
                  <a:schemeClr val="tx2">
                    <a:lumMod val="75000"/>
                  </a:schemeClr>
                </a:solidFill>
                <a:latin typeface="Courier"/>
                <a:cs typeface="Courier"/>
              </a:rPr>
              <a:t>element</a:t>
            </a:r>
            <a:r>
              <a:rPr lang="en-US" sz="1400" dirty="0" err="1">
                <a:solidFill>
                  <a:schemeClr val="tx1">
                    <a:lumMod val="50000"/>
                    <a:lumOff val="50000"/>
                  </a:schemeClr>
                </a:solidFill>
                <a:latin typeface="Courier"/>
                <a:cs typeface="Courier"/>
              </a:rPr>
              <a:t>.</a:t>
            </a:r>
            <a:r>
              <a:rPr lang="en-US" sz="1400" dirty="0" err="1">
                <a:solidFill>
                  <a:schemeClr val="accent4">
                    <a:lumMod val="75000"/>
                  </a:schemeClr>
                </a:solidFill>
                <a:latin typeface="Courier"/>
                <a:cs typeface="Courier"/>
              </a:rPr>
              <a:t>addEventListener</a:t>
            </a:r>
            <a:r>
              <a:rPr lang="en-US" sz="1400" dirty="0">
                <a:solidFill>
                  <a:schemeClr val="tx1">
                    <a:lumMod val="50000"/>
                    <a:lumOff val="50000"/>
                  </a:schemeClr>
                </a:solidFill>
                <a:latin typeface="Courier"/>
                <a:cs typeface="Courier"/>
              </a:rPr>
              <a:t>(</a:t>
            </a:r>
            <a:r>
              <a:rPr lang="en-US" sz="1400" dirty="0">
                <a:solidFill>
                  <a:schemeClr val="accent3">
                    <a:lumMod val="75000"/>
                  </a:schemeClr>
                </a:solidFill>
                <a:latin typeface="Courier"/>
                <a:cs typeface="Courier"/>
              </a:rPr>
              <a:t>event</a:t>
            </a:r>
            <a:r>
              <a:rPr lang="en-US" sz="1400" dirty="0">
                <a:solidFill>
                  <a:schemeClr val="tx1">
                    <a:lumMod val="50000"/>
                    <a:lumOff val="50000"/>
                  </a:schemeClr>
                </a:solidFill>
                <a:latin typeface="Courier"/>
                <a:cs typeface="Courier"/>
              </a:rPr>
              <a:t>, </a:t>
            </a:r>
            <a:r>
              <a:rPr lang="en-US" sz="1400" dirty="0">
                <a:solidFill>
                  <a:srgbClr val="407C15"/>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err="1">
                <a:solidFill>
                  <a:srgbClr val="407C15"/>
                </a:solidFill>
                <a:latin typeface="Courier"/>
                <a:cs typeface="Courier"/>
              </a:rPr>
              <a:t>useCapture</a:t>
            </a:r>
            <a:r>
              <a:rPr lang="en-US" sz="1400" dirty="0">
                <a:solidFill>
                  <a:schemeClr val="tx1">
                    <a:lumMod val="50000"/>
                    <a:lumOff val="50000"/>
                  </a:schemeClr>
                </a:solidFill>
                <a:latin typeface="Courier"/>
                <a:cs typeface="Courier"/>
              </a:rPr>
              <a:t>);</a:t>
            </a:r>
            <a:endParaRPr lang="en-US" sz="1400" dirty="0" smtClean="0">
              <a:solidFill>
                <a:schemeClr val="tx1">
                  <a:lumMod val="50000"/>
                  <a:lumOff val="50000"/>
                </a:schemeClr>
              </a:solidFill>
              <a:latin typeface="Courier"/>
              <a:cs typeface="Courier"/>
            </a:endParaRPr>
          </a:p>
        </p:txBody>
      </p:sp>
      <p:sp>
        <p:nvSpPr>
          <p:cNvPr id="6" name="TextBox 5"/>
          <p:cNvSpPr txBox="1"/>
          <p:nvPr/>
        </p:nvSpPr>
        <p:spPr>
          <a:xfrm>
            <a:off x="241398" y="2668221"/>
            <a:ext cx="8655269" cy="3112647"/>
          </a:xfrm>
          <a:prstGeom prst="rect">
            <a:avLst/>
          </a:prstGeom>
          <a:noFill/>
        </p:spPr>
        <p:txBody>
          <a:bodyPr wrap="square" rtlCol="0">
            <a:spAutoFit/>
          </a:bodyPr>
          <a:lstStyle/>
          <a:p>
            <a:pPr marL="742950" lvl="1" indent="-285750" algn="l">
              <a:lnSpc>
                <a:spcPct val="130000"/>
              </a:lnSpc>
              <a:buFont typeface="Arial"/>
              <a:buChar char="•"/>
            </a:pPr>
            <a:r>
              <a:rPr lang="en-US" sz="1200" dirty="0"/>
              <a:t>The first parameter is the type of the event (like "click" or "</a:t>
            </a:r>
            <a:r>
              <a:rPr lang="en-US" sz="1200" dirty="0" err="1"/>
              <a:t>mousedown</a:t>
            </a:r>
            <a:r>
              <a:rPr lang="en-US" sz="1200" dirty="0"/>
              <a:t>").</a:t>
            </a:r>
          </a:p>
          <a:p>
            <a:pPr marL="742950" lvl="1" indent="-285750" algn="l">
              <a:lnSpc>
                <a:spcPct val="130000"/>
              </a:lnSpc>
              <a:buFont typeface="Arial"/>
              <a:buChar char="•"/>
            </a:pPr>
            <a:r>
              <a:rPr lang="en-US" sz="1200" dirty="0" smtClean="0"/>
              <a:t>The </a:t>
            </a:r>
            <a:r>
              <a:rPr lang="en-US" sz="1200" dirty="0"/>
              <a:t>second parameter is the function we want to call when the event occurs.</a:t>
            </a:r>
          </a:p>
          <a:p>
            <a:pPr marL="742950" lvl="1" indent="-285750" algn="l">
              <a:lnSpc>
                <a:spcPct val="130000"/>
              </a:lnSpc>
              <a:buFont typeface="Arial"/>
              <a:buChar char="•"/>
            </a:pPr>
            <a:r>
              <a:rPr lang="en-US" sz="1200" dirty="0" smtClean="0"/>
              <a:t>The </a:t>
            </a:r>
            <a:r>
              <a:rPr lang="en-US" sz="1200" dirty="0"/>
              <a:t>third parameter is a </a:t>
            </a:r>
            <a:r>
              <a:rPr lang="en-US" sz="1200" dirty="0" err="1"/>
              <a:t>boolean</a:t>
            </a:r>
            <a:r>
              <a:rPr lang="en-US" sz="1200" dirty="0"/>
              <a:t> value specifying whether to use event bubbling or event capturing. This parameter is optional.</a:t>
            </a:r>
          </a:p>
          <a:p>
            <a:pPr marL="285750" indent="-285750" algn="l">
              <a:lnSpc>
                <a:spcPct val="120000"/>
              </a:lnSpc>
              <a:buFont typeface="Arial"/>
              <a:buChar char="•"/>
            </a:pPr>
            <a:endParaRPr lang="en-US" sz="1600" dirty="0" smtClean="0"/>
          </a:p>
          <a:p>
            <a:pPr marL="285750" indent="-285750" algn="l">
              <a:lnSpc>
                <a:spcPct val="120000"/>
              </a:lnSpc>
              <a:buFont typeface="Arial"/>
              <a:buChar char="•"/>
            </a:pPr>
            <a:r>
              <a:rPr lang="en-US" sz="1600" dirty="0" smtClean="0"/>
              <a:t>Can </a:t>
            </a:r>
            <a:r>
              <a:rPr lang="en-US" sz="1600" dirty="0"/>
              <a:t>be added without overwriting existing event handlers.</a:t>
            </a:r>
          </a:p>
          <a:p>
            <a:pPr marL="285750" indent="-285750" algn="l">
              <a:lnSpc>
                <a:spcPct val="120000"/>
              </a:lnSpc>
              <a:buFont typeface="Arial"/>
              <a:buChar char="•"/>
            </a:pPr>
            <a:r>
              <a:rPr lang="en-US" sz="1600" dirty="0"/>
              <a:t>You can add many event handlers to one element.</a:t>
            </a:r>
          </a:p>
          <a:p>
            <a:pPr marL="285750" indent="-285750" algn="l">
              <a:lnSpc>
                <a:spcPct val="120000"/>
              </a:lnSpc>
              <a:buFont typeface="Arial"/>
              <a:buChar char="•"/>
            </a:pPr>
            <a:r>
              <a:rPr lang="en-US" sz="1600" dirty="0"/>
              <a:t>You can add many event handlers of the same type to one element, </a:t>
            </a:r>
            <a:r>
              <a:rPr lang="en-US" sz="1600" dirty="0" err="1"/>
              <a:t>i.e</a:t>
            </a:r>
            <a:r>
              <a:rPr lang="en-US" sz="1600" dirty="0"/>
              <a:t> two "click" events.</a:t>
            </a:r>
          </a:p>
          <a:p>
            <a:pPr marL="285750" indent="-285750" algn="l">
              <a:lnSpc>
                <a:spcPct val="120000"/>
              </a:lnSpc>
              <a:buFont typeface="Arial"/>
              <a:buChar char="•"/>
            </a:pPr>
            <a:r>
              <a:rPr lang="en-US" sz="1600" dirty="0"/>
              <a:t>You can add event listeners to any DOM object not only HTML elements. </a:t>
            </a:r>
            <a:r>
              <a:rPr lang="en-US" sz="1600" dirty="0" err="1"/>
              <a:t>i.e</a:t>
            </a:r>
            <a:r>
              <a:rPr lang="en-US" sz="1600" dirty="0"/>
              <a:t> the window object.</a:t>
            </a:r>
          </a:p>
          <a:p>
            <a:pPr marL="285750" indent="-285750" algn="l">
              <a:lnSpc>
                <a:spcPct val="120000"/>
              </a:lnSpc>
              <a:buFont typeface="Arial"/>
              <a:buChar char="•"/>
            </a:pPr>
            <a:r>
              <a:rPr lang="en-US" sz="1600" dirty="0"/>
              <a:t>You can easily remove an event listener by using the</a:t>
            </a:r>
            <a:r>
              <a:rPr lang="en-US" sz="1600" dirty="0">
                <a:solidFill>
                  <a:schemeClr val="tx2">
                    <a:lumMod val="75000"/>
                  </a:schemeClr>
                </a:solidFill>
              </a:rPr>
              <a:t> </a:t>
            </a:r>
            <a:r>
              <a:rPr lang="en-US" sz="1600" dirty="0" err="1">
                <a:solidFill>
                  <a:schemeClr val="tx2">
                    <a:lumMod val="75000"/>
                  </a:schemeClr>
                </a:solidFill>
              </a:rPr>
              <a:t>removeEventListener</a:t>
            </a:r>
            <a:r>
              <a:rPr lang="en-US" sz="1600" dirty="0">
                <a:solidFill>
                  <a:schemeClr val="tx2">
                    <a:lumMod val="75000"/>
                  </a:schemeClr>
                </a:solidFill>
              </a:rPr>
              <a:t>() </a:t>
            </a:r>
            <a:r>
              <a:rPr lang="en-US" sz="1600" dirty="0"/>
              <a:t>method.</a:t>
            </a:r>
          </a:p>
        </p:txBody>
      </p:sp>
    </p:spTree>
    <p:extLst>
      <p:ext uri="{BB962C8B-B14F-4D97-AF65-F5344CB8AC3E}">
        <p14:creationId xmlns:p14="http://schemas.microsoft.com/office/powerpoint/2010/main" val="3494714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Listeners</a:t>
            </a:r>
            <a:endParaRPr lang="en-GB" sz="2400" b="0" dirty="0">
              <a:solidFill>
                <a:schemeClr val="bg1"/>
              </a:solidFill>
            </a:endParaRPr>
          </a:p>
        </p:txBody>
      </p:sp>
      <p:sp>
        <p:nvSpPr>
          <p:cNvPr id="2" name="TextBox 1"/>
          <p:cNvSpPr txBox="1"/>
          <p:nvPr/>
        </p:nvSpPr>
        <p:spPr>
          <a:xfrm>
            <a:off x="236482" y="819801"/>
            <a:ext cx="8655269" cy="1212640"/>
          </a:xfrm>
          <a:prstGeom prst="rect">
            <a:avLst/>
          </a:prstGeom>
          <a:noFill/>
        </p:spPr>
        <p:txBody>
          <a:bodyPr wrap="square" rtlCol="0">
            <a:spAutoFit/>
          </a:bodyPr>
          <a:lstStyle/>
          <a:p>
            <a:pPr algn="l"/>
            <a:r>
              <a:rPr lang="en-US" sz="1600" b="1" dirty="0" err="1" smtClean="0">
                <a:latin typeface="+mn-lt"/>
              </a:rPr>
              <a:t>addEventListener</a:t>
            </a:r>
            <a:r>
              <a:rPr lang="en-US" sz="1600" b="1" dirty="0" smtClean="0">
                <a:latin typeface="+mn-lt"/>
              </a:rPr>
              <a:t>() example</a:t>
            </a:r>
            <a:endParaRPr lang="en-US" sz="1600" dirty="0">
              <a:latin typeface="+mn-lt"/>
            </a:endParaRPr>
          </a:p>
          <a:p>
            <a:pPr algn="l"/>
            <a:endParaRPr lang="en-US" sz="1600" dirty="0" smtClean="0"/>
          </a:p>
          <a:p>
            <a:pPr algn="l">
              <a:lnSpc>
                <a:spcPct val="130000"/>
              </a:lnSpc>
            </a:pPr>
            <a:r>
              <a:rPr lang="en-US" sz="1600" dirty="0" err="1" smtClean="0">
                <a:solidFill>
                  <a:srgbClr val="33629A"/>
                </a:solidFill>
              </a:rPr>
              <a:t>addEventListener</a:t>
            </a:r>
            <a:r>
              <a:rPr lang="en-US" sz="1600" dirty="0" smtClean="0">
                <a:solidFill>
                  <a:srgbClr val="33629A"/>
                </a:solidFill>
              </a:rPr>
              <a:t>()</a:t>
            </a:r>
            <a:r>
              <a:rPr lang="en-US" sz="1600" dirty="0" smtClean="0"/>
              <a:t> is used to attach an even handling method to a specified element</a:t>
            </a:r>
          </a:p>
          <a:p>
            <a:pPr algn="l">
              <a:lnSpc>
                <a:spcPct val="130000"/>
              </a:lnSpc>
            </a:pPr>
            <a:r>
              <a:rPr lang="en-US" sz="1600" dirty="0" smtClean="0"/>
              <a:t>Syntax:</a:t>
            </a:r>
            <a:endParaRPr lang="en-US" sz="1600" dirty="0"/>
          </a:p>
        </p:txBody>
      </p:sp>
      <p:sp>
        <p:nvSpPr>
          <p:cNvPr id="5" name="TextBox 4"/>
          <p:cNvSpPr txBox="1"/>
          <p:nvPr/>
        </p:nvSpPr>
        <p:spPr>
          <a:xfrm>
            <a:off x="440947" y="2100297"/>
            <a:ext cx="8072149" cy="4185761"/>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tx1">
                    <a:lumMod val="50000"/>
                    <a:lumOff val="50000"/>
                  </a:schemeClr>
                </a:solidFill>
                <a:latin typeface="Courier"/>
                <a:cs typeface="Courier"/>
              </a:rPr>
              <a:t>&lt;</a:t>
            </a:r>
            <a:r>
              <a:rPr lang="en-US" sz="1400" dirty="0">
                <a:solidFill>
                  <a:schemeClr val="accent4">
                    <a:lumMod val="75000"/>
                  </a:schemeClr>
                </a:solidFill>
                <a:latin typeface="Courier"/>
                <a:cs typeface="Courier"/>
              </a:rPr>
              <a:t>!DOCTYPE</a:t>
            </a:r>
            <a:r>
              <a:rPr lang="en-US" sz="1400" dirty="0">
                <a:solidFill>
                  <a:schemeClr val="tx2">
                    <a:lumMod val="75000"/>
                  </a:schemeClr>
                </a:solidFill>
                <a:latin typeface="Courier"/>
                <a:cs typeface="Courier"/>
              </a:rPr>
              <a:t> </a:t>
            </a:r>
            <a:r>
              <a:rPr lang="en-US" sz="1400" dirty="0">
                <a:solidFill>
                  <a:schemeClr val="accent6">
                    <a:lumMod val="75000"/>
                  </a:schemeClr>
                </a:solidFill>
                <a:latin typeface="Courier"/>
                <a:cs typeface="Courier"/>
              </a:rPr>
              <a:t>html</a:t>
            </a:r>
            <a:r>
              <a:rPr lang="en-US" sz="1400" dirty="0">
                <a:solidFill>
                  <a:srgbClr val="7F7F7F"/>
                </a:solidFill>
                <a:latin typeface="Courier"/>
                <a:cs typeface="Courier"/>
              </a:rPr>
              <a:t>&gt;</a:t>
            </a:r>
          </a:p>
          <a:p>
            <a:pPr algn="l"/>
            <a:r>
              <a:rPr lang="en-US" sz="1400" dirty="0">
                <a:solidFill>
                  <a:srgbClr val="7F7F7F"/>
                </a:solidFill>
                <a:latin typeface="Courier"/>
                <a:cs typeface="Courier"/>
              </a:rPr>
              <a:t>&lt;</a:t>
            </a:r>
            <a:r>
              <a:rPr lang="en-US" sz="1400" dirty="0">
                <a:solidFill>
                  <a:srgbClr val="A1361F"/>
                </a:solidFill>
                <a:latin typeface="Courier"/>
                <a:cs typeface="Courier"/>
              </a:rPr>
              <a:t>html</a:t>
            </a:r>
            <a:r>
              <a:rPr lang="en-US" sz="1400" dirty="0">
                <a:solidFill>
                  <a:srgbClr val="7F7F7F"/>
                </a:solidFill>
                <a:latin typeface="Courier"/>
                <a:cs typeface="Courier"/>
              </a:rPr>
              <a:t>&gt;</a:t>
            </a:r>
          </a:p>
          <a:p>
            <a:pPr algn="l"/>
            <a:r>
              <a:rPr lang="en-US" sz="1400" dirty="0">
                <a:solidFill>
                  <a:srgbClr val="7F7F7F"/>
                </a:solidFill>
                <a:latin typeface="Courier"/>
                <a:cs typeface="Courier"/>
              </a:rPr>
              <a:t>&lt;</a:t>
            </a:r>
            <a:r>
              <a:rPr lang="en-US" sz="1400" dirty="0">
                <a:solidFill>
                  <a:srgbClr val="A1361F"/>
                </a:solidFill>
                <a:latin typeface="Courier"/>
                <a:cs typeface="Courier"/>
              </a:rPr>
              <a:t>body</a:t>
            </a:r>
            <a:r>
              <a:rPr lang="en-US" sz="1400" dirty="0">
                <a:solidFill>
                  <a:srgbClr val="7F7F7F"/>
                </a:solidFill>
                <a:latin typeface="Courier"/>
                <a:cs typeface="Courier"/>
              </a:rPr>
              <a:t>&gt;</a:t>
            </a:r>
          </a:p>
          <a:p>
            <a:pPr algn="l"/>
            <a:endParaRPr lang="en-US" sz="1400" dirty="0">
              <a:solidFill>
                <a:schemeClr val="tx2">
                  <a:lumMod val="75000"/>
                </a:schemeClr>
              </a:solidFill>
              <a:latin typeface="Courier"/>
              <a:cs typeface="Courier"/>
            </a:endParaRPr>
          </a:p>
          <a:p>
            <a:pPr algn="l"/>
            <a:r>
              <a:rPr lang="en-US" sz="1400" dirty="0">
                <a:solidFill>
                  <a:srgbClr val="7F7F7F"/>
                </a:solidFill>
                <a:latin typeface="Courier"/>
                <a:cs typeface="Courier"/>
              </a:rPr>
              <a:t>&lt;</a:t>
            </a:r>
            <a:r>
              <a:rPr lang="en-US" sz="1400" dirty="0">
                <a:solidFill>
                  <a:schemeClr val="accent4">
                    <a:lumMod val="75000"/>
                  </a:schemeClr>
                </a:solidFill>
                <a:latin typeface="Courier"/>
                <a:cs typeface="Courier"/>
              </a:rPr>
              <a:t>p</a:t>
            </a:r>
            <a:r>
              <a:rPr lang="en-US" sz="1400" dirty="0">
                <a:solidFill>
                  <a:srgbClr val="7F7F7F"/>
                </a:solidFill>
                <a:latin typeface="Courier"/>
                <a:cs typeface="Courier"/>
              </a:rPr>
              <a:t>&gt;</a:t>
            </a:r>
            <a:r>
              <a:rPr lang="en-US" sz="1400" dirty="0">
                <a:solidFill>
                  <a:srgbClr val="262626"/>
                </a:solidFill>
                <a:latin typeface="Courier"/>
                <a:cs typeface="Courier"/>
              </a:rPr>
              <a:t>This example uses the </a:t>
            </a:r>
            <a:r>
              <a:rPr lang="en-US" sz="1400" dirty="0" err="1">
                <a:solidFill>
                  <a:srgbClr val="262626"/>
                </a:solidFill>
                <a:latin typeface="Courier"/>
                <a:cs typeface="Courier"/>
              </a:rPr>
              <a:t>addEventListener</a:t>
            </a:r>
            <a:r>
              <a:rPr lang="en-US" sz="1400" dirty="0">
                <a:solidFill>
                  <a:srgbClr val="262626"/>
                </a:solidFill>
                <a:latin typeface="Courier"/>
                <a:cs typeface="Courier"/>
              </a:rPr>
              <a:t>() method to execute a function when a user clicks on a button.</a:t>
            </a:r>
            <a:r>
              <a:rPr lang="en-US" sz="1400" dirty="0">
                <a:solidFill>
                  <a:srgbClr val="7F7F7F"/>
                </a:solidFill>
                <a:latin typeface="Courier"/>
                <a:cs typeface="Courier"/>
              </a:rPr>
              <a:t>&lt;/</a:t>
            </a:r>
            <a:r>
              <a:rPr lang="en-US" sz="1400" dirty="0">
                <a:solidFill>
                  <a:srgbClr val="A1361F"/>
                </a:solidFill>
                <a:latin typeface="Courier"/>
                <a:cs typeface="Courier"/>
              </a:rPr>
              <a:t>p</a:t>
            </a:r>
            <a:r>
              <a:rPr lang="en-US" sz="1400" dirty="0">
                <a:solidFill>
                  <a:srgbClr val="7F7F7F"/>
                </a:solidFill>
                <a:latin typeface="Courier"/>
                <a:cs typeface="Courier"/>
              </a:rPr>
              <a:t>&gt;</a:t>
            </a:r>
          </a:p>
          <a:p>
            <a:pPr algn="l"/>
            <a:endParaRPr lang="en-US" sz="1400" dirty="0">
              <a:solidFill>
                <a:schemeClr val="tx2">
                  <a:lumMod val="75000"/>
                </a:schemeClr>
              </a:solidFill>
              <a:latin typeface="Courier"/>
              <a:cs typeface="Courier"/>
            </a:endParaRPr>
          </a:p>
          <a:p>
            <a:pPr algn="l"/>
            <a:r>
              <a:rPr lang="en-US" sz="1400" dirty="0">
                <a:solidFill>
                  <a:srgbClr val="7F7F7F"/>
                </a:solidFill>
                <a:latin typeface="Courier"/>
                <a:cs typeface="Courier"/>
              </a:rPr>
              <a:t>&lt;</a:t>
            </a:r>
            <a:r>
              <a:rPr lang="en-US" sz="1400" dirty="0">
                <a:solidFill>
                  <a:srgbClr val="A1361F"/>
                </a:solidFill>
                <a:latin typeface="Courier"/>
                <a:cs typeface="Courier"/>
              </a:rPr>
              <a:t>button</a:t>
            </a:r>
            <a:r>
              <a:rPr lang="en-US" sz="1400" dirty="0">
                <a:solidFill>
                  <a:schemeClr val="tx2">
                    <a:lumMod val="75000"/>
                  </a:schemeClr>
                </a:solidFill>
                <a:latin typeface="Courier"/>
                <a:cs typeface="Courier"/>
              </a:rPr>
              <a:t> id</a:t>
            </a:r>
            <a:r>
              <a:rPr lang="en-US" sz="1400" dirty="0">
                <a:solidFill>
                  <a:srgbClr val="7F7F7F"/>
                </a:solidFill>
                <a:latin typeface="Courier"/>
                <a:cs typeface="Courier"/>
              </a:rPr>
              <a:t>="</a:t>
            </a:r>
            <a:r>
              <a:rPr lang="en-US" sz="1400" dirty="0" err="1">
                <a:solidFill>
                  <a:schemeClr val="accent3">
                    <a:lumMod val="75000"/>
                  </a:schemeClr>
                </a:solidFill>
                <a:latin typeface="Courier"/>
                <a:cs typeface="Courier"/>
              </a:rPr>
              <a:t>myBtn</a:t>
            </a:r>
            <a:r>
              <a:rPr lang="en-US" sz="1400" dirty="0">
                <a:solidFill>
                  <a:srgbClr val="7F7F7F"/>
                </a:solidFill>
                <a:latin typeface="Courier"/>
                <a:cs typeface="Courier"/>
              </a:rPr>
              <a:t>"&gt;</a:t>
            </a:r>
            <a:r>
              <a:rPr lang="en-US" sz="1400" dirty="0">
                <a:solidFill>
                  <a:schemeClr val="tx1">
                    <a:lumMod val="85000"/>
                    <a:lumOff val="15000"/>
                  </a:schemeClr>
                </a:solidFill>
                <a:latin typeface="Courier"/>
                <a:cs typeface="Courier"/>
              </a:rPr>
              <a:t>Try it</a:t>
            </a:r>
            <a:r>
              <a:rPr lang="en-US" sz="1400" dirty="0">
                <a:solidFill>
                  <a:srgbClr val="7F7F7F"/>
                </a:solidFill>
                <a:latin typeface="Courier"/>
                <a:cs typeface="Courier"/>
              </a:rPr>
              <a:t>&lt;/</a:t>
            </a:r>
            <a:r>
              <a:rPr lang="en-US" sz="1400" dirty="0">
                <a:solidFill>
                  <a:srgbClr val="A1361F"/>
                </a:solidFill>
                <a:latin typeface="Courier"/>
                <a:cs typeface="Courier"/>
              </a:rPr>
              <a:t>button</a:t>
            </a:r>
            <a:r>
              <a:rPr lang="en-US" sz="1400" dirty="0">
                <a:solidFill>
                  <a:srgbClr val="7F7F7F"/>
                </a:solidFill>
                <a:latin typeface="Courier"/>
                <a:cs typeface="Courier"/>
              </a:rPr>
              <a:t>&gt;</a:t>
            </a:r>
          </a:p>
          <a:p>
            <a:pPr algn="l"/>
            <a:endParaRPr lang="en-US" sz="1400" dirty="0">
              <a:solidFill>
                <a:schemeClr val="tx2">
                  <a:lumMod val="75000"/>
                </a:schemeClr>
              </a:solidFill>
              <a:latin typeface="Courier"/>
              <a:cs typeface="Courier"/>
            </a:endParaRPr>
          </a:p>
          <a:p>
            <a:pPr algn="l"/>
            <a:r>
              <a:rPr lang="en-US" sz="1400" dirty="0">
                <a:solidFill>
                  <a:srgbClr val="7F7F7F"/>
                </a:solidFill>
                <a:latin typeface="Courier"/>
                <a:cs typeface="Courier"/>
              </a:rPr>
              <a:t>&lt;</a:t>
            </a:r>
            <a:r>
              <a:rPr lang="en-US" sz="1400" dirty="0">
                <a:solidFill>
                  <a:srgbClr val="A1361F"/>
                </a:solidFill>
                <a:latin typeface="Courier"/>
                <a:cs typeface="Courier"/>
              </a:rPr>
              <a:t>script</a:t>
            </a:r>
            <a:r>
              <a:rPr lang="en-US" sz="1400" dirty="0">
                <a:solidFill>
                  <a:srgbClr val="7F7F7F"/>
                </a:solidFill>
                <a:latin typeface="Courier"/>
                <a:cs typeface="Courier"/>
              </a:rPr>
              <a:t>&gt;</a:t>
            </a:r>
          </a:p>
          <a:p>
            <a:pPr algn="l"/>
            <a:r>
              <a:rPr lang="en-US" sz="1400" dirty="0" err="1">
                <a:solidFill>
                  <a:srgbClr val="33629A"/>
                </a:solidFill>
                <a:latin typeface="Courier"/>
                <a:cs typeface="Courier"/>
              </a:rPr>
              <a:t>document</a:t>
            </a:r>
            <a:r>
              <a:rPr lang="en-US" sz="1400" dirty="0" err="1">
                <a:solidFill>
                  <a:srgbClr val="7F7F7F"/>
                </a:solidFill>
                <a:latin typeface="Courier"/>
                <a:cs typeface="Courier"/>
              </a:rPr>
              <a:t>.</a:t>
            </a:r>
            <a:r>
              <a:rPr lang="en-US" sz="1400" dirty="0" err="1">
                <a:solidFill>
                  <a:schemeClr val="tx1">
                    <a:lumMod val="85000"/>
                    <a:lumOff val="15000"/>
                  </a:schemeClr>
                </a:solidFill>
                <a:latin typeface="Courier"/>
                <a:cs typeface="Courier"/>
              </a:rPr>
              <a:t>getElementById</a:t>
            </a:r>
            <a:r>
              <a:rPr lang="en-US" sz="1400" dirty="0">
                <a:solidFill>
                  <a:srgbClr val="7F7F7F"/>
                </a:solidFill>
                <a:latin typeface="Courier"/>
                <a:cs typeface="Courier"/>
              </a:rPr>
              <a:t>("</a:t>
            </a:r>
            <a:r>
              <a:rPr lang="en-US" sz="1400" dirty="0" err="1">
                <a:solidFill>
                  <a:srgbClr val="407C15"/>
                </a:solidFill>
                <a:latin typeface="Courier"/>
                <a:cs typeface="Courier"/>
              </a:rPr>
              <a:t>myBtn</a:t>
            </a:r>
            <a:r>
              <a:rPr lang="en-US" sz="1400" dirty="0">
                <a:solidFill>
                  <a:srgbClr val="7F7F7F"/>
                </a:solidFill>
                <a:latin typeface="Courier"/>
                <a:cs typeface="Courier"/>
              </a:rPr>
              <a:t>").</a:t>
            </a:r>
            <a:r>
              <a:rPr lang="en-US" sz="1400" dirty="0" err="1">
                <a:solidFill>
                  <a:srgbClr val="262626"/>
                </a:solidFill>
                <a:latin typeface="Courier"/>
                <a:cs typeface="Courier"/>
              </a:rPr>
              <a:t>addEventListener</a:t>
            </a:r>
            <a:r>
              <a:rPr lang="en-US" sz="1400" dirty="0">
                <a:solidFill>
                  <a:srgbClr val="7F7F7F"/>
                </a:solidFill>
                <a:latin typeface="Courier"/>
                <a:cs typeface="Courier"/>
              </a:rPr>
              <a:t>("</a:t>
            </a:r>
            <a:r>
              <a:rPr lang="en-US" sz="1400" dirty="0">
                <a:solidFill>
                  <a:srgbClr val="407C15"/>
                </a:solidFill>
                <a:latin typeface="Courier"/>
                <a:cs typeface="Courier"/>
              </a:rPr>
              <a:t>click</a:t>
            </a:r>
            <a:r>
              <a:rPr lang="en-US" sz="1400" dirty="0">
                <a:solidFill>
                  <a:srgbClr val="7F7F7F"/>
                </a:solidFill>
                <a:latin typeface="Courier"/>
                <a:cs typeface="Courier"/>
              </a:rPr>
              <a:t>", </a:t>
            </a:r>
            <a:r>
              <a:rPr lang="en-US" sz="1400" dirty="0" err="1">
                <a:solidFill>
                  <a:srgbClr val="262626"/>
                </a:solidFill>
                <a:latin typeface="Courier"/>
                <a:cs typeface="Courier"/>
              </a:rPr>
              <a:t>myFunction</a:t>
            </a:r>
            <a:r>
              <a:rPr lang="en-US" sz="1400" dirty="0">
                <a:solidFill>
                  <a:srgbClr val="7F7F7F"/>
                </a:solidFill>
                <a:latin typeface="Courier"/>
                <a:cs typeface="Courier"/>
              </a:rPr>
              <a:t>);</a:t>
            </a:r>
          </a:p>
          <a:p>
            <a:pPr algn="l"/>
            <a:endParaRPr lang="en-US" sz="1400" dirty="0">
              <a:solidFill>
                <a:srgbClr val="7F7F7F"/>
              </a:solidFill>
              <a:latin typeface="Courier"/>
              <a:cs typeface="Courier"/>
            </a:endParaRPr>
          </a:p>
          <a:p>
            <a:pPr algn="l"/>
            <a:r>
              <a:rPr lang="en-US" sz="1400" dirty="0">
                <a:solidFill>
                  <a:schemeClr val="tx2">
                    <a:lumMod val="75000"/>
                  </a:schemeClr>
                </a:solidFill>
                <a:latin typeface="Courier"/>
                <a:cs typeface="Courier"/>
              </a:rPr>
              <a:t>function</a:t>
            </a:r>
            <a:r>
              <a:rPr lang="en-US" sz="1400" dirty="0">
                <a:solidFill>
                  <a:srgbClr val="7F7F7F"/>
                </a:solidFill>
                <a:latin typeface="Courier"/>
                <a:cs typeface="Courier"/>
              </a:rPr>
              <a:t> </a:t>
            </a:r>
            <a:r>
              <a:rPr lang="en-US" sz="1400" dirty="0" err="1">
                <a:solidFill>
                  <a:srgbClr val="262626"/>
                </a:solidFill>
                <a:latin typeface="Courier"/>
                <a:cs typeface="Courier"/>
              </a:rPr>
              <a:t>myFunction</a:t>
            </a:r>
            <a:r>
              <a:rPr lang="en-US" sz="1400" dirty="0">
                <a:solidFill>
                  <a:srgbClr val="7F7F7F"/>
                </a:solidFill>
                <a:latin typeface="Courier"/>
                <a:cs typeface="Courier"/>
              </a:rPr>
              <a:t>() {</a:t>
            </a:r>
          </a:p>
          <a:p>
            <a:pPr algn="l"/>
            <a:r>
              <a:rPr lang="en-US" sz="1400" dirty="0">
                <a:solidFill>
                  <a:srgbClr val="7F7F7F"/>
                </a:solidFill>
                <a:latin typeface="Courier"/>
                <a:cs typeface="Courier"/>
              </a:rPr>
              <a:t>    </a:t>
            </a:r>
            <a:r>
              <a:rPr lang="en-US" sz="1400" dirty="0">
                <a:solidFill>
                  <a:srgbClr val="33629A"/>
                </a:solidFill>
                <a:latin typeface="Courier"/>
                <a:cs typeface="Courier"/>
              </a:rPr>
              <a:t>alert</a:t>
            </a:r>
            <a:r>
              <a:rPr lang="en-US" sz="1400" dirty="0">
                <a:solidFill>
                  <a:srgbClr val="7F7F7F"/>
                </a:solidFill>
                <a:latin typeface="Courier"/>
                <a:cs typeface="Courier"/>
              </a:rPr>
              <a:t> ("</a:t>
            </a:r>
            <a:r>
              <a:rPr lang="en-US" sz="1400" dirty="0">
                <a:solidFill>
                  <a:schemeClr val="accent3">
                    <a:lumMod val="75000"/>
                  </a:schemeClr>
                </a:solidFill>
                <a:latin typeface="Courier"/>
                <a:cs typeface="Courier"/>
              </a:rPr>
              <a:t>Hello World!</a:t>
            </a:r>
            <a:r>
              <a:rPr lang="en-US" sz="1400" dirty="0">
                <a:solidFill>
                  <a:srgbClr val="7F7F7F"/>
                </a:solidFill>
                <a:latin typeface="Courier"/>
                <a:cs typeface="Courier"/>
              </a:rPr>
              <a:t>");</a:t>
            </a:r>
          </a:p>
          <a:p>
            <a:pPr algn="l"/>
            <a:r>
              <a:rPr lang="en-US" sz="1400" dirty="0">
                <a:solidFill>
                  <a:srgbClr val="7F7F7F"/>
                </a:solidFill>
                <a:latin typeface="Courier"/>
                <a:cs typeface="Courier"/>
              </a:rPr>
              <a:t>}</a:t>
            </a:r>
          </a:p>
          <a:p>
            <a:pPr algn="l"/>
            <a:r>
              <a:rPr lang="en-US" sz="1400" dirty="0">
                <a:solidFill>
                  <a:srgbClr val="7F7F7F"/>
                </a:solidFill>
                <a:latin typeface="Courier"/>
                <a:cs typeface="Courier"/>
              </a:rPr>
              <a:t>&lt;/</a:t>
            </a:r>
            <a:r>
              <a:rPr lang="en-US" sz="1400" dirty="0">
                <a:solidFill>
                  <a:srgbClr val="A1361F"/>
                </a:solidFill>
                <a:latin typeface="Courier"/>
                <a:cs typeface="Courier"/>
              </a:rPr>
              <a:t>script</a:t>
            </a:r>
            <a:r>
              <a:rPr lang="en-US" sz="1400" dirty="0">
                <a:solidFill>
                  <a:srgbClr val="7F7F7F"/>
                </a:solidFill>
                <a:latin typeface="Courier"/>
                <a:cs typeface="Courier"/>
              </a:rPr>
              <a:t>&gt;</a:t>
            </a:r>
          </a:p>
          <a:p>
            <a:pPr algn="l"/>
            <a:endParaRPr lang="en-US" sz="1400" dirty="0">
              <a:solidFill>
                <a:schemeClr val="tx2">
                  <a:lumMod val="75000"/>
                </a:schemeClr>
              </a:solidFill>
              <a:latin typeface="Courier"/>
              <a:cs typeface="Courier"/>
            </a:endParaRPr>
          </a:p>
          <a:p>
            <a:pPr algn="l"/>
            <a:r>
              <a:rPr lang="en-US" sz="1400" dirty="0">
                <a:solidFill>
                  <a:srgbClr val="7F7F7F"/>
                </a:solidFill>
                <a:latin typeface="Courier"/>
                <a:cs typeface="Courier"/>
              </a:rPr>
              <a:t>&lt;/</a:t>
            </a:r>
            <a:r>
              <a:rPr lang="en-US" sz="1400" dirty="0">
                <a:solidFill>
                  <a:srgbClr val="A1361F"/>
                </a:solidFill>
                <a:latin typeface="Courier"/>
                <a:cs typeface="Courier"/>
              </a:rPr>
              <a:t>body</a:t>
            </a:r>
            <a:r>
              <a:rPr lang="en-US" sz="1400" dirty="0">
                <a:solidFill>
                  <a:srgbClr val="7F7F7F"/>
                </a:solidFill>
                <a:latin typeface="Courier"/>
                <a:cs typeface="Courier"/>
              </a:rPr>
              <a:t>&gt;</a:t>
            </a:r>
          </a:p>
          <a:p>
            <a:pPr algn="l"/>
            <a:r>
              <a:rPr lang="en-US" sz="1400" dirty="0">
                <a:solidFill>
                  <a:srgbClr val="7F7F7F"/>
                </a:solidFill>
                <a:latin typeface="Courier"/>
                <a:cs typeface="Courier"/>
              </a:rPr>
              <a:t>&lt;/</a:t>
            </a:r>
            <a:r>
              <a:rPr lang="en-US" sz="1400" dirty="0">
                <a:solidFill>
                  <a:srgbClr val="A1361F"/>
                </a:solidFill>
                <a:latin typeface="Courier"/>
                <a:cs typeface="Courier"/>
              </a:rPr>
              <a:t>html</a:t>
            </a:r>
            <a:r>
              <a:rPr lang="en-US" sz="1400" dirty="0">
                <a:solidFill>
                  <a:srgbClr val="7F7F7F"/>
                </a:solidFill>
                <a:latin typeface="Courier"/>
                <a:cs typeface="Courier"/>
              </a:rPr>
              <a:t>&gt;</a:t>
            </a:r>
          </a:p>
        </p:txBody>
      </p:sp>
    </p:spTree>
    <p:extLst>
      <p:ext uri="{BB962C8B-B14F-4D97-AF65-F5344CB8AC3E}">
        <p14:creationId xmlns:p14="http://schemas.microsoft.com/office/powerpoint/2010/main" val="3080182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Bubbling &amp; Capturing</a:t>
            </a:r>
            <a:endParaRPr lang="en-GB" sz="2400" b="0" dirty="0">
              <a:solidFill>
                <a:schemeClr val="bg1"/>
              </a:solidFill>
            </a:endParaRPr>
          </a:p>
        </p:txBody>
      </p:sp>
      <p:sp>
        <p:nvSpPr>
          <p:cNvPr id="2" name="TextBox 1"/>
          <p:cNvSpPr txBox="1"/>
          <p:nvPr/>
        </p:nvSpPr>
        <p:spPr>
          <a:xfrm>
            <a:off x="236482" y="819801"/>
            <a:ext cx="8655269" cy="3133165"/>
          </a:xfrm>
          <a:prstGeom prst="rect">
            <a:avLst/>
          </a:prstGeom>
          <a:noFill/>
        </p:spPr>
        <p:txBody>
          <a:bodyPr wrap="square" rtlCol="0">
            <a:spAutoFit/>
          </a:bodyPr>
          <a:lstStyle/>
          <a:p>
            <a:pPr algn="l"/>
            <a:r>
              <a:rPr lang="en-US" sz="1600" b="1" dirty="0" smtClean="0">
                <a:latin typeface="+mn-lt"/>
              </a:rPr>
              <a:t>Event propagation in the HTML DOM</a:t>
            </a:r>
            <a:endParaRPr lang="en-US" sz="1600" dirty="0">
              <a:latin typeface="+mn-lt"/>
            </a:endParaRPr>
          </a:p>
          <a:p>
            <a:pPr algn="l"/>
            <a:endParaRPr lang="en-US" sz="1600" dirty="0" smtClean="0"/>
          </a:p>
          <a:p>
            <a:pPr algn="l">
              <a:lnSpc>
                <a:spcPct val="130000"/>
              </a:lnSpc>
            </a:pPr>
            <a:r>
              <a:rPr lang="en-US" sz="1600" dirty="0"/>
              <a:t>There are two ways of event propagation in the HTML DOM, bubbling and capturing.</a:t>
            </a:r>
          </a:p>
          <a:p>
            <a:pPr algn="l">
              <a:lnSpc>
                <a:spcPct val="130000"/>
              </a:lnSpc>
            </a:pPr>
            <a:r>
              <a:rPr lang="en-US" sz="1600" dirty="0" smtClean="0"/>
              <a:t>Event </a:t>
            </a:r>
            <a:r>
              <a:rPr lang="en-US" sz="1600" dirty="0"/>
              <a:t>propagation is a way of defining the element order when an event occurs. If you have a &lt;p&gt; element inside a &lt;div&gt; element, and the user clicks on the &lt;p&gt; element, which element's "click" event should be handled first?</a:t>
            </a:r>
          </a:p>
          <a:p>
            <a:pPr marL="285750" indent="-285750" algn="l">
              <a:lnSpc>
                <a:spcPct val="130000"/>
              </a:lnSpc>
              <a:buFont typeface="Arial"/>
              <a:buChar char="•"/>
            </a:pPr>
            <a:r>
              <a:rPr lang="en-US" sz="1600" dirty="0" smtClean="0"/>
              <a:t>In </a:t>
            </a:r>
            <a:r>
              <a:rPr lang="en-US" sz="1600" dirty="0">
                <a:solidFill>
                  <a:schemeClr val="tx2">
                    <a:lumMod val="75000"/>
                  </a:schemeClr>
                </a:solidFill>
              </a:rPr>
              <a:t>bubbling</a:t>
            </a:r>
            <a:r>
              <a:rPr lang="en-US" sz="1600" dirty="0"/>
              <a:t> the inner most element's event is handled first and then the outer: the &lt;p&gt; element's click event is handled first, then the &lt;div&gt; element's click event</a:t>
            </a:r>
            <a:r>
              <a:rPr lang="en-US" sz="1600" dirty="0" smtClean="0"/>
              <a:t>.</a:t>
            </a:r>
            <a:endParaRPr lang="en-US" sz="1600" dirty="0"/>
          </a:p>
          <a:p>
            <a:pPr marL="285750" indent="-285750" algn="l">
              <a:lnSpc>
                <a:spcPct val="130000"/>
              </a:lnSpc>
              <a:buFont typeface="Arial"/>
              <a:buChar char="•"/>
            </a:pPr>
            <a:r>
              <a:rPr lang="en-US" sz="1600" dirty="0"/>
              <a:t>In </a:t>
            </a:r>
            <a:r>
              <a:rPr lang="en-US" sz="1600" dirty="0">
                <a:solidFill>
                  <a:srgbClr val="33629A"/>
                </a:solidFill>
              </a:rPr>
              <a:t>capturing</a:t>
            </a:r>
            <a:r>
              <a:rPr lang="en-US" sz="1600" dirty="0"/>
              <a:t> the outer most element's event is handled first and then the inner: the &lt;div&gt; element's click event will be handled first, then the &lt;p&gt; element's click event.</a:t>
            </a:r>
          </a:p>
        </p:txBody>
      </p:sp>
      <p:pic>
        <p:nvPicPr>
          <p:cNvPr id="3" name="Picture 2"/>
          <p:cNvPicPr>
            <a:picLocks noChangeAspect="1"/>
          </p:cNvPicPr>
          <p:nvPr/>
        </p:nvPicPr>
        <p:blipFill>
          <a:blip r:embed="rId2"/>
          <a:stretch>
            <a:fillRect/>
          </a:stretch>
        </p:blipFill>
        <p:spPr>
          <a:xfrm>
            <a:off x="419510" y="4209717"/>
            <a:ext cx="3406877" cy="1755585"/>
          </a:xfrm>
          <a:prstGeom prst="rect">
            <a:avLst/>
          </a:prstGeom>
        </p:spPr>
      </p:pic>
      <p:pic>
        <p:nvPicPr>
          <p:cNvPr id="4" name="Picture 3"/>
          <p:cNvPicPr>
            <a:picLocks noChangeAspect="1"/>
          </p:cNvPicPr>
          <p:nvPr/>
        </p:nvPicPr>
        <p:blipFill>
          <a:blip r:embed="rId3"/>
          <a:stretch>
            <a:fillRect/>
          </a:stretch>
        </p:blipFill>
        <p:spPr>
          <a:xfrm>
            <a:off x="4729316" y="4219258"/>
            <a:ext cx="3385312" cy="1744472"/>
          </a:xfrm>
          <a:prstGeom prst="rect">
            <a:avLst/>
          </a:prstGeom>
        </p:spPr>
      </p:pic>
      <p:sp>
        <p:nvSpPr>
          <p:cNvPr id="6" name="TextBox 5"/>
          <p:cNvSpPr txBox="1"/>
          <p:nvPr/>
        </p:nvSpPr>
        <p:spPr>
          <a:xfrm>
            <a:off x="840778" y="6065682"/>
            <a:ext cx="1125053" cy="246221"/>
          </a:xfrm>
          <a:prstGeom prst="rect">
            <a:avLst/>
          </a:prstGeom>
          <a:noFill/>
        </p:spPr>
        <p:txBody>
          <a:bodyPr wrap="none" rtlCol="0">
            <a:spAutoFit/>
          </a:bodyPr>
          <a:lstStyle/>
          <a:p>
            <a:r>
              <a:rPr lang="en-US" sz="1000" b="1" dirty="0" smtClean="0"/>
              <a:t>Event Bubbling</a:t>
            </a:r>
          </a:p>
        </p:txBody>
      </p:sp>
      <p:sp>
        <p:nvSpPr>
          <p:cNvPr id="8" name="TextBox 7"/>
          <p:cNvSpPr txBox="1"/>
          <p:nvPr/>
        </p:nvSpPr>
        <p:spPr>
          <a:xfrm>
            <a:off x="5223779" y="6065682"/>
            <a:ext cx="1054045" cy="246221"/>
          </a:xfrm>
          <a:prstGeom prst="rect">
            <a:avLst/>
          </a:prstGeom>
          <a:noFill/>
        </p:spPr>
        <p:txBody>
          <a:bodyPr wrap="none" rtlCol="0">
            <a:spAutoFit/>
          </a:bodyPr>
          <a:lstStyle/>
          <a:p>
            <a:r>
              <a:rPr lang="en-US" sz="1000" b="1" dirty="0" smtClean="0"/>
              <a:t>Event Capture</a:t>
            </a:r>
          </a:p>
        </p:txBody>
      </p:sp>
    </p:spTree>
    <p:extLst>
      <p:ext uri="{BB962C8B-B14F-4D97-AF65-F5344CB8AC3E}">
        <p14:creationId xmlns:p14="http://schemas.microsoft.com/office/powerpoint/2010/main" val="116130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Event Bubbling &amp; Capturing</a:t>
            </a:r>
            <a:endParaRPr lang="en-GB" sz="2400" b="0" dirty="0">
              <a:solidFill>
                <a:schemeClr val="bg1"/>
              </a:solidFill>
            </a:endParaRPr>
          </a:p>
        </p:txBody>
      </p:sp>
      <p:sp>
        <p:nvSpPr>
          <p:cNvPr id="2" name="TextBox 1"/>
          <p:cNvSpPr txBox="1"/>
          <p:nvPr/>
        </p:nvSpPr>
        <p:spPr>
          <a:xfrm>
            <a:off x="236482" y="819801"/>
            <a:ext cx="8655269" cy="338554"/>
          </a:xfrm>
          <a:prstGeom prst="rect">
            <a:avLst/>
          </a:prstGeom>
          <a:noFill/>
        </p:spPr>
        <p:txBody>
          <a:bodyPr wrap="square" rtlCol="0">
            <a:spAutoFit/>
          </a:bodyPr>
          <a:lstStyle/>
          <a:p>
            <a:pPr algn="l"/>
            <a:r>
              <a:rPr lang="en-US" sz="1600" b="1" dirty="0" smtClean="0">
                <a:latin typeface="+mn-lt"/>
              </a:rPr>
              <a:t>Event Capture example</a:t>
            </a:r>
            <a:endParaRPr lang="en-US" sz="1600" dirty="0">
              <a:latin typeface="+mn-lt"/>
            </a:endParaRPr>
          </a:p>
        </p:txBody>
      </p:sp>
      <p:sp>
        <p:nvSpPr>
          <p:cNvPr id="10" name="TextBox 9"/>
          <p:cNvSpPr txBox="1"/>
          <p:nvPr/>
        </p:nvSpPr>
        <p:spPr>
          <a:xfrm>
            <a:off x="440947" y="1485776"/>
            <a:ext cx="8113118" cy="2724592"/>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100" dirty="0" err="1">
                <a:solidFill>
                  <a:schemeClr val="tx1">
                    <a:lumMod val="85000"/>
                    <a:lumOff val="15000"/>
                  </a:schemeClr>
                </a:solidFill>
                <a:latin typeface="Courier"/>
                <a:cs typeface="Courier"/>
              </a:rPr>
              <a:t>document.getElementById</a:t>
            </a:r>
            <a:r>
              <a:rPr lang="en-US" sz="1100" dirty="0">
                <a:solidFill>
                  <a:schemeClr val="tx1">
                    <a:lumMod val="50000"/>
                    <a:lumOff val="50000"/>
                  </a:schemeClr>
                </a:solidFill>
                <a:latin typeface="Courier"/>
                <a:cs typeface="Courier"/>
              </a:rPr>
              <a:t>("</a:t>
            </a:r>
            <a:r>
              <a:rPr lang="en-US" sz="1100" dirty="0" err="1">
                <a:solidFill>
                  <a:schemeClr val="accent3">
                    <a:lumMod val="75000"/>
                  </a:schemeClr>
                </a:solidFill>
                <a:latin typeface="Courier"/>
                <a:cs typeface="Courier"/>
              </a:rPr>
              <a:t>myP</a:t>
            </a:r>
            <a:r>
              <a:rPr lang="en-US" sz="1100" dirty="0">
                <a:solidFill>
                  <a:schemeClr val="tx1">
                    <a:lumMod val="50000"/>
                    <a:lumOff val="50000"/>
                  </a:schemeClr>
                </a:solidFill>
                <a:latin typeface="Courier"/>
                <a:cs typeface="Courier"/>
              </a:rPr>
              <a:t>").</a:t>
            </a:r>
            <a:r>
              <a:rPr lang="en-US" sz="1100" dirty="0" err="1">
                <a:solidFill>
                  <a:schemeClr val="accent4">
                    <a:lumMod val="75000"/>
                  </a:schemeClr>
                </a:solidFill>
                <a:latin typeface="Courier"/>
                <a:cs typeface="Courier"/>
              </a:rPr>
              <a:t>addEventListener</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click</a:t>
            </a:r>
            <a:r>
              <a:rPr lang="en-US" sz="1100" dirty="0">
                <a:solidFill>
                  <a:schemeClr val="tx1">
                    <a:lumMod val="50000"/>
                    <a:lumOff val="50000"/>
                  </a:schemeClr>
                </a:solidFill>
                <a:latin typeface="Courier"/>
                <a:cs typeface="Courier"/>
              </a:rPr>
              <a:t>", </a:t>
            </a:r>
            <a:r>
              <a:rPr lang="en-US" sz="1100" dirty="0">
                <a:solidFill>
                  <a:schemeClr val="tx2">
                    <a:lumMod val="75000"/>
                  </a:schemeClr>
                </a:solidFill>
                <a:latin typeface="Courier"/>
                <a:cs typeface="Courier"/>
              </a:rPr>
              <a:t>function</a:t>
            </a:r>
            <a:r>
              <a:rPr lang="en-US" sz="1100" dirty="0">
                <a:solidFill>
                  <a:schemeClr val="tx1">
                    <a:lumMod val="50000"/>
                    <a:lumOff val="50000"/>
                  </a:schemeClr>
                </a:solidFill>
                <a:latin typeface="Courier"/>
                <a:cs typeface="Courier"/>
              </a:rPr>
              <a:t>() {</a:t>
            </a:r>
          </a:p>
          <a:p>
            <a:pPr algn="l">
              <a:lnSpc>
                <a:spcPct val="130000"/>
              </a:lnSpc>
            </a:pPr>
            <a:r>
              <a:rPr lang="en-US" sz="1100" dirty="0">
                <a:solidFill>
                  <a:schemeClr val="tx1">
                    <a:lumMod val="50000"/>
                    <a:lumOff val="50000"/>
                  </a:schemeClr>
                </a:solidFill>
                <a:latin typeface="Courier"/>
                <a:cs typeface="Courier"/>
              </a:rPr>
              <a:t>    </a:t>
            </a:r>
            <a:r>
              <a:rPr lang="en-US" sz="1100" dirty="0">
                <a:solidFill>
                  <a:schemeClr val="tx2">
                    <a:lumMod val="75000"/>
                  </a:schemeClr>
                </a:solidFill>
                <a:latin typeface="Courier"/>
                <a:cs typeface="Courier"/>
              </a:rPr>
              <a:t>alert</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You clicked the P element!</a:t>
            </a:r>
            <a:r>
              <a:rPr lang="en-US" sz="1100" dirty="0">
                <a:solidFill>
                  <a:schemeClr val="tx1">
                    <a:lumMod val="50000"/>
                    <a:lumOff val="50000"/>
                  </a:schemeClr>
                </a:solidFill>
                <a:latin typeface="Courier"/>
                <a:cs typeface="Courier"/>
              </a:rPr>
              <a:t>");</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false</a:t>
            </a:r>
            <a:r>
              <a:rPr lang="en-US" sz="1100" dirty="0">
                <a:solidFill>
                  <a:schemeClr val="tx1">
                    <a:lumMod val="50000"/>
                    <a:lumOff val="50000"/>
                  </a:schemeClr>
                </a:solidFill>
                <a:latin typeface="Courier"/>
                <a:cs typeface="Courier"/>
              </a:rPr>
              <a:t>)</a:t>
            </a:r>
            <a:r>
              <a:rPr lang="en-US" sz="1100" dirty="0" smtClean="0">
                <a:solidFill>
                  <a:schemeClr val="tx1">
                    <a:lumMod val="50000"/>
                    <a:lumOff val="50000"/>
                  </a:schemeClr>
                </a:solidFill>
                <a:latin typeface="Courier"/>
                <a:cs typeface="Courier"/>
              </a:rPr>
              <a:t>;</a:t>
            </a:r>
            <a:endParaRPr lang="en-US" sz="1100" dirty="0">
              <a:solidFill>
                <a:schemeClr val="tx1">
                  <a:lumMod val="50000"/>
                  <a:lumOff val="50000"/>
                </a:schemeClr>
              </a:solidFill>
              <a:latin typeface="Courier"/>
              <a:cs typeface="Courier"/>
            </a:endParaRPr>
          </a:p>
          <a:p>
            <a:pPr algn="l">
              <a:lnSpc>
                <a:spcPct val="130000"/>
              </a:lnSpc>
            </a:pPr>
            <a:r>
              <a:rPr lang="en-US" sz="1100" dirty="0" err="1" smtClean="0">
                <a:solidFill>
                  <a:srgbClr val="262626"/>
                </a:solidFill>
                <a:latin typeface="Courier"/>
                <a:cs typeface="Courier"/>
              </a:rPr>
              <a:t>document.getElementById</a:t>
            </a:r>
            <a:r>
              <a:rPr lang="en-US" sz="1100" dirty="0">
                <a:solidFill>
                  <a:schemeClr val="tx1">
                    <a:lumMod val="50000"/>
                    <a:lumOff val="50000"/>
                  </a:schemeClr>
                </a:solidFill>
                <a:latin typeface="Courier"/>
                <a:cs typeface="Courier"/>
              </a:rPr>
              <a:t>("</a:t>
            </a:r>
            <a:r>
              <a:rPr lang="en-US" sz="1100" dirty="0" err="1">
                <a:solidFill>
                  <a:srgbClr val="407C15"/>
                </a:solidFill>
                <a:latin typeface="Courier"/>
                <a:cs typeface="Courier"/>
              </a:rPr>
              <a:t>myDiv</a:t>
            </a:r>
            <a:r>
              <a:rPr lang="en-US" sz="1100" dirty="0">
                <a:solidFill>
                  <a:schemeClr val="tx1">
                    <a:lumMod val="50000"/>
                    <a:lumOff val="50000"/>
                  </a:schemeClr>
                </a:solidFill>
                <a:latin typeface="Courier"/>
                <a:cs typeface="Courier"/>
              </a:rPr>
              <a:t>").</a:t>
            </a:r>
            <a:r>
              <a:rPr lang="en-US" sz="1100" dirty="0" err="1">
                <a:solidFill>
                  <a:srgbClr val="A1361F"/>
                </a:solidFill>
                <a:latin typeface="Courier"/>
                <a:cs typeface="Courier"/>
              </a:rPr>
              <a:t>addEventListener</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click</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function</a:t>
            </a:r>
            <a:r>
              <a:rPr lang="en-US" sz="1100" dirty="0">
                <a:solidFill>
                  <a:schemeClr val="tx1">
                    <a:lumMod val="50000"/>
                    <a:lumOff val="50000"/>
                  </a:schemeClr>
                </a:solidFill>
                <a:latin typeface="Courier"/>
                <a:cs typeface="Courier"/>
              </a:rPr>
              <a:t>() {</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alert</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You clicked the DIV element!</a:t>
            </a:r>
            <a:r>
              <a:rPr lang="en-US" sz="1100" dirty="0">
                <a:solidFill>
                  <a:schemeClr val="tx1">
                    <a:lumMod val="50000"/>
                    <a:lumOff val="50000"/>
                  </a:schemeClr>
                </a:solidFill>
                <a:latin typeface="Courier"/>
                <a:cs typeface="Courier"/>
              </a:rPr>
              <a:t>");</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false</a:t>
            </a:r>
            <a:r>
              <a:rPr lang="en-US" sz="1100" dirty="0">
                <a:solidFill>
                  <a:schemeClr val="tx1">
                    <a:lumMod val="50000"/>
                    <a:lumOff val="50000"/>
                  </a:schemeClr>
                </a:solidFill>
                <a:latin typeface="Courier"/>
                <a:cs typeface="Courier"/>
              </a:rPr>
              <a:t>)</a:t>
            </a:r>
            <a:r>
              <a:rPr lang="en-US" sz="1100" dirty="0" smtClean="0">
                <a:solidFill>
                  <a:schemeClr val="tx1">
                    <a:lumMod val="50000"/>
                    <a:lumOff val="50000"/>
                  </a:schemeClr>
                </a:solidFill>
                <a:latin typeface="Courier"/>
                <a:cs typeface="Courier"/>
              </a:rPr>
              <a:t>;</a:t>
            </a:r>
            <a:endParaRPr lang="en-US" sz="1100" dirty="0">
              <a:solidFill>
                <a:schemeClr val="tx1">
                  <a:lumMod val="50000"/>
                  <a:lumOff val="50000"/>
                </a:schemeClr>
              </a:solidFill>
              <a:latin typeface="Courier"/>
              <a:cs typeface="Courier"/>
            </a:endParaRPr>
          </a:p>
          <a:p>
            <a:pPr algn="l">
              <a:lnSpc>
                <a:spcPct val="130000"/>
              </a:lnSpc>
            </a:pPr>
            <a:r>
              <a:rPr lang="en-US" sz="1100" dirty="0" err="1">
                <a:solidFill>
                  <a:srgbClr val="262626"/>
                </a:solidFill>
                <a:latin typeface="Courier"/>
                <a:cs typeface="Courier"/>
              </a:rPr>
              <a:t>document.getElementById</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myP2</a:t>
            </a:r>
            <a:r>
              <a:rPr lang="en-US" sz="1100" dirty="0">
                <a:solidFill>
                  <a:schemeClr val="tx1">
                    <a:lumMod val="50000"/>
                    <a:lumOff val="50000"/>
                  </a:schemeClr>
                </a:solidFill>
                <a:latin typeface="Courier"/>
                <a:cs typeface="Courier"/>
              </a:rPr>
              <a:t>").</a:t>
            </a:r>
            <a:r>
              <a:rPr lang="en-US" sz="1100" dirty="0" err="1">
                <a:solidFill>
                  <a:srgbClr val="A1361F"/>
                </a:solidFill>
                <a:latin typeface="Courier"/>
                <a:cs typeface="Courier"/>
              </a:rPr>
              <a:t>addEventListener</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click</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function</a:t>
            </a:r>
            <a:r>
              <a:rPr lang="en-US" sz="1100" dirty="0">
                <a:solidFill>
                  <a:schemeClr val="tx1">
                    <a:lumMod val="50000"/>
                    <a:lumOff val="50000"/>
                  </a:schemeClr>
                </a:solidFill>
                <a:latin typeface="Courier"/>
                <a:cs typeface="Courier"/>
              </a:rPr>
              <a:t>() {</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alert</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You clicked the P element!</a:t>
            </a:r>
            <a:r>
              <a:rPr lang="en-US" sz="1100" dirty="0">
                <a:solidFill>
                  <a:schemeClr val="tx1">
                    <a:lumMod val="50000"/>
                    <a:lumOff val="50000"/>
                  </a:schemeClr>
                </a:solidFill>
                <a:latin typeface="Courier"/>
                <a:cs typeface="Courier"/>
              </a:rPr>
              <a:t>");</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true</a:t>
            </a:r>
            <a:r>
              <a:rPr lang="en-US" sz="1100" dirty="0">
                <a:solidFill>
                  <a:schemeClr val="tx1">
                    <a:lumMod val="50000"/>
                    <a:lumOff val="50000"/>
                  </a:schemeClr>
                </a:solidFill>
                <a:latin typeface="Courier"/>
                <a:cs typeface="Courier"/>
              </a:rPr>
              <a:t>)</a:t>
            </a:r>
            <a:r>
              <a:rPr lang="en-US" sz="1100" dirty="0" smtClean="0">
                <a:solidFill>
                  <a:schemeClr val="tx1">
                    <a:lumMod val="50000"/>
                    <a:lumOff val="50000"/>
                  </a:schemeClr>
                </a:solidFill>
                <a:latin typeface="Courier"/>
                <a:cs typeface="Courier"/>
              </a:rPr>
              <a:t>;</a:t>
            </a:r>
            <a:endParaRPr lang="en-US" sz="1100" dirty="0">
              <a:solidFill>
                <a:schemeClr val="tx1">
                  <a:lumMod val="50000"/>
                  <a:lumOff val="50000"/>
                </a:schemeClr>
              </a:solidFill>
              <a:latin typeface="Courier"/>
              <a:cs typeface="Courier"/>
            </a:endParaRPr>
          </a:p>
          <a:p>
            <a:pPr algn="l">
              <a:lnSpc>
                <a:spcPct val="130000"/>
              </a:lnSpc>
            </a:pPr>
            <a:r>
              <a:rPr lang="en-US" sz="1100" dirty="0" err="1">
                <a:solidFill>
                  <a:srgbClr val="262626"/>
                </a:solidFill>
                <a:latin typeface="Courier"/>
                <a:cs typeface="Courier"/>
              </a:rPr>
              <a:t>document.getElementById</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myDiv2</a:t>
            </a:r>
            <a:r>
              <a:rPr lang="en-US" sz="1100" dirty="0">
                <a:solidFill>
                  <a:schemeClr val="tx1">
                    <a:lumMod val="50000"/>
                    <a:lumOff val="50000"/>
                  </a:schemeClr>
                </a:solidFill>
                <a:latin typeface="Courier"/>
                <a:cs typeface="Courier"/>
              </a:rPr>
              <a:t>").</a:t>
            </a:r>
            <a:r>
              <a:rPr lang="en-US" sz="1100" dirty="0" err="1">
                <a:solidFill>
                  <a:srgbClr val="A1361F"/>
                </a:solidFill>
                <a:latin typeface="Courier"/>
                <a:cs typeface="Courier"/>
              </a:rPr>
              <a:t>addEventListener</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click</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function</a:t>
            </a:r>
            <a:r>
              <a:rPr lang="en-US" sz="1100" dirty="0">
                <a:solidFill>
                  <a:schemeClr val="tx1">
                    <a:lumMod val="50000"/>
                    <a:lumOff val="50000"/>
                  </a:schemeClr>
                </a:solidFill>
                <a:latin typeface="Courier"/>
                <a:cs typeface="Courier"/>
              </a:rPr>
              <a:t>() {</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alert</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You clicked the DIV element!</a:t>
            </a:r>
            <a:r>
              <a:rPr lang="en-US" sz="1100" dirty="0">
                <a:solidFill>
                  <a:schemeClr val="tx1">
                    <a:lumMod val="50000"/>
                    <a:lumOff val="50000"/>
                  </a:schemeClr>
                </a:solidFill>
                <a:latin typeface="Courier"/>
                <a:cs typeface="Courier"/>
              </a:rPr>
              <a:t>");</a:t>
            </a:r>
          </a:p>
          <a:p>
            <a:pPr algn="l">
              <a:lnSpc>
                <a:spcPct val="130000"/>
              </a:lnSpc>
            </a:pP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true</a:t>
            </a:r>
            <a:r>
              <a:rPr lang="en-US" sz="1100" dirty="0">
                <a:solidFill>
                  <a:schemeClr val="tx1">
                    <a:lumMod val="50000"/>
                    <a:lumOff val="50000"/>
                  </a:schemeClr>
                </a:solidFill>
                <a:latin typeface="Courier"/>
                <a:cs typeface="Courier"/>
              </a:rPr>
              <a:t>);</a:t>
            </a:r>
            <a:endParaRPr lang="en-US" sz="1100" dirty="0" smtClean="0">
              <a:solidFill>
                <a:schemeClr val="tx1">
                  <a:lumMod val="50000"/>
                  <a:lumOff val="50000"/>
                </a:schemeClr>
              </a:solidFill>
              <a:latin typeface="Courier"/>
              <a:cs typeface="Courier"/>
            </a:endParaRPr>
          </a:p>
        </p:txBody>
      </p:sp>
      <p:sp>
        <p:nvSpPr>
          <p:cNvPr id="11" name="TextBox 10"/>
          <p:cNvSpPr txBox="1"/>
          <p:nvPr/>
        </p:nvSpPr>
        <p:spPr>
          <a:xfrm>
            <a:off x="445863" y="4628808"/>
            <a:ext cx="8113118" cy="1624291"/>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100" dirty="0">
                <a:solidFill>
                  <a:schemeClr val="tx1">
                    <a:lumMod val="50000"/>
                    <a:lumOff val="50000"/>
                  </a:schemeClr>
                </a:solidFill>
                <a:latin typeface="Courier"/>
                <a:cs typeface="Courier"/>
              </a:rPr>
              <a:t>&lt;</a:t>
            </a:r>
            <a:r>
              <a:rPr lang="en-US" sz="1100" dirty="0">
                <a:solidFill>
                  <a:schemeClr val="accent4">
                    <a:lumMod val="75000"/>
                  </a:schemeClr>
                </a:solidFill>
                <a:latin typeface="Courier"/>
                <a:cs typeface="Courier"/>
              </a:rPr>
              <a:t>div</a:t>
            </a:r>
            <a:r>
              <a:rPr lang="en-US" sz="1100" dirty="0">
                <a:solidFill>
                  <a:schemeClr val="tx1">
                    <a:lumMod val="50000"/>
                    <a:lumOff val="50000"/>
                  </a:schemeClr>
                </a:solidFill>
                <a:latin typeface="Courier"/>
                <a:cs typeface="Courier"/>
              </a:rPr>
              <a:t> </a:t>
            </a:r>
            <a:r>
              <a:rPr lang="en-US" sz="1100" dirty="0">
                <a:solidFill>
                  <a:schemeClr val="tx2">
                    <a:lumMod val="75000"/>
                  </a:schemeClr>
                </a:solidFill>
                <a:latin typeface="Courier"/>
                <a:cs typeface="Courier"/>
              </a:rPr>
              <a:t>id</a:t>
            </a:r>
            <a:r>
              <a:rPr lang="en-US" sz="1100" dirty="0">
                <a:solidFill>
                  <a:schemeClr val="tx1">
                    <a:lumMod val="50000"/>
                    <a:lumOff val="50000"/>
                  </a:schemeClr>
                </a:solidFill>
                <a:latin typeface="Courier"/>
                <a:cs typeface="Courier"/>
              </a:rPr>
              <a:t>="</a:t>
            </a:r>
            <a:r>
              <a:rPr lang="en-US" sz="1100" dirty="0" err="1">
                <a:solidFill>
                  <a:schemeClr val="accent3">
                    <a:lumMod val="75000"/>
                  </a:schemeClr>
                </a:solidFill>
                <a:latin typeface="Courier"/>
                <a:cs typeface="Courier"/>
              </a:rPr>
              <a:t>myDiv</a:t>
            </a:r>
            <a:r>
              <a:rPr lang="en-US" sz="1100" dirty="0">
                <a:solidFill>
                  <a:schemeClr val="tx1">
                    <a:lumMod val="50000"/>
                    <a:lumOff val="50000"/>
                  </a:schemeClr>
                </a:solidFill>
                <a:latin typeface="Courier"/>
                <a:cs typeface="Courier"/>
              </a:rPr>
              <a:t>"&gt;</a:t>
            </a:r>
          </a:p>
          <a:p>
            <a:pPr algn="l">
              <a:lnSpc>
                <a:spcPct val="130000"/>
              </a:lnSpc>
            </a:pPr>
            <a:r>
              <a:rPr lang="en-US" sz="1100" dirty="0">
                <a:solidFill>
                  <a:schemeClr val="tx1">
                    <a:lumMod val="50000"/>
                    <a:lumOff val="50000"/>
                  </a:schemeClr>
                </a:solidFill>
                <a:latin typeface="Courier"/>
                <a:cs typeface="Courier"/>
              </a:rPr>
              <a:t>  &lt;</a:t>
            </a:r>
            <a:r>
              <a:rPr lang="en-US" sz="1100" dirty="0">
                <a:solidFill>
                  <a:srgbClr val="A1361F"/>
                </a:solidFill>
                <a:latin typeface="Courier"/>
                <a:cs typeface="Courier"/>
              </a:rPr>
              <a:t>p</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id</a:t>
            </a:r>
            <a:r>
              <a:rPr lang="en-US" sz="1100" dirty="0">
                <a:solidFill>
                  <a:schemeClr val="tx1">
                    <a:lumMod val="50000"/>
                    <a:lumOff val="50000"/>
                  </a:schemeClr>
                </a:solidFill>
                <a:latin typeface="Courier"/>
                <a:cs typeface="Courier"/>
              </a:rPr>
              <a:t>="</a:t>
            </a:r>
            <a:r>
              <a:rPr lang="en-US" sz="1100" dirty="0" err="1">
                <a:solidFill>
                  <a:srgbClr val="407C15"/>
                </a:solidFill>
                <a:latin typeface="Courier"/>
                <a:cs typeface="Courier"/>
              </a:rPr>
              <a:t>myP</a:t>
            </a:r>
            <a:r>
              <a:rPr lang="en-US" sz="1100" dirty="0">
                <a:solidFill>
                  <a:schemeClr val="tx1">
                    <a:lumMod val="50000"/>
                    <a:lumOff val="50000"/>
                  </a:schemeClr>
                </a:solidFill>
                <a:latin typeface="Courier"/>
                <a:cs typeface="Courier"/>
              </a:rPr>
              <a:t>"&gt;</a:t>
            </a:r>
            <a:r>
              <a:rPr lang="en-US" sz="1100" dirty="0">
                <a:solidFill>
                  <a:schemeClr val="tx1">
                    <a:lumMod val="85000"/>
                    <a:lumOff val="15000"/>
                  </a:schemeClr>
                </a:solidFill>
                <a:latin typeface="Courier"/>
                <a:cs typeface="Courier"/>
              </a:rPr>
              <a:t>Click this paragraph, I am Bubbling.</a:t>
            </a:r>
            <a:r>
              <a:rPr lang="en-US" sz="1100" dirty="0">
                <a:solidFill>
                  <a:schemeClr val="tx1">
                    <a:lumMod val="50000"/>
                    <a:lumOff val="50000"/>
                  </a:schemeClr>
                </a:solidFill>
                <a:latin typeface="Courier"/>
                <a:cs typeface="Courier"/>
              </a:rPr>
              <a:t>&lt;/</a:t>
            </a:r>
            <a:r>
              <a:rPr lang="en-US" sz="1100" dirty="0">
                <a:solidFill>
                  <a:srgbClr val="A1361F"/>
                </a:solidFill>
                <a:latin typeface="Courier"/>
                <a:cs typeface="Courier"/>
              </a:rPr>
              <a:t>p</a:t>
            </a:r>
            <a:r>
              <a:rPr lang="en-US" sz="1100" dirty="0">
                <a:solidFill>
                  <a:schemeClr val="tx1">
                    <a:lumMod val="50000"/>
                    <a:lumOff val="50000"/>
                  </a:schemeClr>
                </a:solidFill>
                <a:latin typeface="Courier"/>
                <a:cs typeface="Courier"/>
              </a:rPr>
              <a:t>&gt;</a:t>
            </a:r>
          </a:p>
          <a:p>
            <a:pPr algn="l">
              <a:lnSpc>
                <a:spcPct val="130000"/>
              </a:lnSpc>
            </a:pPr>
            <a:r>
              <a:rPr lang="en-US" sz="1100" dirty="0">
                <a:solidFill>
                  <a:schemeClr val="tx1">
                    <a:lumMod val="50000"/>
                    <a:lumOff val="50000"/>
                  </a:schemeClr>
                </a:solidFill>
                <a:latin typeface="Courier"/>
                <a:cs typeface="Courier"/>
              </a:rPr>
              <a:t>&lt;/</a:t>
            </a:r>
            <a:r>
              <a:rPr lang="en-US" sz="1100" dirty="0">
                <a:solidFill>
                  <a:srgbClr val="A1361F"/>
                </a:solidFill>
                <a:latin typeface="Courier"/>
                <a:cs typeface="Courier"/>
              </a:rPr>
              <a:t>div</a:t>
            </a:r>
            <a:r>
              <a:rPr lang="en-US" sz="1100" dirty="0" smtClean="0">
                <a:solidFill>
                  <a:schemeClr val="tx1">
                    <a:lumMod val="50000"/>
                    <a:lumOff val="50000"/>
                  </a:schemeClr>
                </a:solidFill>
                <a:latin typeface="Courier"/>
                <a:cs typeface="Courier"/>
              </a:rPr>
              <a:t>&gt;</a:t>
            </a:r>
            <a:endParaRPr lang="en-US" sz="1100" dirty="0">
              <a:solidFill>
                <a:schemeClr val="tx1">
                  <a:lumMod val="50000"/>
                  <a:lumOff val="50000"/>
                </a:schemeClr>
              </a:solidFill>
              <a:latin typeface="Courier"/>
              <a:cs typeface="Courier"/>
            </a:endParaRPr>
          </a:p>
          <a:p>
            <a:pPr algn="l">
              <a:lnSpc>
                <a:spcPct val="130000"/>
              </a:lnSpc>
            </a:pPr>
            <a:endParaRPr lang="en-US" sz="1100" dirty="0">
              <a:solidFill>
                <a:schemeClr val="tx1">
                  <a:lumMod val="50000"/>
                  <a:lumOff val="50000"/>
                </a:schemeClr>
              </a:solidFill>
              <a:latin typeface="Courier"/>
              <a:cs typeface="Courier"/>
            </a:endParaRPr>
          </a:p>
          <a:p>
            <a:pPr algn="l">
              <a:lnSpc>
                <a:spcPct val="130000"/>
              </a:lnSpc>
            </a:pPr>
            <a:r>
              <a:rPr lang="en-US" sz="1100" dirty="0">
                <a:solidFill>
                  <a:schemeClr val="tx1">
                    <a:lumMod val="50000"/>
                    <a:lumOff val="50000"/>
                  </a:schemeClr>
                </a:solidFill>
                <a:latin typeface="Courier"/>
                <a:cs typeface="Courier"/>
              </a:rPr>
              <a:t>&lt;</a:t>
            </a:r>
            <a:r>
              <a:rPr lang="en-US" sz="1100" dirty="0">
                <a:solidFill>
                  <a:srgbClr val="A1361F"/>
                </a:solidFill>
                <a:latin typeface="Courier"/>
                <a:cs typeface="Courier"/>
              </a:rPr>
              <a:t>div</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id</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myDiv2</a:t>
            </a:r>
            <a:r>
              <a:rPr lang="en-US" sz="1100" dirty="0">
                <a:solidFill>
                  <a:schemeClr val="tx1">
                    <a:lumMod val="50000"/>
                    <a:lumOff val="50000"/>
                  </a:schemeClr>
                </a:solidFill>
                <a:latin typeface="Courier"/>
                <a:cs typeface="Courier"/>
              </a:rPr>
              <a:t>"&gt;</a:t>
            </a:r>
          </a:p>
          <a:p>
            <a:pPr algn="l">
              <a:lnSpc>
                <a:spcPct val="130000"/>
              </a:lnSpc>
            </a:pPr>
            <a:r>
              <a:rPr lang="en-US" sz="1100" dirty="0">
                <a:solidFill>
                  <a:schemeClr val="tx1">
                    <a:lumMod val="50000"/>
                    <a:lumOff val="50000"/>
                  </a:schemeClr>
                </a:solidFill>
                <a:latin typeface="Courier"/>
                <a:cs typeface="Courier"/>
              </a:rPr>
              <a:t>  &lt;</a:t>
            </a:r>
            <a:r>
              <a:rPr lang="en-US" sz="1100" dirty="0">
                <a:solidFill>
                  <a:srgbClr val="A1361F"/>
                </a:solidFill>
                <a:latin typeface="Courier"/>
                <a:cs typeface="Courier"/>
              </a:rPr>
              <a:t>p</a:t>
            </a:r>
            <a:r>
              <a:rPr lang="en-US" sz="1100" dirty="0">
                <a:solidFill>
                  <a:schemeClr val="tx1">
                    <a:lumMod val="50000"/>
                    <a:lumOff val="50000"/>
                  </a:schemeClr>
                </a:solidFill>
                <a:latin typeface="Courier"/>
                <a:cs typeface="Courier"/>
              </a:rPr>
              <a:t> </a:t>
            </a:r>
            <a:r>
              <a:rPr lang="en-US" sz="1100" dirty="0">
                <a:solidFill>
                  <a:srgbClr val="33629A"/>
                </a:solidFill>
                <a:latin typeface="Courier"/>
                <a:cs typeface="Courier"/>
              </a:rPr>
              <a:t>id</a:t>
            </a:r>
            <a:r>
              <a:rPr lang="en-US" sz="1100" dirty="0">
                <a:solidFill>
                  <a:schemeClr val="tx1">
                    <a:lumMod val="50000"/>
                    <a:lumOff val="50000"/>
                  </a:schemeClr>
                </a:solidFill>
                <a:latin typeface="Courier"/>
                <a:cs typeface="Courier"/>
              </a:rPr>
              <a:t>="</a:t>
            </a:r>
            <a:r>
              <a:rPr lang="en-US" sz="1100" dirty="0">
                <a:solidFill>
                  <a:srgbClr val="407C15"/>
                </a:solidFill>
                <a:latin typeface="Courier"/>
                <a:cs typeface="Courier"/>
              </a:rPr>
              <a:t>myP2</a:t>
            </a:r>
            <a:r>
              <a:rPr lang="en-US" sz="1100" dirty="0">
                <a:solidFill>
                  <a:schemeClr val="tx1">
                    <a:lumMod val="50000"/>
                    <a:lumOff val="50000"/>
                  </a:schemeClr>
                </a:solidFill>
                <a:latin typeface="Courier"/>
                <a:cs typeface="Courier"/>
              </a:rPr>
              <a:t>"&gt;</a:t>
            </a:r>
            <a:r>
              <a:rPr lang="en-US" sz="1100" dirty="0">
                <a:solidFill>
                  <a:srgbClr val="262626"/>
                </a:solidFill>
                <a:latin typeface="Courier"/>
                <a:cs typeface="Courier"/>
              </a:rPr>
              <a:t>Click this paragraph, I am Capturing.</a:t>
            </a:r>
            <a:r>
              <a:rPr lang="en-US" sz="1100" dirty="0">
                <a:solidFill>
                  <a:schemeClr val="tx1">
                    <a:lumMod val="50000"/>
                    <a:lumOff val="50000"/>
                  </a:schemeClr>
                </a:solidFill>
                <a:latin typeface="Courier"/>
                <a:cs typeface="Courier"/>
              </a:rPr>
              <a:t>&lt;/</a:t>
            </a:r>
            <a:r>
              <a:rPr lang="en-US" sz="1100" dirty="0">
                <a:solidFill>
                  <a:srgbClr val="A1361F"/>
                </a:solidFill>
                <a:latin typeface="Courier"/>
                <a:cs typeface="Courier"/>
              </a:rPr>
              <a:t>p</a:t>
            </a:r>
            <a:r>
              <a:rPr lang="en-US" sz="1100" dirty="0">
                <a:solidFill>
                  <a:schemeClr val="tx1">
                    <a:lumMod val="50000"/>
                    <a:lumOff val="50000"/>
                  </a:schemeClr>
                </a:solidFill>
                <a:latin typeface="Courier"/>
                <a:cs typeface="Courier"/>
              </a:rPr>
              <a:t>&gt;</a:t>
            </a:r>
          </a:p>
          <a:p>
            <a:pPr algn="l">
              <a:lnSpc>
                <a:spcPct val="130000"/>
              </a:lnSpc>
            </a:pPr>
            <a:r>
              <a:rPr lang="en-US" sz="1100" dirty="0">
                <a:solidFill>
                  <a:schemeClr val="tx1">
                    <a:lumMod val="50000"/>
                    <a:lumOff val="50000"/>
                  </a:schemeClr>
                </a:solidFill>
                <a:latin typeface="Courier"/>
                <a:cs typeface="Courier"/>
              </a:rPr>
              <a:t>&lt;/</a:t>
            </a:r>
            <a:r>
              <a:rPr lang="en-US" sz="1100" dirty="0">
                <a:solidFill>
                  <a:srgbClr val="A1361F"/>
                </a:solidFill>
                <a:latin typeface="Courier"/>
                <a:cs typeface="Courier"/>
              </a:rPr>
              <a:t>div</a:t>
            </a:r>
            <a:r>
              <a:rPr lang="en-US" sz="1100" dirty="0">
                <a:solidFill>
                  <a:schemeClr val="tx1">
                    <a:lumMod val="50000"/>
                    <a:lumOff val="50000"/>
                  </a:schemeClr>
                </a:solidFill>
                <a:latin typeface="Courier"/>
                <a:cs typeface="Courier"/>
              </a:rPr>
              <a:t>&gt;</a:t>
            </a:r>
            <a:endParaRPr lang="en-US" sz="1100" dirty="0" smtClean="0">
              <a:solidFill>
                <a:schemeClr val="tx1">
                  <a:lumMod val="50000"/>
                  <a:lumOff val="50000"/>
                </a:schemeClr>
              </a:solidFill>
              <a:latin typeface="Courier"/>
              <a:cs typeface="Courier"/>
            </a:endParaRPr>
          </a:p>
        </p:txBody>
      </p:sp>
      <p:sp>
        <p:nvSpPr>
          <p:cNvPr id="5" name="TextBox 4"/>
          <p:cNvSpPr txBox="1"/>
          <p:nvPr/>
        </p:nvSpPr>
        <p:spPr>
          <a:xfrm>
            <a:off x="451829" y="1204452"/>
            <a:ext cx="833381" cy="246221"/>
          </a:xfrm>
          <a:prstGeom prst="rect">
            <a:avLst/>
          </a:prstGeom>
          <a:noFill/>
        </p:spPr>
        <p:txBody>
          <a:bodyPr wrap="none" rtlCol="0">
            <a:spAutoFit/>
          </a:bodyPr>
          <a:lstStyle/>
          <a:p>
            <a:r>
              <a:rPr lang="en-US" sz="1000" b="1" dirty="0" smtClean="0"/>
              <a:t>JavaScript</a:t>
            </a:r>
          </a:p>
        </p:txBody>
      </p:sp>
      <p:sp>
        <p:nvSpPr>
          <p:cNvPr id="12" name="TextBox 11"/>
          <p:cNvSpPr txBox="1"/>
          <p:nvPr/>
        </p:nvSpPr>
        <p:spPr>
          <a:xfrm>
            <a:off x="451829" y="4347497"/>
            <a:ext cx="1044276" cy="246221"/>
          </a:xfrm>
          <a:prstGeom prst="rect">
            <a:avLst/>
          </a:prstGeom>
          <a:noFill/>
        </p:spPr>
        <p:txBody>
          <a:bodyPr wrap="none" rtlCol="0">
            <a:spAutoFit/>
          </a:bodyPr>
          <a:lstStyle/>
          <a:p>
            <a:r>
              <a:rPr lang="en-US" sz="1000" b="1" dirty="0" smtClean="0"/>
              <a:t>HTML Snippet</a:t>
            </a:r>
          </a:p>
        </p:txBody>
      </p:sp>
    </p:spTree>
    <p:extLst>
      <p:ext uri="{BB962C8B-B14F-4D97-AF65-F5344CB8AC3E}">
        <p14:creationId xmlns:p14="http://schemas.microsoft.com/office/powerpoint/2010/main" val="1421214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this keyword</a:t>
            </a:r>
            <a:endParaRPr lang="en-GB" sz="2400" b="0" dirty="0">
              <a:solidFill>
                <a:schemeClr val="bg1"/>
              </a:solidFill>
            </a:endParaRPr>
          </a:p>
        </p:txBody>
      </p:sp>
      <p:sp>
        <p:nvSpPr>
          <p:cNvPr id="9" name="TextBox 8"/>
          <p:cNvSpPr txBox="1"/>
          <p:nvPr/>
        </p:nvSpPr>
        <p:spPr>
          <a:xfrm>
            <a:off x="236482" y="819801"/>
            <a:ext cx="8655269" cy="3773341"/>
          </a:xfrm>
          <a:prstGeom prst="rect">
            <a:avLst/>
          </a:prstGeom>
          <a:noFill/>
        </p:spPr>
        <p:txBody>
          <a:bodyPr wrap="square" rtlCol="0">
            <a:spAutoFit/>
          </a:bodyPr>
          <a:lstStyle/>
          <a:p>
            <a:pPr algn="l"/>
            <a:r>
              <a:rPr lang="en-US" sz="1600" b="1" dirty="0" smtClean="0">
                <a:latin typeface="+mn-lt"/>
              </a:rPr>
              <a:t>this</a:t>
            </a:r>
            <a:endParaRPr lang="en-US" sz="1600" dirty="0">
              <a:latin typeface="+mn-lt"/>
            </a:endParaRPr>
          </a:p>
          <a:p>
            <a:pPr algn="l"/>
            <a:endParaRPr lang="en-US" sz="1600" dirty="0" smtClean="0"/>
          </a:p>
          <a:p>
            <a:pPr marL="285750" indent="-285750" algn="l">
              <a:lnSpc>
                <a:spcPct val="130000"/>
              </a:lnSpc>
              <a:buFont typeface="Arial"/>
              <a:buChar char="•"/>
            </a:pPr>
            <a:r>
              <a:rPr lang="en-US" sz="1600" dirty="0" smtClean="0">
                <a:solidFill>
                  <a:schemeClr val="tx2">
                    <a:lumMod val="75000"/>
                  </a:schemeClr>
                </a:solidFill>
              </a:rPr>
              <a:t>this</a:t>
            </a:r>
            <a:r>
              <a:rPr lang="en-US" sz="1600" dirty="0"/>
              <a:t>, is the object that "owns" the JavaScript code</a:t>
            </a:r>
            <a:r>
              <a:rPr lang="en-US" sz="1600" dirty="0" smtClean="0"/>
              <a:t>.</a:t>
            </a:r>
            <a:endParaRPr lang="en-US" sz="1600" dirty="0"/>
          </a:p>
          <a:p>
            <a:pPr marL="285750" indent="-285750" algn="l">
              <a:lnSpc>
                <a:spcPct val="130000"/>
              </a:lnSpc>
              <a:buFont typeface="Arial"/>
              <a:buChar char="•"/>
            </a:pPr>
            <a:r>
              <a:rPr lang="en-US" sz="1600" dirty="0"/>
              <a:t>The value of </a:t>
            </a:r>
            <a:r>
              <a:rPr lang="en-US" sz="1600" dirty="0">
                <a:solidFill>
                  <a:srgbClr val="33629A"/>
                </a:solidFill>
              </a:rPr>
              <a:t>this</a:t>
            </a:r>
            <a:r>
              <a:rPr lang="en-US" sz="1600" dirty="0"/>
              <a:t>, when used in a function, is the object that "owns" the function</a:t>
            </a:r>
            <a:r>
              <a:rPr lang="en-US" sz="1600" dirty="0" smtClean="0"/>
              <a:t>.</a:t>
            </a:r>
            <a:endParaRPr lang="en-US" sz="1600" dirty="0"/>
          </a:p>
          <a:p>
            <a:pPr marL="285750" indent="-285750" algn="l">
              <a:lnSpc>
                <a:spcPct val="130000"/>
              </a:lnSpc>
              <a:buFont typeface="Arial"/>
              <a:buChar char="•"/>
            </a:pPr>
            <a:r>
              <a:rPr lang="en-US" sz="1600" dirty="0"/>
              <a:t>The value of </a:t>
            </a:r>
            <a:r>
              <a:rPr lang="en-US" sz="1600" dirty="0">
                <a:solidFill>
                  <a:srgbClr val="33629A"/>
                </a:solidFill>
              </a:rPr>
              <a:t>this</a:t>
            </a:r>
            <a:r>
              <a:rPr lang="en-US" sz="1600" dirty="0"/>
              <a:t>, when used in an object, is the object itself</a:t>
            </a:r>
            <a:r>
              <a:rPr lang="en-US" sz="1600" dirty="0" smtClean="0"/>
              <a:t>.</a:t>
            </a:r>
            <a:endParaRPr lang="en-US" sz="1600" dirty="0"/>
          </a:p>
          <a:p>
            <a:pPr marL="285750" indent="-285750" algn="l">
              <a:lnSpc>
                <a:spcPct val="130000"/>
              </a:lnSpc>
              <a:buFont typeface="Arial"/>
              <a:buChar char="•"/>
            </a:pPr>
            <a:r>
              <a:rPr lang="en-US" sz="1600" dirty="0"/>
              <a:t>The </a:t>
            </a:r>
            <a:r>
              <a:rPr lang="en-US" sz="1600" dirty="0">
                <a:solidFill>
                  <a:srgbClr val="33629A"/>
                </a:solidFill>
              </a:rPr>
              <a:t>this</a:t>
            </a:r>
            <a:r>
              <a:rPr lang="en-US" sz="1600" dirty="0"/>
              <a:t> keyword in an object constructor does not have a value. It is only a substitute for the new object</a:t>
            </a:r>
            <a:r>
              <a:rPr lang="en-US" sz="1600" dirty="0" smtClean="0"/>
              <a:t>.</a:t>
            </a:r>
            <a:endParaRPr lang="en-US" sz="1600" dirty="0"/>
          </a:p>
          <a:p>
            <a:pPr marL="285750" indent="-285750" algn="l">
              <a:lnSpc>
                <a:spcPct val="130000"/>
              </a:lnSpc>
              <a:buFont typeface="Arial"/>
              <a:buChar char="•"/>
            </a:pPr>
            <a:r>
              <a:rPr lang="en-US" sz="1600" dirty="0"/>
              <a:t>The value of </a:t>
            </a:r>
            <a:r>
              <a:rPr lang="en-US" sz="1600" dirty="0">
                <a:solidFill>
                  <a:srgbClr val="33629A"/>
                </a:solidFill>
              </a:rPr>
              <a:t>this</a:t>
            </a:r>
            <a:r>
              <a:rPr lang="en-US" sz="1600" dirty="0"/>
              <a:t> will become the new object when the constructor is used to create an object</a:t>
            </a:r>
            <a:r>
              <a:rPr lang="en-US" sz="1600" dirty="0" smtClean="0"/>
              <a:t>.</a:t>
            </a:r>
          </a:p>
          <a:p>
            <a:pPr marL="285750" indent="-285750" algn="l">
              <a:lnSpc>
                <a:spcPct val="130000"/>
              </a:lnSpc>
              <a:buFont typeface="Arial"/>
              <a:buChar char="•"/>
            </a:pPr>
            <a:r>
              <a:rPr lang="en-US" sz="1600" dirty="0"/>
              <a:t>It also has some differences between strict mode and non-strict mode</a:t>
            </a:r>
            <a:r>
              <a:rPr lang="en-US" sz="1600" dirty="0" smtClean="0"/>
              <a:t>.</a:t>
            </a:r>
          </a:p>
          <a:p>
            <a:pPr marL="285750" indent="-285750" algn="l">
              <a:lnSpc>
                <a:spcPct val="130000"/>
              </a:lnSpc>
              <a:buFont typeface="Arial"/>
              <a:buChar char="•"/>
            </a:pPr>
            <a:r>
              <a:rPr lang="en-US" sz="1600" dirty="0"/>
              <a:t>In the global execution context (outside of any function), </a:t>
            </a:r>
            <a:r>
              <a:rPr lang="en-US" sz="1600" dirty="0">
                <a:solidFill>
                  <a:srgbClr val="33629A"/>
                </a:solidFill>
              </a:rPr>
              <a:t>this</a:t>
            </a:r>
            <a:r>
              <a:rPr lang="en-US" sz="1600" dirty="0"/>
              <a:t> refers to the global object, whether in strict mode or not.</a:t>
            </a:r>
          </a:p>
        </p:txBody>
      </p:sp>
    </p:spTree>
    <p:extLst>
      <p:ext uri="{BB962C8B-B14F-4D97-AF65-F5344CB8AC3E}">
        <p14:creationId xmlns:p14="http://schemas.microsoft.com/office/powerpoint/2010/main" val="1982357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this keyword</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this in Global Scope</a:t>
            </a:r>
            <a:endParaRPr lang="en-US" sz="1600" dirty="0">
              <a:latin typeface="+mn-lt"/>
            </a:endParaRPr>
          </a:p>
          <a:p>
            <a:pPr algn="l"/>
            <a:endParaRPr lang="en-US" sz="1600" dirty="0" smtClean="0"/>
          </a:p>
          <a:p>
            <a:pPr algn="l">
              <a:lnSpc>
                <a:spcPct val="130000"/>
              </a:lnSpc>
            </a:pPr>
            <a:r>
              <a:rPr lang="en-US" sz="1600" dirty="0"/>
              <a:t>If there’s no current object, ‘</a:t>
            </a:r>
            <a:r>
              <a:rPr lang="en-US" sz="1600" dirty="0">
                <a:solidFill>
                  <a:srgbClr val="33629A"/>
                </a:solidFill>
              </a:rPr>
              <a:t>this</a:t>
            </a:r>
            <a:r>
              <a:rPr lang="en-US" sz="1600" dirty="0"/>
              <a:t>’ refers to the global object. In a web browser, that’s ‘window’ — the top-level object which represents the document, location, history and a few other useful properties and methods.</a:t>
            </a:r>
          </a:p>
        </p:txBody>
      </p:sp>
      <p:sp>
        <p:nvSpPr>
          <p:cNvPr id="4" name="TextBox 3"/>
          <p:cNvSpPr txBox="1"/>
          <p:nvPr/>
        </p:nvSpPr>
        <p:spPr>
          <a:xfrm>
            <a:off x="440947" y="2428028"/>
            <a:ext cx="8072149" cy="954107"/>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chemeClr val="tx1">
                    <a:lumMod val="85000"/>
                    <a:lumOff val="15000"/>
                  </a:schemeClr>
                </a:solidFill>
                <a:latin typeface="Courier"/>
                <a:cs typeface="Courier"/>
              </a:rPr>
              <a:t>window.WhoAmI</a:t>
            </a:r>
            <a:r>
              <a:rPr lang="en-US" sz="1400" dirty="0" smtClean="0">
                <a:solidFill>
                  <a:schemeClr val="tx1">
                    <a:lumMod val="50000"/>
                    <a:lumOff val="50000"/>
                  </a:schemeClr>
                </a:solidFill>
                <a:latin typeface="Courier"/>
                <a:cs typeface="Courier"/>
              </a:rPr>
              <a:t> </a:t>
            </a:r>
            <a:r>
              <a:rPr lang="en-US" sz="1400" dirty="0">
                <a:solidFill>
                  <a:schemeClr val="tx1">
                    <a:lumMod val="50000"/>
                    <a:lumOff val="50000"/>
                  </a:schemeClr>
                </a:solidFill>
                <a:latin typeface="Courier"/>
                <a:cs typeface="Courier"/>
              </a:rPr>
              <a:t>= "</a:t>
            </a:r>
            <a:r>
              <a:rPr lang="en-US" sz="1400" dirty="0">
                <a:solidFill>
                  <a:schemeClr val="accent6">
                    <a:lumMod val="60000"/>
                    <a:lumOff val="40000"/>
                  </a:schemeClr>
                </a:solidFill>
                <a:latin typeface="Courier"/>
                <a:cs typeface="Courier"/>
              </a:rPr>
              <a:t>I'm the window object</a:t>
            </a:r>
            <a:r>
              <a:rPr lang="en-US" sz="1400" dirty="0">
                <a:solidFill>
                  <a:schemeClr val="tx1">
                    <a:lumMod val="50000"/>
                    <a:lumOff val="50000"/>
                  </a:schemeClr>
                </a:solidFill>
                <a:latin typeface="Courier"/>
                <a:cs typeface="Courier"/>
              </a:rPr>
              <a:t>";</a:t>
            </a:r>
          </a:p>
          <a:p>
            <a:pPr algn="l"/>
            <a:r>
              <a:rPr lang="en-US" sz="1400" dirty="0">
                <a:solidFill>
                  <a:schemeClr val="tx2">
                    <a:lumMod val="75000"/>
                  </a:schemeClr>
                </a:solidFill>
                <a:latin typeface="Courier"/>
                <a:cs typeface="Courier"/>
              </a:rPr>
              <a:t>alert</a:t>
            </a:r>
            <a:r>
              <a:rPr lang="en-US" sz="1400" dirty="0">
                <a:solidFill>
                  <a:schemeClr val="tx1">
                    <a:lumMod val="50000"/>
                    <a:lumOff val="50000"/>
                  </a:schemeClr>
                </a:solidFill>
                <a:latin typeface="Courier"/>
                <a:cs typeface="Courier"/>
              </a:rPr>
              <a:t>(</a:t>
            </a:r>
            <a:r>
              <a:rPr lang="en-US" sz="1400" dirty="0" err="1">
                <a:solidFill>
                  <a:srgbClr val="262626"/>
                </a:solidFill>
                <a:latin typeface="Courier"/>
                <a:cs typeface="Courier"/>
              </a:rPr>
              <a:t>window.WhoAmI</a:t>
            </a:r>
            <a:r>
              <a:rPr lang="en-US" sz="1400" dirty="0">
                <a:solidFill>
                  <a:schemeClr val="tx1">
                    <a:lumMod val="50000"/>
                    <a:lumOff val="50000"/>
                  </a:schemeClr>
                </a:solidFill>
                <a:latin typeface="Courier"/>
                <a:cs typeface="Courier"/>
              </a:rPr>
              <a:t>);</a:t>
            </a:r>
          </a:p>
          <a:p>
            <a:pPr algn="l"/>
            <a:r>
              <a:rPr lang="en-US" sz="1400" dirty="0">
                <a:solidFill>
                  <a:srgbClr val="33629A"/>
                </a:solidFill>
                <a:latin typeface="Courier"/>
                <a:cs typeface="Courier"/>
              </a:rPr>
              <a:t>alert</a:t>
            </a:r>
            <a:r>
              <a:rPr lang="en-US" sz="1400" dirty="0">
                <a:solidFill>
                  <a:schemeClr val="tx1">
                    <a:lumMod val="50000"/>
                    <a:lumOff val="50000"/>
                  </a:schemeClr>
                </a:solidFill>
                <a:latin typeface="Courier"/>
                <a:cs typeface="Courier"/>
              </a:rPr>
              <a:t>(</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WhoAmI</a:t>
            </a:r>
            <a:r>
              <a:rPr lang="en-US" sz="1400" dirty="0">
                <a:solidFill>
                  <a:schemeClr val="tx1">
                    <a:lumMod val="50000"/>
                    <a:lumOff val="50000"/>
                  </a:schemeClr>
                </a:solidFill>
                <a:latin typeface="Courier"/>
                <a:cs typeface="Courier"/>
              </a:rPr>
              <a:t>); </a:t>
            </a:r>
            <a:r>
              <a:rPr lang="en-US" sz="1400" dirty="0">
                <a:solidFill>
                  <a:schemeClr val="accent3">
                    <a:lumMod val="75000"/>
                  </a:schemeClr>
                </a:solidFill>
                <a:latin typeface="Courier"/>
                <a:cs typeface="Courier"/>
              </a:rPr>
              <a:t>// I'm the window object</a:t>
            </a:r>
          </a:p>
          <a:p>
            <a:pPr algn="l"/>
            <a:r>
              <a:rPr lang="en-US" sz="1400" dirty="0">
                <a:solidFill>
                  <a:srgbClr val="33629A"/>
                </a:solidFill>
                <a:latin typeface="Courier"/>
                <a:cs typeface="Courier"/>
              </a:rPr>
              <a:t>alert</a:t>
            </a:r>
            <a:r>
              <a:rPr lang="en-US" sz="1400" dirty="0">
                <a:solidFill>
                  <a:schemeClr val="tx1">
                    <a:lumMod val="50000"/>
                    <a:lumOff val="50000"/>
                  </a:schemeClr>
                </a:solidFill>
                <a:latin typeface="Courier"/>
                <a:cs typeface="Courier"/>
              </a:rPr>
              <a:t>(</a:t>
            </a:r>
            <a:r>
              <a:rPr lang="en-US" sz="1400" dirty="0">
                <a:solidFill>
                  <a:srgbClr val="33629A"/>
                </a:solidFill>
                <a:latin typeface="Courier"/>
                <a:cs typeface="Courier"/>
              </a:rPr>
              <a:t>window</a:t>
            </a:r>
            <a:r>
              <a:rPr lang="en-US" sz="1400" dirty="0">
                <a:solidFill>
                  <a:schemeClr val="tx1">
                    <a:lumMod val="50000"/>
                    <a:lumOff val="50000"/>
                  </a:schemeClr>
                </a:solidFill>
                <a:latin typeface="Courier"/>
                <a:cs typeface="Courier"/>
              </a:rPr>
              <a:t> === </a:t>
            </a:r>
            <a:r>
              <a:rPr lang="en-US" sz="1400" dirty="0">
                <a:solidFill>
                  <a:srgbClr val="33629A"/>
                </a:solidFill>
                <a:latin typeface="Courier"/>
                <a:cs typeface="Courier"/>
              </a:rPr>
              <a:t>this</a:t>
            </a:r>
            <a:r>
              <a:rPr lang="en-US" sz="1400" dirty="0">
                <a:solidFill>
                  <a:schemeClr val="tx1">
                    <a:lumMod val="50000"/>
                    <a:lumOff val="50000"/>
                  </a:schemeClr>
                </a:solidFill>
                <a:latin typeface="Courier"/>
                <a:cs typeface="Courier"/>
              </a:rPr>
              <a:t>); </a:t>
            </a:r>
            <a:r>
              <a:rPr lang="en-US" sz="1400" dirty="0">
                <a:solidFill>
                  <a:srgbClr val="407C15"/>
                </a:solidFill>
                <a:latin typeface="Courier"/>
                <a:cs typeface="Courier"/>
              </a:rPr>
              <a:t>// true</a:t>
            </a:r>
          </a:p>
        </p:txBody>
      </p:sp>
      <p:sp>
        <p:nvSpPr>
          <p:cNvPr id="5" name="TextBox 4"/>
          <p:cNvSpPr txBox="1"/>
          <p:nvPr/>
        </p:nvSpPr>
        <p:spPr>
          <a:xfrm>
            <a:off x="445863" y="4342034"/>
            <a:ext cx="8072149" cy="1815882"/>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tx1">
                    <a:lumMod val="85000"/>
                    <a:lumOff val="15000"/>
                  </a:schemeClr>
                </a:solidFill>
                <a:latin typeface="Courier"/>
                <a:cs typeface="Courier"/>
              </a:rPr>
              <a:t>window.WhoAmI</a:t>
            </a:r>
            <a:r>
              <a:rPr lang="en-US" sz="1400" dirty="0">
                <a:solidFill>
                  <a:schemeClr val="tx1">
                    <a:lumMod val="85000"/>
                    <a:lumOff val="15000"/>
                  </a:schemeClr>
                </a:solidFill>
                <a:latin typeface="Courier"/>
                <a:cs typeface="Courier"/>
              </a:rPr>
              <a:t> = "</a:t>
            </a:r>
            <a:r>
              <a:rPr lang="en-US" sz="1400" dirty="0">
                <a:solidFill>
                  <a:schemeClr val="accent6">
                    <a:lumMod val="60000"/>
                    <a:lumOff val="40000"/>
                  </a:schemeClr>
                </a:solidFill>
                <a:latin typeface="Courier"/>
                <a:cs typeface="Courier"/>
              </a:rPr>
              <a:t>I'm the window object</a:t>
            </a:r>
            <a:r>
              <a:rPr lang="en-US" sz="1400" dirty="0">
                <a:solidFill>
                  <a:schemeClr val="tx1">
                    <a:lumMod val="85000"/>
                    <a:lumOff val="15000"/>
                  </a:schemeClr>
                </a:solidFill>
                <a:latin typeface="Courier"/>
                <a:cs typeface="Courier"/>
              </a:rPr>
              <a:t>";</a:t>
            </a:r>
          </a:p>
          <a:p>
            <a:pPr algn="l"/>
            <a:endParaRPr lang="en-US" sz="1400" dirty="0">
              <a:solidFill>
                <a:schemeClr val="tx1">
                  <a:lumMod val="85000"/>
                  <a:lumOff val="15000"/>
                </a:schemeClr>
              </a:solidFill>
              <a:latin typeface="Courier"/>
              <a:cs typeface="Courier"/>
            </a:endParaRPr>
          </a:p>
          <a:p>
            <a:pPr algn="l"/>
            <a:r>
              <a:rPr lang="en-US" sz="1400" dirty="0">
                <a:solidFill>
                  <a:schemeClr val="tx2">
                    <a:lumMod val="75000"/>
                  </a:schemeClr>
                </a:solidFill>
                <a:latin typeface="Courier"/>
                <a:cs typeface="Courier"/>
              </a:rPr>
              <a:t>function</a:t>
            </a: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TestThis</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85000"/>
                    <a:lumOff val="15000"/>
                  </a:schemeClr>
                </a:solidFill>
                <a:latin typeface="Courier"/>
                <a:cs typeface="Courier"/>
              </a:rPr>
              <a:t>(</a:t>
            </a:r>
            <a:r>
              <a:rPr lang="en-US" sz="1400" dirty="0" err="1">
                <a:solidFill>
                  <a:srgbClr val="33629A"/>
                </a:solidFill>
                <a:latin typeface="Courier"/>
                <a:cs typeface="Courier"/>
              </a:rPr>
              <a:t>this</a:t>
            </a:r>
            <a:r>
              <a:rPr lang="en-US" sz="1400" dirty="0" err="1">
                <a:solidFill>
                  <a:schemeClr val="tx1">
                    <a:lumMod val="85000"/>
                    <a:lumOff val="15000"/>
                  </a:schemeClr>
                </a:solidFill>
                <a:latin typeface="Courier"/>
                <a:cs typeface="Courier"/>
              </a:rPr>
              <a:t>.WhoAmI</a:t>
            </a:r>
            <a:r>
              <a:rPr lang="en-US" sz="1400" dirty="0">
                <a:solidFill>
                  <a:schemeClr val="tx1">
                    <a:lumMod val="85000"/>
                    <a:lumOff val="15000"/>
                  </a:schemeClr>
                </a:solidFill>
                <a:latin typeface="Courier"/>
                <a:cs typeface="Courier"/>
              </a:rPr>
              <a:t>); </a:t>
            </a:r>
            <a:r>
              <a:rPr lang="en-US" sz="1400" dirty="0">
                <a:solidFill>
                  <a:schemeClr val="accent3">
                    <a:lumMod val="75000"/>
                  </a:schemeClr>
                </a:solidFill>
                <a:latin typeface="Courier"/>
                <a:cs typeface="Courier"/>
              </a:rPr>
              <a:t>// I'm the window object</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85000"/>
                    <a:lumOff val="15000"/>
                  </a:schemeClr>
                </a:solidFill>
                <a:latin typeface="Courier"/>
                <a:cs typeface="Courier"/>
              </a:rPr>
              <a:t>(</a:t>
            </a:r>
            <a:r>
              <a:rPr lang="en-US" sz="1400" dirty="0">
                <a:solidFill>
                  <a:srgbClr val="33629A"/>
                </a:solidFill>
                <a:latin typeface="Courier"/>
                <a:cs typeface="Courier"/>
              </a:rPr>
              <a:t>window</a:t>
            </a:r>
            <a:r>
              <a:rPr lang="en-US" sz="1400" dirty="0">
                <a:solidFill>
                  <a:schemeClr val="tx1">
                    <a:lumMod val="85000"/>
                    <a:lumOff val="15000"/>
                  </a:schemeClr>
                </a:solidFill>
                <a:latin typeface="Courier"/>
                <a:cs typeface="Courier"/>
              </a:rPr>
              <a:t> === </a:t>
            </a:r>
            <a:r>
              <a:rPr lang="en-US" sz="1400" dirty="0">
                <a:solidFill>
                  <a:srgbClr val="33629A"/>
                </a:solidFill>
                <a:latin typeface="Courier"/>
                <a:cs typeface="Courier"/>
              </a:rPr>
              <a:t>this</a:t>
            </a:r>
            <a:r>
              <a:rPr lang="en-US" sz="1400" dirty="0">
                <a:solidFill>
                  <a:schemeClr val="tx1">
                    <a:lumMod val="85000"/>
                    <a:lumOff val="15000"/>
                  </a:schemeClr>
                </a:solidFill>
                <a:latin typeface="Courier"/>
                <a:cs typeface="Courier"/>
              </a:rPr>
              <a:t>); </a:t>
            </a:r>
            <a:r>
              <a:rPr lang="en-US" sz="1400" dirty="0">
                <a:solidFill>
                  <a:srgbClr val="407C15"/>
                </a:solidFill>
                <a:latin typeface="Courier"/>
                <a:cs typeface="Courier"/>
              </a:rPr>
              <a:t>// true</a:t>
            </a:r>
          </a:p>
          <a:p>
            <a:pPr algn="l"/>
            <a:r>
              <a:rPr lang="en-US" sz="1400" dirty="0">
                <a:solidFill>
                  <a:schemeClr val="tx1">
                    <a:lumMod val="85000"/>
                    <a:lumOff val="15000"/>
                  </a:schemeClr>
                </a:solidFill>
                <a:latin typeface="Courier"/>
                <a:cs typeface="Courier"/>
              </a:rPr>
              <a:t>}</a:t>
            </a:r>
          </a:p>
          <a:p>
            <a:pPr algn="l"/>
            <a:endParaRPr lang="en-US" sz="1400" dirty="0">
              <a:solidFill>
                <a:schemeClr val="tx1">
                  <a:lumMod val="85000"/>
                  <a:lumOff val="15000"/>
                </a:schemeClr>
              </a:solidFill>
              <a:latin typeface="Courier"/>
              <a:cs typeface="Courier"/>
            </a:endParaRPr>
          </a:p>
          <a:p>
            <a:pPr algn="l"/>
            <a:r>
              <a:rPr lang="en-US" sz="1400" dirty="0" err="1">
                <a:solidFill>
                  <a:schemeClr val="tx1">
                    <a:lumMod val="85000"/>
                    <a:lumOff val="15000"/>
                  </a:schemeClr>
                </a:solidFill>
                <a:latin typeface="Courier"/>
                <a:cs typeface="Courier"/>
              </a:rPr>
              <a:t>TestThis</a:t>
            </a:r>
            <a:r>
              <a:rPr lang="en-US" sz="1400" dirty="0">
                <a:solidFill>
                  <a:schemeClr val="tx1">
                    <a:lumMod val="85000"/>
                    <a:lumOff val="15000"/>
                  </a:schemeClr>
                </a:solidFill>
                <a:latin typeface="Courier"/>
                <a:cs typeface="Courier"/>
              </a:rPr>
              <a:t>();</a:t>
            </a:r>
            <a:endParaRPr lang="en-US" sz="1400" dirty="0">
              <a:solidFill>
                <a:srgbClr val="407C15"/>
              </a:solidFill>
              <a:latin typeface="Courier"/>
              <a:cs typeface="Courier"/>
            </a:endParaRPr>
          </a:p>
        </p:txBody>
      </p:sp>
      <p:sp>
        <p:nvSpPr>
          <p:cNvPr id="6" name="TextBox 5"/>
          <p:cNvSpPr txBox="1"/>
          <p:nvPr/>
        </p:nvSpPr>
        <p:spPr>
          <a:xfrm>
            <a:off x="241398" y="3766209"/>
            <a:ext cx="8655269" cy="338554"/>
          </a:xfrm>
          <a:prstGeom prst="rect">
            <a:avLst/>
          </a:prstGeom>
          <a:noFill/>
        </p:spPr>
        <p:txBody>
          <a:bodyPr wrap="square" rtlCol="0">
            <a:spAutoFit/>
          </a:bodyPr>
          <a:lstStyle/>
          <a:p>
            <a:pPr algn="l"/>
            <a:r>
              <a:rPr lang="en-US" sz="1600" dirty="0"/>
              <a:t>‘</a:t>
            </a:r>
            <a:r>
              <a:rPr lang="en-US" sz="1600" dirty="0">
                <a:solidFill>
                  <a:schemeClr val="tx2">
                    <a:lumMod val="75000"/>
                  </a:schemeClr>
                </a:solidFill>
              </a:rPr>
              <a:t>this</a:t>
            </a:r>
            <a:r>
              <a:rPr lang="en-US" sz="1600" dirty="0"/>
              <a:t>’ remains the global object if you’re calling a function:</a:t>
            </a:r>
          </a:p>
        </p:txBody>
      </p:sp>
    </p:spTree>
    <p:extLst>
      <p:ext uri="{BB962C8B-B14F-4D97-AF65-F5344CB8AC3E}">
        <p14:creationId xmlns:p14="http://schemas.microsoft.com/office/powerpoint/2010/main" val="2391048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this keyword</a:t>
            </a:r>
            <a:endParaRPr lang="en-GB" sz="2400" b="0" dirty="0">
              <a:solidFill>
                <a:schemeClr val="bg1"/>
              </a:solidFill>
            </a:endParaRPr>
          </a:p>
        </p:txBody>
      </p:sp>
      <p:sp>
        <p:nvSpPr>
          <p:cNvPr id="9" name="TextBox 8"/>
          <p:cNvSpPr txBox="1"/>
          <p:nvPr/>
        </p:nvSpPr>
        <p:spPr>
          <a:xfrm>
            <a:off x="236482" y="819801"/>
            <a:ext cx="8655269" cy="1212640"/>
          </a:xfrm>
          <a:prstGeom prst="rect">
            <a:avLst/>
          </a:prstGeom>
          <a:noFill/>
        </p:spPr>
        <p:txBody>
          <a:bodyPr wrap="square" rtlCol="0">
            <a:spAutoFit/>
          </a:bodyPr>
          <a:lstStyle/>
          <a:p>
            <a:pPr algn="l"/>
            <a:r>
              <a:rPr lang="en-US" sz="1600" b="1" dirty="0" smtClean="0">
                <a:latin typeface="+mn-lt"/>
              </a:rPr>
              <a:t>Calling Object Methods</a:t>
            </a:r>
            <a:endParaRPr lang="en-US" sz="1600" dirty="0">
              <a:latin typeface="+mn-lt"/>
            </a:endParaRPr>
          </a:p>
          <a:p>
            <a:pPr algn="l"/>
            <a:endParaRPr lang="en-US" sz="1600" dirty="0" smtClean="0"/>
          </a:p>
          <a:p>
            <a:pPr algn="l">
              <a:lnSpc>
                <a:spcPct val="130000"/>
              </a:lnSpc>
            </a:pPr>
            <a:r>
              <a:rPr lang="en-US" sz="1600" dirty="0"/>
              <a:t>When calling an object constructor or any of its methods, ‘this’ refers to the instance of the object — much like any class-based language:</a:t>
            </a:r>
          </a:p>
        </p:txBody>
      </p:sp>
      <p:sp>
        <p:nvSpPr>
          <p:cNvPr id="4" name="TextBox 3"/>
          <p:cNvSpPr txBox="1"/>
          <p:nvPr/>
        </p:nvSpPr>
        <p:spPr>
          <a:xfrm>
            <a:off x="440947" y="2100268"/>
            <a:ext cx="8072149" cy="4185761"/>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tx1">
                    <a:lumMod val="85000"/>
                    <a:lumOff val="15000"/>
                  </a:schemeClr>
                </a:solidFill>
                <a:latin typeface="Courier"/>
                <a:cs typeface="Courier"/>
              </a:rPr>
              <a:t>window.WhoAmI</a:t>
            </a:r>
            <a:r>
              <a:rPr lang="en-US" sz="1400" dirty="0">
                <a:solidFill>
                  <a:schemeClr val="tx1">
                    <a:lumMod val="85000"/>
                    <a:lumOff val="15000"/>
                  </a:schemeClr>
                </a:solidFill>
                <a:latin typeface="Courier"/>
                <a:cs typeface="Courier"/>
              </a:rPr>
              <a:t> </a:t>
            </a:r>
            <a:r>
              <a:rPr lang="en-US" sz="1400" dirty="0">
                <a:solidFill>
                  <a:schemeClr val="tx1">
                    <a:lumMod val="50000"/>
                    <a:lumOff val="50000"/>
                  </a:schemeClr>
                </a:solidFill>
                <a:latin typeface="Courier"/>
                <a:cs typeface="Courier"/>
              </a:rPr>
              <a:t>= "</a:t>
            </a:r>
            <a:r>
              <a:rPr lang="en-US" sz="1400" dirty="0">
                <a:solidFill>
                  <a:schemeClr val="accent6">
                    <a:lumMod val="60000"/>
                    <a:lumOff val="40000"/>
                  </a:schemeClr>
                </a:solidFill>
                <a:latin typeface="Courier"/>
                <a:cs typeface="Courier"/>
              </a:rPr>
              <a:t>I'm the window object</a:t>
            </a:r>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chemeClr val="tx2">
                    <a:lumMod val="75000"/>
                  </a:schemeClr>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Test</a:t>
            </a:r>
            <a:r>
              <a:rPr lang="en-US" sz="1400" dirty="0">
                <a:solidFill>
                  <a:schemeClr val="tx1">
                    <a:lumMod val="50000"/>
                    <a:lumOff val="50000"/>
                  </a:schemeClr>
                </a:solidFill>
                <a:latin typeface="Courier"/>
                <a:cs typeface="Courier"/>
              </a:rPr>
              <a:t>() {</a:t>
            </a:r>
          </a:p>
          <a:p>
            <a:pPr algn="l"/>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	</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WhoAmI</a:t>
            </a:r>
            <a:r>
              <a:rPr lang="en-US" sz="1400" dirty="0">
                <a:solidFill>
                  <a:schemeClr val="tx1">
                    <a:lumMod val="50000"/>
                    <a:lumOff val="50000"/>
                  </a:schemeClr>
                </a:solidFill>
                <a:latin typeface="Courier"/>
                <a:cs typeface="Courier"/>
              </a:rPr>
              <a:t> = "</a:t>
            </a:r>
            <a:r>
              <a:rPr lang="en-US" sz="1400" dirty="0">
                <a:solidFill>
                  <a:srgbClr val="F69035"/>
                </a:solidFill>
                <a:latin typeface="Courier"/>
                <a:cs typeface="Courier"/>
              </a:rPr>
              <a:t>I'm the Test object</a:t>
            </a:r>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	</a:t>
            </a:r>
            <a:r>
              <a:rPr lang="en-US" sz="1400" dirty="0">
                <a:solidFill>
                  <a:srgbClr val="33629A"/>
                </a:solidFill>
                <a:latin typeface="Courier"/>
                <a:cs typeface="Courier"/>
              </a:rPr>
              <a:t>this</a:t>
            </a:r>
            <a:r>
              <a:rPr lang="en-US" sz="1400" dirty="0">
                <a:solidFill>
                  <a:schemeClr val="tx1">
                    <a:lumMod val="50000"/>
                    <a:lumOff val="50000"/>
                  </a:schemeClr>
                </a:solidFill>
                <a:latin typeface="Courier"/>
                <a:cs typeface="Courier"/>
              </a:rPr>
              <a:t>.</a:t>
            </a:r>
            <a:r>
              <a:rPr lang="en-US" sz="1400" dirty="0">
                <a:solidFill>
                  <a:srgbClr val="262626"/>
                </a:solidFill>
                <a:latin typeface="Courier"/>
                <a:cs typeface="Courier"/>
              </a:rPr>
              <a:t>Check1 </a:t>
            </a:r>
            <a:r>
              <a:rPr lang="en-US" sz="1400" dirty="0">
                <a:solidFill>
                  <a:schemeClr val="tx1">
                    <a:lumMod val="50000"/>
                    <a:lumOff val="50000"/>
                  </a:schemeClr>
                </a:solidFill>
                <a:latin typeface="Courier"/>
                <a:cs typeface="Courier"/>
              </a:rPr>
              <a:t>= </a:t>
            </a:r>
            <a:r>
              <a:rPr lang="en-US" sz="1400" dirty="0">
                <a:solidFill>
                  <a:srgbClr val="33629A"/>
                </a:solidFill>
                <a:latin typeface="Courier"/>
                <a:cs typeface="Courier"/>
              </a:rPr>
              <a:t>function</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50000"/>
                    <a:lumOff val="50000"/>
                  </a:schemeClr>
                </a:solidFill>
                <a:latin typeface="Courier"/>
                <a:cs typeface="Courier"/>
              </a:rPr>
              <a:t>(</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WhoAmI</a:t>
            </a:r>
            <a:r>
              <a:rPr lang="en-US" sz="1400" dirty="0">
                <a:solidFill>
                  <a:schemeClr val="tx1">
                    <a:lumMod val="50000"/>
                    <a:lumOff val="50000"/>
                  </a:schemeClr>
                </a:solidFill>
                <a:latin typeface="Courier"/>
                <a:cs typeface="Courier"/>
              </a:rPr>
              <a:t>); </a:t>
            </a:r>
            <a:r>
              <a:rPr lang="en-US" sz="1400" dirty="0">
                <a:solidFill>
                  <a:schemeClr val="accent3">
                    <a:lumMod val="75000"/>
                  </a:schemeClr>
                </a:solidFill>
                <a:latin typeface="Courier"/>
                <a:cs typeface="Courier"/>
              </a:rPr>
              <a:t>// I'm the Test object</a:t>
            </a:r>
          </a:p>
          <a:p>
            <a:pPr algn="l"/>
            <a:r>
              <a:rPr lang="en-US" sz="1400" dirty="0">
                <a:solidFill>
                  <a:schemeClr val="tx1">
                    <a:lumMod val="50000"/>
                    <a:lumOff val="50000"/>
                  </a:schemeClr>
                </a:solidFill>
                <a:latin typeface="Courier"/>
                <a:cs typeface="Courier"/>
              </a:rPr>
              <a:t>	};</a:t>
            </a:r>
          </a:p>
          <a:p>
            <a:pPr algn="l"/>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rgbClr val="262626"/>
                </a:solidFill>
                <a:latin typeface="Courier"/>
                <a:cs typeface="Courier"/>
              </a:rPr>
              <a:t>Test.prototype.Check2</a:t>
            </a:r>
            <a:r>
              <a:rPr lang="en-US" sz="1400" dirty="0">
                <a:solidFill>
                  <a:schemeClr val="tx1">
                    <a:lumMod val="50000"/>
                    <a:lumOff val="50000"/>
                  </a:schemeClr>
                </a:solidFill>
                <a:latin typeface="Courier"/>
                <a:cs typeface="Courier"/>
              </a:rPr>
              <a:t> = </a:t>
            </a:r>
            <a:r>
              <a:rPr lang="en-US" sz="1400" dirty="0">
                <a:solidFill>
                  <a:srgbClr val="33629A"/>
                </a:solidFill>
                <a:latin typeface="Courier"/>
                <a:cs typeface="Courier"/>
              </a:rPr>
              <a:t>function</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50000"/>
                    <a:lumOff val="50000"/>
                  </a:schemeClr>
                </a:solidFill>
                <a:latin typeface="Courier"/>
                <a:cs typeface="Courier"/>
              </a:rPr>
              <a:t>(</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WhoAmI</a:t>
            </a:r>
            <a:r>
              <a:rPr lang="en-US" sz="1400" dirty="0">
                <a:solidFill>
                  <a:schemeClr val="tx1">
                    <a:lumMod val="50000"/>
                    <a:lumOff val="50000"/>
                  </a:schemeClr>
                </a:solidFill>
                <a:latin typeface="Courier"/>
                <a:cs typeface="Courier"/>
              </a:rPr>
              <a:t>); </a:t>
            </a:r>
            <a:r>
              <a:rPr lang="en-US" sz="1400" dirty="0">
                <a:solidFill>
                  <a:srgbClr val="407C15"/>
                </a:solidFill>
                <a:latin typeface="Courier"/>
                <a:cs typeface="Courier"/>
              </a:rPr>
              <a:t>// I'm the Test object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a:solidFill>
                  <a:srgbClr val="262626"/>
                </a:solidFill>
                <a:latin typeface="Courier"/>
                <a:cs typeface="Courier"/>
              </a:rPr>
              <a:t>t</a:t>
            </a:r>
            <a:r>
              <a:rPr lang="en-US" sz="1400" dirty="0">
                <a:solidFill>
                  <a:schemeClr val="tx1">
                    <a:lumMod val="50000"/>
                    <a:lumOff val="50000"/>
                  </a:schemeClr>
                </a:solidFill>
                <a:latin typeface="Courier"/>
                <a:cs typeface="Courier"/>
              </a:rPr>
              <a:t> = </a:t>
            </a:r>
            <a:r>
              <a:rPr lang="en-US" sz="1400" dirty="0">
                <a:solidFill>
                  <a:srgbClr val="33629A"/>
                </a:solidFill>
                <a:latin typeface="Courier"/>
                <a:cs typeface="Courier"/>
              </a:rPr>
              <a:t>new</a:t>
            </a:r>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Test()</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t</a:t>
            </a:r>
            <a:r>
              <a:rPr lang="en-US" sz="1400" dirty="0">
                <a:solidFill>
                  <a:schemeClr val="tx1">
                    <a:lumMod val="50000"/>
                    <a:lumOff val="50000"/>
                  </a:schemeClr>
                </a:solidFill>
                <a:latin typeface="Courier"/>
                <a:cs typeface="Courier"/>
              </a:rPr>
              <a:t>.</a:t>
            </a:r>
            <a:r>
              <a:rPr lang="en-US" sz="1400" dirty="0">
                <a:solidFill>
                  <a:srgbClr val="33629A"/>
                </a:solidFill>
                <a:latin typeface="Courier"/>
                <a:cs typeface="Courier"/>
              </a:rPr>
              <a:t>Check1</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t</a:t>
            </a:r>
            <a:r>
              <a:rPr lang="en-US" sz="1400" dirty="0">
                <a:solidFill>
                  <a:schemeClr val="tx1">
                    <a:lumMod val="50000"/>
                    <a:lumOff val="50000"/>
                  </a:schemeClr>
                </a:solidFill>
                <a:latin typeface="Courier"/>
                <a:cs typeface="Courier"/>
              </a:rPr>
              <a:t>.</a:t>
            </a:r>
            <a:r>
              <a:rPr lang="en-US" sz="1400" dirty="0">
                <a:solidFill>
                  <a:srgbClr val="33629A"/>
                </a:solidFill>
                <a:latin typeface="Courier"/>
                <a:cs typeface="Courier"/>
              </a:rPr>
              <a:t>Check2</a:t>
            </a:r>
            <a:r>
              <a:rPr lang="en-US" sz="1400" dirty="0">
                <a:solidFill>
                  <a:schemeClr val="tx1">
                    <a:lumMod val="50000"/>
                    <a:lumOff val="50000"/>
                  </a:schemeClr>
                </a:solidFill>
                <a:latin typeface="Courier"/>
                <a:cs typeface="Courier"/>
              </a:rPr>
              <a:t>();</a:t>
            </a:r>
          </a:p>
        </p:txBody>
      </p:sp>
    </p:spTree>
    <p:extLst>
      <p:ext uri="{BB962C8B-B14F-4D97-AF65-F5344CB8AC3E}">
        <p14:creationId xmlns:p14="http://schemas.microsoft.com/office/powerpoint/2010/main" val="3408548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alphaModFix amt="29000"/>
          </a:blip>
          <a:stretch>
            <a:fillRect/>
          </a:stretch>
        </p:blipFill>
        <p:spPr>
          <a:xfrm>
            <a:off x="3321669" y="1386758"/>
            <a:ext cx="3734619" cy="4234016"/>
          </a:xfrm>
          <a:prstGeom prst="rect">
            <a:avLst/>
          </a:prstGeom>
        </p:spPr>
      </p:pic>
      <p:graphicFrame>
        <p:nvGraphicFramePr>
          <p:cNvPr id="2" name="Diagram 1"/>
          <p:cNvGraphicFramePr/>
          <p:nvPr>
            <p:extLst>
              <p:ext uri="{D42A27DB-BD31-4B8C-83A1-F6EECF244321}">
                <p14:modId xmlns:p14="http://schemas.microsoft.com/office/powerpoint/2010/main" val="10305930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1187632" y="103188"/>
            <a:ext cx="7543800" cy="487362"/>
          </a:xfrm>
        </p:spPr>
        <p:txBody>
          <a:bodyPr/>
          <a:lstStyle/>
          <a:p>
            <a:r>
              <a:rPr lang="en-GB" sz="2400" dirty="0" smtClean="0"/>
              <a:t>Agenda</a:t>
            </a:r>
            <a:endParaRPr lang="en-GB" sz="2400" dirty="0"/>
          </a:p>
        </p:txBody>
      </p:sp>
    </p:spTree>
    <p:extLst>
      <p:ext uri="{BB962C8B-B14F-4D97-AF65-F5344CB8AC3E}">
        <p14:creationId xmlns:p14="http://schemas.microsoft.com/office/powerpoint/2010/main" val="387752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this keyword</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call and apply</a:t>
            </a:r>
            <a:endParaRPr lang="en-US" sz="1600" dirty="0">
              <a:latin typeface="+mn-lt"/>
            </a:endParaRPr>
          </a:p>
          <a:p>
            <a:pPr algn="l"/>
            <a:endParaRPr lang="en-US" sz="1600" dirty="0" smtClean="0"/>
          </a:p>
          <a:p>
            <a:pPr algn="l">
              <a:lnSpc>
                <a:spcPct val="130000"/>
              </a:lnSpc>
            </a:pPr>
            <a:r>
              <a:rPr lang="en-US" sz="1600" dirty="0"/>
              <a:t>Where a function uses the </a:t>
            </a:r>
            <a:r>
              <a:rPr lang="en-US" sz="1600" dirty="0">
                <a:solidFill>
                  <a:schemeClr val="tx2">
                    <a:lumMod val="75000"/>
                  </a:schemeClr>
                </a:solidFill>
              </a:rPr>
              <a:t>this</a:t>
            </a:r>
            <a:r>
              <a:rPr lang="en-US" sz="1600" dirty="0"/>
              <a:t> keyword in its body, its value can be bound to a particular object in the call using the </a:t>
            </a:r>
            <a:r>
              <a:rPr lang="en-US" sz="1600" dirty="0">
                <a:solidFill>
                  <a:srgbClr val="33629A"/>
                </a:solidFill>
              </a:rPr>
              <a:t>call</a:t>
            </a:r>
            <a:r>
              <a:rPr lang="en-US" sz="1600" dirty="0"/>
              <a:t> or </a:t>
            </a:r>
            <a:r>
              <a:rPr lang="en-US" sz="1600" dirty="0">
                <a:solidFill>
                  <a:srgbClr val="33629A"/>
                </a:solidFill>
              </a:rPr>
              <a:t>apply</a:t>
            </a:r>
            <a:r>
              <a:rPr lang="en-US" sz="1600" dirty="0"/>
              <a:t> methods that all functions inherit from </a:t>
            </a:r>
            <a:r>
              <a:rPr lang="en-US" sz="1600" dirty="0" err="1">
                <a:solidFill>
                  <a:srgbClr val="33629A"/>
                </a:solidFill>
              </a:rPr>
              <a:t>Function.prototype</a:t>
            </a:r>
            <a:r>
              <a:rPr lang="en-US" sz="1600" dirty="0"/>
              <a:t>.</a:t>
            </a:r>
          </a:p>
        </p:txBody>
      </p:sp>
      <p:sp>
        <p:nvSpPr>
          <p:cNvPr id="4" name="TextBox 3"/>
          <p:cNvSpPr txBox="1"/>
          <p:nvPr/>
        </p:nvSpPr>
        <p:spPr>
          <a:xfrm>
            <a:off x="440947" y="2485386"/>
            <a:ext cx="8072149" cy="3323987"/>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tx2">
                    <a:lumMod val="75000"/>
                  </a:schemeClr>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a:solidFill>
                  <a:schemeClr val="accent4">
                    <a:lumMod val="75000"/>
                  </a:schemeClr>
                </a:solidFill>
                <a:latin typeface="Courier"/>
                <a:cs typeface="Courier"/>
              </a:rPr>
              <a:t>add</a:t>
            </a:r>
            <a:r>
              <a:rPr lang="en-US" sz="1400" dirty="0">
                <a:solidFill>
                  <a:schemeClr val="tx1">
                    <a:lumMod val="50000"/>
                    <a:lumOff val="50000"/>
                  </a:schemeClr>
                </a:solidFill>
                <a:latin typeface="Courier"/>
                <a:cs typeface="Courier"/>
              </a:rPr>
              <a:t>(</a:t>
            </a:r>
            <a:r>
              <a:rPr lang="en-US" sz="1400" dirty="0">
                <a:solidFill>
                  <a:schemeClr val="tx1">
                    <a:lumMod val="85000"/>
                    <a:lumOff val="15000"/>
                  </a:schemeClr>
                </a:solidFill>
                <a:latin typeface="Courier"/>
                <a:cs typeface="Courier"/>
              </a:rPr>
              <a:t>c</a:t>
            </a:r>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d</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  </a:t>
            </a:r>
            <a:r>
              <a:rPr lang="en-US" sz="1400" dirty="0">
                <a:solidFill>
                  <a:srgbClr val="33629A"/>
                </a:solidFill>
                <a:latin typeface="Courier"/>
                <a:cs typeface="Courier"/>
              </a:rPr>
              <a:t>return </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a</a:t>
            </a:r>
            <a:r>
              <a:rPr lang="en-US" sz="1400" dirty="0">
                <a:solidFill>
                  <a:schemeClr val="tx1">
                    <a:lumMod val="50000"/>
                    <a:lumOff val="50000"/>
                  </a:schemeClr>
                </a:solidFill>
                <a:latin typeface="Courier"/>
                <a:cs typeface="Courier"/>
              </a:rPr>
              <a:t> + </a:t>
            </a:r>
            <a:r>
              <a:rPr lang="en-US" sz="1400" dirty="0" err="1">
                <a:solidFill>
                  <a:srgbClr val="33629A"/>
                </a:solidFill>
                <a:latin typeface="Courier"/>
                <a:cs typeface="Courier"/>
              </a:rPr>
              <a:t>this</a:t>
            </a:r>
            <a:r>
              <a:rPr lang="en-US" sz="1400" dirty="0" err="1">
                <a:solidFill>
                  <a:schemeClr val="tx1">
                    <a:lumMod val="50000"/>
                    <a:lumOff val="50000"/>
                  </a:schemeClr>
                </a:solidFill>
                <a:latin typeface="Courier"/>
                <a:cs typeface="Courier"/>
              </a:rPr>
              <a:t>.</a:t>
            </a:r>
            <a:r>
              <a:rPr lang="en-US" sz="1400" dirty="0" err="1">
                <a:solidFill>
                  <a:srgbClr val="262626"/>
                </a:solidFill>
                <a:latin typeface="Courier"/>
                <a:cs typeface="Courier"/>
              </a:rPr>
              <a:t>b</a:t>
            </a:r>
            <a:r>
              <a:rPr lang="en-US" sz="1400" dirty="0">
                <a:solidFill>
                  <a:schemeClr val="tx1">
                    <a:lumMod val="50000"/>
                    <a:lumOff val="50000"/>
                  </a:schemeClr>
                </a:solidFill>
                <a:latin typeface="Courier"/>
                <a:cs typeface="Courier"/>
              </a:rPr>
              <a:t> + </a:t>
            </a:r>
            <a:r>
              <a:rPr lang="en-US" sz="1400" dirty="0">
                <a:solidFill>
                  <a:srgbClr val="262626"/>
                </a:solidFill>
                <a:latin typeface="Courier"/>
                <a:cs typeface="Courier"/>
              </a:rPr>
              <a:t>c</a:t>
            </a:r>
            <a:r>
              <a:rPr lang="en-US" sz="1400" dirty="0">
                <a:solidFill>
                  <a:schemeClr val="tx1">
                    <a:lumMod val="50000"/>
                    <a:lumOff val="50000"/>
                  </a:schemeClr>
                </a:solidFill>
                <a:latin typeface="Courier"/>
                <a:cs typeface="Courier"/>
              </a:rPr>
              <a:t> + </a:t>
            </a:r>
            <a:r>
              <a:rPr lang="en-US" sz="1400" dirty="0">
                <a:solidFill>
                  <a:srgbClr val="262626"/>
                </a:solidFill>
                <a:latin typeface="Courier"/>
                <a:cs typeface="Courier"/>
              </a:rPr>
              <a:t>d</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a:solidFill>
                  <a:srgbClr val="262626"/>
                </a:solidFill>
                <a:latin typeface="Courier"/>
                <a:cs typeface="Courier"/>
              </a:rPr>
              <a:t>o</a:t>
            </a:r>
            <a:r>
              <a:rPr lang="en-US" sz="1400" dirty="0">
                <a:solidFill>
                  <a:schemeClr val="tx1">
                    <a:lumMod val="50000"/>
                    <a:lumOff val="50000"/>
                  </a:schemeClr>
                </a:solidFill>
                <a:latin typeface="Courier"/>
                <a:cs typeface="Courier"/>
              </a:rPr>
              <a:t> = {</a:t>
            </a:r>
            <a:r>
              <a:rPr lang="en-US" sz="1400" dirty="0">
                <a:solidFill>
                  <a:srgbClr val="262626"/>
                </a:solidFill>
                <a:latin typeface="Courier"/>
                <a:cs typeface="Courier"/>
              </a:rPr>
              <a:t>a</a:t>
            </a:r>
            <a:r>
              <a:rPr lang="en-US" sz="1400" dirty="0">
                <a:solidFill>
                  <a:schemeClr val="tx1">
                    <a:lumMod val="50000"/>
                    <a:lumOff val="50000"/>
                  </a:schemeClr>
                </a:solidFill>
                <a:latin typeface="Courier"/>
                <a:cs typeface="Courier"/>
              </a:rPr>
              <a:t>:</a:t>
            </a:r>
            <a:r>
              <a:rPr lang="en-US" sz="1400" dirty="0">
                <a:solidFill>
                  <a:schemeClr val="accent6">
                    <a:lumMod val="75000"/>
                  </a:schemeClr>
                </a:solidFill>
                <a:latin typeface="Courier"/>
                <a:cs typeface="Courier"/>
              </a:rPr>
              <a:t>1</a:t>
            </a:r>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b</a:t>
            </a:r>
            <a:r>
              <a:rPr lang="en-US" sz="1400" dirty="0">
                <a:solidFill>
                  <a:schemeClr val="tx1">
                    <a:lumMod val="50000"/>
                    <a:lumOff val="50000"/>
                  </a:schemeClr>
                </a:solidFill>
                <a:latin typeface="Courier"/>
                <a:cs typeface="Courier"/>
              </a:rPr>
              <a:t>:</a:t>
            </a:r>
            <a:r>
              <a:rPr lang="en-US" sz="1400" dirty="0">
                <a:solidFill>
                  <a:srgbClr val="713805"/>
                </a:solidFill>
                <a:latin typeface="Courier"/>
                <a:cs typeface="Courier"/>
              </a:rPr>
              <a:t>3</a:t>
            </a:r>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chemeClr val="accent3">
                    <a:lumMod val="75000"/>
                  </a:schemeClr>
                </a:solidFill>
                <a:latin typeface="Courier"/>
                <a:cs typeface="Courier"/>
              </a:rPr>
              <a:t>// The first parameter is the object to use as</a:t>
            </a:r>
          </a:p>
          <a:p>
            <a:pPr algn="l"/>
            <a:r>
              <a:rPr lang="en-US" sz="1400" dirty="0">
                <a:solidFill>
                  <a:schemeClr val="accent3">
                    <a:lumMod val="75000"/>
                  </a:schemeClr>
                </a:solidFill>
                <a:latin typeface="Courier"/>
                <a:cs typeface="Courier"/>
              </a:rPr>
              <a:t>// 'this', subsequent parameters are passed as </a:t>
            </a:r>
          </a:p>
          <a:p>
            <a:pPr algn="l"/>
            <a:r>
              <a:rPr lang="en-US" sz="1400" dirty="0">
                <a:solidFill>
                  <a:schemeClr val="accent3">
                    <a:lumMod val="75000"/>
                  </a:schemeClr>
                </a:solidFill>
                <a:latin typeface="Courier"/>
                <a:cs typeface="Courier"/>
              </a:rPr>
              <a:t>// arguments in the function call</a:t>
            </a:r>
          </a:p>
          <a:p>
            <a:pPr algn="l"/>
            <a:r>
              <a:rPr lang="en-US" sz="1400" dirty="0" err="1">
                <a:solidFill>
                  <a:schemeClr val="tx1">
                    <a:lumMod val="50000"/>
                    <a:lumOff val="50000"/>
                  </a:schemeClr>
                </a:solidFill>
                <a:latin typeface="Courier"/>
                <a:cs typeface="Courier"/>
              </a:rPr>
              <a:t>add.</a:t>
            </a:r>
            <a:r>
              <a:rPr lang="en-US" sz="1400" dirty="0" err="1">
                <a:solidFill>
                  <a:srgbClr val="A1361F"/>
                </a:solidFill>
                <a:latin typeface="Courier"/>
                <a:cs typeface="Courier"/>
              </a:rPr>
              <a:t>call</a:t>
            </a:r>
            <a:r>
              <a:rPr lang="en-US" sz="1400" dirty="0">
                <a:solidFill>
                  <a:schemeClr val="tx1">
                    <a:lumMod val="50000"/>
                    <a:lumOff val="50000"/>
                  </a:schemeClr>
                </a:solidFill>
                <a:latin typeface="Courier"/>
                <a:cs typeface="Courier"/>
              </a:rPr>
              <a:t>(</a:t>
            </a:r>
            <a:r>
              <a:rPr lang="en-US" sz="1400" dirty="0">
                <a:solidFill>
                  <a:srgbClr val="262626"/>
                </a:solidFill>
                <a:latin typeface="Courier"/>
                <a:cs typeface="Courier"/>
              </a:rPr>
              <a:t>o</a:t>
            </a:r>
            <a:r>
              <a:rPr lang="en-US" sz="1400" dirty="0">
                <a:solidFill>
                  <a:schemeClr val="tx1">
                    <a:lumMod val="50000"/>
                    <a:lumOff val="50000"/>
                  </a:schemeClr>
                </a:solidFill>
                <a:latin typeface="Courier"/>
                <a:cs typeface="Courier"/>
              </a:rPr>
              <a:t>, </a:t>
            </a:r>
            <a:r>
              <a:rPr lang="en-US" sz="1400" dirty="0">
                <a:solidFill>
                  <a:srgbClr val="713805"/>
                </a:solidFill>
                <a:latin typeface="Courier"/>
                <a:cs typeface="Courier"/>
              </a:rPr>
              <a:t>5</a:t>
            </a:r>
            <a:r>
              <a:rPr lang="en-US" sz="1400" dirty="0">
                <a:solidFill>
                  <a:schemeClr val="tx1">
                    <a:lumMod val="50000"/>
                    <a:lumOff val="50000"/>
                  </a:schemeClr>
                </a:solidFill>
                <a:latin typeface="Courier"/>
                <a:cs typeface="Courier"/>
              </a:rPr>
              <a:t>, </a:t>
            </a:r>
            <a:r>
              <a:rPr lang="en-US" sz="1400" dirty="0">
                <a:solidFill>
                  <a:srgbClr val="713805"/>
                </a:solidFill>
                <a:latin typeface="Courier"/>
                <a:cs typeface="Courier"/>
              </a:rPr>
              <a:t>7</a:t>
            </a:r>
            <a:r>
              <a:rPr lang="en-US" sz="1400" dirty="0">
                <a:solidFill>
                  <a:schemeClr val="tx1">
                    <a:lumMod val="50000"/>
                    <a:lumOff val="50000"/>
                  </a:schemeClr>
                </a:solidFill>
                <a:latin typeface="Courier"/>
                <a:cs typeface="Courier"/>
              </a:rPr>
              <a:t>); // 1 + 3 + 5 + 7 = 16</a:t>
            </a:r>
          </a:p>
          <a:p>
            <a:pPr algn="l"/>
            <a:endParaRPr lang="en-US" sz="1400" dirty="0">
              <a:solidFill>
                <a:schemeClr val="tx1">
                  <a:lumMod val="50000"/>
                  <a:lumOff val="50000"/>
                </a:schemeClr>
              </a:solidFill>
              <a:latin typeface="Courier"/>
              <a:cs typeface="Courier"/>
            </a:endParaRPr>
          </a:p>
          <a:p>
            <a:pPr algn="l"/>
            <a:r>
              <a:rPr lang="en-US" sz="1400" dirty="0">
                <a:solidFill>
                  <a:srgbClr val="407C15"/>
                </a:solidFill>
                <a:latin typeface="Courier"/>
                <a:cs typeface="Courier"/>
              </a:rPr>
              <a:t>// The first parameter is the object to use as</a:t>
            </a:r>
          </a:p>
          <a:p>
            <a:pPr algn="l"/>
            <a:r>
              <a:rPr lang="en-US" sz="1400" dirty="0">
                <a:solidFill>
                  <a:srgbClr val="407C15"/>
                </a:solidFill>
                <a:latin typeface="Courier"/>
                <a:cs typeface="Courier"/>
              </a:rPr>
              <a:t>// 'this', the second is an array whose</a:t>
            </a:r>
          </a:p>
          <a:p>
            <a:pPr algn="l"/>
            <a:r>
              <a:rPr lang="en-US" sz="1400" dirty="0">
                <a:solidFill>
                  <a:srgbClr val="407C15"/>
                </a:solidFill>
                <a:latin typeface="Courier"/>
                <a:cs typeface="Courier"/>
              </a:rPr>
              <a:t>// members are used as the arguments in the function call</a:t>
            </a:r>
          </a:p>
          <a:p>
            <a:pPr algn="l"/>
            <a:r>
              <a:rPr lang="en-US" sz="1400" dirty="0" err="1">
                <a:solidFill>
                  <a:schemeClr val="tx1">
                    <a:lumMod val="50000"/>
                    <a:lumOff val="50000"/>
                  </a:schemeClr>
                </a:solidFill>
                <a:latin typeface="Courier"/>
                <a:cs typeface="Courier"/>
              </a:rPr>
              <a:t>add.</a:t>
            </a:r>
            <a:r>
              <a:rPr lang="en-US" sz="1400" dirty="0" err="1">
                <a:solidFill>
                  <a:srgbClr val="A1361F"/>
                </a:solidFill>
                <a:latin typeface="Courier"/>
                <a:cs typeface="Courier"/>
              </a:rPr>
              <a:t>apply</a:t>
            </a:r>
            <a:r>
              <a:rPr lang="en-US" sz="1400" dirty="0">
                <a:solidFill>
                  <a:schemeClr val="tx1">
                    <a:lumMod val="50000"/>
                    <a:lumOff val="50000"/>
                  </a:schemeClr>
                </a:solidFill>
                <a:latin typeface="Courier"/>
                <a:cs typeface="Courier"/>
              </a:rPr>
              <a:t>(</a:t>
            </a:r>
            <a:r>
              <a:rPr lang="en-US" sz="1400" dirty="0">
                <a:solidFill>
                  <a:srgbClr val="262626"/>
                </a:solidFill>
                <a:latin typeface="Courier"/>
                <a:cs typeface="Courier"/>
              </a:rPr>
              <a:t>o</a:t>
            </a:r>
            <a:r>
              <a:rPr lang="en-US" sz="1400" dirty="0">
                <a:solidFill>
                  <a:schemeClr val="tx1">
                    <a:lumMod val="50000"/>
                    <a:lumOff val="50000"/>
                  </a:schemeClr>
                </a:solidFill>
                <a:latin typeface="Courier"/>
                <a:cs typeface="Courier"/>
              </a:rPr>
              <a:t>, [</a:t>
            </a:r>
            <a:r>
              <a:rPr lang="en-US" sz="1400" dirty="0">
                <a:solidFill>
                  <a:srgbClr val="713805"/>
                </a:solidFill>
                <a:latin typeface="Courier"/>
                <a:cs typeface="Courier"/>
              </a:rPr>
              <a:t>10</a:t>
            </a:r>
            <a:r>
              <a:rPr lang="en-US" sz="1400" dirty="0">
                <a:solidFill>
                  <a:schemeClr val="tx1">
                    <a:lumMod val="50000"/>
                    <a:lumOff val="50000"/>
                  </a:schemeClr>
                </a:solidFill>
                <a:latin typeface="Courier"/>
                <a:cs typeface="Courier"/>
              </a:rPr>
              <a:t>, </a:t>
            </a:r>
            <a:r>
              <a:rPr lang="en-US" sz="1400" dirty="0">
                <a:solidFill>
                  <a:srgbClr val="713805"/>
                </a:solidFill>
                <a:latin typeface="Courier"/>
                <a:cs typeface="Courier"/>
              </a:rPr>
              <a:t>20</a:t>
            </a:r>
            <a:r>
              <a:rPr lang="en-US" sz="1400" dirty="0">
                <a:solidFill>
                  <a:schemeClr val="tx1">
                    <a:lumMod val="50000"/>
                    <a:lumOff val="50000"/>
                  </a:schemeClr>
                </a:solidFill>
                <a:latin typeface="Courier"/>
                <a:cs typeface="Courier"/>
              </a:rPr>
              <a:t>]); </a:t>
            </a:r>
            <a:r>
              <a:rPr lang="en-US" sz="1400" dirty="0">
                <a:solidFill>
                  <a:srgbClr val="407C15"/>
                </a:solidFill>
                <a:latin typeface="Courier"/>
                <a:cs typeface="Courier"/>
              </a:rPr>
              <a:t>// 1 + 3 + 10 + 20 = 34</a:t>
            </a:r>
          </a:p>
        </p:txBody>
      </p:sp>
    </p:spTree>
    <p:extLst>
      <p:ext uri="{BB962C8B-B14F-4D97-AF65-F5344CB8AC3E}">
        <p14:creationId xmlns:p14="http://schemas.microsoft.com/office/powerpoint/2010/main" val="276669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Closure</a:t>
            </a:r>
            <a:endParaRPr lang="en-GB" sz="2400" b="0" dirty="0">
              <a:solidFill>
                <a:schemeClr val="bg1"/>
              </a:solidFill>
            </a:endParaRPr>
          </a:p>
        </p:txBody>
      </p:sp>
      <p:sp>
        <p:nvSpPr>
          <p:cNvPr id="9" name="TextBox 8"/>
          <p:cNvSpPr txBox="1"/>
          <p:nvPr/>
        </p:nvSpPr>
        <p:spPr>
          <a:xfrm>
            <a:off x="236482" y="819801"/>
            <a:ext cx="8655269" cy="2492990"/>
          </a:xfrm>
          <a:prstGeom prst="rect">
            <a:avLst/>
          </a:prstGeom>
          <a:noFill/>
        </p:spPr>
        <p:txBody>
          <a:bodyPr wrap="square" rtlCol="0">
            <a:spAutoFit/>
          </a:bodyPr>
          <a:lstStyle/>
          <a:p>
            <a:pPr algn="l"/>
            <a:r>
              <a:rPr lang="en-US" sz="1600" b="1" dirty="0" smtClean="0">
                <a:latin typeface="+mn-lt"/>
              </a:rPr>
              <a:t>Closures</a:t>
            </a:r>
            <a:endParaRPr lang="en-US" sz="1600" dirty="0">
              <a:latin typeface="+mn-lt"/>
            </a:endParaRPr>
          </a:p>
          <a:p>
            <a:pPr algn="l"/>
            <a:endParaRPr lang="en-US" sz="1600" dirty="0" smtClean="0"/>
          </a:p>
          <a:p>
            <a:pPr algn="l">
              <a:lnSpc>
                <a:spcPct val="130000"/>
              </a:lnSpc>
            </a:pPr>
            <a:r>
              <a:rPr lang="en-US" sz="1600" dirty="0"/>
              <a:t>Closures are functions that refer to independent (free) variables. In other words, the function defined in the closure 'remembers' the environment in which it was created. </a:t>
            </a:r>
            <a:endParaRPr lang="en-US" sz="1600" dirty="0" smtClean="0"/>
          </a:p>
          <a:p>
            <a:pPr algn="l">
              <a:lnSpc>
                <a:spcPct val="130000"/>
              </a:lnSpc>
            </a:pPr>
            <a:endParaRPr lang="en-US" sz="1600" dirty="0"/>
          </a:p>
          <a:p>
            <a:pPr algn="l">
              <a:lnSpc>
                <a:spcPct val="130000"/>
              </a:lnSpc>
            </a:pPr>
            <a:r>
              <a:rPr lang="en-US" sz="1600" b="1" dirty="0" smtClean="0"/>
              <a:t>Understanding scopes of variables:</a:t>
            </a:r>
          </a:p>
          <a:p>
            <a:pPr algn="l">
              <a:lnSpc>
                <a:spcPct val="130000"/>
              </a:lnSpc>
            </a:pPr>
            <a:r>
              <a:rPr lang="en-US" sz="1600" dirty="0" smtClean="0"/>
              <a:t>Global and Local Variables:</a:t>
            </a:r>
          </a:p>
          <a:p>
            <a:pPr algn="l">
              <a:lnSpc>
                <a:spcPct val="130000"/>
              </a:lnSpc>
            </a:pPr>
            <a:r>
              <a:rPr lang="en-US" sz="1600" dirty="0"/>
              <a:t>A function can access all variables defined inside the function, like this:</a:t>
            </a:r>
          </a:p>
        </p:txBody>
      </p:sp>
      <p:sp>
        <p:nvSpPr>
          <p:cNvPr id="5" name="TextBox 4"/>
          <p:cNvSpPr txBox="1"/>
          <p:nvPr/>
        </p:nvSpPr>
        <p:spPr>
          <a:xfrm>
            <a:off x="440947" y="3435838"/>
            <a:ext cx="8072149" cy="954107"/>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accent4">
                    <a:lumMod val="75000"/>
                  </a:schemeClr>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err="1">
                <a:solidFill>
                  <a:srgbClr val="262626"/>
                </a:solidFill>
                <a:latin typeface="Courier"/>
                <a:cs typeface="Courier"/>
              </a:rPr>
              <a:t>myFunction</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err="1">
                <a:solidFill>
                  <a:srgbClr val="A1361F"/>
                </a:solidFill>
                <a:latin typeface="Courier"/>
                <a:cs typeface="Courier"/>
              </a:rPr>
              <a:t>var</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a</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4</a:t>
            </a:r>
            <a:r>
              <a:rPr lang="en-US" sz="1400" dirty="0" smtClean="0">
                <a:solidFill>
                  <a:schemeClr val="tx1">
                    <a:lumMod val="50000"/>
                    <a:lumOff val="50000"/>
                  </a:schemeClr>
                </a:solidFill>
                <a:latin typeface="Courier"/>
                <a:cs typeface="Courier"/>
              </a:rPr>
              <a:t>; // This is a local variable</a:t>
            </a:r>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    </a:t>
            </a:r>
            <a:r>
              <a:rPr lang="en-US" sz="1400" dirty="0">
                <a:solidFill>
                  <a:srgbClr val="A1361F"/>
                </a:solidFill>
                <a:latin typeface="Courier"/>
                <a:cs typeface="Courier"/>
              </a:rPr>
              <a:t>return</a:t>
            </a:r>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a * a</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p:txBody>
      </p:sp>
      <p:sp>
        <p:nvSpPr>
          <p:cNvPr id="6" name="TextBox 5"/>
          <p:cNvSpPr txBox="1"/>
          <p:nvPr/>
        </p:nvSpPr>
        <p:spPr>
          <a:xfrm>
            <a:off x="445865" y="5054876"/>
            <a:ext cx="8072149" cy="954107"/>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rgbClr val="A1361F"/>
                </a:solidFill>
                <a:latin typeface="Courier"/>
                <a:cs typeface="Courier"/>
              </a:rPr>
              <a:t>var</a:t>
            </a:r>
            <a:r>
              <a:rPr lang="en-US" sz="1400" dirty="0" smtClean="0">
                <a:solidFill>
                  <a:srgbClr val="A1361F"/>
                </a:solidFill>
                <a:latin typeface="Courier"/>
                <a:cs typeface="Courier"/>
              </a:rPr>
              <a:t> </a:t>
            </a:r>
            <a:r>
              <a:rPr lang="en-US" sz="1400" dirty="0">
                <a:solidFill>
                  <a:schemeClr val="tx1">
                    <a:lumMod val="85000"/>
                    <a:lumOff val="15000"/>
                  </a:schemeClr>
                </a:solidFill>
                <a:latin typeface="Courier"/>
                <a:cs typeface="Courier"/>
              </a:rPr>
              <a:t>a</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4</a:t>
            </a:r>
            <a:r>
              <a:rPr lang="en-US" sz="1400" dirty="0" smtClean="0">
                <a:solidFill>
                  <a:schemeClr val="tx1">
                    <a:lumMod val="50000"/>
                    <a:lumOff val="50000"/>
                  </a:schemeClr>
                </a:solidFill>
                <a:latin typeface="Courier"/>
                <a:cs typeface="Courier"/>
              </a:rPr>
              <a:t>; // This is a global variable</a:t>
            </a:r>
            <a:endParaRPr lang="en-US" sz="1400" dirty="0" smtClean="0">
              <a:solidFill>
                <a:schemeClr val="accent4">
                  <a:lumMod val="75000"/>
                </a:schemeClr>
              </a:solidFill>
              <a:latin typeface="Courier"/>
              <a:cs typeface="Courier"/>
            </a:endParaRPr>
          </a:p>
          <a:p>
            <a:pPr algn="l"/>
            <a:r>
              <a:rPr lang="en-US" sz="1400" dirty="0" smtClean="0">
                <a:solidFill>
                  <a:schemeClr val="accent4">
                    <a:lumMod val="75000"/>
                  </a:schemeClr>
                </a:solidFill>
                <a:latin typeface="Courier"/>
                <a:cs typeface="Courier"/>
              </a:rPr>
              <a:t>function</a:t>
            </a:r>
            <a:r>
              <a:rPr lang="en-US" sz="1400" dirty="0" smtClean="0">
                <a:solidFill>
                  <a:schemeClr val="tx1">
                    <a:lumMod val="50000"/>
                    <a:lumOff val="50000"/>
                  </a:schemeClr>
                </a:solidFill>
                <a:latin typeface="Courier"/>
                <a:cs typeface="Courier"/>
              </a:rPr>
              <a:t> </a:t>
            </a:r>
            <a:r>
              <a:rPr lang="en-US" sz="1400" dirty="0" err="1">
                <a:solidFill>
                  <a:srgbClr val="262626"/>
                </a:solidFill>
                <a:latin typeface="Courier"/>
                <a:cs typeface="Courier"/>
              </a:rPr>
              <a:t>myFunction</a:t>
            </a:r>
            <a:r>
              <a:rPr lang="en-US" sz="1400" dirty="0">
                <a:solidFill>
                  <a:schemeClr val="tx1">
                    <a:lumMod val="50000"/>
                    <a:lumOff val="50000"/>
                  </a:schemeClr>
                </a:solidFill>
                <a:latin typeface="Courier"/>
                <a:cs typeface="Courier"/>
              </a:rPr>
              <a:t>() {</a:t>
            </a:r>
          </a:p>
          <a:p>
            <a:pPr algn="l"/>
            <a:r>
              <a:rPr lang="en-US" sz="1400" dirty="0" smtClean="0">
                <a:solidFill>
                  <a:srgbClr val="A1361F"/>
                </a:solidFill>
                <a:latin typeface="Courier"/>
                <a:cs typeface="Courier"/>
              </a:rPr>
              <a:t>return</a:t>
            </a:r>
            <a:r>
              <a:rPr lang="en-US" sz="1400" dirty="0" smtClean="0">
                <a:solidFill>
                  <a:schemeClr val="tx1">
                    <a:lumMod val="50000"/>
                    <a:lumOff val="50000"/>
                  </a:schemeClr>
                </a:solidFill>
                <a:latin typeface="Courier"/>
                <a:cs typeface="Courier"/>
              </a:rPr>
              <a:t> </a:t>
            </a:r>
            <a:r>
              <a:rPr lang="en-US" sz="1400" dirty="0">
                <a:solidFill>
                  <a:srgbClr val="262626"/>
                </a:solidFill>
                <a:latin typeface="Courier"/>
                <a:cs typeface="Courier"/>
              </a:rPr>
              <a:t>a * a</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p:txBody>
      </p:sp>
      <p:sp>
        <p:nvSpPr>
          <p:cNvPr id="8" name="TextBox 7"/>
          <p:cNvSpPr txBox="1"/>
          <p:nvPr/>
        </p:nvSpPr>
        <p:spPr>
          <a:xfrm>
            <a:off x="241398" y="4601951"/>
            <a:ext cx="8655269" cy="338554"/>
          </a:xfrm>
          <a:prstGeom prst="rect">
            <a:avLst/>
          </a:prstGeom>
          <a:noFill/>
        </p:spPr>
        <p:txBody>
          <a:bodyPr wrap="square" rtlCol="0">
            <a:spAutoFit/>
          </a:bodyPr>
          <a:lstStyle/>
          <a:p>
            <a:pPr algn="l"/>
            <a:r>
              <a:rPr lang="en-US" sz="1600" dirty="0"/>
              <a:t>But a function can also access variables defined outside the function, like this:</a:t>
            </a:r>
          </a:p>
        </p:txBody>
      </p:sp>
    </p:spTree>
    <p:extLst>
      <p:ext uri="{BB962C8B-B14F-4D97-AF65-F5344CB8AC3E}">
        <p14:creationId xmlns:p14="http://schemas.microsoft.com/office/powerpoint/2010/main" val="824852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Closure</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Need for closures</a:t>
            </a:r>
            <a:endParaRPr lang="en-US" sz="1600" dirty="0">
              <a:latin typeface="+mn-lt"/>
            </a:endParaRPr>
          </a:p>
          <a:p>
            <a:pPr algn="l"/>
            <a:endParaRPr lang="en-US" sz="1600" dirty="0" smtClean="0"/>
          </a:p>
          <a:p>
            <a:pPr algn="l">
              <a:lnSpc>
                <a:spcPct val="130000"/>
              </a:lnSpc>
            </a:pPr>
            <a:r>
              <a:rPr lang="en-US" sz="1600" dirty="0"/>
              <a:t>Suppose you want to use a variable for counting something, and you want this counter to be available to all functions</a:t>
            </a:r>
            <a:r>
              <a:rPr lang="en-US" sz="1600" dirty="0" smtClean="0"/>
              <a:t>.</a:t>
            </a:r>
            <a:endParaRPr lang="en-US" sz="1600" dirty="0"/>
          </a:p>
          <a:p>
            <a:pPr algn="l">
              <a:lnSpc>
                <a:spcPct val="130000"/>
              </a:lnSpc>
            </a:pPr>
            <a:r>
              <a:rPr lang="en-US" sz="1600" dirty="0"/>
              <a:t>You could use a global variable, and a function to increase the counter:</a:t>
            </a:r>
          </a:p>
        </p:txBody>
      </p:sp>
      <p:sp>
        <p:nvSpPr>
          <p:cNvPr id="5" name="TextBox 4"/>
          <p:cNvSpPr txBox="1"/>
          <p:nvPr/>
        </p:nvSpPr>
        <p:spPr>
          <a:xfrm>
            <a:off x="440947" y="2583709"/>
            <a:ext cx="8072149" cy="2462213"/>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a:solidFill>
                  <a:schemeClr val="tx1">
                    <a:lumMod val="85000"/>
                    <a:lumOff val="15000"/>
                  </a:schemeClr>
                </a:solidFill>
                <a:latin typeface="Courier"/>
                <a:cs typeface="Courier"/>
              </a:rPr>
              <a:t>counter</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0</a:t>
            </a:r>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rgbClr val="A1361F"/>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a:solidFill>
                  <a:schemeClr val="tx1">
                    <a:lumMod val="85000"/>
                    <a:lumOff val="15000"/>
                  </a:schemeClr>
                </a:solidFill>
                <a:latin typeface="Courier"/>
                <a:cs typeface="Courier"/>
              </a:rPr>
              <a:t>add</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counter += </a:t>
            </a:r>
            <a:r>
              <a:rPr lang="en-US" sz="1400" dirty="0">
                <a:solidFill>
                  <a:schemeClr val="accent6">
                    <a:lumMod val="75000"/>
                  </a:schemeClr>
                </a:solidFill>
                <a:latin typeface="Courier"/>
                <a:cs typeface="Courier"/>
              </a:rPr>
              <a:t>1</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r>
              <a:rPr lang="en-US" sz="1400" dirty="0" smtClean="0">
                <a:solidFill>
                  <a:schemeClr val="tx1">
                    <a:lumMod val="50000"/>
                    <a:lumOff val="50000"/>
                  </a:schemeClr>
                </a:solidFill>
                <a:latin typeface="Courier"/>
                <a:cs typeface="Courier"/>
              </a:rPr>
              <a:t>;</a:t>
            </a:r>
          </a:p>
          <a:p>
            <a:pPr algn="l"/>
            <a:r>
              <a:rPr lang="en-US" sz="1400" dirty="0" smtClean="0">
                <a:solidFill>
                  <a:srgbClr val="262626"/>
                </a:solidFill>
                <a:latin typeface="Courier"/>
                <a:cs typeface="Courier"/>
              </a:rPr>
              <a:t>add</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r>
              <a:rPr lang="en-US" sz="1400" dirty="0" smtClean="0">
                <a:solidFill>
                  <a:schemeClr val="tx1">
                    <a:lumMod val="50000"/>
                    <a:lumOff val="50000"/>
                  </a:schemeClr>
                </a:solidFill>
                <a:latin typeface="Courier"/>
                <a:cs typeface="Courier"/>
              </a:rPr>
              <a:t>;</a:t>
            </a:r>
            <a:endParaRPr lang="en-US" sz="1400" dirty="0">
              <a:solidFill>
                <a:schemeClr val="tx1">
                  <a:lumMod val="50000"/>
                  <a:lumOff val="50000"/>
                </a:schemeClr>
              </a:solidFill>
              <a:latin typeface="Courier"/>
              <a:cs typeface="Courier"/>
            </a:endParaRPr>
          </a:p>
          <a:p>
            <a:pPr algn="l"/>
            <a:endParaRPr lang="en-US" sz="1400" dirty="0">
              <a:solidFill>
                <a:schemeClr val="tx1">
                  <a:lumMod val="50000"/>
                  <a:lumOff val="50000"/>
                </a:schemeClr>
              </a:solidFill>
              <a:latin typeface="Courier"/>
              <a:cs typeface="Courier"/>
            </a:endParaRPr>
          </a:p>
          <a:p>
            <a:pPr algn="l"/>
            <a:r>
              <a:rPr lang="en-US" sz="1400" dirty="0">
                <a:solidFill>
                  <a:schemeClr val="accent3">
                    <a:lumMod val="75000"/>
                  </a:schemeClr>
                </a:solidFill>
                <a:latin typeface="Courier"/>
                <a:cs typeface="Courier"/>
              </a:rPr>
              <a:t>// the counter is now equal to </a:t>
            </a:r>
            <a:r>
              <a:rPr lang="en-US" sz="1400" dirty="0" smtClean="0">
                <a:solidFill>
                  <a:schemeClr val="accent3">
                    <a:lumMod val="75000"/>
                  </a:schemeClr>
                </a:solidFill>
                <a:latin typeface="Courier"/>
                <a:cs typeface="Courier"/>
              </a:rPr>
              <a:t>3 ?</a:t>
            </a:r>
            <a:endParaRPr lang="en-US" sz="1400" dirty="0">
              <a:solidFill>
                <a:schemeClr val="accent3">
                  <a:lumMod val="75000"/>
                </a:schemeClr>
              </a:solidFill>
              <a:latin typeface="Courier"/>
              <a:cs typeface="Courier"/>
            </a:endParaRPr>
          </a:p>
        </p:txBody>
      </p:sp>
      <p:sp>
        <p:nvSpPr>
          <p:cNvPr id="10" name="TextBox 9"/>
          <p:cNvSpPr txBox="1"/>
          <p:nvPr/>
        </p:nvSpPr>
        <p:spPr>
          <a:xfrm>
            <a:off x="241398" y="5175500"/>
            <a:ext cx="8655269" cy="720197"/>
          </a:xfrm>
          <a:prstGeom prst="rect">
            <a:avLst/>
          </a:prstGeom>
          <a:noFill/>
        </p:spPr>
        <p:txBody>
          <a:bodyPr wrap="square" rtlCol="0">
            <a:spAutoFit/>
          </a:bodyPr>
          <a:lstStyle/>
          <a:p>
            <a:pPr algn="l">
              <a:lnSpc>
                <a:spcPct val="130000"/>
              </a:lnSpc>
            </a:pPr>
            <a:r>
              <a:rPr lang="en-US" sz="1600" dirty="0"/>
              <a:t>The counter should only be changed by the add() function.</a:t>
            </a:r>
          </a:p>
          <a:p>
            <a:pPr algn="l">
              <a:lnSpc>
                <a:spcPct val="130000"/>
              </a:lnSpc>
            </a:pPr>
            <a:r>
              <a:rPr lang="en-US" sz="1600" dirty="0" smtClean="0"/>
              <a:t>The </a:t>
            </a:r>
            <a:r>
              <a:rPr lang="en-US" sz="1600" dirty="0"/>
              <a:t>problem is, that any script on the page can change the counter, without calling add()</a:t>
            </a:r>
          </a:p>
        </p:txBody>
      </p:sp>
    </p:spTree>
    <p:extLst>
      <p:ext uri="{BB962C8B-B14F-4D97-AF65-F5344CB8AC3E}">
        <p14:creationId xmlns:p14="http://schemas.microsoft.com/office/powerpoint/2010/main" val="93354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Closure</a:t>
            </a:r>
            <a:endParaRPr lang="en-GB" sz="2400" b="0" dirty="0">
              <a:solidFill>
                <a:schemeClr val="bg1"/>
              </a:solidFill>
            </a:endParaRPr>
          </a:p>
        </p:txBody>
      </p:sp>
      <p:sp>
        <p:nvSpPr>
          <p:cNvPr id="9" name="TextBox 8"/>
          <p:cNvSpPr txBox="1"/>
          <p:nvPr/>
        </p:nvSpPr>
        <p:spPr>
          <a:xfrm>
            <a:off x="236482" y="819801"/>
            <a:ext cx="8655269" cy="1212640"/>
          </a:xfrm>
          <a:prstGeom prst="rect">
            <a:avLst/>
          </a:prstGeom>
          <a:noFill/>
        </p:spPr>
        <p:txBody>
          <a:bodyPr wrap="square" rtlCol="0">
            <a:spAutoFit/>
          </a:bodyPr>
          <a:lstStyle/>
          <a:p>
            <a:pPr algn="l"/>
            <a:r>
              <a:rPr lang="en-US" sz="1600" b="1" dirty="0" smtClean="0">
                <a:latin typeface="+mn-lt"/>
              </a:rPr>
              <a:t>Need for closures</a:t>
            </a:r>
            <a:endParaRPr lang="en-US" sz="1600" dirty="0">
              <a:latin typeface="+mn-lt"/>
            </a:endParaRPr>
          </a:p>
          <a:p>
            <a:pPr algn="l"/>
            <a:endParaRPr lang="en-US" sz="1600" dirty="0" smtClean="0"/>
          </a:p>
          <a:p>
            <a:pPr algn="l">
              <a:lnSpc>
                <a:spcPct val="130000"/>
              </a:lnSpc>
            </a:pPr>
            <a:r>
              <a:rPr lang="en-US" sz="1600" dirty="0"/>
              <a:t>If </a:t>
            </a:r>
            <a:r>
              <a:rPr lang="en-US" sz="1600" dirty="0" smtClean="0"/>
              <a:t>we declare </a:t>
            </a:r>
            <a:r>
              <a:rPr lang="en-US" sz="1600" dirty="0"/>
              <a:t>the counter inside the function, nobody will be able to change it without calling add()</a:t>
            </a:r>
            <a:r>
              <a:rPr lang="en-US" sz="1600" dirty="0" smtClean="0"/>
              <a:t>:</a:t>
            </a:r>
            <a:endParaRPr lang="en-US" sz="1600" dirty="0"/>
          </a:p>
        </p:txBody>
      </p:sp>
      <p:sp>
        <p:nvSpPr>
          <p:cNvPr id="5" name="TextBox 4"/>
          <p:cNvSpPr txBox="1"/>
          <p:nvPr/>
        </p:nvSpPr>
        <p:spPr>
          <a:xfrm>
            <a:off x="440947" y="2174031"/>
            <a:ext cx="8072149" cy="2246769"/>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rgbClr val="A1361F"/>
                </a:solidFill>
                <a:latin typeface="Courier"/>
                <a:cs typeface="Courier"/>
              </a:rPr>
              <a:t>function</a:t>
            </a:r>
            <a:r>
              <a:rPr lang="en-US" sz="1400" dirty="0" smtClean="0">
                <a:solidFill>
                  <a:schemeClr val="tx1">
                    <a:lumMod val="50000"/>
                    <a:lumOff val="50000"/>
                  </a:schemeClr>
                </a:solidFill>
                <a:latin typeface="Courier"/>
                <a:cs typeface="Courier"/>
              </a:rPr>
              <a:t> </a:t>
            </a:r>
            <a:r>
              <a:rPr lang="en-US" sz="1400" dirty="0">
                <a:solidFill>
                  <a:schemeClr val="tx1">
                    <a:lumMod val="85000"/>
                    <a:lumOff val="15000"/>
                  </a:schemeClr>
                </a:solidFill>
                <a:latin typeface="Courier"/>
                <a:cs typeface="Courier"/>
              </a:rPr>
              <a:t>add</a:t>
            </a:r>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a:t>
            </a:r>
          </a:p>
          <a:p>
            <a:pPr algn="l"/>
            <a:r>
              <a:rPr lang="en-US" sz="1400" dirty="0" smtClean="0">
                <a:solidFill>
                  <a:schemeClr val="accent4">
                    <a:lumMod val="75000"/>
                  </a:schemeClr>
                </a:solidFill>
                <a:latin typeface="Courier"/>
                <a:cs typeface="Courier"/>
              </a:rPr>
              <a:t>    </a:t>
            </a:r>
            <a:r>
              <a:rPr lang="en-US" sz="1400" dirty="0" err="1" smtClean="0">
                <a:solidFill>
                  <a:schemeClr val="accent4">
                    <a:lumMod val="75000"/>
                  </a:schemeClr>
                </a:solidFill>
                <a:latin typeface="Courier"/>
                <a:cs typeface="Courier"/>
              </a:rPr>
              <a:t>var</a:t>
            </a:r>
            <a:r>
              <a:rPr lang="en-US" sz="1400" dirty="0" smtClean="0">
                <a:solidFill>
                  <a:schemeClr val="accent4">
                    <a:lumMod val="75000"/>
                  </a:schemeClr>
                </a:solidFill>
                <a:latin typeface="Courier"/>
                <a:cs typeface="Courier"/>
              </a:rPr>
              <a:t> </a:t>
            </a:r>
            <a:r>
              <a:rPr lang="en-US" sz="1400" dirty="0">
                <a:solidFill>
                  <a:schemeClr val="tx1">
                    <a:lumMod val="85000"/>
                    <a:lumOff val="15000"/>
                  </a:schemeClr>
                </a:solidFill>
                <a:latin typeface="Courier"/>
                <a:cs typeface="Courier"/>
              </a:rPr>
              <a:t>counter</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0</a:t>
            </a:r>
            <a:r>
              <a:rPr lang="en-US" sz="1400" dirty="0" smtClean="0">
                <a:solidFill>
                  <a:schemeClr val="tx1">
                    <a:lumMod val="50000"/>
                    <a:lumOff val="50000"/>
                  </a:schemeClr>
                </a:solidFill>
                <a:latin typeface="Courier"/>
                <a:cs typeface="Courier"/>
              </a:rPr>
              <a:t>;</a:t>
            </a:r>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    </a:t>
            </a:r>
            <a:r>
              <a:rPr lang="en-US" sz="1400" dirty="0">
                <a:solidFill>
                  <a:srgbClr val="262626"/>
                </a:solidFill>
                <a:latin typeface="Courier"/>
                <a:cs typeface="Courier"/>
              </a:rPr>
              <a:t>counter += </a:t>
            </a:r>
            <a:r>
              <a:rPr lang="en-US" sz="1400" dirty="0">
                <a:solidFill>
                  <a:schemeClr val="accent6">
                    <a:lumMod val="75000"/>
                  </a:schemeClr>
                </a:solidFill>
                <a:latin typeface="Courier"/>
                <a:cs typeface="Courier"/>
              </a:rPr>
              <a:t>1</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r>
              <a:rPr lang="en-US" sz="1400" dirty="0" smtClean="0">
                <a:solidFill>
                  <a:schemeClr val="tx1">
                    <a:lumMod val="50000"/>
                    <a:lumOff val="50000"/>
                  </a:schemeClr>
                </a:solidFill>
                <a:latin typeface="Courier"/>
                <a:cs typeface="Courier"/>
              </a:rPr>
              <a:t>;</a:t>
            </a:r>
          </a:p>
          <a:p>
            <a:pPr algn="l"/>
            <a:r>
              <a:rPr lang="en-US" sz="1400" dirty="0" smtClean="0">
                <a:solidFill>
                  <a:srgbClr val="262626"/>
                </a:solidFill>
                <a:latin typeface="Courier"/>
                <a:cs typeface="Courier"/>
              </a:rPr>
              <a:t>add</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r>
              <a:rPr lang="en-US" sz="1400" dirty="0" smtClean="0">
                <a:solidFill>
                  <a:schemeClr val="tx1">
                    <a:lumMod val="50000"/>
                    <a:lumOff val="50000"/>
                  </a:schemeClr>
                </a:solidFill>
                <a:latin typeface="Courier"/>
                <a:cs typeface="Courier"/>
              </a:rPr>
              <a:t>;</a:t>
            </a:r>
            <a:endParaRPr lang="en-US" sz="1400" dirty="0">
              <a:solidFill>
                <a:schemeClr val="tx1">
                  <a:lumMod val="50000"/>
                  <a:lumOff val="50000"/>
                </a:schemeClr>
              </a:solidFill>
              <a:latin typeface="Courier"/>
              <a:cs typeface="Courier"/>
            </a:endParaRPr>
          </a:p>
          <a:p>
            <a:pPr algn="l"/>
            <a:endParaRPr lang="en-US" sz="1400" dirty="0">
              <a:solidFill>
                <a:schemeClr val="tx1">
                  <a:lumMod val="50000"/>
                  <a:lumOff val="50000"/>
                </a:schemeClr>
              </a:solidFill>
              <a:latin typeface="Courier"/>
              <a:cs typeface="Courier"/>
            </a:endParaRPr>
          </a:p>
          <a:p>
            <a:pPr algn="l"/>
            <a:r>
              <a:rPr lang="en-US" sz="1400" dirty="0">
                <a:solidFill>
                  <a:schemeClr val="accent3">
                    <a:lumMod val="75000"/>
                  </a:schemeClr>
                </a:solidFill>
                <a:latin typeface="Courier"/>
                <a:cs typeface="Courier"/>
              </a:rPr>
              <a:t>// the counter is now equal to </a:t>
            </a:r>
            <a:r>
              <a:rPr lang="en-US" sz="1400" dirty="0" smtClean="0">
                <a:solidFill>
                  <a:schemeClr val="accent3">
                    <a:lumMod val="75000"/>
                  </a:schemeClr>
                </a:solidFill>
                <a:latin typeface="Courier"/>
                <a:cs typeface="Courier"/>
              </a:rPr>
              <a:t>3 ?</a:t>
            </a:r>
            <a:endParaRPr lang="en-US" sz="1400" dirty="0">
              <a:solidFill>
                <a:schemeClr val="accent3">
                  <a:lumMod val="75000"/>
                </a:schemeClr>
              </a:solidFill>
              <a:latin typeface="Courier"/>
              <a:cs typeface="Courier"/>
            </a:endParaRPr>
          </a:p>
        </p:txBody>
      </p:sp>
      <p:sp>
        <p:nvSpPr>
          <p:cNvPr id="10" name="TextBox 9"/>
          <p:cNvSpPr txBox="1"/>
          <p:nvPr/>
        </p:nvSpPr>
        <p:spPr>
          <a:xfrm>
            <a:off x="241398" y="4774017"/>
            <a:ext cx="8655269" cy="400110"/>
          </a:xfrm>
          <a:prstGeom prst="rect">
            <a:avLst/>
          </a:prstGeom>
          <a:noFill/>
        </p:spPr>
        <p:txBody>
          <a:bodyPr wrap="square" rtlCol="0">
            <a:spAutoFit/>
          </a:bodyPr>
          <a:lstStyle/>
          <a:p>
            <a:pPr algn="l">
              <a:lnSpc>
                <a:spcPct val="130000"/>
              </a:lnSpc>
            </a:pPr>
            <a:r>
              <a:rPr lang="en-US" sz="1600" dirty="0"/>
              <a:t>It did not work! Every time </a:t>
            </a:r>
            <a:r>
              <a:rPr lang="en-US" sz="1600" dirty="0" smtClean="0"/>
              <a:t>we </a:t>
            </a:r>
            <a:r>
              <a:rPr lang="en-US" sz="1600" dirty="0"/>
              <a:t>call the add() function, the counter is set to 1.</a:t>
            </a:r>
          </a:p>
        </p:txBody>
      </p:sp>
    </p:spTree>
    <p:extLst>
      <p:ext uri="{BB962C8B-B14F-4D97-AF65-F5344CB8AC3E}">
        <p14:creationId xmlns:p14="http://schemas.microsoft.com/office/powerpoint/2010/main" val="1654471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Closure</a:t>
            </a:r>
            <a:endParaRPr lang="en-GB" sz="2400" b="0" dirty="0">
              <a:solidFill>
                <a:schemeClr val="bg1"/>
              </a:solidFill>
            </a:endParaRPr>
          </a:p>
        </p:txBody>
      </p:sp>
      <p:sp>
        <p:nvSpPr>
          <p:cNvPr id="9" name="TextBox 8"/>
          <p:cNvSpPr txBox="1"/>
          <p:nvPr/>
        </p:nvSpPr>
        <p:spPr>
          <a:xfrm>
            <a:off x="236482" y="819801"/>
            <a:ext cx="8655269" cy="1852815"/>
          </a:xfrm>
          <a:prstGeom prst="rect">
            <a:avLst/>
          </a:prstGeom>
          <a:noFill/>
        </p:spPr>
        <p:txBody>
          <a:bodyPr wrap="square" rtlCol="0">
            <a:spAutoFit/>
          </a:bodyPr>
          <a:lstStyle/>
          <a:p>
            <a:pPr algn="l"/>
            <a:r>
              <a:rPr lang="en-US" sz="1600" b="1" dirty="0" smtClean="0">
                <a:latin typeface="+mn-lt"/>
              </a:rPr>
              <a:t>Need for closures</a:t>
            </a:r>
            <a:endParaRPr lang="en-US" sz="1600" dirty="0">
              <a:latin typeface="+mn-lt"/>
            </a:endParaRPr>
          </a:p>
          <a:p>
            <a:pPr algn="l"/>
            <a:endParaRPr lang="en-US" sz="1600" dirty="0" smtClean="0"/>
          </a:p>
          <a:p>
            <a:pPr algn="l">
              <a:lnSpc>
                <a:spcPct val="130000"/>
              </a:lnSpc>
            </a:pPr>
            <a:r>
              <a:rPr lang="en-US" sz="1600" dirty="0"/>
              <a:t>JavaScript supports nested functions. Nested functions have access to the scope "above" them</a:t>
            </a:r>
            <a:r>
              <a:rPr lang="en-US" sz="1600" dirty="0" smtClean="0"/>
              <a:t>.</a:t>
            </a:r>
            <a:endParaRPr lang="en-US" sz="1600" dirty="0"/>
          </a:p>
          <a:p>
            <a:pPr algn="l">
              <a:lnSpc>
                <a:spcPct val="130000"/>
              </a:lnSpc>
            </a:pPr>
            <a:r>
              <a:rPr lang="en-US" sz="1600" dirty="0"/>
              <a:t>In this example, the inner function plus() has access to the counter variable in the parent function:</a:t>
            </a:r>
          </a:p>
        </p:txBody>
      </p:sp>
      <p:sp>
        <p:nvSpPr>
          <p:cNvPr id="5" name="TextBox 4"/>
          <p:cNvSpPr txBox="1"/>
          <p:nvPr/>
        </p:nvSpPr>
        <p:spPr>
          <a:xfrm>
            <a:off x="440947" y="2722998"/>
            <a:ext cx="8072149" cy="1384995"/>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rgbClr val="A1361F"/>
                </a:solidFill>
                <a:latin typeface="Courier"/>
                <a:cs typeface="Courier"/>
              </a:rPr>
              <a:t>function</a:t>
            </a:r>
            <a:r>
              <a:rPr lang="en-US" sz="1400" dirty="0" smtClean="0">
                <a:solidFill>
                  <a:schemeClr val="tx1">
                    <a:lumMod val="50000"/>
                    <a:lumOff val="50000"/>
                  </a:schemeClr>
                </a:solidFill>
                <a:latin typeface="Courier"/>
                <a:cs typeface="Courier"/>
              </a:rPr>
              <a:t> </a:t>
            </a:r>
            <a:r>
              <a:rPr lang="en-US" sz="1400" dirty="0">
                <a:solidFill>
                  <a:schemeClr val="tx1">
                    <a:lumMod val="85000"/>
                    <a:lumOff val="15000"/>
                  </a:schemeClr>
                </a:solidFill>
                <a:latin typeface="Courier"/>
                <a:cs typeface="Courier"/>
              </a:rPr>
              <a:t>add</a:t>
            </a:r>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a:t>
            </a:r>
          </a:p>
          <a:p>
            <a:pPr algn="l"/>
            <a:r>
              <a:rPr lang="en-US" sz="1400" dirty="0" smtClean="0">
                <a:solidFill>
                  <a:schemeClr val="accent4">
                    <a:lumMod val="75000"/>
                  </a:schemeClr>
                </a:solidFill>
                <a:latin typeface="Courier"/>
                <a:cs typeface="Courier"/>
              </a:rPr>
              <a:t>    </a:t>
            </a:r>
            <a:r>
              <a:rPr lang="en-US" sz="1400" dirty="0" err="1" smtClean="0">
                <a:solidFill>
                  <a:schemeClr val="accent4">
                    <a:lumMod val="75000"/>
                  </a:schemeClr>
                </a:solidFill>
                <a:latin typeface="Courier"/>
                <a:cs typeface="Courier"/>
              </a:rPr>
              <a:t>var</a:t>
            </a:r>
            <a:r>
              <a:rPr lang="en-US" sz="1400" dirty="0" smtClean="0">
                <a:solidFill>
                  <a:schemeClr val="accent4">
                    <a:lumMod val="75000"/>
                  </a:schemeClr>
                </a:solidFill>
                <a:latin typeface="Courier"/>
                <a:cs typeface="Courier"/>
              </a:rPr>
              <a:t> </a:t>
            </a:r>
            <a:r>
              <a:rPr lang="en-US" sz="1400" dirty="0">
                <a:solidFill>
                  <a:schemeClr val="tx1">
                    <a:lumMod val="85000"/>
                    <a:lumOff val="15000"/>
                  </a:schemeClr>
                </a:solidFill>
                <a:latin typeface="Courier"/>
                <a:cs typeface="Courier"/>
              </a:rPr>
              <a:t>counter</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0</a:t>
            </a:r>
            <a:r>
              <a:rPr lang="en-US" sz="1400" dirty="0" smtClean="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   </a:t>
            </a:r>
            <a:r>
              <a:rPr lang="en-US" sz="1400" dirty="0" smtClean="0">
                <a:solidFill>
                  <a:srgbClr val="A1361F"/>
                </a:solidFill>
                <a:latin typeface="Courier"/>
                <a:cs typeface="Courier"/>
              </a:rPr>
              <a:t>function</a:t>
            </a:r>
            <a:r>
              <a:rPr lang="en-US" sz="1400" dirty="0" smtClean="0">
                <a:solidFill>
                  <a:schemeClr val="tx1">
                    <a:lumMod val="50000"/>
                    <a:lumOff val="50000"/>
                  </a:schemeClr>
                </a:solidFill>
                <a:latin typeface="Courier"/>
                <a:cs typeface="Courier"/>
              </a:rPr>
              <a:t> </a:t>
            </a:r>
            <a:r>
              <a:rPr lang="en-US" sz="1400" dirty="0" smtClean="0">
                <a:solidFill>
                  <a:srgbClr val="262626"/>
                </a:solidFill>
                <a:latin typeface="Courier"/>
                <a:cs typeface="Courier"/>
              </a:rPr>
              <a:t>plus</a:t>
            </a:r>
            <a:r>
              <a:rPr lang="en-US" sz="1400" dirty="0" smtClean="0">
                <a:solidFill>
                  <a:schemeClr val="tx1">
                    <a:lumMod val="50000"/>
                    <a:lumOff val="50000"/>
                  </a:schemeClr>
                </a:solidFill>
                <a:latin typeface="Courier"/>
                <a:cs typeface="Courier"/>
              </a:rPr>
              <a:t>() {</a:t>
            </a:r>
            <a:r>
              <a:rPr lang="en-US" sz="1400" dirty="0" smtClean="0">
                <a:solidFill>
                  <a:srgbClr val="262626"/>
                </a:solidFill>
                <a:latin typeface="Courier"/>
                <a:cs typeface="Courier"/>
              </a:rPr>
              <a:t>counter </a:t>
            </a:r>
            <a:r>
              <a:rPr lang="en-US" sz="1400" dirty="0">
                <a:solidFill>
                  <a:srgbClr val="262626"/>
                </a:solidFill>
                <a:latin typeface="Courier"/>
                <a:cs typeface="Courier"/>
              </a:rPr>
              <a:t>+= </a:t>
            </a:r>
            <a:r>
              <a:rPr lang="en-US" sz="1400" dirty="0" smtClean="0">
                <a:solidFill>
                  <a:schemeClr val="accent6">
                    <a:lumMod val="75000"/>
                  </a:schemeClr>
                </a:solidFill>
                <a:latin typeface="Courier"/>
                <a:cs typeface="Courier"/>
              </a:rPr>
              <a:t>1</a:t>
            </a:r>
            <a:r>
              <a:rPr lang="en-US" sz="1400" dirty="0" smtClean="0">
                <a:solidFill>
                  <a:schemeClr val="tx1">
                    <a:lumMod val="50000"/>
                    <a:lumOff val="50000"/>
                  </a:schemeClr>
                </a:solidFill>
                <a:latin typeface="Courier"/>
                <a:cs typeface="Courier"/>
              </a:rPr>
              <a:t>};</a:t>
            </a:r>
            <a:endParaRPr lang="en-US" sz="1400" dirty="0">
              <a:solidFill>
                <a:schemeClr val="tx1">
                  <a:lumMod val="50000"/>
                  <a:lumOff val="50000"/>
                </a:schemeClr>
              </a:solidFill>
              <a:latin typeface="Courier"/>
              <a:cs typeface="Courier"/>
            </a:endParaRPr>
          </a:p>
          <a:p>
            <a:pPr algn="l"/>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   </a:t>
            </a:r>
            <a:r>
              <a:rPr lang="en-US" sz="1400" dirty="0" smtClean="0">
                <a:solidFill>
                  <a:schemeClr val="tx1">
                    <a:lumMod val="85000"/>
                    <a:lumOff val="15000"/>
                  </a:schemeClr>
                </a:solidFill>
                <a:latin typeface="Courier"/>
                <a:cs typeface="Courier"/>
              </a:rPr>
              <a:t>plus</a:t>
            </a:r>
            <a:r>
              <a:rPr lang="en-US" sz="1400" dirty="0" smtClean="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   </a:t>
            </a:r>
            <a:r>
              <a:rPr lang="en-US" sz="1400" dirty="0" smtClean="0">
                <a:solidFill>
                  <a:schemeClr val="accent4">
                    <a:lumMod val="75000"/>
                  </a:schemeClr>
                </a:solidFill>
                <a:latin typeface="Courier"/>
                <a:cs typeface="Courier"/>
              </a:rPr>
              <a:t>return </a:t>
            </a:r>
            <a:r>
              <a:rPr lang="en-US" sz="1400" dirty="0" smtClean="0">
                <a:solidFill>
                  <a:schemeClr val="tx1">
                    <a:lumMod val="85000"/>
                    <a:lumOff val="15000"/>
                  </a:schemeClr>
                </a:solidFill>
                <a:latin typeface="Courier"/>
                <a:cs typeface="Courier"/>
              </a:rPr>
              <a:t>counter</a:t>
            </a:r>
            <a:r>
              <a:rPr lang="en-US" sz="1400" dirty="0" smtClean="0">
                <a:solidFill>
                  <a:schemeClr val="tx1">
                    <a:lumMod val="50000"/>
                    <a:lumOff val="50000"/>
                  </a:schemeClr>
                </a:solidFill>
                <a:latin typeface="Courier"/>
                <a:cs typeface="Courier"/>
              </a:rPr>
              <a:t>;</a:t>
            </a:r>
          </a:p>
          <a:p>
            <a:pPr algn="l"/>
            <a:r>
              <a:rPr lang="en-US" sz="1400" dirty="0" smtClean="0">
                <a:solidFill>
                  <a:schemeClr val="tx1">
                    <a:lumMod val="50000"/>
                    <a:lumOff val="50000"/>
                  </a:schemeClr>
                </a:solidFill>
                <a:latin typeface="Courier"/>
                <a:cs typeface="Courier"/>
              </a:rPr>
              <a:t>}</a:t>
            </a:r>
            <a:endParaRPr lang="en-US" sz="1400" dirty="0">
              <a:solidFill>
                <a:schemeClr val="tx1">
                  <a:lumMod val="50000"/>
                  <a:lumOff val="50000"/>
                </a:schemeClr>
              </a:solidFill>
              <a:latin typeface="Courier"/>
              <a:cs typeface="Courier"/>
            </a:endParaRPr>
          </a:p>
        </p:txBody>
      </p:sp>
      <p:sp>
        <p:nvSpPr>
          <p:cNvPr id="10" name="TextBox 9"/>
          <p:cNvSpPr txBox="1"/>
          <p:nvPr/>
        </p:nvSpPr>
        <p:spPr>
          <a:xfrm>
            <a:off x="241398" y="4495435"/>
            <a:ext cx="8655269" cy="1040285"/>
          </a:xfrm>
          <a:prstGeom prst="rect">
            <a:avLst/>
          </a:prstGeom>
          <a:noFill/>
        </p:spPr>
        <p:txBody>
          <a:bodyPr wrap="square" rtlCol="0">
            <a:spAutoFit/>
          </a:bodyPr>
          <a:lstStyle/>
          <a:p>
            <a:pPr algn="l">
              <a:lnSpc>
                <a:spcPct val="130000"/>
              </a:lnSpc>
            </a:pPr>
            <a:r>
              <a:rPr lang="en-US" sz="1600" dirty="0"/>
              <a:t>This could have solved the counter dilemma, if we could reach the plus() function from the outside.</a:t>
            </a:r>
          </a:p>
          <a:p>
            <a:pPr algn="l">
              <a:lnSpc>
                <a:spcPct val="130000"/>
              </a:lnSpc>
            </a:pPr>
            <a:r>
              <a:rPr lang="en-US" sz="1600" dirty="0"/>
              <a:t>We also need to find a way to execute counter = 0 only once</a:t>
            </a:r>
          </a:p>
        </p:txBody>
      </p:sp>
    </p:spTree>
    <p:extLst>
      <p:ext uri="{BB962C8B-B14F-4D97-AF65-F5344CB8AC3E}">
        <p14:creationId xmlns:p14="http://schemas.microsoft.com/office/powerpoint/2010/main" val="83635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Closure</a:t>
            </a:r>
            <a:endParaRPr lang="en-GB" sz="2400" b="0" dirty="0">
              <a:solidFill>
                <a:schemeClr val="bg1"/>
              </a:solidFill>
            </a:endParaRPr>
          </a:p>
        </p:txBody>
      </p:sp>
      <p:sp>
        <p:nvSpPr>
          <p:cNvPr id="9" name="TextBox 8"/>
          <p:cNvSpPr txBox="1"/>
          <p:nvPr/>
        </p:nvSpPr>
        <p:spPr>
          <a:xfrm>
            <a:off x="236482" y="819801"/>
            <a:ext cx="8655269" cy="892552"/>
          </a:xfrm>
          <a:prstGeom prst="rect">
            <a:avLst/>
          </a:prstGeom>
          <a:noFill/>
        </p:spPr>
        <p:txBody>
          <a:bodyPr wrap="square" rtlCol="0">
            <a:spAutoFit/>
          </a:bodyPr>
          <a:lstStyle/>
          <a:p>
            <a:pPr algn="l"/>
            <a:r>
              <a:rPr lang="en-US" sz="1600" b="1" dirty="0" smtClean="0">
                <a:latin typeface="+mn-lt"/>
              </a:rPr>
              <a:t>JavaScript closures</a:t>
            </a:r>
            <a:endParaRPr lang="en-US" sz="1600" dirty="0">
              <a:latin typeface="+mn-lt"/>
            </a:endParaRPr>
          </a:p>
          <a:p>
            <a:pPr algn="l"/>
            <a:endParaRPr lang="en-US" sz="1600" dirty="0" smtClean="0"/>
          </a:p>
          <a:p>
            <a:pPr algn="l">
              <a:lnSpc>
                <a:spcPct val="130000"/>
              </a:lnSpc>
            </a:pPr>
            <a:r>
              <a:rPr lang="en-US" sz="1600" dirty="0" smtClean="0"/>
              <a:t>Using self invoking functions:</a:t>
            </a:r>
            <a:endParaRPr lang="en-US" sz="1600" dirty="0"/>
          </a:p>
        </p:txBody>
      </p:sp>
      <p:sp>
        <p:nvSpPr>
          <p:cNvPr id="5" name="TextBox 4"/>
          <p:cNvSpPr txBox="1"/>
          <p:nvPr/>
        </p:nvSpPr>
        <p:spPr>
          <a:xfrm>
            <a:off x="440947" y="1862675"/>
            <a:ext cx="8072149" cy="2246769"/>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rgbClr val="A1361F"/>
                </a:solidFill>
                <a:latin typeface="Courier"/>
                <a:cs typeface="Courier"/>
              </a:rPr>
              <a:t>var</a:t>
            </a:r>
            <a:r>
              <a:rPr lang="en-US" sz="1400" dirty="0" smtClean="0">
                <a:solidFill>
                  <a:srgbClr val="A1361F"/>
                </a:solidFill>
                <a:latin typeface="Courier"/>
                <a:cs typeface="Courier"/>
              </a:rPr>
              <a:t> </a:t>
            </a:r>
            <a:r>
              <a:rPr lang="en-US" sz="1400" dirty="0" smtClean="0">
                <a:solidFill>
                  <a:srgbClr val="262626"/>
                </a:solidFill>
                <a:latin typeface="Courier"/>
                <a:cs typeface="Courier"/>
              </a:rPr>
              <a:t>add </a:t>
            </a:r>
            <a:r>
              <a:rPr lang="en-US" sz="1400" dirty="0" smtClean="0">
                <a:solidFill>
                  <a:schemeClr val="tx1">
                    <a:lumMod val="50000"/>
                    <a:lumOff val="50000"/>
                  </a:schemeClr>
                </a:solidFill>
                <a:latin typeface="Courier"/>
                <a:cs typeface="Courier"/>
              </a:rPr>
              <a:t>= (</a:t>
            </a:r>
            <a:r>
              <a:rPr lang="en-US" sz="1400" dirty="0" smtClean="0">
                <a:solidFill>
                  <a:srgbClr val="A1361F"/>
                </a:solidFill>
                <a:latin typeface="Courier"/>
                <a:cs typeface="Courier"/>
              </a:rPr>
              <a:t>function</a:t>
            </a:r>
            <a:r>
              <a:rPr lang="en-US" sz="1400" dirty="0" smtClean="0">
                <a:solidFill>
                  <a:schemeClr val="tx1">
                    <a:lumMod val="50000"/>
                    <a:lumOff val="50000"/>
                  </a:schemeClr>
                </a:solidFill>
                <a:latin typeface="Courier"/>
                <a:cs typeface="Courier"/>
              </a:rPr>
              <a:t> </a:t>
            </a:r>
            <a:r>
              <a:rPr lang="en-US" sz="1400" dirty="0">
                <a:solidFill>
                  <a:schemeClr val="tx1">
                    <a:lumMod val="85000"/>
                    <a:lumOff val="15000"/>
                  </a:schemeClr>
                </a:solidFill>
                <a:latin typeface="Courier"/>
                <a:cs typeface="Courier"/>
              </a:rPr>
              <a:t>add</a:t>
            </a:r>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a:t>
            </a:r>
          </a:p>
          <a:p>
            <a:pPr algn="l"/>
            <a:r>
              <a:rPr lang="en-US" sz="1400" dirty="0" smtClean="0">
                <a:solidFill>
                  <a:schemeClr val="accent4">
                    <a:lumMod val="75000"/>
                  </a:schemeClr>
                </a:solidFill>
                <a:latin typeface="Courier"/>
                <a:cs typeface="Courier"/>
              </a:rPr>
              <a:t>    </a:t>
            </a:r>
            <a:r>
              <a:rPr lang="en-US" sz="1400" dirty="0" err="1" smtClean="0">
                <a:solidFill>
                  <a:schemeClr val="accent4">
                    <a:lumMod val="75000"/>
                  </a:schemeClr>
                </a:solidFill>
                <a:latin typeface="Courier"/>
                <a:cs typeface="Courier"/>
              </a:rPr>
              <a:t>var</a:t>
            </a:r>
            <a:r>
              <a:rPr lang="en-US" sz="1400" dirty="0" smtClean="0">
                <a:solidFill>
                  <a:schemeClr val="accent4">
                    <a:lumMod val="75000"/>
                  </a:schemeClr>
                </a:solidFill>
                <a:latin typeface="Courier"/>
                <a:cs typeface="Courier"/>
              </a:rPr>
              <a:t> </a:t>
            </a:r>
            <a:r>
              <a:rPr lang="en-US" sz="1400" dirty="0">
                <a:solidFill>
                  <a:schemeClr val="tx1">
                    <a:lumMod val="85000"/>
                    <a:lumOff val="15000"/>
                  </a:schemeClr>
                </a:solidFill>
                <a:latin typeface="Courier"/>
                <a:cs typeface="Courier"/>
              </a:rPr>
              <a:t>counter</a:t>
            </a:r>
            <a:r>
              <a:rPr lang="en-US" sz="1400" dirty="0">
                <a:solidFill>
                  <a:schemeClr val="tx1">
                    <a:lumMod val="50000"/>
                    <a:lumOff val="50000"/>
                  </a:schemeClr>
                </a:solidFill>
                <a:latin typeface="Courier"/>
                <a:cs typeface="Courier"/>
              </a:rPr>
              <a:t> = </a:t>
            </a:r>
            <a:r>
              <a:rPr lang="en-US" sz="1400" dirty="0">
                <a:solidFill>
                  <a:schemeClr val="accent6">
                    <a:lumMod val="75000"/>
                  </a:schemeClr>
                </a:solidFill>
                <a:latin typeface="Courier"/>
                <a:cs typeface="Courier"/>
              </a:rPr>
              <a:t>0</a:t>
            </a:r>
            <a:r>
              <a:rPr lang="en-US" sz="1400" dirty="0" smtClean="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 </a:t>
            </a:r>
            <a:r>
              <a:rPr lang="en-US" sz="1400" dirty="0" smtClean="0">
                <a:solidFill>
                  <a:schemeClr val="tx1">
                    <a:lumMod val="50000"/>
                    <a:lumOff val="50000"/>
                  </a:schemeClr>
                </a:solidFill>
                <a:latin typeface="Courier"/>
                <a:cs typeface="Courier"/>
              </a:rPr>
              <a:t>   </a:t>
            </a:r>
            <a:r>
              <a:rPr lang="en-US" sz="1400" dirty="0" smtClean="0">
                <a:solidFill>
                  <a:srgbClr val="A1361F"/>
                </a:solidFill>
                <a:latin typeface="Courier"/>
                <a:cs typeface="Courier"/>
              </a:rPr>
              <a:t>return function</a:t>
            </a:r>
            <a:r>
              <a:rPr lang="en-US" sz="1400" dirty="0" smtClean="0">
                <a:solidFill>
                  <a:schemeClr val="tx1">
                    <a:lumMod val="50000"/>
                    <a:lumOff val="50000"/>
                  </a:schemeClr>
                </a:solidFill>
                <a:latin typeface="Courier"/>
                <a:cs typeface="Courier"/>
              </a:rPr>
              <a:t>() {</a:t>
            </a:r>
            <a:r>
              <a:rPr lang="en-US" sz="1400" dirty="0" smtClean="0">
                <a:solidFill>
                  <a:srgbClr val="262626"/>
                </a:solidFill>
                <a:latin typeface="Courier"/>
                <a:cs typeface="Courier"/>
              </a:rPr>
              <a:t>return counter </a:t>
            </a:r>
            <a:r>
              <a:rPr lang="en-US" sz="1400" dirty="0">
                <a:solidFill>
                  <a:srgbClr val="262626"/>
                </a:solidFill>
                <a:latin typeface="Courier"/>
                <a:cs typeface="Courier"/>
              </a:rPr>
              <a:t>+= </a:t>
            </a:r>
            <a:r>
              <a:rPr lang="en-US" sz="1400" dirty="0" smtClean="0">
                <a:solidFill>
                  <a:schemeClr val="accent6">
                    <a:lumMod val="75000"/>
                  </a:schemeClr>
                </a:solidFill>
                <a:latin typeface="Courier"/>
                <a:cs typeface="Courier"/>
              </a:rPr>
              <a:t>1</a:t>
            </a:r>
            <a:r>
              <a:rPr lang="en-US" sz="1400" dirty="0" smtClean="0">
                <a:solidFill>
                  <a:schemeClr val="tx1">
                    <a:lumMod val="50000"/>
                    <a:lumOff val="50000"/>
                  </a:schemeClr>
                </a:solidFill>
                <a:latin typeface="Courier"/>
                <a:cs typeface="Courier"/>
              </a:rPr>
              <a:t>};  </a:t>
            </a:r>
          </a:p>
          <a:p>
            <a:pPr algn="l"/>
            <a:r>
              <a:rPr lang="en-US" sz="1400" dirty="0" smtClean="0">
                <a:solidFill>
                  <a:schemeClr val="tx1">
                    <a:lumMod val="50000"/>
                    <a:lumOff val="50000"/>
                  </a:schemeClr>
                </a:solidFill>
                <a:latin typeface="Courier"/>
                <a:cs typeface="Courier"/>
              </a:rPr>
              <a:t>})();</a:t>
            </a:r>
          </a:p>
          <a:p>
            <a:pPr algn="l"/>
            <a:endParaRPr lang="en-US" sz="1400" dirty="0" smtClean="0">
              <a:solidFill>
                <a:schemeClr val="tx1">
                  <a:lumMod val="50000"/>
                  <a:lumOff val="50000"/>
                </a:schemeClr>
              </a:solidFill>
              <a:latin typeface="Courier"/>
              <a:cs typeface="Courier"/>
            </a:endParaRP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p>
          <a:p>
            <a:pPr algn="l"/>
            <a:r>
              <a:rPr lang="en-US" sz="1400" dirty="0">
                <a:solidFill>
                  <a:srgbClr val="262626"/>
                </a:solidFill>
                <a:latin typeface="Courier"/>
                <a:cs typeface="Courier"/>
              </a:rPr>
              <a:t>add</a:t>
            </a:r>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chemeClr val="accent3">
                    <a:lumMod val="75000"/>
                  </a:schemeClr>
                </a:solidFill>
                <a:latin typeface="Courier"/>
                <a:cs typeface="Courier"/>
              </a:rPr>
              <a:t>// the counter is now equal </a:t>
            </a:r>
            <a:r>
              <a:rPr lang="en-US" sz="1400" dirty="0" smtClean="0">
                <a:solidFill>
                  <a:schemeClr val="accent3">
                    <a:lumMod val="75000"/>
                  </a:schemeClr>
                </a:solidFill>
                <a:latin typeface="Courier"/>
                <a:cs typeface="Courier"/>
              </a:rPr>
              <a:t>to 3</a:t>
            </a:r>
            <a:endParaRPr lang="en-US" sz="1400" dirty="0">
              <a:solidFill>
                <a:schemeClr val="tx1">
                  <a:lumMod val="50000"/>
                  <a:lumOff val="50000"/>
                </a:schemeClr>
              </a:solidFill>
              <a:latin typeface="Courier"/>
              <a:cs typeface="Courier"/>
            </a:endParaRPr>
          </a:p>
        </p:txBody>
      </p:sp>
      <p:sp>
        <p:nvSpPr>
          <p:cNvPr id="10" name="TextBox 9"/>
          <p:cNvSpPr txBox="1"/>
          <p:nvPr/>
        </p:nvSpPr>
        <p:spPr>
          <a:xfrm>
            <a:off x="241398" y="4233227"/>
            <a:ext cx="8655269" cy="2000548"/>
          </a:xfrm>
          <a:prstGeom prst="rect">
            <a:avLst/>
          </a:prstGeom>
          <a:noFill/>
        </p:spPr>
        <p:txBody>
          <a:bodyPr wrap="square" rtlCol="0">
            <a:spAutoFit/>
          </a:bodyPr>
          <a:lstStyle/>
          <a:p>
            <a:pPr algn="l">
              <a:lnSpc>
                <a:spcPct val="130000"/>
              </a:lnSpc>
            </a:pPr>
            <a:r>
              <a:rPr lang="en-US" sz="1600" dirty="0"/>
              <a:t>The variable add is assigned the return value of a self invoking function.</a:t>
            </a:r>
          </a:p>
          <a:p>
            <a:pPr algn="l">
              <a:lnSpc>
                <a:spcPct val="130000"/>
              </a:lnSpc>
            </a:pPr>
            <a:r>
              <a:rPr lang="en-US" sz="1600" dirty="0"/>
              <a:t>The self-invoking function only runs once. It sets the counter to zero (0), and returns a function expression.</a:t>
            </a:r>
          </a:p>
          <a:p>
            <a:pPr algn="l">
              <a:lnSpc>
                <a:spcPct val="130000"/>
              </a:lnSpc>
            </a:pPr>
            <a:r>
              <a:rPr lang="en-US" sz="1600" dirty="0"/>
              <a:t>This way add becomes a function. The "wonderful" part is that it can access the counter in the parent scope.</a:t>
            </a:r>
          </a:p>
          <a:p>
            <a:pPr algn="l">
              <a:lnSpc>
                <a:spcPct val="130000"/>
              </a:lnSpc>
            </a:pPr>
            <a:r>
              <a:rPr lang="en-US" sz="1600" dirty="0"/>
              <a:t>This is called a JavaScript closure. </a:t>
            </a:r>
          </a:p>
        </p:txBody>
      </p:sp>
    </p:spTree>
    <p:extLst>
      <p:ext uri="{BB962C8B-B14F-4D97-AF65-F5344CB8AC3E}">
        <p14:creationId xmlns:p14="http://schemas.microsoft.com/office/powerpoint/2010/main" val="2762273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Promise</a:t>
            </a:r>
            <a:endParaRPr lang="en-GB" sz="2400" b="0" dirty="0">
              <a:solidFill>
                <a:schemeClr val="bg1"/>
              </a:solidFill>
            </a:endParaRPr>
          </a:p>
        </p:txBody>
      </p:sp>
      <p:sp>
        <p:nvSpPr>
          <p:cNvPr id="9" name="TextBox 8"/>
          <p:cNvSpPr txBox="1"/>
          <p:nvPr/>
        </p:nvSpPr>
        <p:spPr>
          <a:xfrm>
            <a:off x="236482" y="819801"/>
            <a:ext cx="8655269" cy="2973122"/>
          </a:xfrm>
          <a:prstGeom prst="rect">
            <a:avLst/>
          </a:prstGeom>
          <a:noFill/>
        </p:spPr>
        <p:txBody>
          <a:bodyPr wrap="square" rtlCol="0">
            <a:spAutoFit/>
          </a:bodyPr>
          <a:lstStyle/>
          <a:p>
            <a:pPr algn="l"/>
            <a:r>
              <a:rPr lang="en-US" sz="1600" b="1" dirty="0" smtClean="0">
                <a:latin typeface="+mn-lt"/>
              </a:rPr>
              <a:t>Promise objects</a:t>
            </a:r>
            <a:endParaRPr lang="en-US" sz="1600" dirty="0">
              <a:latin typeface="+mn-lt"/>
            </a:endParaRPr>
          </a:p>
          <a:p>
            <a:pPr algn="l"/>
            <a:endParaRPr lang="en-US" sz="1600" dirty="0" smtClean="0"/>
          </a:p>
          <a:p>
            <a:pPr algn="l">
              <a:lnSpc>
                <a:spcPct val="130000"/>
              </a:lnSpc>
            </a:pPr>
            <a:r>
              <a:rPr lang="en-US" sz="1600" dirty="0"/>
              <a:t>The </a:t>
            </a:r>
            <a:r>
              <a:rPr lang="en-US" sz="1600" dirty="0">
                <a:solidFill>
                  <a:srgbClr val="33629A"/>
                </a:solidFill>
              </a:rPr>
              <a:t>Promise </a:t>
            </a:r>
            <a:r>
              <a:rPr lang="en-US" sz="1600" dirty="0"/>
              <a:t>object is used for deferred and asynchronous computations. A Promise is in one of these states</a:t>
            </a:r>
            <a:r>
              <a:rPr lang="en-US" sz="1600" dirty="0" smtClean="0"/>
              <a:t>:</a:t>
            </a:r>
            <a:endParaRPr lang="en-US" sz="1600" dirty="0"/>
          </a:p>
          <a:p>
            <a:pPr marL="742950" lvl="1" indent="-285750" algn="l">
              <a:lnSpc>
                <a:spcPct val="130000"/>
              </a:lnSpc>
              <a:buFont typeface="Arial"/>
              <a:buChar char="•"/>
            </a:pPr>
            <a:r>
              <a:rPr lang="en-US" sz="1400" dirty="0">
                <a:solidFill>
                  <a:schemeClr val="tx2">
                    <a:lumMod val="75000"/>
                  </a:schemeClr>
                </a:solidFill>
              </a:rPr>
              <a:t>pending</a:t>
            </a:r>
            <a:r>
              <a:rPr lang="en-US" sz="1400" dirty="0"/>
              <a:t>: initial state, not fulfilled or rejected.</a:t>
            </a:r>
          </a:p>
          <a:p>
            <a:pPr marL="742950" lvl="1" indent="-285750" algn="l">
              <a:lnSpc>
                <a:spcPct val="130000"/>
              </a:lnSpc>
              <a:buFont typeface="Arial"/>
              <a:buChar char="•"/>
            </a:pPr>
            <a:r>
              <a:rPr lang="en-US" sz="1400" dirty="0">
                <a:solidFill>
                  <a:srgbClr val="33629A"/>
                </a:solidFill>
              </a:rPr>
              <a:t>fulfilled</a:t>
            </a:r>
            <a:r>
              <a:rPr lang="en-US" sz="1400" dirty="0"/>
              <a:t>: successful operation</a:t>
            </a:r>
          </a:p>
          <a:p>
            <a:pPr marL="742950" lvl="1" indent="-285750" algn="l">
              <a:lnSpc>
                <a:spcPct val="130000"/>
              </a:lnSpc>
              <a:buFont typeface="Arial"/>
              <a:buChar char="•"/>
            </a:pPr>
            <a:r>
              <a:rPr lang="en-US" sz="1400" dirty="0">
                <a:solidFill>
                  <a:srgbClr val="33629A"/>
                </a:solidFill>
              </a:rPr>
              <a:t>rejected</a:t>
            </a:r>
            <a:r>
              <a:rPr lang="en-US" sz="1400" dirty="0"/>
              <a:t>: failed operation.</a:t>
            </a:r>
          </a:p>
          <a:p>
            <a:pPr marL="742950" lvl="1" indent="-285750" algn="l">
              <a:lnSpc>
                <a:spcPct val="130000"/>
              </a:lnSpc>
              <a:buFont typeface="Arial"/>
              <a:buChar char="•"/>
            </a:pPr>
            <a:r>
              <a:rPr lang="en-US" sz="1400" dirty="0">
                <a:solidFill>
                  <a:srgbClr val="33629A"/>
                </a:solidFill>
              </a:rPr>
              <a:t>settled</a:t>
            </a:r>
            <a:r>
              <a:rPr lang="en-US" sz="1400" dirty="0"/>
              <a:t>: the Promise is either fulfilled or rejected, but not pending</a:t>
            </a:r>
            <a:r>
              <a:rPr lang="en-US" sz="1400" dirty="0" smtClean="0"/>
              <a:t>.</a:t>
            </a:r>
          </a:p>
          <a:p>
            <a:pPr algn="l">
              <a:lnSpc>
                <a:spcPct val="130000"/>
              </a:lnSpc>
            </a:pPr>
            <a:r>
              <a:rPr lang="en-US" sz="1600" dirty="0" smtClean="0"/>
              <a:t>This </a:t>
            </a:r>
            <a:r>
              <a:rPr lang="en-US" sz="1600" dirty="0"/>
              <a:t>is an experimental technology, part of the </a:t>
            </a:r>
            <a:r>
              <a:rPr lang="en-US" sz="1600" dirty="0" err="1"/>
              <a:t>ECMAScript</a:t>
            </a:r>
            <a:r>
              <a:rPr lang="en-US" sz="1600" dirty="0"/>
              <a:t> 6 (Harmony) proposal</a:t>
            </a:r>
            <a:r>
              <a:rPr lang="en-US" sz="1600" dirty="0" smtClean="0"/>
              <a:t>.</a:t>
            </a:r>
          </a:p>
          <a:p>
            <a:pPr algn="l">
              <a:lnSpc>
                <a:spcPct val="130000"/>
              </a:lnSpc>
            </a:pPr>
            <a:r>
              <a:rPr lang="en-US" sz="1600" dirty="0" smtClean="0"/>
              <a:t>Syntax:</a:t>
            </a:r>
            <a:endParaRPr lang="en-US" sz="1600" dirty="0"/>
          </a:p>
        </p:txBody>
      </p:sp>
      <p:sp>
        <p:nvSpPr>
          <p:cNvPr id="5" name="TextBox 4"/>
          <p:cNvSpPr txBox="1"/>
          <p:nvPr/>
        </p:nvSpPr>
        <p:spPr>
          <a:xfrm>
            <a:off x="440947" y="3927449"/>
            <a:ext cx="8072149" cy="523220"/>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tx2">
                    <a:lumMod val="75000"/>
                  </a:schemeClr>
                </a:solidFill>
                <a:latin typeface="Courier"/>
                <a:cs typeface="Courier"/>
              </a:rPr>
              <a:t>new </a:t>
            </a:r>
            <a:r>
              <a:rPr lang="en-US" sz="1400" dirty="0">
                <a:solidFill>
                  <a:schemeClr val="tx1">
                    <a:lumMod val="85000"/>
                    <a:lumOff val="15000"/>
                  </a:schemeClr>
                </a:solidFill>
                <a:latin typeface="Courier"/>
                <a:cs typeface="Courier"/>
              </a:rPr>
              <a:t>Promise(executor);</a:t>
            </a:r>
          </a:p>
          <a:p>
            <a:pPr algn="l"/>
            <a:r>
              <a:rPr lang="en-US" sz="1400" dirty="0">
                <a:solidFill>
                  <a:srgbClr val="33629A"/>
                </a:solidFill>
                <a:latin typeface="Courier"/>
                <a:cs typeface="Courier"/>
              </a:rPr>
              <a:t>new</a:t>
            </a:r>
            <a:r>
              <a:rPr lang="en-US" sz="1400" dirty="0">
                <a:solidFill>
                  <a:schemeClr val="tx1">
                    <a:lumMod val="85000"/>
                    <a:lumOff val="15000"/>
                  </a:schemeClr>
                </a:solidFill>
                <a:latin typeface="Courier"/>
                <a:cs typeface="Courier"/>
              </a:rPr>
              <a:t> Promise(function(resolve, reject) { ... });</a:t>
            </a:r>
          </a:p>
        </p:txBody>
      </p:sp>
      <p:sp>
        <p:nvSpPr>
          <p:cNvPr id="6" name="TextBox 5"/>
          <p:cNvSpPr txBox="1"/>
          <p:nvPr/>
        </p:nvSpPr>
        <p:spPr>
          <a:xfrm>
            <a:off x="241398" y="4733034"/>
            <a:ext cx="8655269" cy="1040285"/>
          </a:xfrm>
          <a:prstGeom prst="rect">
            <a:avLst/>
          </a:prstGeom>
          <a:noFill/>
        </p:spPr>
        <p:txBody>
          <a:bodyPr wrap="square" rtlCol="0">
            <a:spAutoFit/>
          </a:bodyPr>
          <a:lstStyle/>
          <a:p>
            <a:pPr algn="l">
              <a:lnSpc>
                <a:spcPct val="130000"/>
              </a:lnSpc>
            </a:pPr>
            <a:r>
              <a:rPr lang="en-US" sz="1600" dirty="0">
                <a:solidFill>
                  <a:srgbClr val="33629A"/>
                </a:solidFill>
              </a:rPr>
              <a:t>executor</a:t>
            </a:r>
          </a:p>
          <a:p>
            <a:pPr algn="l">
              <a:lnSpc>
                <a:spcPct val="130000"/>
              </a:lnSpc>
            </a:pPr>
            <a:r>
              <a:rPr lang="en-US" sz="1600" dirty="0"/>
              <a:t>Function object with two arguments resolve and reject. The first argument fulfills the promise, the second argument rejects it. We can call these functions, once our operation is completed.</a:t>
            </a:r>
          </a:p>
        </p:txBody>
      </p:sp>
    </p:spTree>
    <p:extLst>
      <p:ext uri="{BB962C8B-B14F-4D97-AF65-F5344CB8AC3E}">
        <p14:creationId xmlns:p14="http://schemas.microsoft.com/office/powerpoint/2010/main" val="39224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Promise</a:t>
            </a:r>
            <a:endParaRPr lang="en-GB" sz="2400" b="0" dirty="0">
              <a:solidFill>
                <a:schemeClr val="bg1"/>
              </a:solidFill>
            </a:endParaRPr>
          </a:p>
        </p:txBody>
      </p:sp>
      <p:sp>
        <p:nvSpPr>
          <p:cNvPr id="9" name="TextBox 8"/>
          <p:cNvSpPr txBox="1"/>
          <p:nvPr/>
        </p:nvSpPr>
        <p:spPr>
          <a:xfrm>
            <a:off x="236482" y="819801"/>
            <a:ext cx="8655269" cy="2492990"/>
          </a:xfrm>
          <a:prstGeom prst="rect">
            <a:avLst/>
          </a:prstGeom>
          <a:noFill/>
        </p:spPr>
        <p:txBody>
          <a:bodyPr wrap="square" rtlCol="0">
            <a:spAutoFit/>
          </a:bodyPr>
          <a:lstStyle/>
          <a:p>
            <a:pPr algn="l"/>
            <a:r>
              <a:rPr lang="en-US" sz="1600" b="1" dirty="0" smtClean="0">
                <a:latin typeface="+mn-lt"/>
              </a:rPr>
              <a:t>Promise objects mechanism</a:t>
            </a:r>
            <a:endParaRPr lang="en-US" sz="1600" dirty="0">
              <a:latin typeface="+mn-lt"/>
            </a:endParaRPr>
          </a:p>
          <a:p>
            <a:pPr algn="l"/>
            <a:endParaRPr lang="en-US" sz="1600" dirty="0" smtClean="0"/>
          </a:p>
          <a:p>
            <a:pPr marL="285750" indent="-285750" algn="l">
              <a:lnSpc>
                <a:spcPct val="130000"/>
              </a:lnSpc>
              <a:buFont typeface="Arial"/>
              <a:buChar char="•"/>
            </a:pPr>
            <a:r>
              <a:rPr lang="en-US" sz="1600" dirty="0"/>
              <a:t>The Promise interface represents a proxy for a value not necessarily known when the promise is created. </a:t>
            </a:r>
          </a:p>
          <a:p>
            <a:pPr marL="285750" indent="-285750" algn="l">
              <a:lnSpc>
                <a:spcPct val="130000"/>
              </a:lnSpc>
              <a:buFont typeface="Arial"/>
              <a:buChar char="•"/>
            </a:pPr>
            <a:r>
              <a:rPr lang="en-US" sz="1600" dirty="0"/>
              <a:t>It allows you to associate handlers to an asynchronous action's eventual success or failure.</a:t>
            </a:r>
          </a:p>
          <a:p>
            <a:pPr marL="285750" indent="-285750" algn="l">
              <a:lnSpc>
                <a:spcPct val="130000"/>
              </a:lnSpc>
              <a:buFont typeface="Arial"/>
              <a:buChar char="•"/>
            </a:pPr>
            <a:r>
              <a:rPr lang="en-US" sz="1600" dirty="0"/>
              <a:t>A pending promise can become either fulfilled with a value, or rejected with a reason. </a:t>
            </a:r>
          </a:p>
          <a:p>
            <a:pPr marL="285750" indent="-285750" algn="l">
              <a:lnSpc>
                <a:spcPct val="130000"/>
              </a:lnSpc>
              <a:buFont typeface="Arial"/>
              <a:buChar char="•"/>
            </a:pPr>
            <a:r>
              <a:rPr lang="en-US" sz="1600" dirty="0"/>
              <a:t>As the </a:t>
            </a:r>
            <a:r>
              <a:rPr lang="en-US" sz="1600" dirty="0" err="1">
                <a:solidFill>
                  <a:srgbClr val="33629A"/>
                </a:solidFill>
              </a:rPr>
              <a:t>Promise.prototype.then</a:t>
            </a:r>
            <a:r>
              <a:rPr lang="en-US" sz="1600" dirty="0"/>
              <a:t> and </a:t>
            </a:r>
            <a:r>
              <a:rPr lang="en-US" sz="1600" dirty="0" err="1">
                <a:solidFill>
                  <a:srgbClr val="33629A"/>
                </a:solidFill>
              </a:rPr>
              <a:t>Promise.prototype.catch</a:t>
            </a:r>
            <a:r>
              <a:rPr lang="en-US" sz="1600" dirty="0"/>
              <a:t> methods return promises, they can be chained—an operation called composition.</a:t>
            </a:r>
          </a:p>
        </p:txBody>
      </p:sp>
      <p:pic>
        <p:nvPicPr>
          <p:cNvPr id="2" name="Picture 1"/>
          <p:cNvPicPr>
            <a:picLocks noChangeAspect="1"/>
          </p:cNvPicPr>
          <p:nvPr/>
        </p:nvPicPr>
        <p:blipFill>
          <a:blip r:embed="rId2"/>
          <a:stretch>
            <a:fillRect/>
          </a:stretch>
        </p:blipFill>
        <p:spPr>
          <a:xfrm>
            <a:off x="680063" y="3449502"/>
            <a:ext cx="7349613" cy="2725137"/>
          </a:xfrm>
          <a:prstGeom prst="rect">
            <a:avLst/>
          </a:prstGeom>
        </p:spPr>
      </p:pic>
    </p:spTree>
    <p:extLst>
      <p:ext uri="{BB962C8B-B14F-4D97-AF65-F5344CB8AC3E}">
        <p14:creationId xmlns:p14="http://schemas.microsoft.com/office/powerpoint/2010/main" val="3470433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Promise</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Creating a promise</a:t>
            </a:r>
            <a:endParaRPr lang="en-US" sz="1600" dirty="0">
              <a:latin typeface="+mn-lt"/>
            </a:endParaRPr>
          </a:p>
          <a:p>
            <a:pPr algn="l"/>
            <a:endParaRPr lang="en-US" sz="1600" dirty="0" smtClean="0"/>
          </a:p>
          <a:p>
            <a:pPr algn="l">
              <a:lnSpc>
                <a:spcPct val="130000"/>
              </a:lnSpc>
            </a:pPr>
            <a:r>
              <a:rPr lang="en-US" sz="1600" dirty="0"/>
              <a:t>The promise constructor takes one argument, a callback with two parameters, resolve and reject. Do something within the callback, perhaps </a:t>
            </a:r>
            <a:r>
              <a:rPr lang="en-US" sz="1600" dirty="0" err="1"/>
              <a:t>async</a:t>
            </a:r>
            <a:r>
              <a:rPr lang="en-US" sz="1600" dirty="0"/>
              <a:t>, then call resolve if everything worked, otherwise call reject.</a:t>
            </a:r>
          </a:p>
        </p:txBody>
      </p:sp>
      <p:sp>
        <p:nvSpPr>
          <p:cNvPr id="5" name="TextBox 4"/>
          <p:cNvSpPr txBox="1"/>
          <p:nvPr/>
        </p:nvSpPr>
        <p:spPr>
          <a:xfrm>
            <a:off x="440947" y="2559127"/>
            <a:ext cx="8072149" cy="2246769"/>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a:solidFill>
                  <a:schemeClr val="tx1">
                    <a:lumMod val="75000"/>
                    <a:lumOff val="25000"/>
                  </a:schemeClr>
                </a:solidFill>
                <a:latin typeface="Courier"/>
                <a:cs typeface="Courier"/>
              </a:rPr>
              <a:t>promise = </a:t>
            </a:r>
            <a:r>
              <a:rPr lang="en-US" sz="1400" dirty="0">
                <a:solidFill>
                  <a:srgbClr val="A1361F"/>
                </a:solidFill>
                <a:latin typeface="Courier"/>
                <a:cs typeface="Courier"/>
              </a:rPr>
              <a:t>new</a:t>
            </a:r>
            <a:r>
              <a:rPr lang="en-US" sz="1400" dirty="0">
                <a:solidFill>
                  <a:schemeClr val="tx1">
                    <a:lumMod val="75000"/>
                    <a:lumOff val="25000"/>
                  </a:schemeClr>
                </a:solidFill>
                <a:latin typeface="Courier"/>
                <a:cs typeface="Courier"/>
              </a:rPr>
              <a:t> </a:t>
            </a:r>
            <a:r>
              <a:rPr lang="en-US" sz="1400" dirty="0">
                <a:solidFill>
                  <a:schemeClr val="tx2">
                    <a:lumMod val="75000"/>
                  </a:schemeClr>
                </a:solidFill>
                <a:latin typeface="Courier"/>
                <a:cs typeface="Courier"/>
              </a:rPr>
              <a:t>Promise</a:t>
            </a:r>
            <a:r>
              <a:rPr lang="en-US" sz="1400" dirty="0">
                <a:solidFill>
                  <a:schemeClr val="tx1">
                    <a:lumMod val="75000"/>
                    <a:lumOff val="25000"/>
                  </a:schemeClr>
                </a:solidFill>
                <a:latin typeface="Courier"/>
                <a:cs typeface="Courier"/>
              </a:rPr>
              <a:t>(</a:t>
            </a:r>
            <a:r>
              <a:rPr lang="en-US" sz="1400" dirty="0">
                <a:solidFill>
                  <a:schemeClr val="accent4">
                    <a:lumMod val="75000"/>
                  </a:schemeClr>
                </a:solidFill>
                <a:latin typeface="Courier"/>
                <a:cs typeface="Courier"/>
              </a:rPr>
              <a:t>function</a:t>
            </a:r>
            <a:r>
              <a:rPr lang="en-US" sz="1400" dirty="0">
                <a:solidFill>
                  <a:schemeClr val="tx1">
                    <a:lumMod val="75000"/>
                    <a:lumOff val="25000"/>
                  </a:schemeClr>
                </a:solidFill>
                <a:latin typeface="Courier"/>
                <a:cs typeface="Courier"/>
              </a:rPr>
              <a:t>(resolve, reject) {</a:t>
            </a:r>
          </a:p>
          <a:p>
            <a:pPr algn="l"/>
            <a:r>
              <a:rPr lang="en-US" sz="1400" dirty="0">
                <a:solidFill>
                  <a:schemeClr val="tx1">
                    <a:lumMod val="75000"/>
                    <a:lumOff val="25000"/>
                  </a:schemeClr>
                </a:solidFill>
                <a:latin typeface="Courier"/>
                <a:cs typeface="Courier"/>
              </a:rPr>
              <a:t>  </a:t>
            </a:r>
            <a:r>
              <a:rPr lang="en-US" sz="1400" dirty="0">
                <a:solidFill>
                  <a:schemeClr val="accent3">
                    <a:lumMod val="75000"/>
                  </a:schemeClr>
                </a:solidFill>
                <a:latin typeface="Courier"/>
                <a:cs typeface="Courier"/>
              </a:rPr>
              <a:t>// do a thing, possibly </a:t>
            </a:r>
            <a:r>
              <a:rPr lang="en-US" sz="1400" dirty="0" err="1">
                <a:solidFill>
                  <a:schemeClr val="accent3">
                    <a:lumMod val="75000"/>
                  </a:schemeClr>
                </a:solidFill>
                <a:latin typeface="Courier"/>
                <a:cs typeface="Courier"/>
              </a:rPr>
              <a:t>async</a:t>
            </a:r>
            <a:r>
              <a:rPr lang="en-US" sz="1400" dirty="0">
                <a:solidFill>
                  <a:schemeClr val="accent3">
                    <a:lumMod val="75000"/>
                  </a:schemeClr>
                </a:solidFill>
                <a:latin typeface="Courier"/>
                <a:cs typeface="Courier"/>
              </a:rPr>
              <a:t>, then…</a:t>
            </a:r>
          </a:p>
          <a:p>
            <a:pPr algn="l"/>
            <a:endParaRPr lang="en-US" sz="1400" dirty="0">
              <a:solidFill>
                <a:schemeClr val="tx1">
                  <a:lumMod val="75000"/>
                  <a:lumOff val="25000"/>
                </a:schemeClr>
              </a:solidFill>
              <a:latin typeface="Courier"/>
              <a:cs typeface="Courier"/>
            </a:endParaRPr>
          </a:p>
          <a:p>
            <a:pPr algn="l"/>
            <a:r>
              <a:rPr lang="en-US" sz="1400" dirty="0">
                <a:solidFill>
                  <a:schemeClr val="tx1">
                    <a:lumMod val="75000"/>
                    <a:lumOff val="25000"/>
                  </a:schemeClr>
                </a:solidFill>
                <a:latin typeface="Courier"/>
                <a:cs typeface="Courier"/>
              </a:rPr>
              <a:t>  </a:t>
            </a:r>
            <a:r>
              <a:rPr lang="en-US" sz="1400" dirty="0">
                <a:solidFill>
                  <a:schemeClr val="accent4">
                    <a:lumMod val="75000"/>
                  </a:schemeClr>
                </a:solidFill>
                <a:latin typeface="Courier"/>
                <a:cs typeface="Courier"/>
              </a:rPr>
              <a:t>if</a:t>
            </a:r>
            <a:r>
              <a:rPr lang="en-US" sz="1400" dirty="0">
                <a:solidFill>
                  <a:schemeClr val="tx1">
                    <a:lumMod val="75000"/>
                    <a:lumOff val="25000"/>
                  </a:schemeClr>
                </a:solidFill>
                <a:latin typeface="Courier"/>
                <a:cs typeface="Courier"/>
              </a:rPr>
              <a:t> (</a:t>
            </a:r>
            <a:r>
              <a:rPr lang="en-US" sz="1400" dirty="0">
                <a:solidFill>
                  <a:srgbClr val="407C15"/>
                </a:solidFill>
                <a:latin typeface="Courier"/>
                <a:cs typeface="Courier"/>
              </a:rPr>
              <a:t>/* everything turned out fine */</a:t>
            </a:r>
            <a:r>
              <a:rPr lang="en-US" sz="1400" dirty="0">
                <a:solidFill>
                  <a:schemeClr val="tx1">
                    <a:lumMod val="75000"/>
                    <a:lumOff val="25000"/>
                  </a:schemeClr>
                </a:solidFill>
                <a:latin typeface="Courier"/>
                <a:cs typeface="Courier"/>
              </a:rPr>
              <a:t>) {</a:t>
            </a:r>
          </a:p>
          <a:p>
            <a:pPr algn="l"/>
            <a:r>
              <a:rPr lang="en-US" sz="1400" dirty="0">
                <a:solidFill>
                  <a:schemeClr val="tx1">
                    <a:lumMod val="75000"/>
                    <a:lumOff val="25000"/>
                  </a:schemeClr>
                </a:solidFill>
                <a:latin typeface="Courier"/>
                <a:cs typeface="Courier"/>
              </a:rPr>
              <a:t>    resolve("</a:t>
            </a:r>
            <a:r>
              <a:rPr lang="en-US" sz="1400" dirty="0">
                <a:solidFill>
                  <a:schemeClr val="accent4"/>
                </a:solidFill>
                <a:latin typeface="Courier"/>
                <a:cs typeface="Courier"/>
              </a:rPr>
              <a:t>Stuff worked!</a:t>
            </a:r>
            <a:r>
              <a:rPr lang="en-US" sz="1400" dirty="0">
                <a:solidFill>
                  <a:schemeClr val="tx1">
                    <a:lumMod val="75000"/>
                    <a:lumOff val="25000"/>
                  </a:schemeClr>
                </a:solidFill>
                <a:latin typeface="Courier"/>
                <a:cs typeface="Courier"/>
              </a:rPr>
              <a:t>");</a:t>
            </a:r>
          </a:p>
          <a:p>
            <a:pPr algn="l"/>
            <a:r>
              <a:rPr lang="en-US" sz="1400" dirty="0">
                <a:solidFill>
                  <a:schemeClr val="tx1">
                    <a:lumMod val="75000"/>
                    <a:lumOff val="25000"/>
                  </a:schemeClr>
                </a:solidFill>
                <a:latin typeface="Courier"/>
                <a:cs typeface="Courier"/>
              </a:rPr>
              <a:t>  }</a:t>
            </a:r>
          </a:p>
          <a:p>
            <a:pPr algn="l"/>
            <a:r>
              <a:rPr lang="en-US" sz="1400" dirty="0">
                <a:solidFill>
                  <a:schemeClr val="tx1">
                    <a:lumMod val="75000"/>
                    <a:lumOff val="25000"/>
                  </a:schemeClr>
                </a:solidFill>
                <a:latin typeface="Courier"/>
                <a:cs typeface="Courier"/>
              </a:rPr>
              <a:t>  else {</a:t>
            </a:r>
          </a:p>
          <a:p>
            <a:pPr algn="l"/>
            <a:r>
              <a:rPr lang="en-US" sz="1400" dirty="0">
                <a:solidFill>
                  <a:schemeClr val="tx1">
                    <a:lumMod val="75000"/>
                    <a:lumOff val="25000"/>
                  </a:schemeClr>
                </a:solidFill>
                <a:latin typeface="Courier"/>
                <a:cs typeface="Courier"/>
              </a:rPr>
              <a:t>    reject(Error("</a:t>
            </a:r>
            <a:r>
              <a:rPr lang="en-US" sz="1400" dirty="0">
                <a:solidFill>
                  <a:srgbClr val="D6492A"/>
                </a:solidFill>
                <a:latin typeface="Courier"/>
                <a:cs typeface="Courier"/>
              </a:rPr>
              <a:t>It broke</a:t>
            </a:r>
            <a:r>
              <a:rPr lang="en-US" sz="1400" dirty="0">
                <a:solidFill>
                  <a:schemeClr val="tx1">
                    <a:lumMod val="75000"/>
                    <a:lumOff val="25000"/>
                  </a:schemeClr>
                </a:solidFill>
                <a:latin typeface="Courier"/>
                <a:cs typeface="Courier"/>
              </a:rPr>
              <a:t>"));</a:t>
            </a:r>
          </a:p>
          <a:p>
            <a:pPr algn="l"/>
            <a:r>
              <a:rPr lang="en-US" sz="1400" dirty="0">
                <a:solidFill>
                  <a:schemeClr val="tx1">
                    <a:lumMod val="75000"/>
                    <a:lumOff val="25000"/>
                  </a:schemeClr>
                </a:solidFill>
                <a:latin typeface="Courier"/>
                <a:cs typeface="Courier"/>
              </a:rPr>
              <a:t>  }</a:t>
            </a:r>
          </a:p>
          <a:p>
            <a:pPr algn="l"/>
            <a:r>
              <a:rPr lang="en-US" sz="1400" dirty="0">
                <a:solidFill>
                  <a:schemeClr val="tx1">
                    <a:lumMod val="75000"/>
                    <a:lumOff val="25000"/>
                  </a:schemeClr>
                </a:solidFill>
                <a:latin typeface="Courier"/>
                <a:cs typeface="Courier"/>
              </a:rPr>
              <a:t>});</a:t>
            </a:r>
          </a:p>
        </p:txBody>
      </p:sp>
      <p:sp>
        <p:nvSpPr>
          <p:cNvPr id="6" name="TextBox 5"/>
          <p:cNvSpPr txBox="1"/>
          <p:nvPr/>
        </p:nvSpPr>
        <p:spPr>
          <a:xfrm>
            <a:off x="241398" y="4905099"/>
            <a:ext cx="8655269" cy="1040285"/>
          </a:xfrm>
          <a:prstGeom prst="rect">
            <a:avLst/>
          </a:prstGeom>
          <a:noFill/>
        </p:spPr>
        <p:txBody>
          <a:bodyPr wrap="square" rtlCol="0">
            <a:spAutoFit/>
          </a:bodyPr>
          <a:lstStyle/>
          <a:p>
            <a:pPr algn="l">
              <a:lnSpc>
                <a:spcPct val="130000"/>
              </a:lnSpc>
            </a:pPr>
            <a:r>
              <a:rPr lang="en-US" sz="1600" dirty="0" smtClean="0"/>
              <a:t>Like </a:t>
            </a:r>
            <a:r>
              <a:rPr lang="en-US" sz="1600" dirty="0"/>
              <a:t>"throw" in plain old JavaScript, it's customary, but not required, to </a:t>
            </a:r>
            <a:r>
              <a:rPr lang="en-US" sz="1600" dirty="0">
                <a:solidFill>
                  <a:schemeClr val="tx2">
                    <a:lumMod val="75000"/>
                  </a:schemeClr>
                </a:solidFill>
              </a:rPr>
              <a:t>reject</a:t>
            </a:r>
            <a:r>
              <a:rPr lang="en-US" sz="1600" dirty="0"/>
              <a:t> with an Error object. The benefit of Error objects is they capture a stack trace, making debugging tools more helpful.</a:t>
            </a:r>
          </a:p>
        </p:txBody>
      </p:sp>
    </p:spTree>
    <p:extLst>
      <p:ext uri="{BB962C8B-B14F-4D97-AF65-F5344CB8AC3E}">
        <p14:creationId xmlns:p14="http://schemas.microsoft.com/office/powerpoint/2010/main" val="3017915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Promise</a:t>
            </a:r>
            <a:endParaRPr lang="en-GB" sz="2400" b="0" dirty="0">
              <a:solidFill>
                <a:schemeClr val="bg1"/>
              </a:solidFill>
            </a:endParaRPr>
          </a:p>
        </p:txBody>
      </p:sp>
      <p:sp>
        <p:nvSpPr>
          <p:cNvPr id="9" name="TextBox 8"/>
          <p:cNvSpPr txBox="1"/>
          <p:nvPr/>
        </p:nvSpPr>
        <p:spPr>
          <a:xfrm>
            <a:off x="236482" y="819801"/>
            <a:ext cx="8655269" cy="892552"/>
          </a:xfrm>
          <a:prstGeom prst="rect">
            <a:avLst/>
          </a:prstGeom>
          <a:noFill/>
        </p:spPr>
        <p:txBody>
          <a:bodyPr wrap="square" rtlCol="0">
            <a:spAutoFit/>
          </a:bodyPr>
          <a:lstStyle/>
          <a:p>
            <a:pPr algn="l"/>
            <a:r>
              <a:rPr lang="en-US" sz="1600" b="1" dirty="0" smtClean="0">
                <a:latin typeface="+mn-lt"/>
              </a:rPr>
              <a:t>Using the promise</a:t>
            </a:r>
            <a:endParaRPr lang="en-US" sz="1600" dirty="0">
              <a:latin typeface="+mn-lt"/>
            </a:endParaRPr>
          </a:p>
          <a:p>
            <a:pPr algn="l"/>
            <a:endParaRPr lang="en-US" sz="1600" dirty="0" smtClean="0"/>
          </a:p>
          <a:p>
            <a:pPr algn="l">
              <a:lnSpc>
                <a:spcPct val="130000"/>
              </a:lnSpc>
            </a:pPr>
            <a:r>
              <a:rPr lang="en-US" sz="1600" dirty="0"/>
              <a:t>Here's how you use that promise:</a:t>
            </a:r>
          </a:p>
        </p:txBody>
      </p:sp>
      <p:sp>
        <p:nvSpPr>
          <p:cNvPr id="5" name="TextBox 4"/>
          <p:cNvSpPr txBox="1"/>
          <p:nvPr/>
        </p:nvSpPr>
        <p:spPr>
          <a:xfrm>
            <a:off x="440947" y="1903643"/>
            <a:ext cx="8072149" cy="1169551"/>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chemeClr val="tx1">
                    <a:lumMod val="75000"/>
                    <a:lumOff val="25000"/>
                  </a:schemeClr>
                </a:solidFill>
                <a:latin typeface="Courier"/>
                <a:cs typeface="Courier"/>
              </a:rPr>
              <a:t>promise.</a:t>
            </a:r>
            <a:r>
              <a:rPr lang="en-US" sz="1400" dirty="0" err="1" smtClean="0">
                <a:solidFill>
                  <a:schemeClr val="accent4">
                    <a:lumMod val="75000"/>
                  </a:schemeClr>
                </a:solidFill>
                <a:latin typeface="Courier"/>
                <a:cs typeface="Courier"/>
              </a:rPr>
              <a:t>then</a:t>
            </a:r>
            <a:r>
              <a:rPr lang="en-US" sz="1400" dirty="0">
                <a:solidFill>
                  <a:schemeClr val="tx1">
                    <a:lumMod val="75000"/>
                    <a:lumOff val="25000"/>
                  </a:schemeClr>
                </a:solidFill>
                <a:latin typeface="Courier"/>
                <a:cs typeface="Courier"/>
              </a:rPr>
              <a:t>(</a:t>
            </a:r>
            <a:r>
              <a:rPr lang="en-US" sz="1400" dirty="0">
                <a:solidFill>
                  <a:srgbClr val="A1361F"/>
                </a:solidFill>
                <a:latin typeface="Courier"/>
                <a:cs typeface="Courier"/>
              </a:rPr>
              <a:t>function</a:t>
            </a:r>
            <a:r>
              <a:rPr lang="en-US" sz="1400" dirty="0">
                <a:solidFill>
                  <a:schemeClr val="tx1">
                    <a:lumMod val="75000"/>
                    <a:lumOff val="25000"/>
                  </a:schemeClr>
                </a:solidFill>
                <a:latin typeface="Courier"/>
                <a:cs typeface="Courier"/>
              </a:rPr>
              <a:t>(result) {</a:t>
            </a:r>
          </a:p>
          <a:p>
            <a:pPr algn="l"/>
            <a:r>
              <a:rPr lang="en-US" sz="1400" dirty="0">
                <a:solidFill>
                  <a:schemeClr val="tx1">
                    <a:lumMod val="75000"/>
                    <a:lumOff val="25000"/>
                  </a:schemeClr>
                </a:solidFill>
                <a:latin typeface="Courier"/>
                <a:cs typeface="Courier"/>
              </a:rPr>
              <a:t>  </a:t>
            </a:r>
            <a:r>
              <a:rPr lang="en-US" sz="1400" dirty="0" err="1">
                <a:solidFill>
                  <a:schemeClr val="tx2">
                    <a:lumMod val="75000"/>
                  </a:schemeClr>
                </a:solidFill>
                <a:latin typeface="Courier"/>
                <a:cs typeface="Courier"/>
              </a:rPr>
              <a:t>console</a:t>
            </a:r>
            <a:r>
              <a:rPr lang="en-US" sz="1400" dirty="0" err="1">
                <a:solidFill>
                  <a:schemeClr val="tx1">
                    <a:lumMod val="75000"/>
                    <a:lumOff val="25000"/>
                  </a:schemeClr>
                </a:solidFill>
                <a:latin typeface="Courier"/>
                <a:cs typeface="Courier"/>
              </a:rPr>
              <a:t>.log</a:t>
            </a:r>
            <a:r>
              <a:rPr lang="en-US" sz="1400" dirty="0">
                <a:solidFill>
                  <a:schemeClr val="tx1">
                    <a:lumMod val="75000"/>
                    <a:lumOff val="25000"/>
                  </a:schemeClr>
                </a:solidFill>
                <a:latin typeface="Courier"/>
                <a:cs typeface="Courier"/>
              </a:rPr>
              <a:t>(result); </a:t>
            </a:r>
            <a:r>
              <a:rPr lang="en-US" sz="1400" dirty="0">
                <a:solidFill>
                  <a:srgbClr val="407C15"/>
                </a:solidFill>
                <a:latin typeface="Courier"/>
                <a:cs typeface="Courier"/>
              </a:rPr>
              <a:t>// "Stuff</a:t>
            </a:r>
            <a:r>
              <a:rPr lang="en-US" sz="1400" dirty="0">
                <a:solidFill>
                  <a:schemeClr val="accent3">
                    <a:lumMod val="75000"/>
                  </a:schemeClr>
                </a:solidFill>
                <a:latin typeface="Courier"/>
                <a:cs typeface="Courier"/>
              </a:rPr>
              <a:t> worked!"</a:t>
            </a:r>
          </a:p>
          <a:p>
            <a:pPr algn="l"/>
            <a:r>
              <a:rPr lang="en-US" sz="1400" dirty="0">
                <a:solidFill>
                  <a:schemeClr val="tx1">
                    <a:lumMod val="75000"/>
                    <a:lumOff val="25000"/>
                  </a:schemeClr>
                </a:solidFill>
                <a:latin typeface="Courier"/>
                <a:cs typeface="Courier"/>
              </a:rPr>
              <a:t>}, </a:t>
            </a:r>
            <a:r>
              <a:rPr lang="en-US" sz="1400" dirty="0">
                <a:solidFill>
                  <a:srgbClr val="A1361F"/>
                </a:solidFill>
                <a:latin typeface="Courier"/>
                <a:cs typeface="Courier"/>
              </a:rPr>
              <a:t>function</a:t>
            </a:r>
            <a:r>
              <a:rPr lang="en-US" sz="1400" dirty="0">
                <a:solidFill>
                  <a:schemeClr val="tx1">
                    <a:lumMod val="75000"/>
                    <a:lumOff val="25000"/>
                  </a:schemeClr>
                </a:solidFill>
                <a:latin typeface="Courier"/>
                <a:cs typeface="Courier"/>
              </a:rPr>
              <a:t>(err) {</a:t>
            </a:r>
          </a:p>
          <a:p>
            <a:pPr algn="l"/>
            <a:r>
              <a:rPr lang="en-US" sz="1400" dirty="0">
                <a:solidFill>
                  <a:schemeClr val="tx1">
                    <a:lumMod val="75000"/>
                    <a:lumOff val="25000"/>
                  </a:schemeClr>
                </a:solidFill>
                <a:latin typeface="Courier"/>
                <a:cs typeface="Courier"/>
              </a:rPr>
              <a:t>  </a:t>
            </a:r>
            <a:r>
              <a:rPr lang="en-US" sz="1400" dirty="0" err="1">
                <a:solidFill>
                  <a:srgbClr val="33629A"/>
                </a:solidFill>
                <a:latin typeface="Courier"/>
                <a:cs typeface="Courier"/>
              </a:rPr>
              <a:t>console</a:t>
            </a:r>
            <a:r>
              <a:rPr lang="en-US" sz="1400" dirty="0" err="1">
                <a:solidFill>
                  <a:schemeClr val="tx1">
                    <a:lumMod val="75000"/>
                    <a:lumOff val="25000"/>
                  </a:schemeClr>
                </a:solidFill>
                <a:latin typeface="Courier"/>
                <a:cs typeface="Courier"/>
              </a:rPr>
              <a:t>.log</a:t>
            </a:r>
            <a:r>
              <a:rPr lang="en-US" sz="1400" dirty="0">
                <a:solidFill>
                  <a:schemeClr val="tx1">
                    <a:lumMod val="75000"/>
                    <a:lumOff val="25000"/>
                  </a:schemeClr>
                </a:solidFill>
                <a:latin typeface="Courier"/>
                <a:cs typeface="Courier"/>
              </a:rPr>
              <a:t>(err); //</a:t>
            </a:r>
            <a:r>
              <a:rPr lang="en-US" sz="1400" dirty="0">
                <a:solidFill>
                  <a:srgbClr val="407C15"/>
                </a:solidFill>
                <a:latin typeface="Courier"/>
                <a:cs typeface="Courier"/>
              </a:rPr>
              <a:t> Error: "It broke"</a:t>
            </a:r>
          </a:p>
          <a:p>
            <a:pPr algn="l"/>
            <a:r>
              <a:rPr lang="en-US" sz="1400" dirty="0">
                <a:solidFill>
                  <a:schemeClr val="tx1">
                    <a:lumMod val="75000"/>
                    <a:lumOff val="25000"/>
                  </a:schemeClr>
                </a:solidFill>
                <a:latin typeface="Courier"/>
                <a:cs typeface="Courier"/>
              </a:rPr>
              <a:t>});</a:t>
            </a:r>
          </a:p>
        </p:txBody>
      </p:sp>
      <p:sp>
        <p:nvSpPr>
          <p:cNvPr id="6" name="TextBox 5"/>
          <p:cNvSpPr txBox="1"/>
          <p:nvPr/>
        </p:nvSpPr>
        <p:spPr>
          <a:xfrm>
            <a:off x="241398" y="3561357"/>
            <a:ext cx="8655269" cy="720197"/>
          </a:xfrm>
          <a:prstGeom prst="rect">
            <a:avLst/>
          </a:prstGeom>
          <a:noFill/>
        </p:spPr>
        <p:txBody>
          <a:bodyPr wrap="square" rtlCol="0">
            <a:spAutoFit/>
          </a:bodyPr>
          <a:lstStyle/>
          <a:p>
            <a:pPr algn="l">
              <a:lnSpc>
                <a:spcPct val="130000"/>
              </a:lnSpc>
            </a:pPr>
            <a:r>
              <a:rPr lang="en-US" sz="1600" dirty="0"/>
              <a:t>"</a:t>
            </a:r>
            <a:r>
              <a:rPr lang="en-US" sz="1600" dirty="0">
                <a:solidFill>
                  <a:srgbClr val="33629A"/>
                </a:solidFill>
              </a:rPr>
              <a:t>then</a:t>
            </a:r>
            <a:r>
              <a:rPr lang="en-US" sz="1600" dirty="0"/>
              <a:t>" takes two arguments, a callback for a success case, and another for the failure case. Both are optional, so you can add a callback for the success or failure case only.</a:t>
            </a:r>
          </a:p>
        </p:txBody>
      </p:sp>
    </p:spTree>
    <p:extLst>
      <p:ext uri="{BB962C8B-B14F-4D97-AF65-F5344CB8AC3E}">
        <p14:creationId xmlns:p14="http://schemas.microsoft.com/office/powerpoint/2010/main" val="3858417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Understanding the DOM</a:t>
            </a:r>
            <a:endParaRPr lang="en-GB" sz="2400" b="0" dirty="0">
              <a:solidFill>
                <a:schemeClr val="bg1"/>
              </a:solidFill>
            </a:endParaRPr>
          </a:p>
        </p:txBody>
      </p:sp>
      <p:sp>
        <p:nvSpPr>
          <p:cNvPr id="2" name="TextBox 1"/>
          <p:cNvSpPr txBox="1"/>
          <p:nvPr/>
        </p:nvSpPr>
        <p:spPr>
          <a:xfrm>
            <a:off x="236482" y="819801"/>
            <a:ext cx="8655269" cy="5493812"/>
          </a:xfrm>
          <a:prstGeom prst="rect">
            <a:avLst/>
          </a:prstGeom>
          <a:noFill/>
        </p:spPr>
        <p:txBody>
          <a:bodyPr wrap="square" rtlCol="0">
            <a:spAutoFit/>
          </a:bodyPr>
          <a:lstStyle/>
          <a:p>
            <a:pPr algn="l"/>
            <a:r>
              <a:rPr lang="en-US" sz="1600" b="1" dirty="0" smtClean="0">
                <a:latin typeface="+mn-lt"/>
              </a:rPr>
              <a:t>The Core of the DOM</a:t>
            </a:r>
            <a:endParaRPr lang="en-US" sz="1600" dirty="0">
              <a:latin typeface="+mn-lt"/>
            </a:endParaRPr>
          </a:p>
          <a:p>
            <a:pPr algn="l"/>
            <a:endParaRPr lang="en-US" sz="1600" dirty="0" smtClean="0"/>
          </a:p>
          <a:p>
            <a:pPr marL="285750" indent="-285750" algn="l">
              <a:lnSpc>
                <a:spcPct val="130000"/>
              </a:lnSpc>
              <a:buFont typeface="Wingdings" charset="2"/>
              <a:buChar char="§"/>
            </a:pPr>
            <a:r>
              <a:rPr lang="en-US" sz="1600" dirty="0"/>
              <a:t>The Document Object Model (DOM) is a cross-platform and language-independent </a:t>
            </a:r>
            <a:r>
              <a:rPr lang="en-US" sz="1600" dirty="0" smtClean="0"/>
              <a:t>convention</a:t>
            </a:r>
          </a:p>
          <a:p>
            <a:pPr marL="285750" indent="-285750" algn="l">
              <a:lnSpc>
                <a:spcPct val="130000"/>
              </a:lnSpc>
              <a:buFont typeface="Wingdings" charset="2"/>
              <a:buChar char="§"/>
            </a:pPr>
            <a:r>
              <a:rPr lang="en-US" sz="1600" dirty="0" smtClean="0"/>
              <a:t>It is used </a:t>
            </a:r>
            <a:r>
              <a:rPr lang="en-US" sz="1600" dirty="0"/>
              <a:t>for representing and interacting with objects in HTML, XHTML and XML documents</a:t>
            </a:r>
            <a:r>
              <a:rPr lang="en-US" sz="1600" dirty="0" smtClean="0"/>
              <a:t>.</a:t>
            </a:r>
          </a:p>
          <a:p>
            <a:pPr marL="285750" indent="-285750" algn="l">
              <a:lnSpc>
                <a:spcPct val="130000"/>
              </a:lnSpc>
              <a:buFont typeface="Wingdings" charset="2"/>
              <a:buChar char="§"/>
            </a:pPr>
            <a:r>
              <a:rPr lang="en-US" sz="1600" dirty="0" smtClean="0"/>
              <a:t>Objects </a:t>
            </a:r>
            <a:r>
              <a:rPr lang="en-US" sz="1600" dirty="0"/>
              <a:t>in the DOM tree may be addressed and manipulated by using methods on the objects. </a:t>
            </a:r>
            <a:endParaRPr lang="en-US" sz="1600" dirty="0" smtClean="0"/>
          </a:p>
          <a:p>
            <a:pPr marL="285750" indent="-285750" algn="l">
              <a:lnSpc>
                <a:spcPct val="130000"/>
              </a:lnSpc>
              <a:buFont typeface="Wingdings" charset="2"/>
              <a:buChar char="§"/>
            </a:pPr>
            <a:r>
              <a:rPr lang="en-US" sz="1600" dirty="0" smtClean="0"/>
              <a:t>The </a:t>
            </a:r>
            <a:r>
              <a:rPr lang="en-US" sz="1600" dirty="0"/>
              <a:t>Core Document Object Model is standardized by the W3C. </a:t>
            </a:r>
            <a:endParaRPr lang="en-US" sz="1600" dirty="0" smtClean="0"/>
          </a:p>
          <a:p>
            <a:pPr marL="285750" indent="-285750" algn="l">
              <a:lnSpc>
                <a:spcPct val="130000"/>
              </a:lnSpc>
              <a:buFont typeface="Wingdings" charset="2"/>
              <a:buChar char="§"/>
            </a:pPr>
            <a:r>
              <a:rPr lang="en-US" sz="1600" dirty="0" smtClean="0"/>
              <a:t>It </a:t>
            </a:r>
            <a:r>
              <a:rPr lang="en-US" sz="1600" dirty="0"/>
              <a:t>defines language-agnostic interfaces which abstract HTML and XML documents as objects and mechanisms to manipulate this abstraction. </a:t>
            </a:r>
          </a:p>
          <a:p>
            <a:pPr marL="285750" indent="-285750" algn="l">
              <a:lnSpc>
                <a:spcPct val="130000"/>
              </a:lnSpc>
              <a:buFont typeface="Wingdings" charset="2"/>
              <a:buChar char="§"/>
            </a:pPr>
            <a:r>
              <a:rPr lang="en-US" sz="1600" dirty="0" smtClean="0"/>
              <a:t>Among </a:t>
            </a:r>
            <a:r>
              <a:rPr lang="en-US" sz="1600" dirty="0"/>
              <a:t>the things defined by the DOM, we can find</a:t>
            </a:r>
            <a:r>
              <a:rPr lang="en-US" sz="1600" dirty="0" smtClean="0"/>
              <a:t>:</a:t>
            </a:r>
          </a:p>
          <a:p>
            <a:pPr marL="742950" lvl="1" indent="-285750" algn="l">
              <a:lnSpc>
                <a:spcPct val="130000"/>
              </a:lnSpc>
              <a:buFont typeface="Arial"/>
              <a:buChar char="•"/>
            </a:pPr>
            <a:r>
              <a:rPr lang="en-US" sz="1400" dirty="0"/>
              <a:t>The document structure, a tree model, and the DOM Event architecture in DOM core: Node, Element, </a:t>
            </a:r>
            <a:r>
              <a:rPr lang="en-US" sz="1400" dirty="0" err="1"/>
              <a:t>DocumentFragment</a:t>
            </a:r>
            <a:r>
              <a:rPr lang="en-US" sz="1400" dirty="0"/>
              <a:t>, Document, </a:t>
            </a:r>
            <a:r>
              <a:rPr lang="en-US" sz="1400" dirty="0" err="1"/>
              <a:t>DOMImplementation</a:t>
            </a:r>
            <a:r>
              <a:rPr lang="en-US" sz="1400" dirty="0"/>
              <a:t>, Event, </a:t>
            </a:r>
            <a:r>
              <a:rPr lang="en-US" sz="1400" dirty="0" err="1"/>
              <a:t>EventTarget</a:t>
            </a:r>
            <a:r>
              <a:rPr lang="en-US" sz="1400" dirty="0"/>
              <a:t>, …</a:t>
            </a:r>
          </a:p>
          <a:p>
            <a:pPr marL="742950" lvl="1" indent="-285750" algn="l">
              <a:lnSpc>
                <a:spcPct val="130000"/>
              </a:lnSpc>
              <a:buFont typeface="Arial"/>
              <a:buChar char="•"/>
            </a:pPr>
            <a:r>
              <a:rPr lang="en-US" sz="1400" dirty="0"/>
              <a:t>A less rigorous definition of the DOM Event Architecture, as well as specific events in DOM events.</a:t>
            </a:r>
          </a:p>
          <a:p>
            <a:pPr marL="742950" lvl="1" indent="-285750" algn="l">
              <a:lnSpc>
                <a:spcPct val="130000"/>
              </a:lnSpc>
              <a:buFont typeface="Arial"/>
              <a:buChar char="•"/>
            </a:pPr>
            <a:r>
              <a:rPr lang="en-US" sz="1400" dirty="0"/>
              <a:t>Other things such as DOM Traversal and DOM Range.</a:t>
            </a:r>
          </a:p>
          <a:p>
            <a:pPr algn="l"/>
            <a:endParaRPr lang="en-US" sz="1600" dirty="0" smtClean="0"/>
          </a:p>
        </p:txBody>
      </p:sp>
    </p:spTree>
    <p:extLst>
      <p:ext uri="{BB962C8B-B14F-4D97-AF65-F5344CB8AC3E}">
        <p14:creationId xmlns:p14="http://schemas.microsoft.com/office/powerpoint/2010/main" val="3075347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5053692"/>
          </a:xfrm>
          <a:prstGeom prst="rect">
            <a:avLst/>
          </a:prstGeom>
          <a:noFill/>
        </p:spPr>
        <p:txBody>
          <a:bodyPr wrap="square" rtlCol="0">
            <a:spAutoFit/>
          </a:bodyPr>
          <a:lstStyle/>
          <a:p>
            <a:pPr algn="l"/>
            <a:r>
              <a:rPr lang="en-US" sz="1600" b="1" dirty="0" smtClean="0">
                <a:latin typeface="+mn-lt"/>
              </a:rPr>
              <a:t>What is </a:t>
            </a:r>
            <a:r>
              <a:rPr lang="en-US" sz="1600" b="1" dirty="0" err="1" smtClean="0">
                <a:latin typeface="+mn-lt"/>
              </a:rPr>
              <a:t>Namespacing</a:t>
            </a:r>
            <a:endParaRPr lang="en-US" sz="1600" dirty="0">
              <a:latin typeface="+mn-lt"/>
            </a:endParaRPr>
          </a:p>
          <a:p>
            <a:pPr algn="l"/>
            <a:endParaRPr lang="en-US" sz="1600" dirty="0" smtClean="0"/>
          </a:p>
          <a:p>
            <a:pPr algn="l">
              <a:lnSpc>
                <a:spcPct val="130000"/>
              </a:lnSpc>
            </a:pPr>
            <a:r>
              <a:rPr lang="en-US" sz="1600" dirty="0" err="1"/>
              <a:t>Namespacing</a:t>
            </a:r>
            <a:r>
              <a:rPr lang="en-US" sz="1600" dirty="0"/>
              <a:t> is a technique employed to avoid collisions with other objects or variables in the global namespace. </a:t>
            </a:r>
            <a:endParaRPr lang="en-US" sz="1600" dirty="0" smtClean="0"/>
          </a:p>
          <a:p>
            <a:pPr algn="l">
              <a:lnSpc>
                <a:spcPct val="130000"/>
              </a:lnSpc>
            </a:pPr>
            <a:r>
              <a:rPr lang="en-US" sz="1600" dirty="0" smtClean="0"/>
              <a:t>They're </a:t>
            </a:r>
            <a:r>
              <a:rPr lang="en-US" sz="1600" dirty="0"/>
              <a:t>also extremely useful for helping organize blocks of functionality in your application into easily manageable groups that can be uniquely identified</a:t>
            </a:r>
            <a:r>
              <a:rPr lang="en-US" sz="1600" dirty="0" smtClean="0"/>
              <a:t>.</a:t>
            </a:r>
          </a:p>
          <a:p>
            <a:pPr algn="l">
              <a:lnSpc>
                <a:spcPct val="130000"/>
              </a:lnSpc>
            </a:pPr>
            <a:r>
              <a:rPr lang="en-US" sz="1600" dirty="0"/>
              <a:t>Whilst JavaScript doesn't really have built-in support for namespaces like other languages, it does have objects and closures which can be used to achieve a similar effect</a:t>
            </a:r>
            <a:r>
              <a:rPr lang="en-US" sz="1600" dirty="0" smtClean="0"/>
              <a:t>.</a:t>
            </a:r>
          </a:p>
          <a:p>
            <a:pPr algn="l">
              <a:lnSpc>
                <a:spcPct val="130000"/>
              </a:lnSpc>
            </a:pPr>
            <a:endParaRPr lang="en-US" sz="1600" dirty="0"/>
          </a:p>
          <a:p>
            <a:pPr algn="l">
              <a:lnSpc>
                <a:spcPct val="130000"/>
              </a:lnSpc>
            </a:pPr>
            <a:r>
              <a:rPr lang="en-US" sz="1600" dirty="0"/>
              <a:t>The patterns we'll be examining in this section are:</a:t>
            </a:r>
          </a:p>
          <a:p>
            <a:pPr algn="l">
              <a:lnSpc>
                <a:spcPct val="130000"/>
              </a:lnSpc>
            </a:pPr>
            <a:endParaRPr lang="en-US" sz="1600" dirty="0"/>
          </a:p>
          <a:p>
            <a:pPr marL="742950" lvl="1" indent="-285750" algn="l">
              <a:lnSpc>
                <a:spcPct val="130000"/>
              </a:lnSpc>
              <a:buFont typeface="Arial"/>
              <a:buChar char="•"/>
            </a:pPr>
            <a:r>
              <a:rPr lang="en-US" sz="1600" dirty="0"/>
              <a:t>Single global variables</a:t>
            </a:r>
          </a:p>
          <a:p>
            <a:pPr marL="742950" lvl="1" indent="-285750" algn="l">
              <a:lnSpc>
                <a:spcPct val="130000"/>
              </a:lnSpc>
              <a:buFont typeface="Arial"/>
              <a:buChar char="•"/>
            </a:pPr>
            <a:r>
              <a:rPr lang="en-US" sz="1600" dirty="0"/>
              <a:t>Object literal notation</a:t>
            </a:r>
          </a:p>
          <a:p>
            <a:pPr marL="742950" lvl="1" indent="-285750" algn="l">
              <a:lnSpc>
                <a:spcPct val="130000"/>
              </a:lnSpc>
              <a:buFont typeface="Arial"/>
              <a:buChar char="•"/>
            </a:pPr>
            <a:r>
              <a:rPr lang="en-US" sz="1600" dirty="0"/>
              <a:t>Nested </a:t>
            </a:r>
            <a:r>
              <a:rPr lang="en-US" sz="1600" dirty="0" err="1"/>
              <a:t>namespacing</a:t>
            </a:r>
            <a:endParaRPr lang="en-US" sz="1600" dirty="0"/>
          </a:p>
          <a:p>
            <a:pPr marL="742950" lvl="1" indent="-285750" algn="l">
              <a:lnSpc>
                <a:spcPct val="130000"/>
              </a:lnSpc>
              <a:buFont typeface="Arial"/>
              <a:buChar char="•"/>
            </a:pPr>
            <a:r>
              <a:rPr lang="en-US" sz="1600" dirty="0"/>
              <a:t>Immediately-invoked Function Expressions</a:t>
            </a:r>
          </a:p>
          <a:p>
            <a:pPr marL="742950" lvl="1" indent="-285750" algn="l">
              <a:lnSpc>
                <a:spcPct val="130000"/>
              </a:lnSpc>
              <a:buFont typeface="Arial"/>
              <a:buChar char="•"/>
            </a:pPr>
            <a:r>
              <a:rPr lang="en-US" sz="1600" dirty="0"/>
              <a:t>Namespace injection</a:t>
            </a:r>
          </a:p>
        </p:txBody>
      </p:sp>
    </p:spTree>
    <p:extLst>
      <p:ext uri="{BB962C8B-B14F-4D97-AF65-F5344CB8AC3E}">
        <p14:creationId xmlns:p14="http://schemas.microsoft.com/office/powerpoint/2010/main" val="2605473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Single global variables</a:t>
            </a:r>
            <a:endParaRPr lang="en-US" sz="1600" dirty="0">
              <a:latin typeface="+mn-lt"/>
            </a:endParaRPr>
          </a:p>
          <a:p>
            <a:pPr algn="l"/>
            <a:endParaRPr lang="en-US" sz="1600" dirty="0" smtClean="0"/>
          </a:p>
          <a:p>
            <a:pPr algn="l">
              <a:lnSpc>
                <a:spcPct val="130000"/>
              </a:lnSpc>
            </a:pPr>
            <a:r>
              <a:rPr lang="en-US" sz="1600" dirty="0"/>
              <a:t>This method is all about opting for a single global variable as your primary object of reference. A skeleton implementation of this where we return an object with functions and properties can be found below:</a:t>
            </a:r>
          </a:p>
        </p:txBody>
      </p:sp>
      <p:sp>
        <p:nvSpPr>
          <p:cNvPr id="4" name="TextBox 3"/>
          <p:cNvSpPr txBox="1"/>
          <p:nvPr/>
        </p:nvSpPr>
        <p:spPr>
          <a:xfrm>
            <a:off x="440947" y="2559127"/>
            <a:ext cx="8072149" cy="1815882"/>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err="1">
                <a:solidFill>
                  <a:schemeClr val="tx1">
                    <a:lumMod val="85000"/>
                    <a:lumOff val="15000"/>
                  </a:schemeClr>
                </a:solidFill>
                <a:latin typeface="Courier"/>
                <a:cs typeface="Courier"/>
              </a:rPr>
              <a:t>myApplication</a:t>
            </a:r>
            <a:r>
              <a:rPr lang="en-US" sz="1400" dirty="0">
                <a:solidFill>
                  <a:schemeClr val="tx1">
                    <a:lumMod val="85000"/>
                    <a:lumOff val="15000"/>
                  </a:schemeClr>
                </a:solidFill>
                <a:latin typeface="Courier"/>
                <a:cs typeface="Courier"/>
              </a:rPr>
              <a:t> =  (</a:t>
            </a:r>
            <a:r>
              <a:rPr lang="en-US" sz="1400" dirty="0">
                <a:solidFill>
                  <a:srgbClr val="A1361F"/>
                </a:solidFill>
                <a:latin typeface="Courier"/>
                <a:cs typeface="Courier"/>
              </a:rPr>
              <a:t>function</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        </a:t>
            </a:r>
            <a:r>
              <a:rPr lang="en-US" sz="1400" dirty="0">
                <a:solidFill>
                  <a:srgbClr val="A1361F"/>
                </a:solidFill>
                <a:latin typeface="Courier"/>
                <a:cs typeface="Courier"/>
              </a:rPr>
              <a:t>function</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r>
              <a:rPr lang="en-US" sz="1400" dirty="0">
                <a:solidFill>
                  <a:srgbClr val="A1361F"/>
                </a:solidFill>
                <a:latin typeface="Courier"/>
                <a:cs typeface="Courier"/>
              </a:rPr>
              <a:t>return</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3247231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1852815"/>
          </a:xfrm>
          <a:prstGeom prst="rect">
            <a:avLst/>
          </a:prstGeom>
          <a:noFill/>
        </p:spPr>
        <p:txBody>
          <a:bodyPr wrap="square" rtlCol="0">
            <a:spAutoFit/>
          </a:bodyPr>
          <a:lstStyle/>
          <a:p>
            <a:pPr algn="l"/>
            <a:r>
              <a:rPr lang="en-US" sz="1600" b="1" dirty="0" smtClean="0">
                <a:latin typeface="+mn-lt"/>
              </a:rPr>
              <a:t>Object literal notation</a:t>
            </a:r>
            <a:endParaRPr lang="en-US" sz="1600" dirty="0">
              <a:latin typeface="+mn-lt"/>
            </a:endParaRPr>
          </a:p>
          <a:p>
            <a:pPr algn="l"/>
            <a:endParaRPr lang="en-US" sz="1600" dirty="0" smtClean="0"/>
          </a:p>
          <a:p>
            <a:pPr algn="l">
              <a:lnSpc>
                <a:spcPct val="130000"/>
              </a:lnSpc>
            </a:pPr>
            <a:r>
              <a:rPr lang="en-US" sz="1600" dirty="0"/>
              <a:t>Object literal notation can be thought of as an object containing a collection of </a:t>
            </a:r>
            <a:r>
              <a:rPr lang="en-US" sz="1600" dirty="0" err="1"/>
              <a:t>key:value</a:t>
            </a:r>
            <a:r>
              <a:rPr lang="en-US" sz="1600" dirty="0"/>
              <a:t> pairs with a colon separating each pair of keys and values. </a:t>
            </a:r>
            <a:endParaRPr lang="en-US" sz="1600" dirty="0" smtClean="0"/>
          </a:p>
          <a:p>
            <a:pPr algn="l">
              <a:lnSpc>
                <a:spcPct val="130000"/>
              </a:lnSpc>
            </a:pPr>
            <a:r>
              <a:rPr lang="en-US" sz="1600" dirty="0" smtClean="0"/>
              <a:t>It's </a:t>
            </a:r>
            <a:r>
              <a:rPr lang="en-US" sz="1600" dirty="0"/>
              <a:t>syntax requires a comma to be used after each </a:t>
            </a:r>
            <a:r>
              <a:rPr lang="en-US" sz="1600" dirty="0" err="1"/>
              <a:t>key:value</a:t>
            </a:r>
            <a:r>
              <a:rPr lang="en-US" sz="1600" dirty="0"/>
              <a:t> pair with the exception of the last item in your object, similar to a normal array.</a:t>
            </a:r>
          </a:p>
        </p:txBody>
      </p:sp>
      <p:sp>
        <p:nvSpPr>
          <p:cNvPr id="4" name="TextBox 3"/>
          <p:cNvSpPr txBox="1"/>
          <p:nvPr/>
        </p:nvSpPr>
        <p:spPr>
          <a:xfrm>
            <a:off x="440947" y="2829514"/>
            <a:ext cx="8072149" cy="3323987"/>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err="1">
                <a:solidFill>
                  <a:schemeClr val="tx1">
                    <a:lumMod val="85000"/>
                    <a:lumOff val="15000"/>
                  </a:schemeClr>
                </a:solidFill>
                <a:latin typeface="Courier"/>
                <a:cs typeface="Courier"/>
              </a:rPr>
              <a:t>myApplication</a:t>
            </a:r>
            <a:r>
              <a:rPr lang="en-US" sz="1400" dirty="0">
                <a:solidFill>
                  <a:schemeClr val="tx1">
                    <a:lumMod val="85000"/>
                    <a:lumOff val="15000"/>
                  </a:schemeClr>
                </a:solidFill>
                <a:latin typeface="Courier"/>
                <a:cs typeface="Courier"/>
              </a:rPr>
              <a:t> = {</a:t>
            </a:r>
          </a:p>
          <a:p>
            <a:pPr algn="l"/>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getInfo:</a:t>
            </a:r>
            <a:r>
              <a:rPr lang="en-US" sz="1400" dirty="0" err="1">
                <a:solidFill>
                  <a:srgbClr val="A1361F"/>
                </a:solidFill>
                <a:latin typeface="Courier"/>
                <a:cs typeface="Courier"/>
              </a:rPr>
              <a:t>function</a:t>
            </a:r>
            <a:r>
              <a:rPr lang="en-US" sz="1400" dirty="0">
                <a:solidFill>
                  <a:schemeClr val="tx1">
                    <a:lumMod val="85000"/>
                    <a:lumOff val="15000"/>
                  </a:schemeClr>
                </a:solidFill>
                <a:latin typeface="Courier"/>
                <a:cs typeface="Courier"/>
              </a:rPr>
              <a:t>(){ </a:t>
            </a:r>
            <a:r>
              <a:rPr lang="en-US" sz="1400" dirty="0">
                <a:solidFill>
                  <a:srgbClr val="407C15"/>
                </a:solidFill>
                <a:latin typeface="Courier"/>
                <a:cs typeface="Courier"/>
              </a:rPr>
              <a:t>/**/ </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   </a:t>
            </a:r>
            <a:r>
              <a:rPr lang="en-US" sz="1400" dirty="0">
                <a:solidFill>
                  <a:schemeClr val="accent3">
                    <a:lumMod val="75000"/>
                  </a:schemeClr>
                </a:solidFill>
                <a:latin typeface="Courier"/>
                <a:cs typeface="Courier"/>
              </a:rPr>
              <a:t> // we can also populate our object literal to support</a:t>
            </a:r>
          </a:p>
          <a:p>
            <a:pPr algn="l"/>
            <a:r>
              <a:rPr lang="en-US" sz="1400" dirty="0">
                <a:solidFill>
                  <a:schemeClr val="accent3">
                    <a:lumMod val="75000"/>
                  </a:schemeClr>
                </a:solidFill>
                <a:latin typeface="Courier"/>
                <a:cs typeface="Courier"/>
              </a:rPr>
              <a:t>    // further object literal namespaces containing anything</a:t>
            </a:r>
          </a:p>
          <a:p>
            <a:pPr algn="l"/>
            <a:r>
              <a:rPr lang="en-US" sz="1400" dirty="0">
                <a:solidFill>
                  <a:schemeClr val="accent3">
                    <a:lumMod val="75000"/>
                  </a:schemeClr>
                </a:solidFill>
                <a:latin typeface="Courier"/>
                <a:cs typeface="Courier"/>
              </a:rPr>
              <a:t>    // really:</a:t>
            </a:r>
          </a:p>
          <a:p>
            <a:pPr algn="l"/>
            <a:r>
              <a:rPr lang="en-US" sz="1400" dirty="0">
                <a:solidFill>
                  <a:schemeClr val="tx1">
                    <a:lumMod val="85000"/>
                    <a:lumOff val="15000"/>
                  </a:schemeClr>
                </a:solidFill>
                <a:latin typeface="Courier"/>
                <a:cs typeface="Courier"/>
              </a:rPr>
              <a:t>    models : {},</a:t>
            </a:r>
          </a:p>
          <a:p>
            <a:pPr algn="l"/>
            <a:r>
              <a:rPr lang="en-US" sz="1400" dirty="0">
                <a:solidFill>
                  <a:schemeClr val="tx1">
                    <a:lumMod val="85000"/>
                    <a:lumOff val="15000"/>
                  </a:schemeClr>
                </a:solidFill>
                <a:latin typeface="Courier"/>
                <a:cs typeface="Courier"/>
              </a:rPr>
              <a:t>    views : {</a:t>
            </a:r>
          </a:p>
          <a:p>
            <a:pPr algn="l"/>
            <a:r>
              <a:rPr lang="en-US" sz="1400" dirty="0">
                <a:solidFill>
                  <a:schemeClr val="tx1">
                    <a:lumMod val="85000"/>
                    <a:lumOff val="15000"/>
                  </a:schemeClr>
                </a:solidFill>
                <a:latin typeface="Courier"/>
                <a:cs typeface="Courier"/>
              </a:rPr>
              <a:t>        pages :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collections : {}</a:t>
            </a:r>
          </a:p>
          <a:p>
            <a:pPr algn="l"/>
            <a:r>
              <a:rPr lang="en-US" sz="1400" dirty="0">
                <a:solidFill>
                  <a:schemeClr val="tx1">
                    <a:lumMod val="85000"/>
                    <a:lumOff val="15000"/>
                  </a:schemeClr>
                </a:solidFill>
                <a:latin typeface="Courier"/>
                <a:cs typeface="Courier"/>
              </a:rPr>
              <a:t>}</a:t>
            </a:r>
            <a:r>
              <a:rPr lang="en-US" sz="1400" dirty="0" smtClean="0">
                <a:solidFill>
                  <a:schemeClr val="tx1">
                    <a:lumMod val="85000"/>
                    <a:lumOff val="15000"/>
                  </a:schemeClr>
                </a:solidFill>
                <a:latin typeface="Courier"/>
                <a:cs typeface="Courier"/>
              </a:rPr>
              <a:t>;</a:t>
            </a:r>
          </a:p>
          <a:p>
            <a:pPr algn="l"/>
            <a:r>
              <a:rPr lang="en-US" sz="1400" dirty="0">
                <a:solidFill>
                  <a:schemeClr val="accent3">
                    <a:lumMod val="75000"/>
                  </a:schemeClr>
                </a:solidFill>
                <a:latin typeface="Courier"/>
                <a:cs typeface="Courier"/>
              </a:rPr>
              <a:t>// One can also opt for adding properties directly to the namespace:</a:t>
            </a:r>
            <a:endParaRPr lang="en-US" sz="1400" dirty="0" smtClean="0">
              <a:solidFill>
                <a:schemeClr val="accent3">
                  <a:lumMod val="75000"/>
                </a:schemeClr>
              </a:solidFill>
              <a:latin typeface="Courier"/>
              <a:cs typeface="Courier"/>
            </a:endParaRPr>
          </a:p>
          <a:p>
            <a:pPr algn="l"/>
            <a:r>
              <a:rPr lang="en-US" sz="1400" dirty="0" err="1">
                <a:solidFill>
                  <a:schemeClr val="tx1">
                    <a:lumMod val="85000"/>
                    <a:lumOff val="15000"/>
                  </a:schemeClr>
                </a:solidFill>
                <a:latin typeface="Courier"/>
                <a:cs typeface="Courier"/>
              </a:rPr>
              <a:t>myApplication.foo</a:t>
            </a:r>
            <a:r>
              <a:rPr lang="en-US" sz="1400" dirty="0">
                <a:solidFill>
                  <a:schemeClr val="tx1">
                    <a:lumMod val="85000"/>
                    <a:lumOff val="15000"/>
                  </a:schemeClr>
                </a:solidFill>
                <a:latin typeface="Courier"/>
                <a:cs typeface="Courier"/>
              </a:rPr>
              <a:t> = </a:t>
            </a:r>
            <a:r>
              <a:rPr lang="en-US" sz="1400" dirty="0">
                <a:solidFill>
                  <a:schemeClr val="accent4">
                    <a:lumMod val="75000"/>
                  </a:schemeClr>
                </a:solidFill>
                <a:latin typeface="Courier"/>
                <a:cs typeface="Courier"/>
              </a:rPr>
              <a:t>function</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    </a:t>
            </a:r>
            <a:r>
              <a:rPr lang="en-US" sz="1400" dirty="0">
                <a:solidFill>
                  <a:srgbClr val="A1361F"/>
                </a:solidFill>
                <a:latin typeface="Courier"/>
                <a:cs typeface="Courier"/>
              </a:rPr>
              <a:t>return</a:t>
            </a:r>
            <a:r>
              <a:rPr lang="en-US" sz="1400" dirty="0">
                <a:solidFill>
                  <a:schemeClr val="tx1">
                    <a:lumMod val="85000"/>
                    <a:lumOff val="15000"/>
                  </a:schemeClr>
                </a:solidFill>
                <a:latin typeface="Courier"/>
                <a:cs typeface="Courier"/>
              </a:rPr>
              <a:t> "</a:t>
            </a:r>
            <a:r>
              <a:rPr lang="en-US" sz="1400" dirty="0">
                <a:solidFill>
                  <a:schemeClr val="tx2">
                    <a:lumMod val="75000"/>
                  </a:schemeClr>
                </a:solidFill>
                <a:latin typeface="Courier"/>
                <a:cs typeface="Courier"/>
              </a:rPr>
              <a:t>bar</a:t>
            </a:r>
            <a:r>
              <a:rPr lang="en-US" sz="1400" dirty="0">
                <a:solidFill>
                  <a:schemeClr val="tx1">
                    <a:lumMod val="85000"/>
                    <a:lumOff val="15000"/>
                  </a:schemeClr>
                </a:solidFill>
                <a:latin typeface="Courier"/>
                <a:cs typeface="Courier"/>
              </a:rPr>
              <a:t>";</a:t>
            </a:r>
          </a:p>
          <a:p>
            <a:pPr algn="l"/>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2023080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Nested </a:t>
            </a:r>
            <a:r>
              <a:rPr lang="en-US" sz="1600" b="1" dirty="0" err="1" smtClean="0">
                <a:latin typeface="+mn-lt"/>
              </a:rPr>
              <a:t>namespacing</a:t>
            </a:r>
            <a:endParaRPr lang="en-US" sz="1600" dirty="0">
              <a:latin typeface="+mn-lt"/>
            </a:endParaRPr>
          </a:p>
          <a:p>
            <a:pPr algn="l"/>
            <a:endParaRPr lang="en-US" sz="1600" dirty="0" smtClean="0"/>
          </a:p>
          <a:p>
            <a:pPr algn="l">
              <a:lnSpc>
                <a:spcPct val="130000"/>
              </a:lnSpc>
            </a:pPr>
            <a:r>
              <a:rPr lang="en-US" sz="1600" dirty="0"/>
              <a:t>An extension of the object literal pattern is nested </a:t>
            </a:r>
            <a:r>
              <a:rPr lang="en-US" sz="1600" dirty="0" err="1"/>
              <a:t>namespacing</a:t>
            </a:r>
            <a:r>
              <a:rPr lang="en-US" sz="1600" dirty="0"/>
              <a:t>. </a:t>
            </a:r>
            <a:endParaRPr lang="en-US" sz="1600" dirty="0" smtClean="0"/>
          </a:p>
          <a:p>
            <a:pPr algn="l">
              <a:lnSpc>
                <a:spcPct val="130000"/>
              </a:lnSpc>
            </a:pPr>
            <a:r>
              <a:rPr lang="en-US" sz="1600" dirty="0" smtClean="0"/>
              <a:t>It's </a:t>
            </a:r>
            <a:r>
              <a:rPr lang="en-US" sz="1600" dirty="0"/>
              <a:t>another common pattern used that offers a lower risk of collision due to the fact that even if a namespace already exists, it's unlikely the same nested children do</a:t>
            </a:r>
            <a:r>
              <a:rPr lang="en-US" sz="1600" dirty="0" smtClean="0"/>
              <a:t>.</a:t>
            </a:r>
            <a:endParaRPr lang="en-US" sz="1600" dirty="0"/>
          </a:p>
        </p:txBody>
      </p:sp>
      <p:sp>
        <p:nvSpPr>
          <p:cNvPr id="4" name="TextBox 3"/>
          <p:cNvSpPr txBox="1"/>
          <p:nvPr/>
        </p:nvSpPr>
        <p:spPr>
          <a:xfrm>
            <a:off x="440947" y="2509948"/>
            <a:ext cx="8072149" cy="307777"/>
          </a:xfrm>
          <a:prstGeom prst="rect">
            <a:avLst/>
          </a:prstGeom>
          <a:noFill/>
          <a:ln>
            <a:solidFill>
              <a:schemeClr val="bg1">
                <a:lumMod val="50000"/>
              </a:schemeClr>
            </a:solidFill>
            <a:prstDash val="dash"/>
          </a:ln>
        </p:spPr>
        <p:txBody>
          <a:bodyPr wrap="square" rtlCol="0">
            <a:spAutoFit/>
          </a:bodyPr>
          <a:lstStyle/>
          <a:p>
            <a:pPr algn="l"/>
            <a:r>
              <a:rPr lang="tr-TR" sz="1400" dirty="0">
                <a:solidFill>
                  <a:schemeClr val="tx1">
                    <a:lumMod val="85000"/>
                    <a:lumOff val="15000"/>
                  </a:schemeClr>
                </a:solidFill>
                <a:latin typeface="Courier"/>
                <a:cs typeface="Courier"/>
              </a:rPr>
              <a:t>YAHOO.util.Dom.getElementsByClassName('</a:t>
            </a:r>
            <a:r>
              <a:rPr lang="tr-TR" sz="1400" dirty="0">
                <a:solidFill>
                  <a:schemeClr val="tx2">
                    <a:lumMod val="75000"/>
                  </a:schemeClr>
                </a:solidFill>
                <a:latin typeface="Courier"/>
                <a:cs typeface="Courier"/>
              </a:rPr>
              <a:t>test</a:t>
            </a:r>
            <a:r>
              <a:rPr lang="tr-TR" sz="1400" dirty="0">
                <a:solidFill>
                  <a:schemeClr val="tx1">
                    <a:lumMod val="85000"/>
                    <a:lumOff val="15000"/>
                  </a:schemeClr>
                </a:solidFill>
                <a:latin typeface="Courier"/>
                <a:cs typeface="Courier"/>
              </a:rPr>
              <a:t>');</a:t>
            </a:r>
            <a:endParaRPr lang="en-US" sz="1400" dirty="0">
              <a:solidFill>
                <a:schemeClr val="tx1">
                  <a:lumMod val="85000"/>
                  <a:lumOff val="15000"/>
                </a:schemeClr>
              </a:solidFill>
              <a:latin typeface="Courier"/>
              <a:cs typeface="Courier"/>
            </a:endParaRPr>
          </a:p>
        </p:txBody>
      </p:sp>
      <p:sp>
        <p:nvSpPr>
          <p:cNvPr id="5" name="TextBox 4"/>
          <p:cNvSpPr txBox="1"/>
          <p:nvPr/>
        </p:nvSpPr>
        <p:spPr>
          <a:xfrm>
            <a:off x="241398" y="2987795"/>
            <a:ext cx="8655269" cy="400110"/>
          </a:xfrm>
          <a:prstGeom prst="rect">
            <a:avLst/>
          </a:prstGeom>
          <a:noFill/>
        </p:spPr>
        <p:txBody>
          <a:bodyPr wrap="square" rtlCol="0">
            <a:spAutoFit/>
          </a:bodyPr>
          <a:lstStyle/>
          <a:p>
            <a:pPr algn="l">
              <a:lnSpc>
                <a:spcPct val="130000"/>
              </a:lnSpc>
            </a:pPr>
            <a:r>
              <a:rPr lang="en-US" sz="1600" dirty="0"/>
              <a:t>A sample implementation of nested </a:t>
            </a:r>
            <a:r>
              <a:rPr lang="en-US" sz="1600" dirty="0" err="1"/>
              <a:t>namespacing</a:t>
            </a:r>
            <a:r>
              <a:rPr lang="en-US" sz="1600" dirty="0"/>
              <a:t> may look like this:</a:t>
            </a:r>
          </a:p>
        </p:txBody>
      </p:sp>
      <p:sp>
        <p:nvSpPr>
          <p:cNvPr id="6" name="TextBox 5"/>
          <p:cNvSpPr txBox="1"/>
          <p:nvPr/>
        </p:nvSpPr>
        <p:spPr>
          <a:xfrm>
            <a:off x="440947" y="3599708"/>
            <a:ext cx="8072149" cy="2670475"/>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err="1">
                <a:solidFill>
                  <a:schemeClr val="tx1">
                    <a:lumMod val="85000"/>
                    <a:lumOff val="15000"/>
                  </a:schemeClr>
                </a:solidFill>
                <a:latin typeface="Courier"/>
                <a:cs typeface="Courier"/>
              </a:rPr>
              <a:t>myApp</a:t>
            </a:r>
            <a:r>
              <a:rPr lang="en-US" sz="1400" dirty="0">
                <a:solidFill>
                  <a:schemeClr val="tx1">
                    <a:lumMod val="85000"/>
                    <a:lumOff val="15000"/>
                  </a:schemeClr>
                </a:solidFill>
                <a:latin typeface="Courier"/>
                <a:cs typeface="Courier"/>
              </a:rPr>
              <a:t> =  </a:t>
            </a:r>
            <a:r>
              <a:rPr lang="en-US" sz="1400" dirty="0" err="1">
                <a:solidFill>
                  <a:schemeClr val="tx1">
                    <a:lumMod val="85000"/>
                    <a:lumOff val="15000"/>
                  </a:schemeClr>
                </a:solidFill>
                <a:latin typeface="Courier"/>
                <a:cs typeface="Courier"/>
              </a:rPr>
              <a:t>myApp</a:t>
            </a:r>
            <a:r>
              <a:rPr lang="en-US" sz="1400" dirty="0">
                <a:solidFill>
                  <a:schemeClr val="tx1">
                    <a:lumMod val="85000"/>
                    <a:lumOff val="15000"/>
                  </a:schemeClr>
                </a:solidFill>
                <a:latin typeface="Courier"/>
                <a:cs typeface="Courier"/>
              </a:rPr>
              <a:t> || {};</a:t>
            </a:r>
          </a:p>
          <a:p>
            <a:pPr algn="l">
              <a:lnSpc>
                <a:spcPct val="120000"/>
              </a:lnSpc>
            </a:pPr>
            <a:r>
              <a:rPr lang="en-US" sz="1400" dirty="0">
                <a:solidFill>
                  <a:schemeClr val="accent3">
                    <a:lumMod val="75000"/>
                  </a:schemeClr>
                </a:solidFill>
                <a:latin typeface="Courier"/>
                <a:cs typeface="Courier"/>
              </a:rPr>
              <a:t>// perform a similar existence check when defining nested</a:t>
            </a:r>
          </a:p>
          <a:p>
            <a:pPr algn="l">
              <a:lnSpc>
                <a:spcPct val="120000"/>
              </a:lnSpc>
            </a:pPr>
            <a:r>
              <a:rPr lang="en-US" sz="1400" dirty="0">
                <a:solidFill>
                  <a:schemeClr val="accent3">
                    <a:lumMod val="75000"/>
                  </a:schemeClr>
                </a:solidFill>
                <a:latin typeface="Courier"/>
                <a:cs typeface="Courier"/>
              </a:rPr>
              <a:t>// children</a:t>
            </a:r>
          </a:p>
          <a:p>
            <a:pPr algn="l">
              <a:lnSpc>
                <a:spcPct val="120000"/>
              </a:lnSpc>
            </a:pPr>
            <a:r>
              <a:rPr lang="en-US" sz="1400" dirty="0" err="1">
                <a:solidFill>
                  <a:schemeClr val="tx1">
                    <a:lumMod val="85000"/>
                    <a:lumOff val="15000"/>
                  </a:schemeClr>
                </a:solidFill>
                <a:latin typeface="Courier"/>
                <a:cs typeface="Courier"/>
              </a:rPr>
              <a:t>myApp.routers</a:t>
            </a:r>
            <a:r>
              <a:rPr lang="en-US" sz="1400" dirty="0">
                <a:solidFill>
                  <a:schemeClr val="tx1">
                    <a:lumMod val="85000"/>
                    <a:lumOff val="15000"/>
                  </a:schemeClr>
                </a:solidFill>
                <a:latin typeface="Courier"/>
                <a:cs typeface="Courier"/>
              </a:rPr>
              <a:t> = </a:t>
            </a:r>
            <a:r>
              <a:rPr lang="en-US" sz="1400" dirty="0" err="1">
                <a:solidFill>
                  <a:schemeClr val="tx1">
                    <a:lumMod val="85000"/>
                    <a:lumOff val="15000"/>
                  </a:schemeClr>
                </a:solidFill>
                <a:latin typeface="Courier"/>
                <a:cs typeface="Courier"/>
              </a:rPr>
              <a:t>myApp.routers</a:t>
            </a:r>
            <a:r>
              <a:rPr lang="en-US" sz="1400" dirty="0">
                <a:solidFill>
                  <a:schemeClr val="tx1">
                    <a:lumMod val="85000"/>
                    <a:lumOff val="15000"/>
                  </a:schemeClr>
                </a:solidFill>
                <a:latin typeface="Courier"/>
                <a:cs typeface="Courier"/>
              </a:rPr>
              <a:t> || {};</a:t>
            </a:r>
          </a:p>
          <a:p>
            <a:pPr algn="l">
              <a:lnSpc>
                <a:spcPct val="120000"/>
              </a:lnSpc>
            </a:pPr>
            <a:r>
              <a:rPr lang="en-US" sz="1400" dirty="0" err="1" smtClean="0">
                <a:solidFill>
                  <a:schemeClr val="tx1">
                    <a:lumMod val="85000"/>
                    <a:lumOff val="15000"/>
                  </a:schemeClr>
                </a:solidFill>
                <a:latin typeface="Courier"/>
                <a:cs typeface="Courier"/>
              </a:rPr>
              <a:t>myApp.model</a:t>
            </a:r>
            <a:r>
              <a:rPr lang="en-US" sz="1400" dirty="0" smtClean="0">
                <a:solidFill>
                  <a:schemeClr val="tx1">
                    <a:lumMod val="85000"/>
                    <a:lumOff val="15000"/>
                  </a:schemeClr>
                </a:solidFill>
                <a:latin typeface="Courier"/>
                <a:cs typeface="Courier"/>
              </a:rPr>
              <a:t> = </a:t>
            </a:r>
            <a:r>
              <a:rPr lang="en-US" sz="1400" dirty="0" err="1" smtClean="0">
                <a:solidFill>
                  <a:schemeClr val="tx1">
                    <a:lumMod val="85000"/>
                    <a:lumOff val="15000"/>
                  </a:schemeClr>
                </a:solidFill>
                <a:latin typeface="Courier"/>
                <a:cs typeface="Courier"/>
              </a:rPr>
              <a:t>myApp.model</a:t>
            </a:r>
            <a:r>
              <a:rPr lang="en-US" sz="1400" dirty="0" smtClean="0">
                <a:solidFill>
                  <a:schemeClr val="tx1">
                    <a:lumMod val="85000"/>
                    <a:lumOff val="15000"/>
                  </a:schemeClr>
                </a:solidFill>
                <a:latin typeface="Courier"/>
                <a:cs typeface="Courier"/>
              </a:rPr>
              <a:t> || {};</a:t>
            </a:r>
            <a:endParaRPr lang="en-US" sz="1400" dirty="0">
              <a:solidFill>
                <a:schemeClr val="tx1">
                  <a:lumMod val="85000"/>
                  <a:lumOff val="15000"/>
                </a:schemeClr>
              </a:solidFill>
              <a:latin typeface="Courier"/>
              <a:cs typeface="Courier"/>
            </a:endParaRPr>
          </a:p>
          <a:p>
            <a:pPr algn="l">
              <a:lnSpc>
                <a:spcPct val="120000"/>
              </a:lnSpc>
            </a:pPr>
            <a:r>
              <a:rPr lang="en-US" sz="1400" dirty="0" err="1">
                <a:solidFill>
                  <a:schemeClr val="tx1">
                    <a:lumMod val="85000"/>
                    <a:lumOff val="15000"/>
                  </a:schemeClr>
                </a:solidFill>
                <a:latin typeface="Courier"/>
                <a:cs typeface="Courier"/>
              </a:rPr>
              <a:t>myApp.model.special</a:t>
            </a:r>
            <a:r>
              <a:rPr lang="en-US" sz="1400" dirty="0">
                <a:solidFill>
                  <a:schemeClr val="tx1">
                    <a:lumMod val="85000"/>
                    <a:lumOff val="15000"/>
                  </a:schemeClr>
                </a:solidFill>
                <a:latin typeface="Courier"/>
                <a:cs typeface="Courier"/>
              </a:rPr>
              <a:t> = </a:t>
            </a:r>
            <a:r>
              <a:rPr lang="en-US" sz="1400" dirty="0" err="1">
                <a:solidFill>
                  <a:schemeClr val="tx1">
                    <a:lumMod val="85000"/>
                    <a:lumOff val="15000"/>
                  </a:schemeClr>
                </a:solidFill>
                <a:latin typeface="Courier"/>
                <a:cs typeface="Courier"/>
              </a:rPr>
              <a:t>myApp.model.special</a:t>
            </a:r>
            <a:r>
              <a:rPr lang="en-US" sz="1400" dirty="0">
                <a:solidFill>
                  <a:schemeClr val="tx1">
                    <a:lumMod val="85000"/>
                    <a:lumOff val="15000"/>
                  </a:schemeClr>
                </a:solidFill>
                <a:latin typeface="Courier"/>
                <a:cs typeface="Courier"/>
              </a:rPr>
              <a:t> || {};</a:t>
            </a:r>
          </a:p>
          <a:p>
            <a:pPr algn="l">
              <a:lnSpc>
                <a:spcPct val="120000"/>
              </a:lnSpc>
            </a:pPr>
            <a:r>
              <a:rPr lang="en-US" sz="1400" dirty="0">
                <a:solidFill>
                  <a:srgbClr val="407C15"/>
                </a:solidFill>
                <a:latin typeface="Courier"/>
                <a:cs typeface="Courier"/>
              </a:rPr>
              <a:t>// nested namespaces can be as complex as required:</a:t>
            </a:r>
          </a:p>
          <a:p>
            <a:pPr algn="l">
              <a:lnSpc>
                <a:spcPct val="120000"/>
              </a:lnSpc>
            </a:pPr>
            <a:r>
              <a:rPr lang="en-US" sz="1400" dirty="0">
                <a:solidFill>
                  <a:srgbClr val="407C15"/>
                </a:solidFill>
                <a:latin typeface="Courier"/>
                <a:cs typeface="Courier"/>
              </a:rPr>
              <a:t>// myApp.utilities.charting.html5.plotGraph(/*..*/);</a:t>
            </a:r>
          </a:p>
          <a:p>
            <a:pPr algn="l">
              <a:lnSpc>
                <a:spcPct val="120000"/>
              </a:lnSpc>
            </a:pPr>
            <a:r>
              <a:rPr lang="en-US" sz="1400" dirty="0">
                <a:solidFill>
                  <a:srgbClr val="407C15"/>
                </a:solidFill>
                <a:latin typeface="Courier"/>
                <a:cs typeface="Courier"/>
              </a:rPr>
              <a:t>// </a:t>
            </a:r>
            <a:r>
              <a:rPr lang="en-US" sz="1400" dirty="0" err="1">
                <a:solidFill>
                  <a:srgbClr val="407C15"/>
                </a:solidFill>
                <a:latin typeface="Courier"/>
                <a:cs typeface="Courier"/>
              </a:rPr>
              <a:t>myApp.modules.financePlanner.getSummary</a:t>
            </a:r>
            <a:r>
              <a:rPr lang="en-US" sz="1400" dirty="0">
                <a:solidFill>
                  <a:srgbClr val="407C15"/>
                </a:solidFill>
                <a:latin typeface="Courier"/>
                <a:cs typeface="Courier"/>
              </a:rPr>
              <a:t>();</a:t>
            </a:r>
          </a:p>
          <a:p>
            <a:pPr algn="l">
              <a:lnSpc>
                <a:spcPct val="120000"/>
              </a:lnSpc>
            </a:pPr>
            <a:r>
              <a:rPr lang="en-US" sz="1400" dirty="0">
                <a:solidFill>
                  <a:srgbClr val="407C15"/>
                </a:solidFill>
                <a:latin typeface="Courier"/>
                <a:cs typeface="Courier"/>
              </a:rPr>
              <a:t>// </a:t>
            </a:r>
            <a:r>
              <a:rPr lang="en-US" sz="1400" dirty="0" err="1">
                <a:solidFill>
                  <a:srgbClr val="407C15"/>
                </a:solidFill>
                <a:latin typeface="Courier"/>
                <a:cs typeface="Courier"/>
              </a:rPr>
              <a:t>myApp.services.social.facebook.realtimeStream.getLatest</a:t>
            </a:r>
            <a:r>
              <a:rPr lang="en-US" sz="1400" dirty="0">
                <a:solidFill>
                  <a:srgbClr val="407C15"/>
                </a:solidFill>
                <a:latin typeface="Courier"/>
                <a:cs typeface="Courier"/>
              </a:rPr>
              <a:t>();</a:t>
            </a:r>
          </a:p>
        </p:txBody>
      </p:sp>
    </p:spTree>
    <p:extLst>
      <p:ext uri="{BB962C8B-B14F-4D97-AF65-F5344CB8AC3E}">
        <p14:creationId xmlns:p14="http://schemas.microsoft.com/office/powerpoint/2010/main" val="1381237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2492990"/>
          </a:xfrm>
          <a:prstGeom prst="rect">
            <a:avLst/>
          </a:prstGeom>
          <a:noFill/>
        </p:spPr>
        <p:txBody>
          <a:bodyPr wrap="square" rtlCol="0">
            <a:spAutoFit/>
          </a:bodyPr>
          <a:lstStyle/>
          <a:p>
            <a:pPr algn="l"/>
            <a:r>
              <a:rPr lang="en-US" sz="1600" b="1" dirty="0" smtClean="0">
                <a:latin typeface="+mn-lt"/>
              </a:rPr>
              <a:t>Immediately-invoked Function Expressions (IIFE)s</a:t>
            </a:r>
            <a:endParaRPr lang="en-US" sz="1600" dirty="0">
              <a:latin typeface="+mn-lt"/>
            </a:endParaRPr>
          </a:p>
          <a:p>
            <a:pPr algn="l"/>
            <a:endParaRPr lang="en-US" sz="1600" dirty="0" smtClean="0"/>
          </a:p>
          <a:p>
            <a:pPr algn="l">
              <a:lnSpc>
                <a:spcPct val="130000"/>
              </a:lnSpc>
            </a:pPr>
            <a:r>
              <a:rPr lang="en-US" sz="1600" dirty="0"/>
              <a:t>An IIFE is effectively an unnamed function which is immediately invoked after it's been defined. In JavaScript, because both variables and functions explicitly defined within such a context may only be accessed inside of it, function invocation provides an easy means to achieving privacy</a:t>
            </a:r>
            <a:r>
              <a:rPr lang="en-US" sz="1600" dirty="0" smtClean="0"/>
              <a:t>.</a:t>
            </a:r>
          </a:p>
          <a:p>
            <a:pPr algn="l">
              <a:lnSpc>
                <a:spcPct val="130000"/>
              </a:lnSpc>
            </a:pPr>
            <a:r>
              <a:rPr lang="en-US" sz="1600" dirty="0" smtClean="0"/>
              <a:t>A simple </a:t>
            </a:r>
            <a:r>
              <a:rPr lang="en-US" sz="1600" dirty="0"/>
              <a:t>version of an IIFE could be the following:</a:t>
            </a:r>
          </a:p>
          <a:p>
            <a:pPr algn="l">
              <a:lnSpc>
                <a:spcPct val="130000"/>
              </a:lnSpc>
            </a:pPr>
            <a:endParaRPr lang="en-US" sz="1600" dirty="0"/>
          </a:p>
        </p:txBody>
      </p:sp>
      <p:sp>
        <p:nvSpPr>
          <p:cNvPr id="6" name="TextBox 5"/>
          <p:cNvSpPr txBox="1"/>
          <p:nvPr/>
        </p:nvSpPr>
        <p:spPr>
          <a:xfrm>
            <a:off x="440947" y="3230998"/>
            <a:ext cx="8072149" cy="2929007"/>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a:solidFill>
                  <a:schemeClr val="tx1">
                    <a:lumMod val="85000"/>
                    <a:lumOff val="15000"/>
                  </a:schemeClr>
                </a:solidFill>
                <a:latin typeface="Courier"/>
                <a:cs typeface="Courier"/>
              </a:rPr>
              <a:t>namespace = namespace || {};</a:t>
            </a:r>
          </a:p>
          <a:p>
            <a:pPr algn="l">
              <a:lnSpc>
                <a:spcPct val="120000"/>
              </a:lnSpc>
            </a:pPr>
            <a:r>
              <a:rPr lang="en-US" sz="1400" dirty="0">
                <a:solidFill>
                  <a:schemeClr val="accent3">
                    <a:lumMod val="75000"/>
                  </a:schemeClr>
                </a:solidFill>
                <a:latin typeface="Courier"/>
                <a:cs typeface="Courier"/>
              </a:rPr>
              <a:t>// here a namespace object is passed as a function</a:t>
            </a:r>
          </a:p>
          <a:p>
            <a:pPr algn="l">
              <a:lnSpc>
                <a:spcPct val="120000"/>
              </a:lnSpc>
            </a:pPr>
            <a:r>
              <a:rPr lang="en-US" sz="1400" dirty="0">
                <a:solidFill>
                  <a:schemeClr val="accent3">
                    <a:lumMod val="75000"/>
                  </a:schemeClr>
                </a:solidFill>
                <a:latin typeface="Courier"/>
                <a:cs typeface="Courier"/>
              </a:rPr>
              <a:t>// parameter, where we assign public methods and</a:t>
            </a:r>
          </a:p>
          <a:p>
            <a:pPr algn="l">
              <a:lnSpc>
                <a:spcPct val="120000"/>
              </a:lnSpc>
            </a:pPr>
            <a:r>
              <a:rPr lang="en-US" sz="1400" dirty="0">
                <a:solidFill>
                  <a:schemeClr val="accent3">
                    <a:lumMod val="75000"/>
                  </a:schemeClr>
                </a:solidFill>
                <a:latin typeface="Courier"/>
                <a:cs typeface="Courier"/>
              </a:rPr>
              <a:t>// properties to it</a:t>
            </a:r>
          </a:p>
          <a:p>
            <a:pPr algn="l">
              <a:lnSpc>
                <a:spcPct val="120000"/>
              </a:lnSpc>
            </a:pPr>
            <a:r>
              <a:rPr lang="en-US" sz="1400" dirty="0">
                <a:solidFill>
                  <a:schemeClr val="tx1">
                    <a:lumMod val="85000"/>
                    <a:lumOff val="15000"/>
                  </a:schemeClr>
                </a:solidFill>
                <a:latin typeface="Courier"/>
                <a:cs typeface="Courier"/>
              </a:rPr>
              <a:t>(</a:t>
            </a:r>
            <a:r>
              <a:rPr lang="en-US" sz="1400" dirty="0">
                <a:solidFill>
                  <a:srgbClr val="A1361F"/>
                </a:solidFill>
                <a:latin typeface="Courier"/>
                <a:cs typeface="Courier"/>
              </a:rPr>
              <a:t>function</a:t>
            </a:r>
            <a:r>
              <a:rPr lang="en-US" sz="1400" dirty="0">
                <a:solidFill>
                  <a:schemeClr val="tx1">
                    <a:lumMod val="85000"/>
                    <a:lumOff val="15000"/>
                  </a:schemeClr>
                </a:solidFill>
                <a:latin typeface="Courier"/>
                <a:cs typeface="Courier"/>
              </a:rPr>
              <a:t>( o ){</a:t>
            </a:r>
          </a:p>
          <a:p>
            <a:pPr algn="l">
              <a:lnSpc>
                <a:spcPct val="120000"/>
              </a:lnSpc>
            </a:pP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o.foo</a:t>
            </a:r>
            <a:r>
              <a:rPr lang="en-US" sz="1400" dirty="0">
                <a:solidFill>
                  <a:schemeClr val="tx1">
                    <a:lumMod val="85000"/>
                    <a:lumOff val="15000"/>
                  </a:schemeClr>
                </a:solidFill>
                <a:latin typeface="Courier"/>
                <a:cs typeface="Courier"/>
              </a:rPr>
              <a:t> = "</a:t>
            </a:r>
            <a:r>
              <a:rPr lang="en-US" sz="1400" dirty="0">
                <a:solidFill>
                  <a:schemeClr val="tx2">
                    <a:lumMod val="75000"/>
                  </a:schemeClr>
                </a:solidFill>
                <a:latin typeface="Courier"/>
                <a:cs typeface="Courier"/>
              </a:rPr>
              <a:t>foo</a:t>
            </a:r>
            <a:r>
              <a:rPr lang="en-US" sz="1400" dirty="0">
                <a:solidFill>
                  <a:schemeClr val="tx1">
                    <a:lumMod val="85000"/>
                    <a:lumOff val="15000"/>
                  </a:schemeClr>
                </a:solidFill>
                <a:latin typeface="Courier"/>
                <a:cs typeface="Courier"/>
              </a:rPr>
              <a:t>";</a:t>
            </a:r>
          </a:p>
          <a:p>
            <a:pPr algn="l">
              <a:lnSpc>
                <a:spcPct val="120000"/>
              </a:lnSpc>
            </a:pP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o.bar</a:t>
            </a:r>
            <a:r>
              <a:rPr lang="en-US" sz="1400" dirty="0">
                <a:solidFill>
                  <a:schemeClr val="tx1">
                    <a:lumMod val="85000"/>
                    <a:lumOff val="15000"/>
                  </a:schemeClr>
                </a:solidFill>
                <a:latin typeface="Courier"/>
                <a:cs typeface="Courier"/>
              </a:rPr>
              <a:t> = </a:t>
            </a:r>
            <a:r>
              <a:rPr lang="en-US" sz="1400" dirty="0">
                <a:solidFill>
                  <a:srgbClr val="A1361F"/>
                </a:solidFill>
                <a:latin typeface="Courier"/>
                <a:cs typeface="Courier"/>
              </a:rPr>
              <a:t>function</a:t>
            </a:r>
            <a:r>
              <a:rPr lang="en-US" sz="1400" dirty="0">
                <a:solidFill>
                  <a:schemeClr val="tx1">
                    <a:lumMod val="85000"/>
                    <a:lumOff val="15000"/>
                  </a:schemeClr>
                </a:solidFill>
                <a:latin typeface="Courier"/>
                <a:cs typeface="Courier"/>
              </a:rPr>
              <a:t>(){</a:t>
            </a:r>
          </a:p>
          <a:p>
            <a:pPr algn="l">
              <a:lnSpc>
                <a:spcPct val="120000"/>
              </a:lnSpc>
            </a:pPr>
            <a:r>
              <a:rPr lang="en-US" sz="1400" dirty="0">
                <a:solidFill>
                  <a:schemeClr val="tx1">
                    <a:lumMod val="85000"/>
                    <a:lumOff val="15000"/>
                  </a:schemeClr>
                </a:solidFill>
                <a:latin typeface="Courier"/>
                <a:cs typeface="Courier"/>
              </a:rPr>
              <a:t>        </a:t>
            </a:r>
            <a:r>
              <a:rPr lang="en-US" sz="1400" dirty="0">
                <a:solidFill>
                  <a:srgbClr val="A1361F"/>
                </a:solidFill>
                <a:latin typeface="Courier"/>
                <a:cs typeface="Courier"/>
              </a:rPr>
              <a:t>return</a:t>
            </a:r>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bar</a:t>
            </a:r>
            <a:r>
              <a:rPr lang="en-US" sz="1400" dirty="0">
                <a:solidFill>
                  <a:schemeClr val="tx1">
                    <a:lumMod val="85000"/>
                    <a:lumOff val="15000"/>
                  </a:schemeClr>
                </a:solidFill>
                <a:latin typeface="Courier"/>
                <a:cs typeface="Courier"/>
              </a:rPr>
              <a:t>";</a:t>
            </a:r>
          </a:p>
          <a:p>
            <a:pPr algn="l">
              <a:lnSpc>
                <a:spcPct val="120000"/>
              </a:lnSpc>
            </a:pPr>
            <a:r>
              <a:rPr lang="en-US" sz="1400" dirty="0">
                <a:solidFill>
                  <a:schemeClr val="tx1">
                    <a:lumMod val="85000"/>
                    <a:lumOff val="15000"/>
                  </a:schemeClr>
                </a:solidFill>
                <a:latin typeface="Courier"/>
                <a:cs typeface="Courier"/>
              </a:rPr>
              <a:t>    };</a:t>
            </a:r>
          </a:p>
          <a:p>
            <a:pPr algn="l">
              <a:lnSpc>
                <a:spcPct val="120000"/>
              </a:lnSpc>
            </a:pPr>
            <a:r>
              <a:rPr lang="en-US" sz="1400" dirty="0">
                <a:solidFill>
                  <a:schemeClr val="tx1">
                    <a:lumMod val="85000"/>
                    <a:lumOff val="15000"/>
                  </a:schemeClr>
                </a:solidFill>
                <a:latin typeface="Courier"/>
                <a:cs typeface="Courier"/>
              </a:rPr>
              <a:t>})(namespace);</a:t>
            </a:r>
          </a:p>
          <a:p>
            <a:pPr algn="l">
              <a:lnSpc>
                <a:spcPct val="120000"/>
              </a:lnSpc>
            </a:pPr>
            <a:r>
              <a:rPr lang="en-US" sz="1400" dirty="0" err="1">
                <a:solidFill>
                  <a:schemeClr val="tx1">
                    <a:lumMod val="85000"/>
                    <a:lumOff val="15000"/>
                  </a:schemeClr>
                </a:solidFill>
                <a:latin typeface="Courier"/>
                <a:cs typeface="Courier"/>
              </a:rPr>
              <a:t>console.log</a:t>
            </a:r>
            <a:r>
              <a:rPr lang="en-US" sz="1400" dirty="0">
                <a:solidFill>
                  <a:schemeClr val="tx1">
                    <a:lumMod val="85000"/>
                    <a:lumOff val="15000"/>
                  </a:schemeClr>
                </a:solidFill>
                <a:latin typeface="Courier"/>
                <a:cs typeface="Courier"/>
              </a:rPr>
              <a:t>(namespace);</a:t>
            </a:r>
          </a:p>
        </p:txBody>
      </p:sp>
    </p:spTree>
    <p:extLst>
      <p:ext uri="{BB962C8B-B14F-4D97-AF65-F5344CB8AC3E}">
        <p14:creationId xmlns:p14="http://schemas.microsoft.com/office/powerpoint/2010/main" val="734568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Namespace</a:t>
            </a:r>
            <a:endParaRPr lang="en-GB" sz="2400" b="0" dirty="0">
              <a:solidFill>
                <a:schemeClr val="bg1"/>
              </a:solidFill>
            </a:endParaRPr>
          </a:p>
        </p:txBody>
      </p:sp>
      <p:sp>
        <p:nvSpPr>
          <p:cNvPr id="9" name="TextBox 8"/>
          <p:cNvSpPr txBox="1"/>
          <p:nvPr/>
        </p:nvSpPr>
        <p:spPr>
          <a:xfrm>
            <a:off x="236482" y="819801"/>
            <a:ext cx="8655269" cy="2747419"/>
          </a:xfrm>
          <a:prstGeom prst="rect">
            <a:avLst/>
          </a:prstGeom>
          <a:noFill/>
        </p:spPr>
        <p:txBody>
          <a:bodyPr wrap="square" rtlCol="0">
            <a:spAutoFit/>
          </a:bodyPr>
          <a:lstStyle/>
          <a:p>
            <a:pPr algn="l"/>
            <a:r>
              <a:rPr lang="en-US" sz="1600" b="1" dirty="0" smtClean="0">
                <a:latin typeface="+mn-lt"/>
              </a:rPr>
              <a:t>Namespace Injection</a:t>
            </a:r>
            <a:endParaRPr lang="en-US" sz="1600" dirty="0">
              <a:latin typeface="+mn-lt"/>
            </a:endParaRPr>
          </a:p>
          <a:p>
            <a:pPr algn="l"/>
            <a:endParaRPr lang="en-US" sz="1600" dirty="0" smtClean="0"/>
          </a:p>
          <a:p>
            <a:pPr algn="l">
              <a:lnSpc>
                <a:spcPct val="110000"/>
              </a:lnSpc>
            </a:pPr>
            <a:r>
              <a:rPr lang="en-US" sz="1600" dirty="0"/>
              <a:t>Namespace injection is another variation on the IIFE where we 'inject' the methods and properties for a specific namespace from within a function wrapper using this as a namespace proxy.</a:t>
            </a:r>
          </a:p>
          <a:p>
            <a:pPr algn="l">
              <a:lnSpc>
                <a:spcPct val="110000"/>
              </a:lnSpc>
            </a:pPr>
            <a:r>
              <a:rPr lang="en-US" sz="1600" dirty="0"/>
              <a:t>The benefit this pattern offers is easy application of functional </a:t>
            </a:r>
            <a:r>
              <a:rPr lang="en-US" sz="1600" dirty="0" err="1"/>
              <a:t>behaviour</a:t>
            </a:r>
            <a:r>
              <a:rPr lang="en-US" sz="1600" dirty="0"/>
              <a:t> to multiple objects or namespaces and can come in useful when applying a set of base methods to be built on later (</a:t>
            </a:r>
            <a:r>
              <a:rPr lang="en-US" sz="1600" dirty="0" err="1"/>
              <a:t>eg</a:t>
            </a:r>
            <a:r>
              <a:rPr lang="en-US" sz="1600" dirty="0"/>
              <a:t>. getters and setters).</a:t>
            </a:r>
            <a:endParaRPr lang="en-US" sz="1600" dirty="0" smtClean="0"/>
          </a:p>
          <a:p>
            <a:pPr algn="l">
              <a:lnSpc>
                <a:spcPct val="110000"/>
              </a:lnSpc>
            </a:pPr>
            <a:r>
              <a:rPr lang="en-US" sz="1600" dirty="0" smtClean="0"/>
              <a:t>A simple </a:t>
            </a:r>
            <a:r>
              <a:rPr lang="en-US" sz="1600" dirty="0"/>
              <a:t>version of an IIFE could be the following:</a:t>
            </a:r>
          </a:p>
          <a:p>
            <a:pPr algn="l">
              <a:lnSpc>
                <a:spcPct val="130000"/>
              </a:lnSpc>
            </a:pPr>
            <a:endParaRPr lang="en-US" sz="1600" dirty="0"/>
          </a:p>
        </p:txBody>
      </p:sp>
      <p:sp>
        <p:nvSpPr>
          <p:cNvPr id="6" name="TextBox 5"/>
          <p:cNvSpPr txBox="1"/>
          <p:nvPr/>
        </p:nvSpPr>
        <p:spPr>
          <a:xfrm>
            <a:off x="457334" y="3312928"/>
            <a:ext cx="8072149" cy="3079306"/>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900" dirty="0" err="1">
                <a:solidFill>
                  <a:schemeClr val="accent4">
                    <a:lumMod val="75000"/>
                  </a:schemeClr>
                </a:solidFill>
                <a:latin typeface="Courier"/>
                <a:cs typeface="Courier"/>
              </a:rPr>
              <a:t>var</a:t>
            </a:r>
            <a:r>
              <a:rPr lang="en-US" sz="900" dirty="0">
                <a:solidFill>
                  <a:schemeClr val="accent4">
                    <a:lumMod val="75000"/>
                  </a:schemeClr>
                </a:solidFill>
                <a:latin typeface="Courier"/>
                <a:cs typeface="Courier"/>
              </a:rPr>
              <a:t> </a:t>
            </a:r>
            <a:r>
              <a:rPr lang="en-US" sz="900" dirty="0" err="1">
                <a:solidFill>
                  <a:schemeClr val="tx1">
                    <a:lumMod val="85000"/>
                    <a:lumOff val="15000"/>
                  </a:schemeClr>
                </a:solidFill>
                <a:latin typeface="Courier"/>
                <a:cs typeface="Courier"/>
              </a:rPr>
              <a:t>myApp</a:t>
            </a:r>
            <a:r>
              <a:rPr lang="en-US" sz="900" dirty="0">
                <a:solidFill>
                  <a:schemeClr val="tx1">
                    <a:lumMod val="85000"/>
                    <a:lumOff val="15000"/>
                  </a:schemeClr>
                </a:solidFill>
                <a:latin typeface="Courier"/>
                <a:cs typeface="Courier"/>
              </a:rPr>
              <a:t> = </a:t>
            </a:r>
            <a:r>
              <a:rPr lang="en-US" sz="900" dirty="0" err="1">
                <a:solidFill>
                  <a:schemeClr val="tx1">
                    <a:lumMod val="85000"/>
                    <a:lumOff val="15000"/>
                  </a:schemeClr>
                </a:solidFill>
                <a:latin typeface="Courier"/>
                <a:cs typeface="Courier"/>
              </a:rPr>
              <a:t>myApp</a:t>
            </a:r>
            <a:r>
              <a:rPr lang="en-US" sz="900" dirty="0">
                <a:solidFill>
                  <a:schemeClr val="tx1">
                    <a:lumMod val="85000"/>
                    <a:lumOff val="15000"/>
                  </a:schemeClr>
                </a:solidFill>
                <a:latin typeface="Courier"/>
                <a:cs typeface="Courier"/>
              </a:rPr>
              <a:t> || {};</a:t>
            </a:r>
          </a:p>
          <a:p>
            <a:pPr algn="l">
              <a:lnSpc>
                <a:spcPct val="120000"/>
              </a:lnSpc>
            </a:pPr>
            <a:r>
              <a:rPr lang="en-US" sz="900" dirty="0" err="1">
                <a:solidFill>
                  <a:schemeClr val="tx1">
                    <a:lumMod val="85000"/>
                    <a:lumOff val="15000"/>
                  </a:schemeClr>
                </a:solidFill>
                <a:latin typeface="Courier"/>
                <a:cs typeface="Courier"/>
              </a:rPr>
              <a:t>myApp.utils</a:t>
            </a:r>
            <a:r>
              <a:rPr lang="en-US" sz="900" dirty="0">
                <a:solidFill>
                  <a:schemeClr val="tx1">
                    <a:lumMod val="85000"/>
                    <a:lumOff val="15000"/>
                  </a:schemeClr>
                </a:solidFill>
                <a:latin typeface="Courier"/>
                <a:cs typeface="Courier"/>
              </a:rPr>
              <a:t> =  {};</a:t>
            </a:r>
          </a:p>
          <a:p>
            <a:pPr algn="l">
              <a:lnSpc>
                <a:spcPct val="120000"/>
              </a:lnSpc>
            </a:pPr>
            <a:r>
              <a:rPr lang="en-US" sz="900" dirty="0">
                <a:solidFill>
                  <a:schemeClr val="tx1">
                    <a:lumMod val="85000"/>
                    <a:lumOff val="15000"/>
                  </a:schemeClr>
                </a:solidFill>
                <a:latin typeface="Courier"/>
                <a:cs typeface="Courier"/>
              </a:rPr>
              <a:t>(</a:t>
            </a:r>
            <a:r>
              <a:rPr lang="en-US" sz="900" dirty="0">
                <a:solidFill>
                  <a:srgbClr val="A1361F"/>
                </a:solidFill>
                <a:latin typeface="Courier"/>
                <a:cs typeface="Courier"/>
              </a:rPr>
              <a:t>function</a:t>
            </a:r>
            <a:r>
              <a:rPr lang="en-US" sz="900" dirty="0">
                <a:solidFill>
                  <a:schemeClr val="tx1">
                    <a:lumMod val="85000"/>
                    <a:lumOff val="15000"/>
                  </a:schemeClr>
                </a:solidFill>
                <a:latin typeface="Courier"/>
                <a:cs typeface="Courier"/>
              </a:rPr>
              <a:t>() {</a:t>
            </a:r>
          </a:p>
          <a:p>
            <a:pPr algn="l">
              <a:lnSpc>
                <a:spcPct val="120000"/>
              </a:lnSpc>
            </a:pPr>
            <a:r>
              <a:rPr lang="en-US" sz="900" dirty="0">
                <a:solidFill>
                  <a:schemeClr val="tx1">
                    <a:lumMod val="85000"/>
                    <a:lumOff val="15000"/>
                  </a:schemeClr>
                </a:solidFill>
                <a:latin typeface="Courier"/>
                <a:cs typeface="Courier"/>
              </a:rPr>
              <a:t>    </a:t>
            </a:r>
            <a:r>
              <a:rPr lang="en-US" sz="900" dirty="0">
                <a:solidFill>
                  <a:srgbClr val="407C15"/>
                </a:solidFill>
                <a:latin typeface="Courier"/>
                <a:cs typeface="Courier"/>
              </a:rPr>
              <a:t>// some code with setters and getters</a:t>
            </a:r>
          </a:p>
          <a:p>
            <a:pPr algn="l">
              <a:lnSpc>
                <a:spcPct val="120000"/>
              </a:lnSpc>
            </a:pPr>
            <a:r>
              <a:rPr lang="en-US" sz="900" dirty="0">
                <a:solidFill>
                  <a:schemeClr val="tx1">
                    <a:lumMod val="85000"/>
                    <a:lumOff val="15000"/>
                  </a:schemeClr>
                </a:solidFill>
                <a:latin typeface="Courier"/>
                <a:cs typeface="Courier"/>
              </a:rPr>
              <a:t>    </a:t>
            </a:r>
            <a:r>
              <a:rPr lang="en-US" sz="900" dirty="0" err="1">
                <a:solidFill>
                  <a:srgbClr val="A1361F"/>
                </a:solidFill>
                <a:latin typeface="Courier"/>
                <a:cs typeface="Courier"/>
              </a:rPr>
              <a:t>this</a:t>
            </a:r>
            <a:r>
              <a:rPr lang="en-US" sz="900" dirty="0" err="1">
                <a:solidFill>
                  <a:schemeClr val="tx1">
                    <a:lumMod val="85000"/>
                    <a:lumOff val="15000"/>
                  </a:schemeClr>
                </a:solidFill>
                <a:latin typeface="Courier"/>
                <a:cs typeface="Courier"/>
              </a:rPr>
              <a:t>.tools</a:t>
            </a:r>
            <a:r>
              <a:rPr lang="en-US" sz="900" dirty="0">
                <a:solidFill>
                  <a:schemeClr val="tx1">
                    <a:lumMod val="85000"/>
                    <a:lumOff val="15000"/>
                  </a:schemeClr>
                </a:solidFill>
                <a:latin typeface="Courier"/>
                <a:cs typeface="Courier"/>
              </a:rPr>
              <a:t> = {}</a:t>
            </a:r>
          </a:p>
          <a:p>
            <a:pPr algn="l">
              <a:lnSpc>
                <a:spcPct val="120000"/>
              </a:lnSpc>
            </a:pPr>
            <a:r>
              <a:rPr lang="en-US" sz="900" dirty="0">
                <a:solidFill>
                  <a:schemeClr val="tx1">
                    <a:lumMod val="85000"/>
                    <a:lumOff val="15000"/>
                  </a:schemeClr>
                </a:solidFill>
                <a:latin typeface="Courier"/>
                <a:cs typeface="Courier"/>
              </a:rPr>
              <a:t>}).apply(</a:t>
            </a:r>
            <a:r>
              <a:rPr lang="en-US" sz="900" dirty="0" err="1">
                <a:solidFill>
                  <a:schemeClr val="tx1">
                    <a:lumMod val="85000"/>
                    <a:lumOff val="15000"/>
                  </a:schemeClr>
                </a:solidFill>
                <a:latin typeface="Courier"/>
                <a:cs typeface="Courier"/>
              </a:rPr>
              <a:t>myApp.utils</a:t>
            </a:r>
            <a:r>
              <a:rPr lang="en-US" sz="900" dirty="0">
                <a:solidFill>
                  <a:schemeClr val="tx1">
                    <a:lumMod val="85000"/>
                    <a:lumOff val="15000"/>
                  </a:schemeClr>
                </a:solidFill>
                <a:latin typeface="Courier"/>
                <a:cs typeface="Courier"/>
              </a:rPr>
              <a:t>);</a:t>
            </a:r>
          </a:p>
          <a:p>
            <a:pPr algn="l">
              <a:lnSpc>
                <a:spcPct val="120000"/>
              </a:lnSpc>
            </a:pPr>
            <a:r>
              <a:rPr lang="en-US" sz="900" dirty="0">
                <a:solidFill>
                  <a:srgbClr val="407C15"/>
                </a:solidFill>
                <a:latin typeface="Courier"/>
                <a:cs typeface="Courier"/>
              </a:rPr>
              <a:t>// inject new </a:t>
            </a:r>
            <a:r>
              <a:rPr lang="en-US" sz="900" dirty="0" err="1">
                <a:solidFill>
                  <a:srgbClr val="407C15"/>
                </a:solidFill>
                <a:latin typeface="Courier"/>
                <a:cs typeface="Courier"/>
              </a:rPr>
              <a:t>behaviour</a:t>
            </a:r>
            <a:r>
              <a:rPr lang="en-US" sz="900" dirty="0">
                <a:solidFill>
                  <a:srgbClr val="407C15"/>
                </a:solidFill>
                <a:latin typeface="Courier"/>
                <a:cs typeface="Courier"/>
              </a:rPr>
              <a:t> into the tools </a:t>
            </a:r>
            <a:r>
              <a:rPr lang="en-US" sz="900" dirty="0" smtClean="0">
                <a:solidFill>
                  <a:srgbClr val="407C15"/>
                </a:solidFill>
                <a:latin typeface="Courier"/>
                <a:cs typeface="Courier"/>
              </a:rPr>
              <a:t>namespace </a:t>
            </a:r>
            <a:r>
              <a:rPr lang="en-US" sz="900" dirty="0">
                <a:solidFill>
                  <a:srgbClr val="407C15"/>
                </a:solidFill>
                <a:latin typeface="Courier"/>
                <a:cs typeface="Courier"/>
              </a:rPr>
              <a:t>which we defined via the utilities module</a:t>
            </a:r>
          </a:p>
          <a:p>
            <a:pPr algn="l">
              <a:lnSpc>
                <a:spcPct val="120000"/>
              </a:lnSpc>
            </a:pPr>
            <a:r>
              <a:rPr lang="en-US" sz="900" dirty="0">
                <a:solidFill>
                  <a:schemeClr val="tx1">
                    <a:lumMod val="85000"/>
                    <a:lumOff val="15000"/>
                  </a:schemeClr>
                </a:solidFill>
                <a:latin typeface="Courier"/>
                <a:cs typeface="Courier"/>
              </a:rPr>
              <a:t>(</a:t>
            </a:r>
            <a:r>
              <a:rPr lang="en-US" sz="900" dirty="0">
                <a:solidFill>
                  <a:srgbClr val="A1361F"/>
                </a:solidFill>
                <a:latin typeface="Courier"/>
                <a:cs typeface="Courier"/>
              </a:rPr>
              <a:t>function</a:t>
            </a:r>
            <a:r>
              <a:rPr lang="en-US" sz="900" dirty="0">
                <a:solidFill>
                  <a:schemeClr val="tx1">
                    <a:lumMod val="85000"/>
                    <a:lumOff val="15000"/>
                  </a:schemeClr>
                </a:solidFill>
                <a:latin typeface="Courier"/>
                <a:cs typeface="Courier"/>
              </a:rPr>
              <a:t>(){</a:t>
            </a:r>
          </a:p>
          <a:p>
            <a:pPr algn="l">
              <a:lnSpc>
                <a:spcPct val="120000"/>
              </a:lnSpc>
            </a:pPr>
            <a:r>
              <a:rPr lang="en-US" sz="900" dirty="0">
                <a:solidFill>
                  <a:schemeClr val="tx1">
                    <a:lumMod val="85000"/>
                    <a:lumOff val="15000"/>
                  </a:schemeClr>
                </a:solidFill>
                <a:latin typeface="Courier"/>
                <a:cs typeface="Courier"/>
              </a:rPr>
              <a:t>   </a:t>
            </a:r>
            <a:r>
              <a:rPr lang="en-US" sz="900" dirty="0">
                <a:solidFill>
                  <a:srgbClr val="407C15"/>
                </a:solidFill>
                <a:latin typeface="Courier"/>
                <a:cs typeface="Courier"/>
              </a:rPr>
              <a:t> // some code to return some value</a:t>
            </a:r>
          </a:p>
          <a:p>
            <a:pPr algn="l">
              <a:lnSpc>
                <a:spcPct val="120000"/>
              </a:lnSpc>
            </a:pPr>
            <a:r>
              <a:rPr lang="en-US" sz="900" dirty="0">
                <a:solidFill>
                  <a:schemeClr val="tx1">
                    <a:lumMod val="85000"/>
                    <a:lumOff val="15000"/>
                  </a:schemeClr>
                </a:solidFill>
                <a:latin typeface="Courier"/>
                <a:cs typeface="Courier"/>
              </a:rPr>
              <a:t>    }</a:t>
            </a:r>
          </a:p>
          <a:p>
            <a:pPr algn="l">
              <a:lnSpc>
                <a:spcPct val="120000"/>
              </a:lnSpc>
            </a:pPr>
            <a:r>
              <a:rPr lang="en-US" sz="900" dirty="0">
                <a:solidFill>
                  <a:schemeClr val="tx1">
                    <a:lumMod val="85000"/>
                    <a:lumOff val="15000"/>
                  </a:schemeClr>
                </a:solidFill>
                <a:latin typeface="Courier"/>
                <a:cs typeface="Courier"/>
              </a:rPr>
              <a:t>}).apply(</a:t>
            </a:r>
            <a:r>
              <a:rPr lang="en-US" sz="900" dirty="0" err="1">
                <a:solidFill>
                  <a:schemeClr val="tx1">
                    <a:lumMod val="85000"/>
                    <a:lumOff val="15000"/>
                  </a:schemeClr>
                </a:solidFill>
                <a:latin typeface="Courier"/>
                <a:cs typeface="Courier"/>
              </a:rPr>
              <a:t>myApp.utils.tools</a:t>
            </a:r>
            <a:r>
              <a:rPr lang="en-US" sz="900" dirty="0">
                <a:solidFill>
                  <a:schemeClr val="tx1">
                    <a:lumMod val="85000"/>
                    <a:lumOff val="15000"/>
                  </a:schemeClr>
                </a:solidFill>
                <a:latin typeface="Courier"/>
                <a:cs typeface="Courier"/>
              </a:rPr>
              <a:t>);</a:t>
            </a:r>
          </a:p>
          <a:p>
            <a:pPr algn="l">
              <a:lnSpc>
                <a:spcPct val="120000"/>
              </a:lnSpc>
            </a:pPr>
            <a:r>
              <a:rPr lang="en-US" sz="900" dirty="0">
                <a:solidFill>
                  <a:schemeClr val="accent3">
                    <a:lumMod val="75000"/>
                  </a:schemeClr>
                </a:solidFill>
                <a:latin typeface="Courier"/>
                <a:cs typeface="Courier"/>
              </a:rPr>
              <a:t>// note, this same approach to extension could be </a:t>
            </a:r>
            <a:r>
              <a:rPr lang="en-US" sz="900" dirty="0" smtClean="0">
                <a:solidFill>
                  <a:schemeClr val="accent3">
                    <a:lumMod val="75000"/>
                  </a:schemeClr>
                </a:solidFill>
                <a:latin typeface="Courier"/>
                <a:cs typeface="Courier"/>
              </a:rPr>
              <a:t>applied to </a:t>
            </a:r>
            <a:r>
              <a:rPr lang="en-US" sz="900" dirty="0">
                <a:solidFill>
                  <a:schemeClr val="accent3">
                    <a:lumMod val="75000"/>
                  </a:schemeClr>
                </a:solidFill>
                <a:latin typeface="Courier"/>
                <a:cs typeface="Courier"/>
              </a:rPr>
              <a:t>a regular IIFE, by just passing in the context as</a:t>
            </a:r>
          </a:p>
          <a:p>
            <a:pPr algn="l">
              <a:lnSpc>
                <a:spcPct val="120000"/>
              </a:lnSpc>
            </a:pPr>
            <a:r>
              <a:rPr lang="en-US" sz="900" dirty="0">
                <a:solidFill>
                  <a:schemeClr val="accent3">
                    <a:lumMod val="75000"/>
                  </a:schemeClr>
                </a:solidFill>
                <a:latin typeface="Courier"/>
                <a:cs typeface="Courier"/>
              </a:rPr>
              <a:t>// an argument and modifying the context rather than </a:t>
            </a:r>
            <a:r>
              <a:rPr lang="en-US" sz="900" dirty="0" smtClean="0">
                <a:solidFill>
                  <a:schemeClr val="accent3">
                    <a:lumMod val="75000"/>
                  </a:schemeClr>
                </a:solidFill>
                <a:latin typeface="Courier"/>
                <a:cs typeface="Courier"/>
              </a:rPr>
              <a:t>just </a:t>
            </a:r>
            <a:r>
              <a:rPr lang="en-US" sz="900" dirty="0">
                <a:solidFill>
                  <a:schemeClr val="accent3">
                    <a:lumMod val="75000"/>
                  </a:schemeClr>
                </a:solidFill>
                <a:latin typeface="Courier"/>
                <a:cs typeface="Courier"/>
              </a:rPr>
              <a:t>'</a:t>
            </a:r>
            <a:r>
              <a:rPr lang="en-US" sz="900" dirty="0" smtClean="0">
                <a:solidFill>
                  <a:schemeClr val="accent3">
                    <a:lumMod val="75000"/>
                  </a:schemeClr>
                </a:solidFill>
                <a:latin typeface="Courier"/>
                <a:cs typeface="Courier"/>
              </a:rPr>
              <a:t>this’  </a:t>
            </a:r>
            <a:r>
              <a:rPr lang="en-US" sz="900" dirty="0">
                <a:solidFill>
                  <a:schemeClr val="accent3">
                    <a:lumMod val="75000"/>
                  </a:schemeClr>
                </a:solidFill>
                <a:latin typeface="Courier"/>
                <a:cs typeface="Courier"/>
              </a:rPr>
              <a:t>testing</a:t>
            </a:r>
          </a:p>
          <a:p>
            <a:pPr algn="l">
              <a:lnSpc>
                <a:spcPct val="120000"/>
              </a:lnSpc>
            </a:pPr>
            <a:r>
              <a:rPr lang="en-US" sz="900" dirty="0" err="1">
                <a:solidFill>
                  <a:schemeClr val="tx1">
                    <a:lumMod val="85000"/>
                    <a:lumOff val="15000"/>
                  </a:schemeClr>
                </a:solidFill>
                <a:latin typeface="Courier"/>
                <a:cs typeface="Courier"/>
              </a:rPr>
              <a:t>console.log</a:t>
            </a:r>
            <a:r>
              <a:rPr lang="en-US" sz="900" dirty="0">
                <a:solidFill>
                  <a:schemeClr val="tx1">
                    <a:lumMod val="85000"/>
                    <a:lumOff val="15000"/>
                  </a:schemeClr>
                </a:solidFill>
                <a:latin typeface="Courier"/>
                <a:cs typeface="Courier"/>
              </a:rPr>
              <a:t>(</a:t>
            </a:r>
            <a:r>
              <a:rPr lang="en-US" sz="900" dirty="0" err="1">
                <a:solidFill>
                  <a:schemeClr val="tx1">
                    <a:lumMod val="85000"/>
                    <a:lumOff val="15000"/>
                  </a:schemeClr>
                </a:solidFill>
                <a:latin typeface="Courier"/>
                <a:cs typeface="Courier"/>
              </a:rPr>
              <a:t>myApp</a:t>
            </a:r>
            <a:r>
              <a:rPr lang="en-US" sz="900" dirty="0">
                <a:solidFill>
                  <a:schemeClr val="tx1">
                    <a:lumMod val="85000"/>
                    <a:lumOff val="15000"/>
                  </a:schemeClr>
                </a:solidFill>
                <a:latin typeface="Courier"/>
                <a:cs typeface="Courier"/>
              </a:rPr>
              <a:t>);</a:t>
            </a:r>
            <a:r>
              <a:rPr lang="en-US" sz="900" dirty="0">
                <a:solidFill>
                  <a:srgbClr val="407C15"/>
                </a:solidFill>
                <a:latin typeface="Courier"/>
                <a:cs typeface="Courier"/>
              </a:rPr>
              <a:t> //the now populated namespace</a:t>
            </a:r>
          </a:p>
          <a:p>
            <a:pPr algn="l">
              <a:lnSpc>
                <a:spcPct val="120000"/>
              </a:lnSpc>
            </a:pPr>
            <a:r>
              <a:rPr lang="en-US" sz="900" dirty="0" err="1">
                <a:solidFill>
                  <a:schemeClr val="tx1">
                    <a:lumMod val="85000"/>
                    <a:lumOff val="15000"/>
                  </a:schemeClr>
                </a:solidFill>
                <a:latin typeface="Courier"/>
                <a:cs typeface="Courier"/>
              </a:rPr>
              <a:t>console.log</a:t>
            </a:r>
            <a:r>
              <a:rPr lang="en-US" sz="900" dirty="0">
                <a:solidFill>
                  <a:schemeClr val="tx1">
                    <a:lumMod val="85000"/>
                    <a:lumOff val="15000"/>
                  </a:schemeClr>
                </a:solidFill>
                <a:latin typeface="Courier"/>
                <a:cs typeface="Courier"/>
              </a:rPr>
              <a:t>(</a:t>
            </a:r>
            <a:r>
              <a:rPr lang="en-US" sz="900" dirty="0" err="1">
                <a:solidFill>
                  <a:schemeClr val="tx1">
                    <a:lumMod val="85000"/>
                    <a:lumOff val="15000"/>
                  </a:schemeClr>
                </a:solidFill>
                <a:latin typeface="Courier"/>
                <a:cs typeface="Courier"/>
              </a:rPr>
              <a:t>myApp.utils.getValue</a:t>
            </a:r>
            <a:r>
              <a:rPr lang="en-US" sz="900" dirty="0">
                <a:solidFill>
                  <a:schemeClr val="tx1">
                    <a:lumMod val="85000"/>
                    <a:lumOff val="15000"/>
                  </a:schemeClr>
                </a:solidFill>
                <a:latin typeface="Courier"/>
                <a:cs typeface="Courier"/>
              </a:rPr>
              <a:t>()); </a:t>
            </a:r>
            <a:r>
              <a:rPr lang="en-US" sz="900" dirty="0">
                <a:solidFill>
                  <a:srgbClr val="407C15"/>
                </a:solidFill>
                <a:latin typeface="Courier"/>
                <a:cs typeface="Courier"/>
              </a:rPr>
              <a:t>// test get</a:t>
            </a:r>
          </a:p>
          <a:p>
            <a:pPr algn="l">
              <a:lnSpc>
                <a:spcPct val="120000"/>
              </a:lnSpc>
            </a:pPr>
            <a:r>
              <a:rPr lang="en-US" sz="900" dirty="0" err="1">
                <a:solidFill>
                  <a:schemeClr val="tx1">
                    <a:lumMod val="85000"/>
                    <a:lumOff val="15000"/>
                  </a:schemeClr>
                </a:solidFill>
                <a:latin typeface="Courier"/>
                <a:cs typeface="Courier"/>
              </a:rPr>
              <a:t>myApp.utils.setValue</a:t>
            </a:r>
            <a:r>
              <a:rPr lang="en-US" sz="900" dirty="0">
                <a:solidFill>
                  <a:schemeClr val="tx1">
                    <a:lumMod val="85000"/>
                    <a:lumOff val="15000"/>
                  </a:schemeClr>
                </a:solidFill>
                <a:latin typeface="Courier"/>
                <a:cs typeface="Courier"/>
              </a:rPr>
              <a:t>(25);</a:t>
            </a:r>
            <a:r>
              <a:rPr lang="en-US" sz="900" dirty="0">
                <a:solidFill>
                  <a:srgbClr val="407C15"/>
                </a:solidFill>
                <a:latin typeface="Courier"/>
                <a:cs typeface="Courier"/>
              </a:rPr>
              <a:t> // test set</a:t>
            </a:r>
          </a:p>
          <a:p>
            <a:pPr algn="l">
              <a:lnSpc>
                <a:spcPct val="120000"/>
              </a:lnSpc>
            </a:pPr>
            <a:r>
              <a:rPr lang="en-US" sz="900" dirty="0" err="1">
                <a:solidFill>
                  <a:schemeClr val="tx1">
                    <a:lumMod val="85000"/>
                    <a:lumOff val="15000"/>
                  </a:schemeClr>
                </a:solidFill>
                <a:latin typeface="Courier"/>
                <a:cs typeface="Courier"/>
              </a:rPr>
              <a:t>console.log</a:t>
            </a:r>
            <a:r>
              <a:rPr lang="en-US" sz="900" dirty="0">
                <a:solidFill>
                  <a:schemeClr val="tx1">
                    <a:lumMod val="85000"/>
                    <a:lumOff val="15000"/>
                  </a:schemeClr>
                </a:solidFill>
                <a:latin typeface="Courier"/>
                <a:cs typeface="Courier"/>
              </a:rPr>
              <a:t>(</a:t>
            </a:r>
            <a:r>
              <a:rPr lang="en-US" sz="900" dirty="0" err="1">
                <a:solidFill>
                  <a:schemeClr val="tx1">
                    <a:lumMod val="85000"/>
                    <a:lumOff val="15000"/>
                  </a:schemeClr>
                </a:solidFill>
                <a:latin typeface="Courier"/>
                <a:cs typeface="Courier"/>
              </a:rPr>
              <a:t>myApp.utils.getValue</a:t>
            </a:r>
            <a:r>
              <a:rPr lang="en-US" sz="900" dirty="0">
                <a:solidFill>
                  <a:schemeClr val="tx1">
                    <a:lumMod val="85000"/>
                    <a:lumOff val="15000"/>
                  </a:schemeClr>
                </a:solidFill>
                <a:latin typeface="Courier"/>
                <a:cs typeface="Courier"/>
              </a:rPr>
              <a:t>());</a:t>
            </a:r>
          </a:p>
          <a:p>
            <a:pPr algn="l">
              <a:lnSpc>
                <a:spcPct val="120000"/>
              </a:lnSpc>
            </a:pPr>
            <a:r>
              <a:rPr lang="en-US" sz="900" dirty="0" err="1">
                <a:solidFill>
                  <a:schemeClr val="tx1">
                    <a:lumMod val="85000"/>
                    <a:lumOff val="15000"/>
                  </a:schemeClr>
                </a:solidFill>
                <a:latin typeface="Courier"/>
                <a:cs typeface="Courier"/>
              </a:rPr>
              <a:t>console.log</a:t>
            </a:r>
            <a:r>
              <a:rPr lang="en-US" sz="900" dirty="0">
                <a:solidFill>
                  <a:schemeClr val="tx1">
                    <a:lumMod val="85000"/>
                    <a:lumOff val="15000"/>
                  </a:schemeClr>
                </a:solidFill>
                <a:latin typeface="Courier"/>
                <a:cs typeface="Courier"/>
              </a:rPr>
              <a:t>(</a:t>
            </a:r>
            <a:r>
              <a:rPr lang="en-US" sz="900" dirty="0" err="1">
                <a:solidFill>
                  <a:schemeClr val="tx1">
                    <a:lumMod val="85000"/>
                    <a:lumOff val="15000"/>
                  </a:schemeClr>
                </a:solidFill>
                <a:latin typeface="Courier"/>
                <a:cs typeface="Courier"/>
              </a:rPr>
              <a:t>myApp.utils.tools.diagnose</a:t>
            </a:r>
            <a:r>
              <a:rPr lang="en-US" sz="9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3032868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Prototype&amp; Inheritance</a:t>
            </a:r>
            <a:endParaRPr lang="en-GB" sz="2400" b="0" dirty="0">
              <a:solidFill>
                <a:schemeClr val="bg1"/>
              </a:solidFill>
            </a:endParaRPr>
          </a:p>
        </p:txBody>
      </p:sp>
      <p:sp>
        <p:nvSpPr>
          <p:cNvPr id="9" name="TextBox 8"/>
          <p:cNvSpPr txBox="1"/>
          <p:nvPr/>
        </p:nvSpPr>
        <p:spPr>
          <a:xfrm>
            <a:off x="236482" y="819801"/>
            <a:ext cx="8655269" cy="2517612"/>
          </a:xfrm>
          <a:prstGeom prst="rect">
            <a:avLst/>
          </a:prstGeom>
          <a:noFill/>
        </p:spPr>
        <p:txBody>
          <a:bodyPr wrap="square" rtlCol="0">
            <a:spAutoFit/>
          </a:bodyPr>
          <a:lstStyle/>
          <a:p>
            <a:pPr algn="l"/>
            <a:r>
              <a:rPr lang="en-US" sz="1600" b="1" dirty="0" smtClean="0">
                <a:latin typeface="+mn-lt"/>
              </a:rPr>
              <a:t>Inheritance and prototype chain</a:t>
            </a:r>
            <a:endParaRPr lang="en-US" sz="1600" dirty="0">
              <a:latin typeface="+mn-lt"/>
            </a:endParaRPr>
          </a:p>
          <a:p>
            <a:pPr algn="l"/>
            <a:endParaRPr lang="en-US" sz="1600" dirty="0" smtClean="0"/>
          </a:p>
          <a:p>
            <a:pPr algn="l">
              <a:lnSpc>
                <a:spcPct val="110000"/>
              </a:lnSpc>
            </a:pPr>
            <a:r>
              <a:rPr lang="en-US" sz="1600" dirty="0"/>
              <a:t>When it comes to inheritance, JavaScript only has one construct: objects. Each object has an internal link to another object called its prototype. </a:t>
            </a:r>
          </a:p>
          <a:p>
            <a:pPr algn="l">
              <a:lnSpc>
                <a:spcPct val="110000"/>
              </a:lnSpc>
            </a:pPr>
            <a:r>
              <a:rPr lang="en-US" sz="1600" dirty="0"/>
              <a:t>That prototype object has a prototype of its own, and so on until an object is reached with null as its prototype. null, by definition, has no prototype, and acts as the final link in this prototype chain</a:t>
            </a:r>
            <a:r>
              <a:rPr lang="en-US" sz="1600" dirty="0" smtClean="0"/>
              <a:t>.</a:t>
            </a:r>
          </a:p>
          <a:p>
            <a:pPr algn="l">
              <a:lnSpc>
                <a:spcPct val="110000"/>
              </a:lnSpc>
            </a:pPr>
            <a:r>
              <a:rPr lang="en-US" sz="1600" b="1" dirty="0" smtClean="0"/>
              <a:t>Creating a prototype</a:t>
            </a:r>
            <a:endParaRPr lang="en-US" sz="1600" b="1" dirty="0"/>
          </a:p>
          <a:p>
            <a:pPr algn="l">
              <a:lnSpc>
                <a:spcPct val="130000"/>
              </a:lnSpc>
            </a:pPr>
            <a:r>
              <a:rPr lang="en-US" sz="1600" dirty="0"/>
              <a:t>The standard way to create an object prototype is to use an object constructor function:</a:t>
            </a:r>
          </a:p>
        </p:txBody>
      </p:sp>
      <p:sp>
        <p:nvSpPr>
          <p:cNvPr id="8" name="TextBox 7"/>
          <p:cNvSpPr txBox="1"/>
          <p:nvPr/>
        </p:nvSpPr>
        <p:spPr>
          <a:xfrm>
            <a:off x="440947" y="3427627"/>
            <a:ext cx="8072149" cy="2602251"/>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a:solidFill>
                  <a:schemeClr val="accent4">
                    <a:lumMod val="75000"/>
                  </a:schemeClr>
                </a:solidFill>
                <a:latin typeface="Courier"/>
                <a:cs typeface="Courier"/>
              </a:rPr>
              <a:t>function</a:t>
            </a:r>
            <a:r>
              <a:rPr lang="en-US" sz="1400" dirty="0">
                <a:solidFill>
                  <a:schemeClr val="tx1">
                    <a:lumMod val="85000"/>
                    <a:lumOff val="15000"/>
                  </a:schemeClr>
                </a:solidFill>
                <a:latin typeface="Courier"/>
                <a:cs typeface="Courier"/>
              </a:rPr>
              <a:t> Animal(name) {</a:t>
            </a:r>
          </a:p>
          <a:p>
            <a:pPr algn="l">
              <a:lnSpc>
                <a:spcPct val="130000"/>
              </a:lnSpc>
            </a:pPr>
            <a:r>
              <a:rPr lang="en-US" sz="1400" dirty="0">
                <a:solidFill>
                  <a:schemeClr val="tx1">
                    <a:lumMod val="85000"/>
                    <a:lumOff val="15000"/>
                  </a:schemeClr>
                </a:solidFill>
                <a:latin typeface="Courier"/>
                <a:cs typeface="Courier"/>
              </a:rPr>
              <a:t>   </a:t>
            </a:r>
            <a:r>
              <a:rPr lang="en-US" sz="1400" dirty="0">
                <a:solidFill>
                  <a:schemeClr val="accent3">
                    <a:lumMod val="75000"/>
                  </a:schemeClr>
                </a:solidFill>
                <a:latin typeface="Courier"/>
                <a:cs typeface="Courier"/>
              </a:rPr>
              <a:t> // Instance properties can be set on each instance of the class</a:t>
            </a:r>
          </a:p>
          <a:p>
            <a:pPr algn="l">
              <a:lnSpc>
                <a:spcPct val="130000"/>
              </a:lnSpc>
            </a:pPr>
            <a:r>
              <a:rPr lang="en-US" sz="1400" dirty="0">
                <a:solidFill>
                  <a:schemeClr val="tx1">
                    <a:lumMod val="85000"/>
                    <a:lumOff val="15000"/>
                  </a:schemeClr>
                </a:solidFill>
                <a:latin typeface="Courier"/>
                <a:cs typeface="Courier"/>
              </a:rPr>
              <a:t>    </a:t>
            </a:r>
            <a:r>
              <a:rPr lang="en-US" sz="1400" dirty="0" err="1">
                <a:solidFill>
                  <a:srgbClr val="A1361F"/>
                </a:solidFill>
                <a:latin typeface="Courier"/>
                <a:cs typeface="Courier"/>
              </a:rPr>
              <a:t>this</a:t>
            </a:r>
            <a:r>
              <a:rPr lang="en-US" sz="1400" dirty="0" err="1">
                <a:solidFill>
                  <a:schemeClr val="tx1">
                    <a:lumMod val="85000"/>
                    <a:lumOff val="15000"/>
                  </a:schemeClr>
                </a:solidFill>
                <a:latin typeface="Courier"/>
                <a:cs typeface="Courier"/>
              </a:rPr>
              <a:t>.name</a:t>
            </a:r>
            <a:r>
              <a:rPr lang="en-US" sz="1400" dirty="0">
                <a:solidFill>
                  <a:schemeClr val="tx1">
                    <a:lumMod val="85000"/>
                    <a:lumOff val="15000"/>
                  </a:schemeClr>
                </a:solidFill>
                <a:latin typeface="Courier"/>
                <a:cs typeface="Courier"/>
              </a:rPr>
              <a:t> = name;</a:t>
            </a:r>
          </a:p>
          <a:p>
            <a:pPr algn="l">
              <a:lnSpc>
                <a:spcPct val="130000"/>
              </a:lnSpc>
            </a:pPr>
            <a:r>
              <a:rPr lang="en-US" sz="1400" dirty="0" smtClean="0">
                <a:solidFill>
                  <a:schemeClr val="tx1">
                    <a:lumMod val="85000"/>
                    <a:lumOff val="15000"/>
                  </a:schemeClr>
                </a:solidFill>
                <a:latin typeface="Courier"/>
                <a:cs typeface="Courier"/>
              </a:rPr>
              <a:t>}</a:t>
            </a:r>
          </a:p>
          <a:p>
            <a:pPr algn="l">
              <a:lnSpc>
                <a:spcPct val="130000"/>
              </a:lnSpc>
            </a:pPr>
            <a:r>
              <a:rPr lang="en-US" sz="1400" dirty="0" err="1" smtClean="0">
                <a:solidFill>
                  <a:schemeClr val="tx1">
                    <a:lumMod val="85000"/>
                    <a:lumOff val="15000"/>
                  </a:schemeClr>
                </a:solidFill>
                <a:latin typeface="Courier"/>
                <a:cs typeface="Courier"/>
              </a:rPr>
              <a:t>Animal.prototype.speak</a:t>
            </a:r>
            <a:r>
              <a:rPr lang="en-US" sz="1400" dirty="0" smtClean="0">
                <a:solidFill>
                  <a:schemeClr val="tx1">
                    <a:lumMod val="85000"/>
                    <a:lumOff val="15000"/>
                  </a:schemeClr>
                </a:solidFill>
                <a:latin typeface="Courier"/>
                <a:cs typeface="Courier"/>
              </a:rPr>
              <a:t> </a:t>
            </a:r>
            <a:r>
              <a:rPr lang="en-US" sz="1400" dirty="0">
                <a:solidFill>
                  <a:schemeClr val="tx1">
                    <a:lumMod val="85000"/>
                    <a:lumOff val="15000"/>
                  </a:schemeClr>
                </a:solidFill>
                <a:latin typeface="Courier"/>
                <a:cs typeface="Courier"/>
              </a:rPr>
              <a:t>= </a:t>
            </a:r>
            <a:r>
              <a:rPr lang="en-US" sz="1400" dirty="0">
                <a:solidFill>
                  <a:srgbClr val="A1361F"/>
                </a:solidFill>
                <a:latin typeface="Courier"/>
                <a:cs typeface="Courier"/>
              </a:rPr>
              <a:t>function</a:t>
            </a:r>
            <a:r>
              <a:rPr lang="en-US" sz="1400" dirty="0">
                <a:solidFill>
                  <a:schemeClr val="tx1">
                    <a:lumMod val="85000"/>
                    <a:lumOff val="15000"/>
                  </a:schemeClr>
                </a:solidFill>
                <a:latin typeface="Courier"/>
                <a:cs typeface="Courier"/>
              </a:rPr>
              <a:t>() {</a:t>
            </a:r>
          </a:p>
          <a:p>
            <a:pPr algn="l">
              <a:lnSpc>
                <a:spcPct val="130000"/>
              </a:lnSpc>
            </a:pP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console.log</a:t>
            </a:r>
            <a:r>
              <a:rPr lang="en-US" sz="1400" dirty="0">
                <a:solidFill>
                  <a:schemeClr val="tx1">
                    <a:lumMod val="85000"/>
                    <a:lumOff val="15000"/>
                  </a:schemeClr>
                </a:solidFill>
                <a:latin typeface="Courier"/>
                <a:cs typeface="Courier"/>
              </a:rPr>
              <a:t>("</a:t>
            </a:r>
            <a:r>
              <a:rPr lang="en-US" sz="1400" dirty="0">
                <a:solidFill>
                  <a:schemeClr val="accent4"/>
                </a:solidFill>
                <a:latin typeface="Courier"/>
                <a:cs typeface="Courier"/>
              </a:rPr>
              <a:t>My name is </a:t>
            </a:r>
            <a:r>
              <a:rPr lang="en-US" sz="1400" dirty="0">
                <a:solidFill>
                  <a:schemeClr val="tx1">
                    <a:lumMod val="85000"/>
                    <a:lumOff val="15000"/>
                  </a:schemeClr>
                </a:solidFill>
                <a:latin typeface="Courier"/>
                <a:cs typeface="Courier"/>
              </a:rPr>
              <a:t>" + </a:t>
            </a:r>
            <a:r>
              <a:rPr lang="en-US" sz="1400" dirty="0" err="1">
                <a:solidFill>
                  <a:srgbClr val="A1361F"/>
                </a:solidFill>
                <a:latin typeface="Courier"/>
                <a:cs typeface="Courier"/>
              </a:rPr>
              <a:t>this</a:t>
            </a:r>
            <a:r>
              <a:rPr lang="en-US" sz="1400" dirty="0" err="1">
                <a:solidFill>
                  <a:schemeClr val="tx1">
                    <a:lumMod val="85000"/>
                    <a:lumOff val="15000"/>
                  </a:schemeClr>
                </a:solidFill>
                <a:latin typeface="Courier"/>
                <a:cs typeface="Courier"/>
              </a:rPr>
              <a:t>.name</a:t>
            </a:r>
            <a:r>
              <a:rPr lang="en-US" sz="1400" dirty="0">
                <a:solidFill>
                  <a:schemeClr val="tx1">
                    <a:lumMod val="85000"/>
                    <a:lumOff val="15000"/>
                  </a:schemeClr>
                </a:solidFill>
                <a:latin typeface="Courier"/>
                <a:cs typeface="Courier"/>
              </a:rPr>
              <a:t>);</a:t>
            </a:r>
          </a:p>
          <a:p>
            <a:pPr algn="l">
              <a:lnSpc>
                <a:spcPct val="130000"/>
              </a:lnSpc>
            </a:pPr>
            <a:r>
              <a:rPr lang="en-US" sz="1400" dirty="0">
                <a:solidFill>
                  <a:schemeClr val="tx1">
                    <a:lumMod val="85000"/>
                    <a:lumOff val="15000"/>
                  </a:schemeClr>
                </a:solidFill>
                <a:latin typeface="Courier"/>
                <a:cs typeface="Courier"/>
              </a:rPr>
              <a:t>}</a:t>
            </a:r>
            <a:r>
              <a:rPr lang="en-US" sz="1400" dirty="0" smtClean="0">
                <a:solidFill>
                  <a:schemeClr val="tx1">
                    <a:lumMod val="85000"/>
                    <a:lumOff val="15000"/>
                  </a:schemeClr>
                </a:solidFill>
                <a:latin typeface="Courier"/>
                <a:cs typeface="Courier"/>
              </a:rPr>
              <a:t>;</a:t>
            </a:r>
            <a:endParaRPr lang="en-US" sz="1400" dirty="0">
              <a:solidFill>
                <a:schemeClr val="tx1">
                  <a:lumMod val="85000"/>
                  <a:lumOff val="15000"/>
                </a:schemeClr>
              </a:solidFill>
              <a:latin typeface="Courier"/>
              <a:cs typeface="Courier"/>
            </a:endParaRPr>
          </a:p>
          <a:p>
            <a:pPr algn="l">
              <a:lnSpc>
                <a:spcPct val="130000"/>
              </a:lnSpc>
            </a:pPr>
            <a:r>
              <a:rPr lang="en-US" sz="1400" dirty="0" err="1">
                <a:solidFill>
                  <a:srgbClr val="A1361F"/>
                </a:solidFill>
                <a:latin typeface="Courier"/>
                <a:cs typeface="Courier"/>
              </a:rPr>
              <a:t>var</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animal = </a:t>
            </a:r>
            <a:r>
              <a:rPr lang="en-US" sz="1400" dirty="0">
                <a:solidFill>
                  <a:srgbClr val="A1361F"/>
                </a:solidFill>
                <a:latin typeface="Courier"/>
                <a:cs typeface="Courier"/>
              </a:rPr>
              <a:t>new</a:t>
            </a:r>
            <a:r>
              <a:rPr lang="en-US" sz="1400" dirty="0">
                <a:solidFill>
                  <a:schemeClr val="tx1">
                    <a:lumMod val="85000"/>
                    <a:lumOff val="15000"/>
                  </a:schemeClr>
                </a:solidFill>
                <a:latin typeface="Courier"/>
                <a:cs typeface="Courier"/>
              </a:rPr>
              <a:t> Animal('</a:t>
            </a:r>
            <a:r>
              <a:rPr lang="en-US" sz="1400" dirty="0">
                <a:solidFill>
                  <a:srgbClr val="D6492A"/>
                </a:solidFill>
                <a:latin typeface="Courier"/>
                <a:cs typeface="Courier"/>
              </a:rPr>
              <a:t>Monty</a:t>
            </a:r>
            <a:r>
              <a:rPr lang="en-US" sz="1400" dirty="0">
                <a:solidFill>
                  <a:schemeClr val="tx1">
                    <a:lumMod val="85000"/>
                    <a:lumOff val="15000"/>
                  </a:schemeClr>
                </a:solidFill>
                <a:latin typeface="Courier"/>
                <a:cs typeface="Courier"/>
              </a:rPr>
              <a:t>');</a:t>
            </a:r>
          </a:p>
          <a:p>
            <a:pPr algn="l">
              <a:lnSpc>
                <a:spcPct val="130000"/>
              </a:lnSpc>
            </a:pPr>
            <a:r>
              <a:rPr lang="en-US" sz="1400" dirty="0" err="1">
                <a:solidFill>
                  <a:schemeClr val="tx1">
                    <a:lumMod val="85000"/>
                    <a:lumOff val="15000"/>
                  </a:schemeClr>
                </a:solidFill>
                <a:latin typeface="Courier"/>
                <a:cs typeface="Courier"/>
              </a:rPr>
              <a:t>animal.speak</a:t>
            </a:r>
            <a:r>
              <a:rPr lang="en-US" sz="1400" dirty="0">
                <a:solidFill>
                  <a:schemeClr val="tx1">
                    <a:lumMod val="85000"/>
                    <a:lumOff val="15000"/>
                  </a:schemeClr>
                </a:solidFill>
                <a:latin typeface="Courier"/>
                <a:cs typeface="Courier"/>
              </a:rPr>
              <a:t>(); </a:t>
            </a:r>
            <a:r>
              <a:rPr lang="en-US" sz="1400" dirty="0">
                <a:solidFill>
                  <a:srgbClr val="407C15"/>
                </a:solidFill>
                <a:latin typeface="Courier"/>
                <a:cs typeface="Courier"/>
              </a:rPr>
              <a:t>// My name is Monty</a:t>
            </a:r>
          </a:p>
        </p:txBody>
      </p:sp>
    </p:spTree>
    <p:extLst>
      <p:ext uri="{BB962C8B-B14F-4D97-AF65-F5344CB8AC3E}">
        <p14:creationId xmlns:p14="http://schemas.microsoft.com/office/powerpoint/2010/main" val="22535604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Prototype&amp; Inheritance</a:t>
            </a:r>
            <a:endParaRPr lang="en-GB" sz="2400" b="0" dirty="0">
              <a:solidFill>
                <a:schemeClr val="bg1"/>
              </a:solidFill>
            </a:endParaRPr>
          </a:p>
        </p:txBody>
      </p:sp>
      <p:sp>
        <p:nvSpPr>
          <p:cNvPr id="9" name="TextBox 8"/>
          <p:cNvSpPr txBox="1"/>
          <p:nvPr/>
        </p:nvSpPr>
        <p:spPr>
          <a:xfrm>
            <a:off x="236482" y="819801"/>
            <a:ext cx="8655269" cy="851515"/>
          </a:xfrm>
          <a:prstGeom prst="rect">
            <a:avLst/>
          </a:prstGeom>
          <a:noFill/>
        </p:spPr>
        <p:txBody>
          <a:bodyPr wrap="square" rtlCol="0">
            <a:spAutoFit/>
          </a:bodyPr>
          <a:lstStyle/>
          <a:p>
            <a:pPr algn="l"/>
            <a:r>
              <a:rPr lang="en-US" sz="1600" b="1" dirty="0" smtClean="0">
                <a:latin typeface="+mn-lt"/>
              </a:rPr>
              <a:t>Extending the prototype</a:t>
            </a:r>
            <a:endParaRPr lang="en-US" sz="1600" dirty="0">
              <a:latin typeface="+mn-lt"/>
            </a:endParaRPr>
          </a:p>
          <a:p>
            <a:pPr algn="l"/>
            <a:endParaRPr lang="en-US" sz="1600" dirty="0" smtClean="0"/>
          </a:p>
          <a:p>
            <a:pPr algn="l">
              <a:lnSpc>
                <a:spcPct val="110000"/>
              </a:lnSpc>
            </a:pPr>
            <a:r>
              <a:rPr lang="en-US" sz="1600" dirty="0" smtClean="0"/>
              <a:t>Adding a property to an Object</a:t>
            </a:r>
            <a:endParaRPr lang="en-US" sz="1600" dirty="0"/>
          </a:p>
        </p:txBody>
      </p:sp>
      <p:sp>
        <p:nvSpPr>
          <p:cNvPr id="8" name="TextBox 7"/>
          <p:cNvSpPr txBox="1"/>
          <p:nvPr/>
        </p:nvSpPr>
        <p:spPr>
          <a:xfrm>
            <a:off x="440947" y="1838095"/>
            <a:ext cx="8072149" cy="1762021"/>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a:solidFill>
                  <a:schemeClr val="accent4">
                    <a:lumMod val="75000"/>
                  </a:schemeClr>
                </a:solidFill>
                <a:latin typeface="Courier"/>
                <a:cs typeface="Courier"/>
              </a:rPr>
              <a:t>function</a:t>
            </a:r>
            <a:r>
              <a:rPr lang="en-US" sz="1400" dirty="0">
                <a:solidFill>
                  <a:schemeClr val="tx1">
                    <a:lumMod val="85000"/>
                    <a:lumOff val="15000"/>
                  </a:schemeClr>
                </a:solidFill>
                <a:latin typeface="Courier"/>
                <a:cs typeface="Courier"/>
              </a:rPr>
              <a:t> Cat(name) {</a:t>
            </a:r>
          </a:p>
          <a:p>
            <a:pPr algn="l">
              <a:lnSpc>
                <a:spcPct val="130000"/>
              </a:lnSpc>
            </a:pP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Animal.call</a:t>
            </a:r>
            <a:r>
              <a:rPr lang="en-US" sz="1400" dirty="0">
                <a:solidFill>
                  <a:schemeClr val="tx1">
                    <a:lumMod val="85000"/>
                    <a:lumOff val="15000"/>
                  </a:schemeClr>
                </a:solidFill>
                <a:latin typeface="Courier"/>
                <a:cs typeface="Courier"/>
              </a:rPr>
              <a:t>(</a:t>
            </a:r>
            <a:r>
              <a:rPr lang="en-US" sz="1400" dirty="0">
                <a:solidFill>
                  <a:srgbClr val="A1361F"/>
                </a:solidFill>
                <a:latin typeface="Courier"/>
                <a:cs typeface="Courier"/>
              </a:rPr>
              <a:t>this</a:t>
            </a:r>
            <a:r>
              <a:rPr lang="en-US" sz="1400" dirty="0">
                <a:solidFill>
                  <a:schemeClr val="tx1">
                    <a:lumMod val="85000"/>
                    <a:lumOff val="15000"/>
                  </a:schemeClr>
                </a:solidFill>
                <a:latin typeface="Courier"/>
                <a:cs typeface="Courier"/>
              </a:rPr>
              <a:t>, name);</a:t>
            </a:r>
          </a:p>
          <a:p>
            <a:pPr algn="l">
              <a:lnSpc>
                <a:spcPct val="130000"/>
              </a:lnSpc>
            </a:pPr>
            <a:r>
              <a:rPr lang="en-US" sz="1400" dirty="0" smtClean="0">
                <a:solidFill>
                  <a:schemeClr val="tx1">
                    <a:lumMod val="85000"/>
                    <a:lumOff val="15000"/>
                  </a:schemeClr>
                </a:solidFill>
                <a:latin typeface="Courier"/>
                <a:cs typeface="Courier"/>
              </a:rPr>
              <a:t>}</a:t>
            </a:r>
            <a:endParaRPr lang="en-US" sz="1400" dirty="0">
              <a:solidFill>
                <a:schemeClr val="tx1">
                  <a:lumMod val="85000"/>
                  <a:lumOff val="15000"/>
                </a:schemeClr>
              </a:solidFill>
              <a:latin typeface="Courier"/>
              <a:cs typeface="Courier"/>
            </a:endParaRPr>
          </a:p>
          <a:p>
            <a:pPr algn="l">
              <a:lnSpc>
                <a:spcPct val="130000"/>
              </a:lnSpc>
            </a:pPr>
            <a:r>
              <a:rPr lang="en-US" sz="1400" dirty="0" err="1">
                <a:solidFill>
                  <a:schemeClr val="tx1">
                    <a:lumMod val="85000"/>
                    <a:lumOff val="15000"/>
                  </a:schemeClr>
                </a:solidFill>
                <a:latin typeface="Courier"/>
                <a:cs typeface="Courier"/>
              </a:rPr>
              <a:t>Cat.prototype</a:t>
            </a:r>
            <a:r>
              <a:rPr lang="en-US" sz="1400" dirty="0">
                <a:solidFill>
                  <a:schemeClr val="tx1">
                    <a:lumMod val="85000"/>
                    <a:lumOff val="15000"/>
                  </a:schemeClr>
                </a:solidFill>
                <a:latin typeface="Courier"/>
                <a:cs typeface="Courier"/>
              </a:rPr>
              <a:t> = </a:t>
            </a:r>
            <a:r>
              <a:rPr lang="en-US" sz="1400" dirty="0">
                <a:solidFill>
                  <a:srgbClr val="A1361F"/>
                </a:solidFill>
                <a:latin typeface="Courier"/>
                <a:cs typeface="Courier"/>
              </a:rPr>
              <a:t>new</a:t>
            </a:r>
            <a:r>
              <a:rPr lang="en-US" sz="1400" dirty="0">
                <a:solidFill>
                  <a:schemeClr val="tx1">
                    <a:lumMod val="85000"/>
                    <a:lumOff val="15000"/>
                  </a:schemeClr>
                </a:solidFill>
                <a:latin typeface="Courier"/>
                <a:cs typeface="Courier"/>
              </a:rPr>
              <a:t> Animal()</a:t>
            </a:r>
            <a:r>
              <a:rPr lang="en-US" sz="1400" dirty="0" smtClean="0">
                <a:solidFill>
                  <a:schemeClr val="tx1">
                    <a:lumMod val="85000"/>
                    <a:lumOff val="15000"/>
                  </a:schemeClr>
                </a:solidFill>
                <a:latin typeface="Courier"/>
                <a:cs typeface="Courier"/>
              </a:rPr>
              <a:t>;</a:t>
            </a:r>
            <a:endParaRPr lang="en-US" sz="1400" dirty="0">
              <a:solidFill>
                <a:schemeClr val="tx1">
                  <a:lumMod val="85000"/>
                  <a:lumOff val="15000"/>
                </a:schemeClr>
              </a:solidFill>
              <a:latin typeface="Courier"/>
              <a:cs typeface="Courier"/>
            </a:endParaRPr>
          </a:p>
          <a:p>
            <a:pPr algn="l">
              <a:lnSpc>
                <a:spcPct val="130000"/>
              </a:lnSpc>
            </a:pPr>
            <a:r>
              <a:rPr lang="en-US" sz="1400" dirty="0" err="1">
                <a:solidFill>
                  <a:srgbClr val="A1361F"/>
                </a:solidFill>
                <a:latin typeface="Courier"/>
                <a:cs typeface="Courier"/>
              </a:rPr>
              <a:t>var</a:t>
            </a:r>
            <a:r>
              <a:rPr lang="en-US" sz="1400" dirty="0">
                <a:solidFill>
                  <a:srgbClr val="A1361F"/>
                </a:solidFill>
                <a:latin typeface="Courier"/>
                <a:cs typeface="Courier"/>
              </a:rPr>
              <a:t> </a:t>
            </a:r>
            <a:r>
              <a:rPr lang="en-US" sz="1400" dirty="0">
                <a:solidFill>
                  <a:schemeClr val="tx1">
                    <a:lumMod val="85000"/>
                    <a:lumOff val="15000"/>
                  </a:schemeClr>
                </a:solidFill>
                <a:latin typeface="Courier"/>
                <a:cs typeface="Courier"/>
              </a:rPr>
              <a:t>cat = </a:t>
            </a:r>
            <a:r>
              <a:rPr lang="en-US" sz="1400" dirty="0">
                <a:solidFill>
                  <a:srgbClr val="A1361F"/>
                </a:solidFill>
                <a:latin typeface="Courier"/>
                <a:cs typeface="Courier"/>
              </a:rPr>
              <a:t>new</a:t>
            </a:r>
            <a:r>
              <a:rPr lang="en-US" sz="1400" dirty="0">
                <a:solidFill>
                  <a:schemeClr val="tx1">
                    <a:lumMod val="85000"/>
                    <a:lumOff val="15000"/>
                  </a:schemeClr>
                </a:solidFill>
                <a:latin typeface="Courier"/>
                <a:cs typeface="Courier"/>
              </a:rPr>
              <a:t> Cat('</a:t>
            </a:r>
            <a:r>
              <a:rPr lang="en-US" sz="1400" dirty="0">
                <a:solidFill>
                  <a:schemeClr val="accent4"/>
                </a:solidFill>
                <a:latin typeface="Courier"/>
                <a:cs typeface="Courier"/>
              </a:rPr>
              <a:t>Monty</a:t>
            </a:r>
            <a:r>
              <a:rPr lang="en-US" sz="1400" dirty="0">
                <a:solidFill>
                  <a:schemeClr val="tx1">
                    <a:lumMod val="85000"/>
                    <a:lumOff val="15000"/>
                  </a:schemeClr>
                </a:solidFill>
                <a:latin typeface="Courier"/>
                <a:cs typeface="Courier"/>
              </a:rPr>
              <a:t>');</a:t>
            </a:r>
          </a:p>
          <a:p>
            <a:pPr algn="l">
              <a:lnSpc>
                <a:spcPct val="130000"/>
              </a:lnSpc>
            </a:pPr>
            <a:r>
              <a:rPr lang="en-US" sz="1400" dirty="0" err="1">
                <a:solidFill>
                  <a:schemeClr val="tx1">
                    <a:lumMod val="85000"/>
                    <a:lumOff val="15000"/>
                  </a:schemeClr>
                </a:solidFill>
                <a:latin typeface="Courier"/>
                <a:cs typeface="Courier"/>
              </a:rPr>
              <a:t>cat.speak</a:t>
            </a:r>
            <a:r>
              <a:rPr lang="en-US" sz="1400" dirty="0">
                <a:solidFill>
                  <a:schemeClr val="tx1">
                    <a:lumMod val="85000"/>
                    <a:lumOff val="15000"/>
                  </a:schemeClr>
                </a:solidFill>
                <a:latin typeface="Courier"/>
                <a:cs typeface="Courier"/>
              </a:rPr>
              <a:t>(); </a:t>
            </a:r>
            <a:r>
              <a:rPr lang="en-US" sz="1400" dirty="0">
                <a:solidFill>
                  <a:schemeClr val="accent3">
                    <a:lumMod val="75000"/>
                  </a:schemeClr>
                </a:solidFill>
                <a:latin typeface="Courier"/>
                <a:cs typeface="Courier"/>
              </a:rPr>
              <a:t>// My name is Monty</a:t>
            </a:r>
          </a:p>
        </p:txBody>
      </p:sp>
      <p:sp>
        <p:nvSpPr>
          <p:cNvPr id="10" name="TextBox 9"/>
          <p:cNvSpPr txBox="1"/>
          <p:nvPr/>
        </p:nvSpPr>
        <p:spPr>
          <a:xfrm>
            <a:off x="406791" y="3730111"/>
            <a:ext cx="8655269" cy="2640723"/>
          </a:xfrm>
          <a:prstGeom prst="rect">
            <a:avLst/>
          </a:prstGeom>
          <a:noFill/>
        </p:spPr>
        <p:txBody>
          <a:bodyPr wrap="square" rtlCol="0">
            <a:spAutoFit/>
          </a:bodyPr>
          <a:lstStyle/>
          <a:p>
            <a:pPr algn="l">
              <a:lnSpc>
                <a:spcPct val="130000"/>
              </a:lnSpc>
            </a:pPr>
            <a:r>
              <a:rPr lang="en-US" sz="1600" dirty="0"/>
              <a:t>What we are doing here is setting Cat’s prototype to an instance of Animal, so that Cat inherits all of Animal's properties. </a:t>
            </a:r>
          </a:p>
          <a:p>
            <a:pPr algn="l">
              <a:lnSpc>
                <a:spcPct val="130000"/>
              </a:lnSpc>
            </a:pPr>
            <a:r>
              <a:rPr lang="en-US" sz="1600" dirty="0"/>
              <a:t>We’re also using </a:t>
            </a:r>
            <a:r>
              <a:rPr lang="en-US" sz="1600" dirty="0" err="1"/>
              <a:t>Animal.call</a:t>
            </a:r>
            <a:r>
              <a:rPr lang="en-US" sz="1600" dirty="0"/>
              <a:t> to inherit the Animal constructor (sort of like parent or super in other languages). </a:t>
            </a:r>
          </a:p>
          <a:p>
            <a:pPr algn="l">
              <a:lnSpc>
                <a:spcPct val="130000"/>
              </a:lnSpc>
            </a:pPr>
            <a:r>
              <a:rPr lang="en-US" sz="1600" dirty="0"/>
              <a:t>call is a special function which lets us call a function and specify the value of this within that function. </a:t>
            </a:r>
          </a:p>
          <a:p>
            <a:pPr algn="l">
              <a:lnSpc>
                <a:spcPct val="130000"/>
              </a:lnSpc>
            </a:pPr>
            <a:r>
              <a:rPr lang="en-US" sz="1600" dirty="0"/>
              <a:t>So when </a:t>
            </a:r>
            <a:r>
              <a:rPr lang="en-US" sz="1600" dirty="0" err="1"/>
              <a:t>this.name</a:t>
            </a:r>
            <a:r>
              <a:rPr lang="en-US" sz="1600" dirty="0"/>
              <a:t> is set inside the Animal constructor, it’s the Cat’s name property being set, not the Animal’s.</a:t>
            </a:r>
          </a:p>
        </p:txBody>
      </p:sp>
    </p:spTree>
    <p:extLst>
      <p:ext uri="{BB962C8B-B14F-4D97-AF65-F5344CB8AC3E}">
        <p14:creationId xmlns:p14="http://schemas.microsoft.com/office/powerpoint/2010/main" val="3951077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AJAX</a:t>
            </a:r>
            <a:endParaRPr lang="en-GB" sz="2400" b="0" dirty="0">
              <a:solidFill>
                <a:schemeClr val="bg1"/>
              </a:solidFill>
            </a:endParaRPr>
          </a:p>
        </p:txBody>
      </p:sp>
      <p:sp>
        <p:nvSpPr>
          <p:cNvPr id="9" name="TextBox 8"/>
          <p:cNvSpPr txBox="1"/>
          <p:nvPr/>
        </p:nvSpPr>
        <p:spPr>
          <a:xfrm>
            <a:off x="236482" y="819801"/>
            <a:ext cx="8655269" cy="2476575"/>
          </a:xfrm>
          <a:prstGeom prst="rect">
            <a:avLst/>
          </a:prstGeom>
          <a:noFill/>
        </p:spPr>
        <p:txBody>
          <a:bodyPr wrap="square" rtlCol="0">
            <a:spAutoFit/>
          </a:bodyPr>
          <a:lstStyle/>
          <a:p>
            <a:pPr algn="l"/>
            <a:r>
              <a:rPr lang="en-US" sz="1600" b="1" dirty="0" smtClean="0">
                <a:latin typeface="+mn-lt"/>
              </a:rPr>
              <a:t>What is AJAX</a:t>
            </a:r>
            <a:endParaRPr lang="en-US" sz="1600" dirty="0">
              <a:latin typeface="+mn-lt"/>
            </a:endParaRPr>
          </a:p>
          <a:p>
            <a:pPr algn="l"/>
            <a:endParaRPr lang="en-US" sz="1600" dirty="0" smtClean="0"/>
          </a:p>
          <a:p>
            <a:pPr marL="285750" indent="-285750" algn="l">
              <a:lnSpc>
                <a:spcPct val="110000"/>
              </a:lnSpc>
              <a:buFont typeface="Arial"/>
              <a:buChar char="•"/>
            </a:pPr>
            <a:r>
              <a:rPr lang="en-US" sz="1600" dirty="0"/>
              <a:t>AJAX = </a:t>
            </a:r>
            <a:r>
              <a:rPr lang="en-US" sz="1600" b="1" dirty="0"/>
              <a:t>A</a:t>
            </a:r>
            <a:r>
              <a:rPr lang="en-US" sz="1600" dirty="0"/>
              <a:t>synchronous </a:t>
            </a:r>
            <a:r>
              <a:rPr lang="en-US" sz="1600" b="1" dirty="0" smtClean="0"/>
              <a:t>J</a:t>
            </a:r>
            <a:r>
              <a:rPr lang="en-US" sz="1600" dirty="0" smtClean="0"/>
              <a:t>avaScript </a:t>
            </a:r>
            <a:r>
              <a:rPr lang="en-US" sz="1600" b="1" dirty="0"/>
              <a:t>a</a:t>
            </a:r>
            <a:r>
              <a:rPr lang="en-US" sz="1600" dirty="0"/>
              <a:t>nd </a:t>
            </a:r>
            <a:r>
              <a:rPr lang="en-US" sz="1600" b="1" dirty="0"/>
              <a:t>X</a:t>
            </a:r>
            <a:r>
              <a:rPr lang="en-US" sz="1600" dirty="0"/>
              <a:t>ML.</a:t>
            </a:r>
          </a:p>
          <a:p>
            <a:pPr marL="285750" indent="-285750" algn="l">
              <a:lnSpc>
                <a:spcPct val="110000"/>
              </a:lnSpc>
              <a:buFont typeface="Arial"/>
              <a:buChar char="•"/>
            </a:pPr>
            <a:r>
              <a:rPr lang="en-US" sz="1600" dirty="0"/>
              <a:t>AJAX is a technique for creating fast and dynamic web pages.</a:t>
            </a:r>
          </a:p>
          <a:p>
            <a:pPr marL="285750" indent="-285750" algn="l">
              <a:lnSpc>
                <a:spcPct val="110000"/>
              </a:lnSpc>
              <a:buFont typeface="Arial"/>
              <a:buChar char="•"/>
            </a:pPr>
            <a:r>
              <a:rPr lang="en-US" sz="1600" dirty="0"/>
              <a:t>AJAX allows web pages to be updated asynchronously by exchanging small amounts of data with the server behind the scenes. This means that it is possible to update parts of a web page, without reloading the whole page</a:t>
            </a:r>
            <a:r>
              <a:rPr lang="en-US" sz="1600" dirty="0" smtClean="0"/>
              <a:t>.</a:t>
            </a:r>
          </a:p>
          <a:p>
            <a:pPr marL="285750" indent="-285750" algn="l">
              <a:lnSpc>
                <a:spcPct val="110000"/>
              </a:lnSpc>
              <a:buFont typeface="Arial"/>
              <a:buChar char="•"/>
            </a:pPr>
            <a:endParaRPr lang="en-US" sz="1600" dirty="0"/>
          </a:p>
          <a:p>
            <a:pPr algn="l">
              <a:lnSpc>
                <a:spcPct val="110000"/>
              </a:lnSpc>
            </a:pPr>
            <a:r>
              <a:rPr lang="en-US" sz="1600" b="1" dirty="0" smtClean="0"/>
              <a:t>How AJAX Works</a:t>
            </a:r>
            <a:endParaRPr lang="en-US" sz="1600" b="1" dirty="0"/>
          </a:p>
        </p:txBody>
      </p:sp>
      <p:pic>
        <p:nvPicPr>
          <p:cNvPr id="2" name="Picture 1"/>
          <p:cNvPicPr>
            <a:picLocks noChangeAspect="1"/>
          </p:cNvPicPr>
          <p:nvPr/>
        </p:nvPicPr>
        <p:blipFill>
          <a:blip r:embed="rId2"/>
          <a:stretch>
            <a:fillRect/>
          </a:stretch>
        </p:blipFill>
        <p:spPr>
          <a:xfrm>
            <a:off x="1778000" y="3349688"/>
            <a:ext cx="4860413" cy="2767617"/>
          </a:xfrm>
          <a:prstGeom prst="rect">
            <a:avLst/>
          </a:prstGeom>
        </p:spPr>
      </p:pic>
    </p:spTree>
    <p:extLst>
      <p:ext uri="{BB962C8B-B14F-4D97-AF65-F5344CB8AC3E}">
        <p14:creationId xmlns:p14="http://schemas.microsoft.com/office/powerpoint/2010/main" val="1116885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AJAX</a:t>
            </a:r>
            <a:endParaRPr lang="en-GB" sz="2400" b="0" dirty="0">
              <a:solidFill>
                <a:schemeClr val="bg1"/>
              </a:solidFill>
            </a:endParaRPr>
          </a:p>
        </p:txBody>
      </p:sp>
      <p:sp>
        <p:nvSpPr>
          <p:cNvPr id="9" name="TextBox 8"/>
          <p:cNvSpPr txBox="1"/>
          <p:nvPr/>
        </p:nvSpPr>
        <p:spPr>
          <a:xfrm>
            <a:off x="236482" y="819801"/>
            <a:ext cx="8655269" cy="2747419"/>
          </a:xfrm>
          <a:prstGeom prst="rect">
            <a:avLst/>
          </a:prstGeom>
          <a:noFill/>
        </p:spPr>
        <p:txBody>
          <a:bodyPr wrap="square" rtlCol="0">
            <a:spAutoFit/>
          </a:bodyPr>
          <a:lstStyle/>
          <a:p>
            <a:pPr algn="l"/>
            <a:r>
              <a:rPr lang="en-US" sz="1600" b="1" dirty="0" smtClean="0">
                <a:latin typeface="+mn-lt"/>
              </a:rPr>
              <a:t>AJAX – </a:t>
            </a:r>
            <a:r>
              <a:rPr lang="en-US" sz="1600" b="1" dirty="0" err="1" smtClean="0">
                <a:latin typeface="+mn-lt"/>
              </a:rPr>
              <a:t>XMLHttpRequest</a:t>
            </a:r>
            <a:r>
              <a:rPr lang="en-US" sz="1600" b="1" dirty="0" smtClean="0">
                <a:latin typeface="+mn-lt"/>
              </a:rPr>
              <a:t> Object</a:t>
            </a:r>
            <a:endParaRPr lang="en-US" sz="1600" dirty="0">
              <a:latin typeface="+mn-lt"/>
            </a:endParaRPr>
          </a:p>
          <a:p>
            <a:pPr algn="l"/>
            <a:endParaRPr lang="en-US" sz="1600" dirty="0" smtClean="0"/>
          </a:p>
          <a:p>
            <a:pPr marL="285750" indent="-285750" algn="l">
              <a:lnSpc>
                <a:spcPct val="110000"/>
              </a:lnSpc>
              <a:buFont typeface="Arial"/>
              <a:buChar char="•"/>
            </a:pPr>
            <a:r>
              <a:rPr lang="en-US" sz="1600" dirty="0"/>
              <a:t>The keystone of AJAX is the </a:t>
            </a:r>
            <a:r>
              <a:rPr lang="en-US" sz="1600" dirty="0" err="1"/>
              <a:t>XMLHttpRequest</a:t>
            </a:r>
            <a:r>
              <a:rPr lang="en-US" sz="1600" dirty="0"/>
              <a:t> object.</a:t>
            </a:r>
          </a:p>
          <a:p>
            <a:pPr marL="285750" indent="-285750" algn="l">
              <a:lnSpc>
                <a:spcPct val="110000"/>
              </a:lnSpc>
              <a:buFont typeface="Arial"/>
              <a:buChar char="•"/>
            </a:pPr>
            <a:r>
              <a:rPr lang="en-US" sz="1600" dirty="0"/>
              <a:t>All modern browsers support the </a:t>
            </a:r>
            <a:r>
              <a:rPr lang="en-US" sz="1600" dirty="0" err="1"/>
              <a:t>XMLHttpRequest</a:t>
            </a:r>
            <a:r>
              <a:rPr lang="en-US" sz="1600" dirty="0"/>
              <a:t> object (IE5 and IE6 use an </a:t>
            </a:r>
            <a:r>
              <a:rPr lang="en-US" sz="1600" dirty="0" err="1"/>
              <a:t>ActiveXObject</a:t>
            </a:r>
            <a:r>
              <a:rPr lang="en-US" sz="1600" dirty="0"/>
              <a:t>).</a:t>
            </a:r>
          </a:p>
          <a:p>
            <a:pPr marL="285750" indent="-285750" algn="l">
              <a:lnSpc>
                <a:spcPct val="110000"/>
              </a:lnSpc>
              <a:buFont typeface="Arial"/>
              <a:buChar char="•"/>
            </a:pPr>
            <a:r>
              <a:rPr lang="en-US" sz="1600" dirty="0"/>
              <a:t>The </a:t>
            </a:r>
            <a:r>
              <a:rPr lang="en-US" sz="1600" dirty="0" err="1"/>
              <a:t>XMLHttpRequest</a:t>
            </a:r>
            <a:r>
              <a:rPr lang="en-US" sz="1600" dirty="0"/>
              <a:t> object is used to exchange data with a server behind the scenes. This means that it is possible to update parts of a web page, without reloading the whole page.</a:t>
            </a:r>
          </a:p>
          <a:p>
            <a:pPr algn="l">
              <a:lnSpc>
                <a:spcPct val="110000"/>
              </a:lnSpc>
            </a:pPr>
            <a:endParaRPr lang="en-US" sz="1600" b="1" dirty="0" smtClean="0"/>
          </a:p>
          <a:p>
            <a:pPr algn="l">
              <a:lnSpc>
                <a:spcPct val="110000"/>
              </a:lnSpc>
            </a:pPr>
            <a:r>
              <a:rPr lang="en-US" sz="1600" b="1" dirty="0" smtClean="0"/>
              <a:t>Creating an </a:t>
            </a:r>
            <a:r>
              <a:rPr lang="en-US" sz="1600" b="1" dirty="0" err="1" smtClean="0"/>
              <a:t>XMLHttpRequest</a:t>
            </a:r>
            <a:r>
              <a:rPr lang="en-US" sz="1600" b="1" dirty="0" smtClean="0"/>
              <a:t> Object</a:t>
            </a:r>
            <a:endParaRPr lang="en-US" sz="1600" b="1" dirty="0"/>
          </a:p>
        </p:txBody>
      </p:sp>
      <p:sp>
        <p:nvSpPr>
          <p:cNvPr id="5" name="TextBox 4"/>
          <p:cNvSpPr txBox="1"/>
          <p:nvPr/>
        </p:nvSpPr>
        <p:spPr>
          <a:xfrm>
            <a:off x="440947" y="3665240"/>
            <a:ext cx="8072149" cy="1481944"/>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smtClean="0">
                <a:solidFill>
                  <a:srgbClr val="407C15"/>
                </a:solidFill>
                <a:latin typeface="Courier"/>
                <a:cs typeface="Courier"/>
              </a:rPr>
              <a:t>// All modern browsers (IE7+, Chrome, Safari, Firefox, Opera)</a:t>
            </a:r>
          </a:p>
          <a:p>
            <a:pPr algn="l">
              <a:lnSpc>
                <a:spcPct val="130000"/>
              </a:lnSpc>
            </a:pPr>
            <a:r>
              <a:rPr lang="en-US" sz="1400" dirty="0" smtClean="0">
                <a:solidFill>
                  <a:schemeClr val="tx1">
                    <a:lumMod val="85000"/>
                    <a:lumOff val="15000"/>
                  </a:schemeClr>
                </a:solidFill>
                <a:latin typeface="Courier"/>
                <a:cs typeface="Courier"/>
              </a:rPr>
              <a:t>variable</a:t>
            </a:r>
            <a:r>
              <a:rPr lang="en-US" sz="1400" dirty="0">
                <a:solidFill>
                  <a:schemeClr val="tx1">
                    <a:lumMod val="85000"/>
                    <a:lumOff val="15000"/>
                  </a:schemeClr>
                </a:solidFill>
                <a:latin typeface="Courier"/>
                <a:cs typeface="Courier"/>
              </a:rPr>
              <a:t>=</a:t>
            </a:r>
            <a:r>
              <a:rPr lang="en-US" sz="1400" dirty="0">
                <a:solidFill>
                  <a:schemeClr val="tx2">
                    <a:lumMod val="75000"/>
                  </a:schemeClr>
                </a:solidFill>
                <a:latin typeface="Courier"/>
                <a:cs typeface="Courier"/>
              </a:rPr>
              <a:t>new</a:t>
            </a: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XMLHttpRequest</a:t>
            </a:r>
            <a:r>
              <a:rPr lang="en-US" sz="1400" dirty="0">
                <a:solidFill>
                  <a:schemeClr val="tx1">
                    <a:lumMod val="85000"/>
                    <a:lumOff val="15000"/>
                  </a:schemeClr>
                </a:solidFill>
                <a:latin typeface="Courier"/>
                <a:cs typeface="Courier"/>
              </a:rPr>
              <a:t>()</a:t>
            </a:r>
            <a:r>
              <a:rPr lang="en-US" sz="1400" dirty="0" smtClean="0">
                <a:solidFill>
                  <a:schemeClr val="tx1">
                    <a:lumMod val="85000"/>
                    <a:lumOff val="15000"/>
                  </a:schemeClr>
                </a:solidFill>
                <a:latin typeface="Courier"/>
                <a:cs typeface="Courier"/>
              </a:rPr>
              <a:t>;</a:t>
            </a:r>
          </a:p>
          <a:p>
            <a:pPr algn="l">
              <a:lnSpc>
                <a:spcPct val="130000"/>
              </a:lnSpc>
            </a:pPr>
            <a:endParaRPr lang="en-US" sz="1400" dirty="0">
              <a:solidFill>
                <a:schemeClr val="tx1">
                  <a:lumMod val="85000"/>
                  <a:lumOff val="15000"/>
                </a:schemeClr>
              </a:solidFill>
              <a:latin typeface="Courier"/>
              <a:cs typeface="Courier"/>
            </a:endParaRPr>
          </a:p>
          <a:p>
            <a:pPr algn="l">
              <a:lnSpc>
                <a:spcPct val="130000"/>
              </a:lnSpc>
            </a:pPr>
            <a:r>
              <a:rPr lang="en-US" sz="1400" dirty="0" smtClean="0">
                <a:solidFill>
                  <a:schemeClr val="accent3">
                    <a:lumMod val="75000"/>
                  </a:schemeClr>
                </a:solidFill>
                <a:latin typeface="Courier"/>
                <a:cs typeface="Courier"/>
              </a:rPr>
              <a:t>// Older versions of IE (IE 5 and IE6)</a:t>
            </a:r>
            <a:endParaRPr lang="en-US" sz="1400" dirty="0">
              <a:solidFill>
                <a:schemeClr val="accent3">
                  <a:lumMod val="75000"/>
                </a:schemeClr>
              </a:solidFill>
              <a:latin typeface="Courier"/>
              <a:cs typeface="Courier"/>
            </a:endParaRPr>
          </a:p>
          <a:p>
            <a:pPr algn="l">
              <a:lnSpc>
                <a:spcPct val="130000"/>
              </a:lnSpc>
            </a:pPr>
            <a:r>
              <a:rPr lang="en-US" sz="1400" dirty="0">
                <a:solidFill>
                  <a:schemeClr val="tx1">
                    <a:lumMod val="85000"/>
                    <a:lumOff val="15000"/>
                  </a:schemeClr>
                </a:solidFill>
                <a:latin typeface="Courier"/>
                <a:cs typeface="Courier"/>
              </a:rPr>
              <a:t>variable=</a:t>
            </a:r>
            <a:r>
              <a:rPr lang="en-US" sz="1400" dirty="0">
                <a:solidFill>
                  <a:srgbClr val="33629A"/>
                </a:solidFill>
                <a:latin typeface="Courier"/>
                <a:cs typeface="Courier"/>
              </a:rPr>
              <a:t>new</a:t>
            </a:r>
            <a:r>
              <a:rPr lang="en-US" sz="1400" dirty="0">
                <a:solidFill>
                  <a:schemeClr val="tx1">
                    <a:lumMod val="85000"/>
                    <a:lumOff val="15000"/>
                  </a:schemeClr>
                </a:solidFill>
                <a:latin typeface="Courier"/>
                <a:cs typeface="Courier"/>
              </a:rPr>
              <a:t> </a:t>
            </a:r>
            <a:r>
              <a:rPr lang="en-US" sz="1400" dirty="0" err="1">
                <a:solidFill>
                  <a:schemeClr val="tx1">
                    <a:lumMod val="85000"/>
                    <a:lumOff val="15000"/>
                  </a:schemeClr>
                </a:solidFill>
                <a:latin typeface="Courier"/>
                <a:cs typeface="Courier"/>
              </a:rPr>
              <a:t>ActiveXObject</a:t>
            </a:r>
            <a:r>
              <a:rPr lang="en-US" sz="1400" dirty="0">
                <a:solidFill>
                  <a:schemeClr val="tx1">
                    <a:lumMod val="85000"/>
                    <a:lumOff val="15000"/>
                  </a:schemeClr>
                </a:solidFill>
                <a:latin typeface="Courier"/>
                <a:cs typeface="Courier"/>
              </a:rPr>
              <a:t>("</a:t>
            </a:r>
            <a:r>
              <a:rPr lang="en-US" sz="1400" dirty="0" err="1">
                <a:solidFill>
                  <a:schemeClr val="accent4"/>
                </a:solidFill>
                <a:latin typeface="Courier"/>
                <a:cs typeface="Courier"/>
              </a:rPr>
              <a:t>Microsoft.XMLHTTP</a:t>
            </a:r>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314556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Understanding the DOM</a:t>
            </a:r>
            <a:endParaRPr lang="en-GB" sz="2400" b="0" dirty="0">
              <a:solidFill>
                <a:schemeClr val="bg1"/>
              </a:solidFill>
            </a:endParaRPr>
          </a:p>
        </p:txBody>
      </p:sp>
      <p:sp>
        <p:nvSpPr>
          <p:cNvPr id="2" name="TextBox 1"/>
          <p:cNvSpPr txBox="1"/>
          <p:nvPr/>
        </p:nvSpPr>
        <p:spPr>
          <a:xfrm>
            <a:off x="236482" y="819801"/>
            <a:ext cx="8655269" cy="1532727"/>
          </a:xfrm>
          <a:prstGeom prst="rect">
            <a:avLst/>
          </a:prstGeom>
          <a:noFill/>
        </p:spPr>
        <p:txBody>
          <a:bodyPr wrap="square" rtlCol="0">
            <a:spAutoFit/>
          </a:bodyPr>
          <a:lstStyle/>
          <a:p>
            <a:pPr algn="l"/>
            <a:r>
              <a:rPr lang="en-US" sz="1600" b="1" dirty="0" smtClean="0">
                <a:latin typeface="+mn-lt"/>
              </a:rPr>
              <a:t>Representation of the DOM</a:t>
            </a:r>
            <a:endParaRPr lang="en-US" sz="1600" dirty="0">
              <a:latin typeface="+mn-lt"/>
            </a:endParaRPr>
          </a:p>
          <a:p>
            <a:pPr algn="l"/>
            <a:endParaRPr lang="en-US" sz="1600" dirty="0" smtClean="0"/>
          </a:p>
          <a:p>
            <a:pPr algn="l">
              <a:lnSpc>
                <a:spcPct val="130000"/>
              </a:lnSpc>
            </a:pPr>
            <a:r>
              <a:rPr lang="en-US" sz="1600" dirty="0"/>
              <a:t>When a web page is loaded, the browser creates a Document Object Model of the page.</a:t>
            </a:r>
          </a:p>
          <a:p>
            <a:pPr algn="l">
              <a:lnSpc>
                <a:spcPct val="130000"/>
              </a:lnSpc>
            </a:pPr>
            <a:r>
              <a:rPr lang="en-US" sz="1600" dirty="0"/>
              <a:t>The HTML DOM model is constructed as a tree of Objects:</a:t>
            </a:r>
          </a:p>
          <a:p>
            <a:pPr algn="l"/>
            <a:endParaRPr lang="en-US" sz="1600" dirty="0" smtClean="0"/>
          </a:p>
        </p:txBody>
      </p:sp>
      <p:pic>
        <p:nvPicPr>
          <p:cNvPr id="3" name="Picture 2"/>
          <p:cNvPicPr>
            <a:picLocks noChangeAspect="1"/>
          </p:cNvPicPr>
          <p:nvPr/>
        </p:nvPicPr>
        <p:blipFill>
          <a:blip r:embed="rId2"/>
          <a:stretch>
            <a:fillRect/>
          </a:stretch>
        </p:blipFill>
        <p:spPr>
          <a:xfrm>
            <a:off x="1354804" y="2157774"/>
            <a:ext cx="6172200" cy="3378200"/>
          </a:xfrm>
          <a:prstGeom prst="rect">
            <a:avLst/>
          </a:prstGeom>
        </p:spPr>
      </p:pic>
    </p:spTree>
    <p:extLst>
      <p:ext uri="{BB962C8B-B14F-4D97-AF65-F5344CB8AC3E}">
        <p14:creationId xmlns:p14="http://schemas.microsoft.com/office/powerpoint/2010/main" val="39210345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AJAX</a:t>
            </a:r>
            <a:endParaRPr lang="en-GB" sz="2400" b="0" dirty="0">
              <a:solidFill>
                <a:schemeClr val="bg1"/>
              </a:solidFill>
            </a:endParaRPr>
          </a:p>
        </p:txBody>
      </p:sp>
      <p:sp>
        <p:nvSpPr>
          <p:cNvPr id="9" name="TextBox 8"/>
          <p:cNvSpPr txBox="1"/>
          <p:nvPr/>
        </p:nvSpPr>
        <p:spPr>
          <a:xfrm>
            <a:off x="236482" y="819801"/>
            <a:ext cx="8655269" cy="1934889"/>
          </a:xfrm>
          <a:prstGeom prst="rect">
            <a:avLst/>
          </a:prstGeom>
          <a:noFill/>
        </p:spPr>
        <p:txBody>
          <a:bodyPr wrap="square" rtlCol="0">
            <a:spAutoFit/>
          </a:bodyPr>
          <a:lstStyle/>
          <a:p>
            <a:pPr algn="l"/>
            <a:r>
              <a:rPr lang="en-US" sz="1600" b="1" dirty="0" smtClean="0">
                <a:latin typeface="+mn-lt"/>
              </a:rPr>
              <a:t>AJAX – Send a Request To a Server</a:t>
            </a:r>
            <a:endParaRPr lang="en-US" sz="1600" dirty="0">
              <a:latin typeface="+mn-lt"/>
            </a:endParaRPr>
          </a:p>
          <a:p>
            <a:pPr algn="l"/>
            <a:endParaRPr lang="en-US" sz="1600" dirty="0" smtClean="0"/>
          </a:p>
          <a:p>
            <a:pPr marL="285750" indent="-285750" algn="l">
              <a:lnSpc>
                <a:spcPct val="110000"/>
              </a:lnSpc>
              <a:buFont typeface="Arial"/>
              <a:buChar char="•"/>
            </a:pPr>
            <a:r>
              <a:rPr lang="en-US" sz="1600" dirty="0"/>
              <a:t>The </a:t>
            </a:r>
            <a:r>
              <a:rPr lang="en-US" sz="1600" dirty="0" err="1"/>
              <a:t>XMLHttpRequest</a:t>
            </a:r>
            <a:r>
              <a:rPr lang="en-US" sz="1600" dirty="0"/>
              <a:t> object is used to exchange data with a server.</a:t>
            </a:r>
          </a:p>
          <a:p>
            <a:pPr marL="285750" indent="-285750" algn="l">
              <a:lnSpc>
                <a:spcPct val="110000"/>
              </a:lnSpc>
              <a:buFont typeface="Arial"/>
              <a:buChar char="•"/>
            </a:pPr>
            <a:r>
              <a:rPr lang="en-US" sz="1600" dirty="0"/>
              <a:t>To send a request to a server, we use the open() and send() methods of the </a:t>
            </a:r>
            <a:r>
              <a:rPr lang="en-US" sz="1600" dirty="0" err="1"/>
              <a:t>XMLHttpRequest</a:t>
            </a:r>
            <a:r>
              <a:rPr lang="en-US" sz="1600" dirty="0"/>
              <a:t> object</a:t>
            </a:r>
            <a:r>
              <a:rPr lang="en-US" sz="1600" dirty="0" smtClean="0"/>
              <a:t>:</a:t>
            </a:r>
            <a:endParaRPr lang="en-US" sz="1600" dirty="0"/>
          </a:p>
          <a:p>
            <a:pPr algn="l">
              <a:lnSpc>
                <a:spcPct val="110000"/>
              </a:lnSpc>
            </a:pPr>
            <a:endParaRPr lang="en-US" sz="1600" b="1" dirty="0" smtClean="0"/>
          </a:p>
          <a:p>
            <a:pPr algn="l">
              <a:lnSpc>
                <a:spcPct val="110000"/>
              </a:lnSpc>
            </a:pPr>
            <a:r>
              <a:rPr lang="en-US" sz="1600" b="1" dirty="0" smtClean="0"/>
              <a:t>Creating an </a:t>
            </a:r>
            <a:r>
              <a:rPr lang="en-US" sz="1600" b="1" dirty="0" err="1" smtClean="0"/>
              <a:t>XMLHttpRequest</a:t>
            </a:r>
            <a:r>
              <a:rPr lang="en-US" sz="1600" b="1" dirty="0" smtClean="0"/>
              <a:t> Object</a:t>
            </a:r>
            <a:endParaRPr lang="en-US" sz="1600" b="1" dirty="0"/>
          </a:p>
        </p:txBody>
      </p:sp>
      <p:sp>
        <p:nvSpPr>
          <p:cNvPr id="5" name="TextBox 4"/>
          <p:cNvSpPr txBox="1"/>
          <p:nvPr/>
        </p:nvSpPr>
        <p:spPr>
          <a:xfrm>
            <a:off x="440947" y="2903240"/>
            <a:ext cx="8072149" cy="641714"/>
          </a:xfrm>
          <a:prstGeom prst="rect">
            <a:avLst/>
          </a:prstGeom>
          <a:noFill/>
          <a:ln>
            <a:solidFill>
              <a:schemeClr val="bg1">
                <a:lumMod val="50000"/>
              </a:schemeClr>
            </a:solidFill>
            <a:prstDash val="dash"/>
          </a:ln>
        </p:spPr>
        <p:txBody>
          <a:bodyPr wrap="square" rtlCol="0">
            <a:spAutoFit/>
          </a:bodyPr>
          <a:lstStyle/>
          <a:p>
            <a:pPr algn="l">
              <a:lnSpc>
                <a:spcPct val="130000"/>
              </a:lnSpc>
            </a:pPr>
            <a:r>
              <a:rPr lang="fi-FI" sz="1400" dirty="0">
                <a:solidFill>
                  <a:schemeClr val="tx1">
                    <a:lumMod val="85000"/>
                    <a:lumOff val="15000"/>
                  </a:schemeClr>
                </a:solidFill>
                <a:latin typeface="Courier"/>
                <a:cs typeface="Courier"/>
              </a:rPr>
              <a:t>xmlhttp.open("</a:t>
            </a:r>
            <a:r>
              <a:rPr lang="fi-FI" sz="1400" dirty="0">
                <a:solidFill>
                  <a:schemeClr val="accent4"/>
                </a:solidFill>
                <a:latin typeface="Courier"/>
                <a:cs typeface="Courier"/>
              </a:rPr>
              <a:t>GET</a:t>
            </a:r>
            <a:r>
              <a:rPr lang="fi-FI" sz="1400" dirty="0">
                <a:solidFill>
                  <a:schemeClr val="tx1">
                    <a:lumMod val="85000"/>
                    <a:lumOff val="15000"/>
                  </a:schemeClr>
                </a:solidFill>
                <a:latin typeface="Courier"/>
                <a:cs typeface="Courier"/>
              </a:rPr>
              <a:t>","</a:t>
            </a:r>
            <a:r>
              <a:rPr lang="fi-FI" sz="1400" dirty="0">
                <a:solidFill>
                  <a:srgbClr val="D6492A"/>
                </a:solidFill>
                <a:latin typeface="Courier"/>
                <a:cs typeface="Courier"/>
              </a:rPr>
              <a:t>ajax_info.txt</a:t>
            </a:r>
            <a:r>
              <a:rPr lang="fi-FI" sz="1400" dirty="0">
                <a:solidFill>
                  <a:schemeClr val="tx1">
                    <a:lumMod val="85000"/>
                    <a:lumOff val="15000"/>
                  </a:schemeClr>
                </a:solidFill>
                <a:latin typeface="Courier"/>
                <a:cs typeface="Courier"/>
              </a:rPr>
              <a:t>",</a:t>
            </a:r>
            <a:r>
              <a:rPr lang="fi-FI" sz="1400" dirty="0">
                <a:solidFill>
                  <a:schemeClr val="tx2">
                    <a:lumMod val="75000"/>
                  </a:schemeClr>
                </a:solidFill>
                <a:latin typeface="Courier"/>
                <a:cs typeface="Courier"/>
              </a:rPr>
              <a:t>true</a:t>
            </a:r>
            <a:r>
              <a:rPr lang="fi-FI" sz="1400" dirty="0">
                <a:solidFill>
                  <a:schemeClr val="tx1">
                    <a:lumMod val="85000"/>
                    <a:lumOff val="15000"/>
                  </a:schemeClr>
                </a:solidFill>
                <a:latin typeface="Courier"/>
                <a:cs typeface="Courier"/>
              </a:rPr>
              <a:t>);</a:t>
            </a:r>
          </a:p>
          <a:p>
            <a:pPr algn="l">
              <a:lnSpc>
                <a:spcPct val="130000"/>
              </a:lnSpc>
            </a:pPr>
            <a:r>
              <a:rPr lang="fi-FI" sz="1400" dirty="0">
                <a:solidFill>
                  <a:schemeClr val="tx1">
                    <a:lumMod val="85000"/>
                    <a:lumOff val="15000"/>
                  </a:schemeClr>
                </a:solidFill>
                <a:latin typeface="Courier"/>
                <a:cs typeface="Courier"/>
              </a:rPr>
              <a:t>xmlhttp.send();</a:t>
            </a:r>
            <a:endParaRPr lang="en-US" sz="1400" dirty="0">
              <a:solidFill>
                <a:schemeClr val="tx1">
                  <a:lumMod val="85000"/>
                  <a:lumOff val="15000"/>
                </a:schemeClr>
              </a:solidFill>
              <a:latin typeface="Courier"/>
              <a:cs typeface="Courier"/>
            </a:endParaRPr>
          </a:p>
        </p:txBody>
      </p:sp>
      <p:graphicFrame>
        <p:nvGraphicFramePr>
          <p:cNvPr id="6" name="Table 5"/>
          <p:cNvGraphicFramePr>
            <a:graphicFrameLocks noGrp="1"/>
          </p:cNvGraphicFramePr>
          <p:nvPr>
            <p:extLst>
              <p:ext uri="{D42A27DB-BD31-4B8C-83A1-F6EECF244321}">
                <p14:modId xmlns:p14="http://schemas.microsoft.com/office/powerpoint/2010/main" val="863819167"/>
              </p:ext>
            </p:extLst>
          </p:nvPr>
        </p:nvGraphicFramePr>
        <p:xfrm>
          <a:off x="385095" y="3801812"/>
          <a:ext cx="8021486" cy="2183908"/>
        </p:xfrm>
        <a:graphic>
          <a:graphicData uri="http://schemas.openxmlformats.org/drawingml/2006/table">
            <a:tbl>
              <a:tblPr firstRow="1" bandRow="1">
                <a:tableStyleId>{69012ECD-51FC-41F1-AA8D-1B2483CD663E}</a:tableStyleId>
              </a:tblPr>
              <a:tblGrid>
                <a:gridCol w="2613744"/>
                <a:gridCol w="5407742"/>
              </a:tblGrid>
              <a:tr h="355108">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59042">
                <a:tc>
                  <a:txBody>
                    <a:bodyPr/>
                    <a:lstStyle/>
                    <a:p>
                      <a:r>
                        <a:rPr lang="en-US" sz="1200" dirty="0" smtClean="0"/>
                        <a:t>o</a:t>
                      </a:r>
                      <a:r>
                        <a:rPr lang="fr-FR" sz="1200" dirty="0" smtClean="0"/>
                        <a:t>pen(method,</a:t>
                      </a:r>
                      <a:r>
                        <a:rPr lang="fr-FR" sz="1200" baseline="0" dirty="0" smtClean="0"/>
                        <a:t> url, async)</a:t>
                      </a:r>
                      <a:endParaRPr lang="en-US" sz="1200" dirty="0"/>
                    </a:p>
                  </a:txBody>
                  <a:tcPr/>
                </a:tc>
                <a:tc>
                  <a:txBody>
                    <a:bodyPr/>
                    <a:lstStyle/>
                    <a:p>
                      <a:r>
                        <a:rPr lang="en-US" sz="1200" dirty="0" smtClean="0"/>
                        <a:t>Specifies the type of request, the URL, and if the request should be handled asynchronously or not.</a:t>
                      </a:r>
                    </a:p>
                    <a:p>
                      <a:endParaRPr lang="en-US" sz="1200" dirty="0" smtClean="0"/>
                    </a:p>
                    <a:p>
                      <a:r>
                        <a:rPr lang="en-US" sz="1200" dirty="0" smtClean="0"/>
                        <a:t>method: the type of request: GET or POST</a:t>
                      </a:r>
                    </a:p>
                    <a:p>
                      <a:r>
                        <a:rPr lang="en-US" sz="1200" dirty="0" err="1" smtClean="0"/>
                        <a:t>url</a:t>
                      </a:r>
                      <a:r>
                        <a:rPr lang="en-US" sz="1200" dirty="0" smtClean="0"/>
                        <a:t>: the location of the file on the server</a:t>
                      </a:r>
                    </a:p>
                    <a:p>
                      <a:r>
                        <a:rPr lang="en-US" sz="1200" dirty="0" err="1" smtClean="0"/>
                        <a:t>async</a:t>
                      </a:r>
                      <a:r>
                        <a:rPr lang="en-US" sz="1200" dirty="0" smtClean="0"/>
                        <a:t>: true (asynchronous) or false (synchronous)</a:t>
                      </a:r>
                      <a:endParaRPr lang="en-US" sz="1200" dirty="0"/>
                    </a:p>
                  </a:txBody>
                  <a:tcPr/>
                </a:tc>
              </a:tr>
              <a:tr h="355108">
                <a:tc>
                  <a:txBody>
                    <a:bodyPr/>
                    <a:lstStyle/>
                    <a:p>
                      <a:r>
                        <a:rPr lang="en-US" sz="1200" dirty="0" smtClean="0"/>
                        <a:t>S</a:t>
                      </a:r>
                      <a:r>
                        <a:rPr lang="de-DE" sz="1200" dirty="0" smtClean="0"/>
                        <a:t>end(string)</a:t>
                      </a:r>
                      <a:endParaRPr lang="en-US" sz="1200" dirty="0"/>
                    </a:p>
                  </a:txBody>
                  <a:tcPr/>
                </a:tc>
                <a:tc>
                  <a:txBody>
                    <a:bodyPr/>
                    <a:lstStyle/>
                    <a:p>
                      <a:r>
                        <a:rPr lang="en-US" sz="1200" dirty="0" smtClean="0"/>
                        <a:t>Sends the request off to the server.</a:t>
                      </a:r>
                    </a:p>
                    <a:p>
                      <a:endParaRPr lang="en-US" sz="1200" dirty="0" smtClean="0"/>
                    </a:p>
                    <a:p>
                      <a:r>
                        <a:rPr lang="en-US" sz="1200" dirty="0" smtClean="0"/>
                        <a:t>string: Only used for POST requests</a:t>
                      </a:r>
                    </a:p>
                  </a:txBody>
                  <a:tcPr/>
                </a:tc>
              </a:tr>
            </a:tbl>
          </a:graphicData>
        </a:graphic>
      </p:graphicFrame>
    </p:spTree>
    <p:extLst>
      <p:ext uri="{BB962C8B-B14F-4D97-AF65-F5344CB8AC3E}">
        <p14:creationId xmlns:p14="http://schemas.microsoft.com/office/powerpoint/2010/main" val="3624333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AJAX</a:t>
            </a:r>
            <a:endParaRPr lang="en-GB" sz="2400" b="0" dirty="0">
              <a:solidFill>
                <a:schemeClr val="bg1"/>
              </a:solidFill>
            </a:endParaRPr>
          </a:p>
        </p:txBody>
      </p:sp>
      <p:sp>
        <p:nvSpPr>
          <p:cNvPr id="9" name="TextBox 8"/>
          <p:cNvSpPr txBox="1"/>
          <p:nvPr/>
        </p:nvSpPr>
        <p:spPr>
          <a:xfrm>
            <a:off x="236482" y="819801"/>
            <a:ext cx="8655269" cy="2408865"/>
          </a:xfrm>
          <a:prstGeom prst="rect">
            <a:avLst/>
          </a:prstGeom>
          <a:noFill/>
        </p:spPr>
        <p:txBody>
          <a:bodyPr wrap="square" rtlCol="0">
            <a:spAutoFit/>
          </a:bodyPr>
          <a:lstStyle/>
          <a:p>
            <a:pPr algn="l"/>
            <a:r>
              <a:rPr lang="en-US" sz="1600" b="1" dirty="0" smtClean="0">
                <a:latin typeface="+mn-lt"/>
              </a:rPr>
              <a:t>AJAX – GET and POST</a:t>
            </a:r>
            <a:endParaRPr lang="en-US" sz="1600" dirty="0">
              <a:latin typeface="+mn-lt"/>
            </a:endParaRPr>
          </a:p>
          <a:p>
            <a:pPr algn="l"/>
            <a:endParaRPr lang="en-US" sz="1600" dirty="0" smtClean="0"/>
          </a:p>
          <a:p>
            <a:pPr algn="l">
              <a:lnSpc>
                <a:spcPct val="110000"/>
              </a:lnSpc>
            </a:pPr>
            <a:r>
              <a:rPr lang="en-US" sz="1600" dirty="0"/>
              <a:t>GET is simpler and faster than POST, and can be used in most cases.</a:t>
            </a:r>
          </a:p>
          <a:p>
            <a:pPr algn="l">
              <a:lnSpc>
                <a:spcPct val="110000"/>
              </a:lnSpc>
            </a:pPr>
            <a:r>
              <a:rPr lang="en-US" sz="1600" dirty="0"/>
              <a:t>However, always use POST requests when:</a:t>
            </a:r>
          </a:p>
          <a:p>
            <a:pPr algn="l">
              <a:lnSpc>
                <a:spcPct val="110000"/>
              </a:lnSpc>
            </a:pPr>
            <a:r>
              <a:rPr lang="en-US" sz="1600" dirty="0"/>
              <a:t>A cached file is not an option (update a file or database on the server)</a:t>
            </a:r>
          </a:p>
          <a:p>
            <a:pPr marL="742950" lvl="1" indent="-285750" algn="l">
              <a:lnSpc>
                <a:spcPct val="110000"/>
              </a:lnSpc>
              <a:buFont typeface="Arial"/>
              <a:buChar char="•"/>
            </a:pPr>
            <a:r>
              <a:rPr lang="en-US" sz="1400" dirty="0"/>
              <a:t>Sending a large amount of data to the server (POST has no size limitations)</a:t>
            </a:r>
          </a:p>
          <a:p>
            <a:pPr marL="742950" lvl="1" indent="-285750" algn="l">
              <a:lnSpc>
                <a:spcPct val="110000"/>
              </a:lnSpc>
              <a:buFont typeface="Arial"/>
              <a:buChar char="•"/>
            </a:pPr>
            <a:r>
              <a:rPr lang="en-US" sz="1400" dirty="0"/>
              <a:t>Sending user input (which can contain unknown characters), POST is more robust and secure than </a:t>
            </a:r>
            <a:r>
              <a:rPr lang="en-US" sz="1400" dirty="0" smtClean="0"/>
              <a:t>GET</a:t>
            </a:r>
            <a:endParaRPr lang="en-US" sz="1600" b="1" dirty="0" smtClean="0"/>
          </a:p>
          <a:p>
            <a:pPr algn="l">
              <a:lnSpc>
                <a:spcPct val="110000"/>
              </a:lnSpc>
            </a:pPr>
            <a:r>
              <a:rPr lang="en-US" sz="1600" b="1" dirty="0" smtClean="0"/>
              <a:t>GET Requests</a:t>
            </a:r>
            <a:endParaRPr lang="en-US" sz="1600" b="1" dirty="0"/>
          </a:p>
        </p:txBody>
      </p:sp>
      <p:sp>
        <p:nvSpPr>
          <p:cNvPr id="5" name="TextBox 4"/>
          <p:cNvSpPr txBox="1"/>
          <p:nvPr/>
        </p:nvSpPr>
        <p:spPr>
          <a:xfrm>
            <a:off x="440947" y="3189991"/>
            <a:ext cx="8072149" cy="641714"/>
          </a:xfrm>
          <a:prstGeom prst="rect">
            <a:avLst/>
          </a:prstGeom>
          <a:noFill/>
          <a:ln>
            <a:solidFill>
              <a:schemeClr val="bg1">
                <a:lumMod val="50000"/>
              </a:schemeClr>
            </a:solidFill>
            <a:prstDash val="dash"/>
          </a:ln>
        </p:spPr>
        <p:txBody>
          <a:bodyPr wrap="square" rtlCol="0">
            <a:spAutoFit/>
          </a:bodyPr>
          <a:lstStyle/>
          <a:p>
            <a:pPr algn="l">
              <a:lnSpc>
                <a:spcPct val="130000"/>
              </a:lnSpc>
            </a:pPr>
            <a:r>
              <a:rPr lang="fi-FI" sz="1400" dirty="0">
                <a:solidFill>
                  <a:schemeClr val="tx1">
                    <a:lumMod val="85000"/>
                    <a:lumOff val="15000"/>
                  </a:schemeClr>
                </a:solidFill>
                <a:latin typeface="Courier"/>
                <a:cs typeface="Courier"/>
              </a:rPr>
              <a:t>xmlhttp.open("</a:t>
            </a:r>
            <a:r>
              <a:rPr lang="fi-FI" sz="1400" dirty="0">
                <a:solidFill>
                  <a:schemeClr val="accent4"/>
                </a:solidFill>
                <a:latin typeface="Courier"/>
                <a:cs typeface="Courier"/>
              </a:rPr>
              <a:t>GET</a:t>
            </a:r>
            <a:r>
              <a:rPr lang="fi-FI" sz="1400" dirty="0">
                <a:solidFill>
                  <a:schemeClr val="tx1">
                    <a:lumMod val="85000"/>
                    <a:lumOff val="15000"/>
                  </a:schemeClr>
                </a:solidFill>
                <a:latin typeface="Courier"/>
                <a:cs typeface="Courier"/>
              </a:rPr>
              <a:t>"</a:t>
            </a:r>
            <a:r>
              <a:rPr lang="fi-FI" sz="1400" dirty="0" smtClean="0">
                <a:solidFill>
                  <a:schemeClr val="tx1">
                    <a:lumMod val="85000"/>
                    <a:lumOff val="15000"/>
                  </a:schemeClr>
                </a:solidFill>
                <a:latin typeface="Courier"/>
                <a:cs typeface="Courier"/>
              </a:rPr>
              <a:t>,”</a:t>
            </a:r>
            <a:r>
              <a:rPr lang="fi-FI" sz="1400" dirty="0" smtClean="0">
                <a:solidFill>
                  <a:srgbClr val="D6492A"/>
                </a:solidFill>
                <a:latin typeface="Courier"/>
                <a:cs typeface="Courier"/>
              </a:rPr>
              <a:t>demo_get.asp</a:t>
            </a:r>
            <a:r>
              <a:rPr lang="fi-FI" sz="1400" dirty="0" smtClean="0">
                <a:solidFill>
                  <a:schemeClr val="tx1">
                    <a:lumMod val="85000"/>
                    <a:lumOff val="15000"/>
                  </a:schemeClr>
                </a:solidFill>
                <a:latin typeface="Courier"/>
                <a:cs typeface="Courier"/>
              </a:rPr>
              <a:t>"</a:t>
            </a:r>
            <a:r>
              <a:rPr lang="fi-FI" sz="1400" dirty="0">
                <a:solidFill>
                  <a:schemeClr val="tx1">
                    <a:lumMod val="85000"/>
                    <a:lumOff val="15000"/>
                  </a:schemeClr>
                </a:solidFill>
                <a:latin typeface="Courier"/>
                <a:cs typeface="Courier"/>
              </a:rPr>
              <a:t>,</a:t>
            </a:r>
            <a:r>
              <a:rPr lang="fi-FI" sz="1400" dirty="0">
                <a:solidFill>
                  <a:schemeClr val="tx2">
                    <a:lumMod val="75000"/>
                  </a:schemeClr>
                </a:solidFill>
                <a:latin typeface="Courier"/>
                <a:cs typeface="Courier"/>
              </a:rPr>
              <a:t>true</a:t>
            </a:r>
            <a:r>
              <a:rPr lang="fi-FI" sz="1400" dirty="0">
                <a:solidFill>
                  <a:schemeClr val="tx1">
                    <a:lumMod val="85000"/>
                    <a:lumOff val="15000"/>
                  </a:schemeClr>
                </a:solidFill>
                <a:latin typeface="Courier"/>
                <a:cs typeface="Courier"/>
              </a:rPr>
              <a:t>);</a:t>
            </a:r>
          </a:p>
          <a:p>
            <a:pPr algn="l">
              <a:lnSpc>
                <a:spcPct val="130000"/>
              </a:lnSpc>
            </a:pPr>
            <a:r>
              <a:rPr lang="fi-FI" sz="1400" dirty="0">
                <a:solidFill>
                  <a:schemeClr val="tx1">
                    <a:lumMod val="85000"/>
                    <a:lumOff val="15000"/>
                  </a:schemeClr>
                </a:solidFill>
                <a:latin typeface="Courier"/>
                <a:cs typeface="Courier"/>
              </a:rPr>
              <a:t>xmlhttp.send();</a:t>
            </a:r>
            <a:endParaRPr lang="en-US" sz="1400" dirty="0">
              <a:solidFill>
                <a:schemeClr val="tx1">
                  <a:lumMod val="85000"/>
                  <a:lumOff val="15000"/>
                </a:schemeClr>
              </a:solidFill>
              <a:latin typeface="Courier"/>
              <a:cs typeface="Courier"/>
            </a:endParaRPr>
          </a:p>
        </p:txBody>
      </p:sp>
      <p:sp>
        <p:nvSpPr>
          <p:cNvPr id="8" name="TextBox 7"/>
          <p:cNvSpPr txBox="1"/>
          <p:nvPr/>
        </p:nvSpPr>
        <p:spPr>
          <a:xfrm>
            <a:off x="234727" y="3820201"/>
            <a:ext cx="8655269" cy="950004"/>
          </a:xfrm>
          <a:prstGeom prst="rect">
            <a:avLst/>
          </a:prstGeom>
          <a:noFill/>
        </p:spPr>
        <p:txBody>
          <a:bodyPr wrap="square" rtlCol="0">
            <a:spAutoFit/>
          </a:bodyPr>
          <a:lstStyle/>
          <a:p>
            <a:pPr algn="l">
              <a:lnSpc>
                <a:spcPct val="130000"/>
              </a:lnSpc>
            </a:pPr>
            <a:r>
              <a:rPr lang="en-US" sz="1600" b="1" dirty="0" smtClean="0"/>
              <a:t>POST Request</a:t>
            </a:r>
          </a:p>
          <a:p>
            <a:pPr algn="l">
              <a:lnSpc>
                <a:spcPct val="110000"/>
              </a:lnSpc>
            </a:pPr>
            <a:r>
              <a:rPr lang="en-US" sz="1600" dirty="0"/>
              <a:t>To POST data like an HTML form, add an HTTP header with </a:t>
            </a:r>
            <a:r>
              <a:rPr lang="en-US" sz="1600" dirty="0" err="1"/>
              <a:t>setRequestHeader</a:t>
            </a:r>
            <a:r>
              <a:rPr lang="en-US" sz="1600" dirty="0"/>
              <a:t>(). Specify the data you want to send in the send() method:</a:t>
            </a:r>
            <a:endParaRPr lang="en-US" sz="1600" b="1" dirty="0"/>
          </a:p>
        </p:txBody>
      </p:sp>
      <p:sp>
        <p:nvSpPr>
          <p:cNvPr id="10" name="TextBox 9"/>
          <p:cNvSpPr txBox="1"/>
          <p:nvPr/>
        </p:nvSpPr>
        <p:spPr>
          <a:xfrm>
            <a:off x="440947" y="4910654"/>
            <a:ext cx="8072149" cy="1201867"/>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err="1">
                <a:solidFill>
                  <a:schemeClr val="tx1">
                    <a:lumMod val="85000"/>
                    <a:lumOff val="15000"/>
                  </a:schemeClr>
                </a:solidFill>
                <a:latin typeface="Courier"/>
                <a:cs typeface="Courier"/>
              </a:rPr>
              <a:t>xmlhttp.open</a:t>
            </a:r>
            <a:r>
              <a:rPr lang="en-US" sz="1400" dirty="0">
                <a:solidFill>
                  <a:schemeClr val="tx1">
                    <a:lumMod val="85000"/>
                    <a:lumOff val="15000"/>
                  </a:schemeClr>
                </a:solidFill>
                <a:latin typeface="Courier"/>
                <a:cs typeface="Courier"/>
              </a:rPr>
              <a:t>("</a:t>
            </a:r>
            <a:r>
              <a:rPr lang="en-US" sz="1400" dirty="0" err="1">
                <a:solidFill>
                  <a:schemeClr val="accent4"/>
                </a:solidFill>
                <a:latin typeface="Courier"/>
                <a:cs typeface="Courier"/>
              </a:rPr>
              <a:t>POST</a:t>
            </a:r>
            <a:r>
              <a:rPr lang="en-US" sz="1400" dirty="0" err="1">
                <a:solidFill>
                  <a:schemeClr val="tx1">
                    <a:lumMod val="85000"/>
                    <a:lumOff val="15000"/>
                  </a:schemeClr>
                </a:solidFill>
                <a:latin typeface="Courier"/>
                <a:cs typeface="Courier"/>
              </a:rPr>
              <a:t>","</a:t>
            </a:r>
            <a:r>
              <a:rPr lang="en-US" sz="1400" dirty="0" err="1">
                <a:solidFill>
                  <a:srgbClr val="D6492A"/>
                </a:solidFill>
                <a:latin typeface="Courier"/>
                <a:cs typeface="Courier"/>
              </a:rPr>
              <a:t>ajax_test.asp</a:t>
            </a:r>
            <a:r>
              <a:rPr lang="en-US" sz="1400" dirty="0" err="1">
                <a:solidFill>
                  <a:schemeClr val="tx1">
                    <a:lumMod val="85000"/>
                    <a:lumOff val="15000"/>
                  </a:schemeClr>
                </a:solidFill>
                <a:latin typeface="Courier"/>
                <a:cs typeface="Courier"/>
              </a:rPr>
              <a:t>",</a:t>
            </a:r>
            <a:r>
              <a:rPr lang="en-US" sz="1400" dirty="0" err="1">
                <a:solidFill>
                  <a:schemeClr val="tx2">
                    <a:lumMod val="75000"/>
                  </a:schemeClr>
                </a:solidFill>
                <a:latin typeface="Courier"/>
                <a:cs typeface="Courier"/>
              </a:rPr>
              <a:t>true</a:t>
            </a:r>
            <a:r>
              <a:rPr lang="en-US" sz="1400" dirty="0">
                <a:solidFill>
                  <a:schemeClr val="tx1">
                    <a:lumMod val="85000"/>
                    <a:lumOff val="15000"/>
                  </a:schemeClr>
                </a:solidFill>
                <a:latin typeface="Courier"/>
                <a:cs typeface="Courier"/>
              </a:rPr>
              <a:t>);</a:t>
            </a:r>
          </a:p>
          <a:p>
            <a:pPr algn="l">
              <a:lnSpc>
                <a:spcPct val="130000"/>
              </a:lnSpc>
            </a:pPr>
            <a:r>
              <a:rPr lang="en-US" sz="1400" dirty="0" err="1">
                <a:solidFill>
                  <a:schemeClr val="tx1">
                    <a:lumMod val="85000"/>
                    <a:lumOff val="15000"/>
                  </a:schemeClr>
                </a:solidFill>
                <a:latin typeface="Courier"/>
                <a:cs typeface="Courier"/>
              </a:rPr>
              <a:t>xmlhttp.setRequestHeader</a:t>
            </a:r>
            <a:r>
              <a:rPr lang="en-US" sz="1400" dirty="0">
                <a:solidFill>
                  <a:schemeClr val="tx1">
                    <a:lumMod val="85000"/>
                    <a:lumOff val="15000"/>
                  </a:schemeClr>
                </a:solidFill>
                <a:latin typeface="Courier"/>
                <a:cs typeface="Courier"/>
              </a:rPr>
              <a:t>("</a:t>
            </a:r>
            <a:r>
              <a:rPr lang="en-US" sz="1400" dirty="0">
                <a:solidFill>
                  <a:srgbClr val="D6492A"/>
                </a:solidFill>
                <a:latin typeface="Courier"/>
                <a:cs typeface="Courier"/>
              </a:rPr>
              <a:t>Content-</a:t>
            </a:r>
            <a:r>
              <a:rPr lang="en-US" sz="1400" dirty="0" err="1">
                <a:solidFill>
                  <a:srgbClr val="D6492A"/>
                </a:solidFill>
                <a:latin typeface="Courier"/>
                <a:cs typeface="Courier"/>
              </a:rPr>
              <a:t>type</a:t>
            </a:r>
            <a:r>
              <a:rPr lang="en-US" sz="1400" dirty="0" err="1">
                <a:solidFill>
                  <a:schemeClr val="tx1">
                    <a:lumMod val="85000"/>
                    <a:lumOff val="15000"/>
                  </a:schemeClr>
                </a:solidFill>
                <a:latin typeface="Courier"/>
                <a:cs typeface="Courier"/>
              </a:rPr>
              <a:t>","</a:t>
            </a:r>
            <a:r>
              <a:rPr lang="en-US" sz="1400" dirty="0" err="1">
                <a:solidFill>
                  <a:srgbClr val="D6492A"/>
                </a:solidFill>
                <a:latin typeface="Courier"/>
                <a:cs typeface="Courier"/>
              </a:rPr>
              <a:t>application</a:t>
            </a:r>
            <a:r>
              <a:rPr lang="en-US" sz="1400" dirty="0">
                <a:solidFill>
                  <a:srgbClr val="D6492A"/>
                </a:solidFill>
                <a:latin typeface="Courier"/>
                <a:cs typeface="Courier"/>
              </a:rPr>
              <a:t>/x-www-form-</a:t>
            </a:r>
            <a:r>
              <a:rPr lang="en-US" sz="1400" dirty="0" err="1">
                <a:solidFill>
                  <a:srgbClr val="D6492A"/>
                </a:solidFill>
                <a:latin typeface="Courier"/>
                <a:cs typeface="Courier"/>
              </a:rPr>
              <a:t>urlencoded</a:t>
            </a:r>
            <a:r>
              <a:rPr lang="en-US" sz="1400" dirty="0">
                <a:solidFill>
                  <a:schemeClr val="tx1">
                    <a:lumMod val="85000"/>
                    <a:lumOff val="15000"/>
                  </a:schemeClr>
                </a:solidFill>
                <a:latin typeface="Courier"/>
                <a:cs typeface="Courier"/>
              </a:rPr>
              <a:t>");</a:t>
            </a:r>
          </a:p>
          <a:p>
            <a:pPr algn="l">
              <a:lnSpc>
                <a:spcPct val="130000"/>
              </a:lnSpc>
            </a:pPr>
            <a:r>
              <a:rPr lang="en-US" sz="1400" dirty="0" err="1">
                <a:solidFill>
                  <a:schemeClr val="tx1">
                    <a:lumMod val="85000"/>
                    <a:lumOff val="15000"/>
                  </a:schemeClr>
                </a:solidFill>
                <a:latin typeface="Courier"/>
                <a:cs typeface="Courier"/>
              </a:rPr>
              <a:t>xmlhttp.send</a:t>
            </a:r>
            <a:r>
              <a:rPr lang="en-US" sz="1400" dirty="0">
                <a:solidFill>
                  <a:schemeClr val="tx1">
                    <a:lumMod val="85000"/>
                    <a:lumOff val="15000"/>
                  </a:schemeClr>
                </a:solidFill>
                <a:latin typeface="Courier"/>
                <a:cs typeface="Courier"/>
              </a:rPr>
              <a:t>("</a:t>
            </a:r>
            <a:r>
              <a:rPr lang="en-US" sz="1400" dirty="0" err="1">
                <a:solidFill>
                  <a:srgbClr val="D6492A"/>
                </a:solidFill>
                <a:latin typeface="Courier"/>
                <a:cs typeface="Courier"/>
              </a:rPr>
              <a:t>fname</a:t>
            </a:r>
            <a:r>
              <a:rPr lang="en-US" sz="1400" dirty="0">
                <a:solidFill>
                  <a:srgbClr val="D6492A"/>
                </a:solidFill>
                <a:latin typeface="Courier"/>
                <a:cs typeface="Courier"/>
              </a:rPr>
              <a:t>=</a:t>
            </a:r>
            <a:r>
              <a:rPr lang="en-US" sz="1400" dirty="0" err="1">
                <a:solidFill>
                  <a:srgbClr val="D6492A"/>
                </a:solidFill>
                <a:latin typeface="Courier"/>
                <a:cs typeface="Courier"/>
              </a:rPr>
              <a:t>Henry&amp;lname</a:t>
            </a:r>
            <a:r>
              <a:rPr lang="en-US" sz="1400" dirty="0">
                <a:solidFill>
                  <a:srgbClr val="D6492A"/>
                </a:solidFill>
                <a:latin typeface="Courier"/>
                <a:cs typeface="Courier"/>
              </a:rPr>
              <a:t>=Ford</a:t>
            </a:r>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2401691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AJAX</a:t>
            </a:r>
            <a:endParaRPr lang="en-GB" sz="2400" b="0" dirty="0">
              <a:solidFill>
                <a:schemeClr val="bg1"/>
              </a:solidFill>
            </a:endParaRPr>
          </a:p>
        </p:txBody>
      </p:sp>
      <p:sp>
        <p:nvSpPr>
          <p:cNvPr id="9" name="TextBox 8"/>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AJAX – </a:t>
            </a:r>
            <a:r>
              <a:rPr lang="en-US" sz="1600" b="1" dirty="0" err="1" smtClean="0">
                <a:latin typeface="+mn-lt"/>
              </a:rPr>
              <a:t>jQuery</a:t>
            </a:r>
            <a:r>
              <a:rPr lang="en-US" sz="1600" b="1" dirty="0" smtClean="0">
                <a:latin typeface="+mn-lt"/>
              </a:rPr>
              <a:t> AJAX</a:t>
            </a:r>
            <a:endParaRPr lang="en-US" sz="1600" dirty="0">
              <a:latin typeface="+mn-lt"/>
            </a:endParaRPr>
          </a:p>
          <a:p>
            <a:pPr algn="l"/>
            <a:endParaRPr lang="en-US" sz="1600" dirty="0" smtClean="0"/>
          </a:p>
          <a:p>
            <a:pPr algn="l"/>
            <a:r>
              <a:rPr lang="en-US" sz="1600" dirty="0" err="1" smtClean="0"/>
              <a:t>jQuery</a:t>
            </a:r>
            <a:r>
              <a:rPr lang="en-US" sz="1600" dirty="0" smtClean="0"/>
              <a:t> </a:t>
            </a:r>
            <a:r>
              <a:rPr lang="en-US" sz="1600" dirty="0"/>
              <a:t>introduces $.</a:t>
            </a:r>
            <a:r>
              <a:rPr lang="en-US" sz="1600" dirty="0" err="1"/>
              <a:t>ajax</a:t>
            </a:r>
            <a:r>
              <a:rPr lang="en-US" sz="1600" dirty="0"/>
              <a:t>() to perform an asynchronous HTTP (Ajax) request.</a:t>
            </a:r>
          </a:p>
        </p:txBody>
      </p:sp>
      <p:sp>
        <p:nvSpPr>
          <p:cNvPr id="5" name="TextBox 4"/>
          <p:cNvSpPr txBox="1"/>
          <p:nvPr/>
        </p:nvSpPr>
        <p:spPr>
          <a:xfrm>
            <a:off x="440947" y="1960974"/>
            <a:ext cx="8072149" cy="4185761"/>
          </a:xfrm>
          <a:prstGeom prst="rect">
            <a:avLst/>
          </a:prstGeom>
          <a:noFill/>
          <a:ln>
            <a:solidFill>
              <a:schemeClr val="bg1">
                <a:lumMod val="50000"/>
              </a:schemeClr>
            </a:solidFill>
            <a:prstDash val="dash"/>
          </a:ln>
        </p:spPr>
        <p:txBody>
          <a:bodyPr wrap="square" rtlCol="0">
            <a:spAutoFit/>
          </a:bodyPr>
          <a:lstStyle/>
          <a:p>
            <a:pPr algn="l"/>
            <a:r>
              <a:rPr lang="en-US" sz="1400" dirty="0">
                <a:solidFill>
                  <a:srgbClr val="407C15"/>
                </a:solidFill>
                <a:latin typeface="Courier"/>
                <a:cs typeface="Courier"/>
              </a:rPr>
              <a:t>/ Assign handlers immediately after making the request,</a:t>
            </a:r>
          </a:p>
          <a:p>
            <a:pPr algn="l"/>
            <a:r>
              <a:rPr lang="en-US" sz="1400" dirty="0">
                <a:solidFill>
                  <a:srgbClr val="407C15"/>
                </a:solidFill>
                <a:latin typeface="Courier"/>
                <a:cs typeface="Courier"/>
              </a:rPr>
              <a:t>// and remember the </a:t>
            </a:r>
            <a:r>
              <a:rPr lang="en-US" sz="1400" dirty="0" err="1">
                <a:solidFill>
                  <a:srgbClr val="407C15"/>
                </a:solidFill>
                <a:latin typeface="Courier"/>
                <a:cs typeface="Courier"/>
              </a:rPr>
              <a:t>jqXHR</a:t>
            </a:r>
            <a:r>
              <a:rPr lang="en-US" sz="1400" dirty="0">
                <a:solidFill>
                  <a:srgbClr val="407C15"/>
                </a:solidFill>
                <a:latin typeface="Courier"/>
                <a:cs typeface="Courier"/>
              </a:rPr>
              <a:t> object for this request</a:t>
            </a:r>
          </a:p>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err="1">
                <a:solidFill>
                  <a:schemeClr val="tx1">
                    <a:lumMod val="85000"/>
                    <a:lumOff val="15000"/>
                  </a:schemeClr>
                </a:solidFill>
                <a:latin typeface="Courier"/>
                <a:cs typeface="Courier"/>
              </a:rPr>
              <a:t>jqxhr</a:t>
            </a:r>
            <a:r>
              <a:rPr lang="en-US" sz="1400" dirty="0">
                <a:solidFill>
                  <a:schemeClr val="tx1">
                    <a:lumMod val="85000"/>
                    <a:lumOff val="15000"/>
                  </a:schemeClr>
                </a:solidFill>
                <a:latin typeface="Courier"/>
                <a:cs typeface="Courier"/>
              </a:rPr>
              <a:t> = $.</a:t>
            </a:r>
            <a:r>
              <a:rPr lang="en-US" sz="1400" dirty="0" err="1">
                <a:solidFill>
                  <a:schemeClr val="tx1">
                    <a:lumMod val="85000"/>
                    <a:lumOff val="15000"/>
                  </a:schemeClr>
                </a:solidFill>
                <a:latin typeface="Courier"/>
                <a:cs typeface="Courier"/>
              </a:rPr>
              <a:t>ajax</a:t>
            </a:r>
            <a:r>
              <a:rPr lang="en-US" sz="1400" dirty="0">
                <a:solidFill>
                  <a:schemeClr val="tx1">
                    <a:lumMod val="85000"/>
                    <a:lumOff val="15000"/>
                  </a:schemeClr>
                </a:solidFill>
                <a:latin typeface="Courier"/>
                <a:cs typeface="Courier"/>
              </a:rPr>
              <a:t>( "</a:t>
            </a:r>
            <a:r>
              <a:rPr lang="en-US" sz="1400" dirty="0" err="1">
                <a:solidFill>
                  <a:schemeClr val="accent4"/>
                </a:solidFill>
                <a:latin typeface="Courier"/>
                <a:cs typeface="Courier"/>
              </a:rPr>
              <a:t>example.php</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done</a:t>
            </a:r>
            <a:r>
              <a:rPr lang="en-US" sz="1400" dirty="0">
                <a:solidFill>
                  <a:schemeClr val="tx1">
                    <a:lumMod val="85000"/>
                    <a:lumOff val="15000"/>
                  </a:schemeClr>
                </a:solidFill>
                <a:latin typeface="Courier"/>
                <a:cs typeface="Courier"/>
              </a:rPr>
              <a:t>(function() {</a:t>
            </a:r>
          </a:p>
          <a:p>
            <a:pPr algn="l"/>
            <a:r>
              <a:rPr lang="en-US" sz="1400" dirty="0">
                <a:solidFill>
                  <a:schemeClr val="tx1">
                    <a:lumMod val="85000"/>
                    <a:lumOff val="15000"/>
                  </a:schemeClr>
                </a:solidFill>
                <a:latin typeface="Courier"/>
                <a:cs typeface="Courier"/>
              </a:rPr>
              <a:t>    </a:t>
            </a:r>
            <a:r>
              <a:rPr lang="en-US" sz="1400" dirty="0">
                <a:solidFill>
                  <a:schemeClr val="tx2">
                    <a:lumMod val="75000"/>
                  </a:schemeClr>
                </a:solidFill>
                <a:latin typeface="Courier"/>
                <a:cs typeface="Courier"/>
              </a:rPr>
              <a:t>alert</a:t>
            </a:r>
            <a:r>
              <a:rPr lang="en-US" sz="1400" dirty="0">
                <a:solidFill>
                  <a:schemeClr val="tx1">
                    <a:lumMod val="85000"/>
                    <a:lumOff val="15000"/>
                  </a:schemeClr>
                </a:solidFill>
                <a:latin typeface="Courier"/>
                <a:cs typeface="Courier"/>
              </a:rPr>
              <a:t>( "</a:t>
            </a:r>
            <a:r>
              <a:rPr lang="en-US" sz="1400" dirty="0">
                <a:solidFill>
                  <a:srgbClr val="D6492A"/>
                </a:solidFill>
                <a:latin typeface="Courier"/>
                <a:cs typeface="Courier"/>
              </a:rPr>
              <a:t>success</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fail</a:t>
            </a:r>
            <a:r>
              <a:rPr lang="en-US" sz="1400" dirty="0">
                <a:solidFill>
                  <a:schemeClr val="tx1">
                    <a:lumMod val="85000"/>
                    <a:lumOff val="15000"/>
                  </a:schemeClr>
                </a:solidFill>
                <a:latin typeface="Courier"/>
                <a:cs typeface="Courier"/>
              </a:rPr>
              <a:t>(function()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85000"/>
                    <a:lumOff val="15000"/>
                  </a:schemeClr>
                </a:solidFill>
                <a:latin typeface="Courier"/>
                <a:cs typeface="Courier"/>
              </a:rPr>
              <a:t>( "</a:t>
            </a:r>
            <a:r>
              <a:rPr lang="en-US" sz="1400" dirty="0">
                <a:solidFill>
                  <a:srgbClr val="D6492A"/>
                </a:solidFill>
                <a:latin typeface="Courier"/>
                <a:cs typeface="Courier"/>
              </a:rPr>
              <a:t>error</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always</a:t>
            </a:r>
            <a:r>
              <a:rPr lang="en-US" sz="1400" dirty="0">
                <a:solidFill>
                  <a:schemeClr val="tx1">
                    <a:lumMod val="85000"/>
                    <a:lumOff val="15000"/>
                  </a:schemeClr>
                </a:solidFill>
                <a:latin typeface="Courier"/>
                <a:cs typeface="Courier"/>
              </a:rPr>
              <a:t>(function()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85000"/>
                    <a:lumOff val="15000"/>
                  </a:schemeClr>
                </a:solidFill>
                <a:latin typeface="Courier"/>
                <a:cs typeface="Courier"/>
              </a:rPr>
              <a:t>( "</a:t>
            </a:r>
            <a:r>
              <a:rPr lang="en-US" sz="1400" dirty="0">
                <a:solidFill>
                  <a:srgbClr val="D6492A"/>
                </a:solidFill>
                <a:latin typeface="Courier"/>
                <a:cs typeface="Courier"/>
              </a:rPr>
              <a:t>complete</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 </a:t>
            </a:r>
          </a:p>
          <a:p>
            <a:pPr algn="l"/>
            <a:r>
              <a:rPr lang="en-US" sz="1400" dirty="0">
                <a:solidFill>
                  <a:schemeClr val="accent3">
                    <a:lumMod val="75000"/>
                  </a:schemeClr>
                </a:solidFill>
                <a:latin typeface="Courier"/>
                <a:cs typeface="Courier"/>
              </a:rPr>
              <a:t>// Perform other work here </a:t>
            </a:r>
            <a:r>
              <a:rPr lang="en-US" sz="1400" dirty="0" smtClean="0">
                <a:solidFill>
                  <a:schemeClr val="accent3">
                    <a:lumMod val="75000"/>
                  </a:schemeClr>
                </a:solidFill>
                <a:latin typeface="Courier"/>
                <a:cs typeface="Courier"/>
              </a:rPr>
              <a:t>…</a:t>
            </a:r>
            <a:endParaRPr lang="en-US" sz="1400" dirty="0">
              <a:solidFill>
                <a:schemeClr val="tx1">
                  <a:lumMod val="85000"/>
                  <a:lumOff val="15000"/>
                </a:schemeClr>
              </a:solidFill>
              <a:latin typeface="Courier"/>
              <a:cs typeface="Courier"/>
            </a:endParaRPr>
          </a:p>
          <a:p>
            <a:pPr algn="l"/>
            <a:r>
              <a:rPr lang="en-US" sz="1400" dirty="0">
                <a:solidFill>
                  <a:srgbClr val="407C15"/>
                </a:solidFill>
                <a:latin typeface="Courier"/>
                <a:cs typeface="Courier"/>
              </a:rPr>
              <a:t>// Set another completion function for the request </a:t>
            </a:r>
            <a:r>
              <a:rPr lang="en-US" sz="1400" dirty="0" smtClean="0">
                <a:solidFill>
                  <a:srgbClr val="407C15"/>
                </a:solidFill>
                <a:latin typeface="Courier"/>
                <a:cs typeface="Courier"/>
              </a:rPr>
              <a:t>above</a:t>
            </a:r>
          </a:p>
          <a:p>
            <a:pPr algn="l"/>
            <a:endParaRPr lang="en-US" sz="1400" dirty="0">
              <a:solidFill>
                <a:srgbClr val="407C15"/>
              </a:solidFill>
              <a:latin typeface="Courier"/>
              <a:cs typeface="Courier"/>
            </a:endParaRPr>
          </a:p>
          <a:p>
            <a:pPr algn="l"/>
            <a:r>
              <a:rPr lang="en-US" sz="1400" dirty="0" err="1">
                <a:solidFill>
                  <a:schemeClr val="tx1">
                    <a:lumMod val="85000"/>
                    <a:lumOff val="15000"/>
                  </a:schemeClr>
                </a:solidFill>
                <a:latin typeface="Courier"/>
                <a:cs typeface="Courier"/>
              </a:rPr>
              <a:t>jqxhr.always</a:t>
            </a:r>
            <a:r>
              <a:rPr lang="en-US" sz="1400" dirty="0">
                <a:solidFill>
                  <a:schemeClr val="tx1">
                    <a:lumMod val="85000"/>
                    <a:lumOff val="15000"/>
                  </a:schemeClr>
                </a:solidFill>
                <a:latin typeface="Courier"/>
                <a:cs typeface="Courier"/>
              </a:rPr>
              <a:t>(function() {</a:t>
            </a:r>
          </a:p>
          <a:p>
            <a:pPr algn="l"/>
            <a:r>
              <a:rPr lang="en-US" sz="1400" dirty="0">
                <a:solidFill>
                  <a:schemeClr val="tx1">
                    <a:lumMod val="85000"/>
                    <a:lumOff val="15000"/>
                  </a:schemeClr>
                </a:solidFill>
                <a:latin typeface="Courier"/>
                <a:cs typeface="Courier"/>
              </a:rPr>
              <a:t>  </a:t>
            </a:r>
            <a:r>
              <a:rPr lang="en-US" sz="1400" dirty="0">
                <a:solidFill>
                  <a:srgbClr val="33629A"/>
                </a:solidFill>
                <a:latin typeface="Courier"/>
                <a:cs typeface="Courier"/>
              </a:rPr>
              <a:t>alert</a:t>
            </a:r>
            <a:r>
              <a:rPr lang="en-US" sz="1400" dirty="0">
                <a:solidFill>
                  <a:schemeClr val="tx1">
                    <a:lumMod val="85000"/>
                    <a:lumOff val="15000"/>
                  </a:schemeClr>
                </a:solidFill>
                <a:latin typeface="Courier"/>
                <a:cs typeface="Courier"/>
              </a:rPr>
              <a:t>( "</a:t>
            </a:r>
            <a:r>
              <a:rPr lang="en-US" sz="1400" dirty="0">
                <a:solidFill>
                  <a:schemeClr val="accent4"/>
                </a:solidFill>
                <a:latin typeface="Courier"/>
                <a:cs typeface="Courier"/>
              </a:rPr>
              <a:t>second complete"</a:t>
            </a:r>
            <a:r>
              <a:rPr lang="en-US" sz="1400" dirty="0">
                <a:solidFill>
                  <a:schemeClr val="tx1">
                    <a:lumMod val="85000"/>
                    <a:lumOff val="15000"/>
                  </a:schemeClr>
                </a:solidFill>
                <a:latin typeface="Courier"/>
                <a:cs typeface="Courier"/>
              </a:rPr>
              <a:t> );</a:t>
            </a:r>
          </a:p>
          <a:p>
            <a:pPr algn="l"/>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3517183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CORS</a:t>
            </a:r>
            <a:endParaRPr lang="en-GB" sz="2400" b="0" dirty="0">
              <a:solidFill>
                <a:schemeClr val="bg1"/>
              </a:solidFill>
            </a:endParaRPr>
          </a:p>
        </p:txBody>
      </p:sp>
      <p:sp>
        <p:nvSpPr>
          <p:cNvPr id="9" name="TextBox 8"/>
          <p:cNvSpPr txBox="1"/>
          <p:nvPr/>
        </p:nvSpPr>
        <p:spPr>
          <a:xfrm>
            <a:off x="236482" y="819801"/>
            <a:ext cx="8655269" cy="4364272"/>
          </a:xfrm>
          <a:prstGeom prst="rect">
            <a:avLst/>
          </a:prstGeom>
          <a:noFill/>
        </p:spPr>
        <p:txBody>
          <a:bodyPr wrap="square" rtlCol="0">
            <a:spAutoFit/>
          </a:bodyPr>
          <a:lstStyle/>
          <a:p>
            <a:pPr algn="l"/>
            <a:r>
              <a:rPr lang="en-US" sz="1600" b="1" dirty="0">
                <a:latin typeface="+mn-lt"/>
              </a:rPr>
              <a:t>HTTP access control (CORS</a:t>
            </a:r>
            <a:r>
              <a:rPr lang="en-US" sz="1600" b="1" dirty="0" smtClean="0">
                <a:latin typeface="+mn-lt"/>
              </a:rPr>
              <a:t>)</a:t>
            </a:r>
          </a:p>
          <a:p>
            <a:pPr algn="l"/>
            <a:endParaRPr lang="en-US" sz="1600" dirty="0" smtClean="0"/>
          </a:p>
          <a:p>
            <a:pPr marL="285750" indent="-285750" algn="l">
              <a:buFont typeface="Arial"/>
              <a:buChar char="•"/>
            </a:pPr>
            <a:r>
              <a:rPr lang="en-US" sz="1600" dirty="0"/>
              <a:t>Cross-Origin Resource Sharing (CORS) is a W3C spec that allows cross-domain communication from the browser. </a:t>
            </a:r>
          </a:p>
          <a:p>
            <a:pPr marL="285750" indent="-285750" algn="l">
              <a:buFont typeface="Arial"/>
              <a:buChar char="•"/>
            </a:pPr>
            <a:r>
              <a:rPr lang="en-US" sz="1600" dirty="0"/>
              <a:t>By building on top of the </a:t>
            </a:r>
            <a:r>
              <a:rPr lang="en-US" sz="1600" dirty="0" err="1"/>
              <a:t>XMLHttpRequest</a:t>
            </a:r>
            <a:r>
              <a:rPr lang="en-US" sz="1600" dirty="0"/>
              <a:t> object, CORS allows developers to work with the same idioms as same-domain requests</a:t>
            </a:r>
            <a:r>
              <a:rPr lang="en-US" sz="1600" dirty="0" smtClean="0"/>
              <a:t>.</a:t>
            </a:r>
          </a:p>
          <a:p>
            <a:pPr marL="285750" indent="-285750" algn="l">
              <a:buFont typeface="Arial"/>
              <a:buChar char="•"/>
            </a:pPr>
            <a:endParaRPr lang="en-US" sz="1600" dirty="0"/>
          </a:p>
          <a:p>
            <a:pPr algn="l">
              <a:lnSpc>
                <a:spcPct val="130000"/>
              </a:lnSpc>
            </a:pPr>
            <a:r>
              <a:rPr lang="en-US" sz="1600" dirty="0"/>
              <a:t>The use-case for CORS is simple. </a:t>
            </a:r>
            <a:endParaRPr lang="en-US" sz="1600" dirty="0" smtClean="0"/>
          </a:p>
          <a:p>
            <a:pPr algn="l">
              <a:lnSpc>
                <a:spcPct val="130000"/>
              </a:lnSpc>
            </a:pPr>
            <a:r>
              <a:rPr lang="en-US" sz="1600" dirty="0" smtClean="0"/>
              <a:t>Imagine </a:t>
            </a:r>
            <a:r>
              <a:rPr lang="en-US" sz="1600" dirty="0"/>
              <a:t>the site </a:t>
            </a:r>
            <a:r>
              <a:rPr lang="en-US" sz="1600" dirty="0" err="1">
                <a:solidFill>
                  <a:schemeClr val="tx2">
                    <a:lumMod val="75000"/>
                  </a:schemeClr>
                </a:solidFill>
              </a:rPr>
              <a:t>alice.com</a:t>
            </a:r>
            <a:r>
              <a:rPr lang="en-US" sz="1600" dirty="0"/>
              <a:t> has some data that the site </a:t>
            </a:r>
            <a:r>
              <a:rPr lang="en-US" sz="1600" dirty="0" err="1">
                <a:solidFill>
                  <a:srgbClr val="33629A"/>
                </a:solidFill>
              </a:rPr>
              <a:t>bob.com</a:t>
            </a:r>
            <a:r>
              <a:rPr lang="en-US" sz="1600" dirty="0"/>
              <a:t> wants to access. </a:t>
            </a:r>
            <a:endParaRPr lang="en-US" sz="1600" dirty="0" smtClean="0"/>
          </a:p>
          <a:p>
            <a:pPr algn="l">
              <a:lnSpc>
                <a:spcPct val="130000"/>
              </a:lnSpc>
            </a:pPr>
            <a:r>
              <a:rPr lang="en-US" sz="1600" dirty="0" smtClean="0"/>
              <a:t>This </a:t>
            </a:r>
            <a:r>
              <a:rPr lang="en-US" sz="1600" dirty="0"/>
              <a:t>type of request traditionally wouldn’t be allowed under the browser’s same origin policy. </a:t>
            </a:r>
            <a:endParaRPr lang="en-US" sz="1600" dirty="0" smtClean="0"/>
          </a:p>
          <a:p>
            <a:pPr algn="l">
              <a:lnSpc>
                <a:spcPct val="130000"/>
              </a:lnSpc>
            </a:pPr>
            <a:r>
              <a:rPr lang="en-US" sz="1600" dirty="0" smtClean="0"/>
              <a:t>However</a:t>
            </a:r>
            <a:r>
              <a:rPr lang="en-US" sz="1600" dirty="0"/>
              <a:t>, by supporting CORS requests, </a:t>
            </a:r>
            <a:r>
              <a:rPr lang="en-US" sz="1600" dirty="0" err="1">
                <a:solidFill>
                  <a:srgbClr val="33629A"/>
                </a:solidFill>
              </a:rPr>
              <a:t>alice.com</a:t>
            </a:r>
            <a:r>
              <a:rPr lang="en-US" sz="1600" dirty="0"/>
              <a:t> can add a few special response headers that allows </a:t>
            </a:r>
            <a:r>
              <a:rPr lang="en-US" sz="1600" dirty="0" err="1">
                <a:solidFill>
                  <a:srgbClr val="33629A"/>
                </a:solidFill>
              </a:rPr>
              <a:t>bob.com</a:t>
            </a:r>
            <a:r>
              <a:rPr lang="en-US" sz="1600" dirty="0">
                <a:solidFill>
                  <a:srgbClr val="33629A"/>
                </a:solidFill>
              </a:rPr>
              <a:t> </a:t>
            </a:r>
            <a:r>
              <a:rPr lang="en-US" sz="1600" dirty="0"/>
              <a:t>to access the data</a:t>
            </a:r>
            <a:r>
              <a:rPr lang="en-US" sz="1600" dirty="0" smtClean="0"/>
              <a:t>.</a:t>
            </a:r>
          </a:p>
          <a:p>
            <a:pPr algn="l">
              <a:lnSpc>
                <a:spcPct val="130000"/>
              </a:lnSpc>
            </a:pPr>
            <a:endParaRPr lang="en-US" sz="1600" dirty="0"/>
          </a:p>
          <a:p>
            <a:pPr algn="l">
              <a:lnSpc>
                <a:spcPct val="130000"/>
              </a:lnSpc>
            </a:pPr>
            <a:r>
              <a:rPr lang="en-US" sz="1600" dirty="0" smtClean="0"/>
              <a:t>When </a:t>
            </a:r>
            <a:r>
              <a:rPr lang="en-US" sz="1600" dirty="0" err="1" smtClean="0"/>
              <a:t>bob.com</a:t>
            </a:r>
            <a:r>
              <a:rPr lang="en-US" sz="1600" dirty="0" smtClean="0"/>
              <a:t> makes a request to </a:t>
            </a:r>
            <a:r>
              <a:rPr lang="en-US" sz="1600" dirty="0" err="1" smtClean="0"/>
              <a:t>alice.com</a:t>
            </a:r>
            <a:r>
              <a:rPr lang="en-US" sz="1600" dirty="0" smtClean="0"/>
              <a:t>, it sends an Origin Header which may look like this:</a:t>
            </a:r>
          </a:p>
        </p:txBody>
      </p:sp>
      <p:sp>
        <p:nvSpPr>
          <p:cNvPr id="6" name="TextBox 5"/>
          <p:cNvSpPr txBox="1"/>
          <p:nvPr/>
        </p:nvSpPr>
        <p:spPr>
          <a:xfrm>
            <a:off x="440947" y="5385877"/>
            <a:ext cx="8072149" cy="307777"/>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chemeClr val="tx1">
                    <a:lumMod val="85000"/>
                    <a:lumOff val="15000"/>
                  </a:schemeClr>
                </a:solidFill>
                <a:latin typeface="Courier"/>
                <a:cs typeface="Courier"/>
              </a:rPr>
              <a:t>Origin: http://</a:t>
            </a:r>
            <a:r>
              <a:rPr lang="en-US" sz="1400" dirty="0" err="1" smtClean="0">
                <a:solidFill>
                  <a:schemeClr val="tx1">
                    <a:lumMod val="85000"/>
                    <a:lumOff val="15000"/>
                  </a:schemeClr>
                </a:solidFill>
                <a:latin typeface="Courier"/>
                <a:cs typeface="Courier"/>
              </a:rPr>
              <a:t>www.bob.com</a:t>
            </a:r>
            <a:endParaRPr lang="en-US" sz="1400" dirty="0">
              <a:solidFill>
                <a:schemeClr val="tx1">
                  <a:lumMod val="85000"/>
                  <a:lumOff val="15000"/>
                </a:schemeClr>
              </a:solidFill>
              <a:latin typeface="Courier"/>
              <a:cs typeface="Courier"/>
            </a:endParaRPr>
          </a:p>
        </p:txBody>
      </p:sp>
    </p:spTree>
    <p:extLst>
      <p:ext uri="{BB962C8B-B14F-4D97-AF65-F5344CB8AC3E}">
        <p14:creationId xmlns:p14="http://schemas.microsoft.com/office/powerpoint/2010/main" val="849245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CORS</a:t>
            </a:r>
            <a:endParaRPr lang="en-GB" sz="2400" b="0" dirty="0">
              <a:solidFill>
                <a:schemeClr val="bg1"/>
              </a:solidFill>
            </a:endParaRPr>
          </a:p>
        </p:txBody>
      </p:sp>
      <p:sp>
        <p:nvSpPr>
          <p:cNvPr id="9" name="TextBox 8"/>
          <p:cNvSpPr txBox="1"/>
          <p:nvPr/>
        </p:nvSpPr>
        <p:spPr>
          <a:xfrm>
            <a:off x="236482" y="819801"/>
            <a:ext cx="8655269" cy="1606594"/>
          </a:xfrm>
          <a:prstGeom prst="rect">
            <a:avLst/>
          </a:prstGeom>
          <a:noFill/>
        </p:spPr>
        <p:txBody>
          <a:bodyPr wrap="square" rtlCol="0">
            <a:spAutoFit/>
          </a:bodyPr>
          <a:lstStyle/>
          <a:p>
            <a:pPr algn="l"/>
            <a:r>
              <a:rPr lang="en-US" sz="1600" b="1" dirty="0">
                <a:latin typeface="+mn-lt"/>
              </a:rPr>
              <a:t>HTTP access control (CORS</a:t>
            </a:r>
            <a:r>
              <a:rPr lang="en-US" sz="1600" b="1" dirty="0" smtClean="0">
                <a:latin typeface="+mn-lt"/>
              </a:rPr>
              <a:t>)</a:t>
            </a:r>
          </a:p>
          <a:p>
            <a:pPr algn="l">
              <a:lnSpc>
                <a:spcPct val="130000"/>
              </a:lnSpc>
            </a:pPr>
            <a:endParaRPr lang="en-US" sz="1600" dirty="0"/>
          </a:p>
          <a:p>
            <a:pPr algn="l">
              <a:lnSpc>
                <a:spcPct val="130000"/>
              </a:lnSpc>
            </a:pPr>
            <a:r>
              <a:rPr lang="en-US" sz="1600" dirty="0" smtClean="0"/>
              <a:t>If </a:t>
            </a:r>
            <a:r>
              <a:rPr lang="en-US" sz="1600" dirty="0"/>
              <a:t>the </a:t>
            </a:r>
            <a:r>
              <a:rPr lang="en-US" sz="1600" dirty="0" smtClean="0"/>
              <a:t>server (</a:t>
            </a:r>
            <a:r>
              <a:rPr lang="en-US" sz="1600" dirty="0" err="1" smtClean="0"/>
              <a:t>alice.com</a:t>
            </a:r>
            <a:r>
              <a:rPr lang="en-US" sz="1600" dirty="0" smtClean="0"/>
              <a:t>) </a:t>
            </a:r>
            <a:r>
              <a:rPr lang="en-US" sz="1600" dirty="0"/>
              <a:t>decides that the request should be allowed, it sends a Access-Control-Allow-Origin header echoing back the same origin that was sent or “*” if it’s a public resource. For example</a:t>
            </a:r>
            <a:r>
              <a:rPr lang="en-US" sz="1600" dirty="0" smtClean="0"/>
              <a:t>:</a:t>
            </a:r>
            <a:endParaRPr lang="en-US" sz="1600" dirty="0"/>
          </a:p>
        </p:txBody>
      </p:sp>
      <p:sp>
        <p:nvSpPr>
          <p:cNvPr id="6" name="TextBox 5"/>
          <p:cNvSpPr txBox="1"/>
          <p:nvPr/>
        </p:nvSpPr>
        <p:spPr>
          <a:xfrm>
            <a:off x="440947" y="2518130"/>
            <a:ext cx="8072149" cy="307777"/>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chemeClr val="tx1">
                    <a:lumMod val="85000"/>
                    <a:lumOff val="15000"/>
                  </a:schemeClr>
                </a:solidFill>
                <a:latin typeface="Courier"/>
                <a:cs typeface="Courier"/>
              </a:rPr>
              <a:t>Access-Control-Allow-Origin: http://</a:t>
            </a:r>
            <a:r>
              <a:rPr lang="en-US" sz="1400" dirty="0" err="1" smtClean="0">
                <a:solidFill>
                  <a:schemeClr val="tx1">
                    <a:lumMod val="85000"/>
                    <a:lumOff val="15000"/>
                  </a:schemeClr>
                </a:solidFill>
                <a:latin typeface="Courier"/>
                <a:cs typeface="Courier"/>
              </a:rPr>
              <a:t>www.bob.com</a:t>
            </a:r>
            <a:endParaRPr lang="en-US" sz="1400" dirty="0">
              <a:solidFill>
                <a:schemeClr val="tx1">
                  <a:lumMod val="85000"/>
                  <a:lumOff val="15000"/>
                </a:schemeClr>
              </a:solidFill>
              <a:latin typeface="Courier"/>
              <a:cs typeface="Courier"/>
            </a:endParaRPr>
          </a:p>
        </p:txBody>
      </p:sp>
      <p:sp>
        <p:nvSpPr>
          <p:cNvPr id="5" name="TextBox 4"/>
          <p:cNvSpPr txBox="1"/>
          <p:nvPr/>
        </p:nvSpPr>
        <p:spPr>
          <a:xfrm>
            <a:off x="234727" y="3025417"/>
            <a:ext cx="8655269" cy="1442446"/>
          </a:xfrm>
          <a:prstGeom prst="rect">
            <a:avLst/>
          </a:prstGeom>
          <a:noFill/>
        </p:spPr>
        <p:txBody>
          <a:bodyPr wrap="square" rtlCol="0">
            <a:spAutoFit/>
          </a:bodyPr>
          <a:lstStyle/>
          <a:p>
            <a:pPr algn="l">
              <a:lnSpc>
                <a:spcPct val="110000"/>
              </a:lnSpc>
            </a:pPr>
            <a:r>
              <a:rPr lang="en-US" sz="1600" dirty="0" smtClean="0"/>
              <a:t>If </a:t>
            </a:r>
            <a:r>
              <a:rPr lang="en-US" sz="1600" dirty="0"/>
              <a:t>this header is missing, or the origins don’t match, then the browser disallows the request. If all is well, then the browser processes the request. Note that neither the requests nor responses include cookie information</a:t>
            </a:r>
            <a:r>
              <a:rPr lang="en-US" sz="1600" dirty="0" smtClean="0"/>
              <a:t>.</a:t>
            </a:r>
          </a:p>
          <a:p>
            <a:pPr algn="l">
              <a:lnSpc>
                <a:spcPct val="110000"/>
              </a:lnSpc>
            </a:pPr>
            <a:r>
              <a:rPr lang="en-US" sz="1600" dirty="0"/>
              <a:t>All of the modern browsers </a:t>
            </a:r>
            <a:r>
              <a:rPr lang="en-US" sz="1600" dirty="0" smtClean="0"/>
              <a:t>(except IE8 and below) support </a:t>
            </a:r>
            <a:r>
              <a:rPr lang="en-US" sz="1600" dirty="0"/>
              <a:t>these simple requests. </a:t>
            </a:r>
            <a:r>
              <a:rPr lang="en-US" sz="1600" dirty="0" smtClean="0"/>
              <a:t>For </a:t>
            </a:r>
            <a:r>
              <a:rPr lang="en-US" sz="1600" dirty="0"/>
              <a:t>example:</a:t>
            </a:r>
          </a:p>
        </p:txBody>
      </p:sp>
      <p:sp>
        <p:nvSpPr>
          <p:cNvPr id="8" name="TextBox 7"/>
          <p:cNvSpPr txBox="1"/>
          <p:nvPr/>
        </p:nvSpPr>
        <p:spPr>
          <a:xfrm>
            <a:off x="445863" y="4514085"/>
            <a:ext cx="8072149" cy="1384995"/>
          </a:xfrm>
          <a:prstGeom prst="rect">
            <a:avLst/>
          </a:prstGeom>
          <a:noFill/>
          <a:ln>
            <a:solidFill>
              <a:schemeClr val="bg1">
                <a:lumMod val="50000"/>
              </a:schemeClr>
            </a:solidFill>
            <a:prstDash val="dash"/>
          </a:ln>
        </p:spPr>
        <p:txBody>
          <a:bodyPr wrap="square" rtlCol="0">
            <a:spAutoFit/>
          </a:bodyPr>
          <a:lstStyle/>
          <a:p>
            <a:pPr algn="l"/>
            <a:r>
              <a:rPr lang="en-US" sz="1400" dirty="0" err="1">
                <a:solidFill>
                  <a:schemeClr val="accent4">
                    <a:lumMod val="75000"/>
                  </a:schemeClr>
                </a:solidFill>
                <a:latin typeface="Courier"/>
                <a:cs typeface="Courier"/>
              </a:rPr>
              <a:t>var</a:t>
            </a:r>
            <a:r>
              <a:rPr lang="en-US" sz="1400" dirty="0">
                <a:solidFill>
                  <a:schemeClr val="accent4">
                    <a:lumMod val="75000"/>
                  </a:schemeClr>
                </a:solidFill>
                <a:latin typeface="Courier"/>
                <a:cs typeface="Courier"/>
              </a:rPr>
              <a:t> </a:t>
            </a:r>
            <a:r>
              <a:rPr lang="en-US" sz="1400" dirty="0" err="1">
                <a:solidFill>
                  <a:schemeClr val="tx1">
                    <a:lumMod val="85000"/>
                    <a:lumOff val="15000"/>
                  </a:schemeClr>
                </a:solidFill>
                <a:latin typeface="Courier"/>
                <a:cs typeface="Courier"/>
              </a:rPr>
              <a:t>xhr</a:t>
            </a:r>
            <a:r>
              <a:rPr lang="en-US" sz="1400" dirty="0">
                <a:solidFill>
                  <a:schemeClr val="tx1">
                    <a:lumMod val="85000"/>
                    <a:lumOff val="15000"/>
                  </a:schemeClr>
                </a:solidFill>
                <a:latin typeface="Courier"/>
                <a:cs typeface="Courier"/>
              </a:rPr>
              <a:t> = new </a:t>
            </a:r>
            <a:r>
              <a:rPr lang="en-US" sz="1400" dirty="0" err="1">
                <a:solidFill>
                  <a:schemeClr val="tx1">
                    <a:lumMod val="85000"/>
                    <a:lumOff val="15000"/>
                  </a:schemeClr>
                </a:solidFill>
                <a:latin typeface="Courier"/>
                <a:cs typeface="Courier"/>
              </a:rPr>
              <a:t>XMLHttpRequest</a:t>
            </a:r>
            <a:r>
              <a:rPr lang="en-US" sz="1400" dirty="0">
                <a:solidFill>
                  <a:schemeClr val="tx1">
                    <a:lumMod val="85000"/>
                    <a:lumOff val="15000"/>
                  </a:schemeClr>
                </a:solidFill>
                <a:latin typeface="Courier"/>
                <a:cs typeface="Courier"/>
              </a:rPr>
              <a:t>();</a:t>
            </a:r>
          </a:p>
          <a:p>
            <a:pPr algn="l"/>
            <a:r>
              <a:rPr lang="en-US" sz="1400" dirty="0" err="1">
                <a:solidFill>
                  <a:schemeClr val="tx1">
                    <a:lumMod val="85000"/>
                    <a:lumOff val="15000"/>
                  </a:schemeClr>
                </a:solidFill>
                <a:latin typeface="Courier"/>
                <a:cs typeface="Courier"/>
              </a:rPr>
              <a:t>xhr.open</a:t>
            </a:r>
            <a:r>
              <a:rPr lang="en-US" sz="1400" dirty="0">
                <a:solidFill>
                  <a:schemeClr val="tx1">
                    <a:lumMod val="85000"/>
                    <a:lumOff val="15000"/>
                  </a:schemeClr>
                </a:solidFill>
                <a:latin typeface="Courier"/>
                <a:cs typeface="Courier"/>
              </a:rPr>
              <a:t>("</a:t>
            </a:r>
            <a:r>
              <a:rPr lang="en-US" sz="1400" dirty="0">
                <a:solidFill>
                  <a:schemeClr val="accent4"/>
                </a:solidFill>
                <a:latin typeface="Courier"/>
                <a:cs typeface="Courier"/>
              </a:rPr>
              <a:t>get</a:t>
            </a:r>
            <a:r>
              <a:rPr lang="en-US" sz="1400" dirty="0">
                <a:solidFill>
                  <a:schemeClr val="tx1">
                    <a:lumMod val="85000"/>
                    <a:lumOff val="15000"/>
                  </a:schemeClr>
                </a:solidFill>
                <a:latin typeface="Courier"/>
                <a:cs typeface="Courier"/>
              </a:rPr>
              <a:t>", "</a:t>
            </a:r>
            <a:r>
              <a:rPr lang="en-US" sz="1400" dirty="0">
                <a:solidFill>
                  <a:srgbClr val="D6492A"/>
                </a:solidFill>
                <a:latin typeface="Courier"/>
                <a:cs typeface="Courier"/>
              </a:rPr>
              <a:t>http:/</a:t>
            </a:r>
            <a:r>
              <a:rPr lang="en-US" sz="1400" dirty="0" smtClean="0">
                <a:solidFill>
                  <a:srgbClr val="D6492A"/>
                </a:solidFill>
                <a:latin typeface="Courier"/>
                <a:cs typeface="Courier"/>
              </a:rPr>
              <a:t>/</a:t>
            </a:r>
            <a:r>
              <a:rPr lang="en-US" sz="1400" dirty="0" err="1" smtClean="0">
                <a:solidFill>
                  <a:srgbClr val="D6492A"/>
                </a:solidFill>
                <a:latin typeface="Courier"/>
                <a:cs typeface="Courier"/>
              </a:rPr>
              <a:t>www.alice.com</a:t>
            </a:r>
            <a:r>
              <a:rPr lang="en-US" sz="1400" dirty="0" smtClean="0">
                <a:solidFill>
                  <a:srgbClr val="D6492A"/>
                </a:solidFill>
                <a:latin typeface="Courier"/>
                <a:cs typeface="Courier"/>
              </a:rPr>
              <a:t>/</a:t>
            </a:r>
            <a:r>
              <a:rPr lang="en-US" sz="1400" dirty="0" err="1">
                <a:solidFill>
                  <a:srgbClr val="D6492A"/>
                </a:solidFill>
                <a:latin typeface="Courier"/>
                <a:cs typeface="Courier"/>
              </a:rPr>
              <a:t>some_resource</a:t>
            </a:r>
            <a:r>
              <a:rPr lang="en-US" sz="1400" dirty="0">
                <a:solidFill>
                  <a:srgbClr val="D6492A"/>
                </a:solidFill>
                <a:latin typeface="Courier"/>
                <a:cs typeface="Courier"/>
              </a:rPr>
              <a:t>/</a:t>
            </a:r>
            <a:r>
              <a:rPr lang="en-US" sz="1400" dirty="0">
                <a:solidFill>
                  <a:schemeClr val="tx1">
                    <a:lumMod val="85000"/>
                    <a:lumOff val="15000"/>
                  </a:schemeClr>
                </a:solidFill>
                <a:latin typeface="Courier"/>
                <a:cs typeface="Courier"/>
              </a:rPr>
              <a:t>", </a:t>
            </a:r>
            <a:r>
              <a:rPr lang="en-US" sz="1400" dirty="0">
                <a:solidFill>
                  <a:schemeClr val="tx2">
                    <a:lumMod val="75000"/>
                  </a:schemeClr>
                </a:solidFill>
                <a:latin typeface="Courier"/>
                <a:cs typeface="Courier"/>
              </a:rPr>
              <a:t>true</a:t>
            </a:r>
            <a:r>
              <a:rPr lang="en-US" sz="1400" dirty="0">
                <a:solidFill>
                  <a:schemeClr val="tx1">
                    <a:lumMod val="85000"/>
                    <a:lumOff val="15000"/>
                  </a:schemeClr>
                </a:solidFill>
                <a:latin typeface="Courier"/>
                <a:cs typeface="Courier"/>
              </a:rPr>
              <a:t>);</a:t>
            </a:r>
          </a:p>
          <a:p>
            <a:pPr algn="l"/>
            <a:r>
              <a:rPr lang="en-US" sz="1400" dirty="0" err="1">
                <a:solidFill>
                  <a:schemeClr val="tx1">
                    <a:lumMod val="85000"/>
                    <a:lumOff val="15000"/>
                  </a:schemeClr>
                </a:solidFill>
                <a:latin typeface="Courier"/>
                <a:cs typeface="Courier"/>
              </a:rPr>
              <a:t>xhr.onload</a:t>
            </a:r>
            <a:r>
              <a:rPr lang="en-US" sz="1400" dirty="0">
                <a:solidFill>
                  <a:schemeClr val="tx1">
                    <a:lumMod val="85000"/>
                    <a:lumOff val="15000"/>
                  </a:schemeClr>
                </a:solidFill>
                <a:latin typeface="Courier"/>
                <a:cs typeface="Courier"/>
              </a:rPr>
              <a:t> = </a:t>
            </a:r>
            <a:r>
              <a:rPr lang="en-US" sz="1400" dirty="0">
                <a:solidFill>
                  <a:schemeClr val="accent4">
                    <a:lumMod val="75000"/>
                  </a:schemeClr>
                </a:solidFill>
                <a:latin typeface="Courier"/>
                <a:cs typeface="Courier"/>
              </a:rPr>
              <a:t>function</a:t>
            </a:r>
            <a:r>
              <a:rPr lang="en-US" sz="1400" dirty="0">
                <a:solidFill>
                  <a:schemeClr val="tx1">
                    <a:lumMod val="85000"/>
                    <a:lumOff val="15000"/>
                  </a:schemeClr>
                </a:solidFill>
                <a:latin typeface="Courier"/>
                <a:cs typeface="Courier"/>
              </a:rPr>
              <a:t>(){  </a:t>
            </a:r>
            <a:r>
              <a:rPr lang="en-US" sz="1400" dirty="0">
                <a:solidFill>
                  <a:schemeClr val="accent3">
                    <a:lumMod val="75000"/>
                  </a:schemeClr>
                </a:solidFill>
                <a:latin typeface="Courier"/>
                <a:cs typeface="Courier"/>
              </a:rPr>
              <a:t>//instead of </a:t>
            </a:r>
            <a:r>
              <a:rPr lang="en-US" sz="1400" dirty="0" err="1">
                <a:solidFill>
                  <a:schemeClr val="accent3">
                    <a:lumMod val="75000"/>
                  </a:schemeClr>
                </a:solidFill>
                <a:latin typeface="Courier"/>
                <a:cs typeface="Courier"/>
              </a:rPr>
              <a:t>onreadystatechange</a:t>
            </a:r>
            <a:endParaRPr lang="en-US" sz="1400" dirty="0">
              <a:solidFill>
                <a:schemeClr val="accent3">
                  <a:lumMod val="75000"/>
                </a:schemeClr>
              </a:solidFill>
              <a:latin typeface="Courier"/>
              <a:cs typeface="Courier"/>
            </a:endParaRPr>
          </a:p>
          <a:p>
            <a:pPr algn="l"/>
            <a:r>
              <a:rPr lang="en-US" sz="1400" dirty="0">
                <a:solidFill>
                  <a:schemeClr val="tx1">
                    <a:lumMod val="85000"/>
                    <a:lumOff val="15000"/>
                  </a:schemeClr>
                </a:solidFill>
                <a:latin typeface="Courier"/>
                <a:cs typeface="Courier"/>
              </a:rPr>
              <a:t>    </a:t>
            </a:r>
            <a:r>
              <a:rPr lang="en-US" sz="1400" dirty="0">
                <a:solidFill>
                  <a:srgbClr val="407C15"/>
                </a:solidFill>
                <a:latin typeface="Courier"/>
                <a:cs typeface="Courier"/>
              </a:rPr>
              <a:t>//do something</a:t>
            </a:r>
          </a:p>
          <a:p>
            <a:pPr algn="l"/>
            <a:r>
              <a:rPr lang="en-US" sz="1400" dirty="0">
                <a:solidFill>
                  <a:schemeClr val="tx1">
                    <a:lumMod val="85000"/>
                    <a:lumOff val="15000"/>
                  </a:schemeClr>
                </a:solidFill>
                <a:latin typeface="Courier"/>
                <a:cs typeface="Courier"/>
              </a:rPr>
              <a:t>};</a:t>
            </a:r>
          </a:p>
          <a:p>
            <a:pPr algn="l"/>
            <a:r>
              <a:rPr lang="en-US" sz="1400" dirty="0" err="1">
                <a:solidFill>
                  <a:schemeClr val="tx1">
                    <a:lumMod val="85000"/>
                    <a:lumOff val="15000"/>
                  </a:schemeClr>
                </a:solidFill>
                <a:latin typeface="Courier"/>
                <a:cs typeface="Courier"/>
              </a:rPr>
              <a:t>xhr.send</a:t>
            </a:r>
            <a:r>
              <a:rPr lang="en-US" sz="1400" dirty="0">
                <a:solidFill>
                  <a:schemeClr val="tx1">
                    <a:lumMod val="85000"/>
                    <a:lumOff val="15000"/>
                  </a:schemeClr>
                </a:solidFill>
                <a:latin typeface="Courier"/>
                <a:cs typeface="Courier"/>
              </a:rPr>
              <a:t>(</a:t>
            </a:r>
            <a:r>
              <a:rPr lang="en-US" sz="1400" dirty="0">
                <a:solidFill>
                  <a:schemeClr val="tx2">
                    <a:lumMod val="75000"/>
                  </a:schemeClr>
                </a:solidFill>
                <a:latin typeface="Courier"/>
                <a:cs typeface="Courier"/>
              </a:rPr>
              <a:t>null</a:t>
            </a:r>
            <a:r>
              <a:rPr lang="en-US" sz="1400" dirty="0">
                <a:solidFill>
                  <a:schemeClr val="tx1">
                    <a:lumMod val="85000"/>
                    <a:lumOff val="15000"/>
                  </a:schemeClr>
                </a:solidFill>
                <a:latin typeface="Courier"/>
                <a:cs typeface="Courier"/>
              </a:rPr>
              <a:t>);</a:t>
            </a:r>
          </a:p>
        </p:txBody>
      </p:sp>
    </p:spTree>
    <p:extLst>
      <p:ext uri="{BB962C8B-B14F-4D97-AF65-F5344CB8AC3E}">
        <p14:creationId xmlns:p14="http://schemas.microsoft.com/office/powerpoint/2010/main" val="41377809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US" sz="2400" dirty="0" smtClean="0"/>
              <a:t>References</a:t>
            </a:r>
            <a:endParaRPr lang="en-GB" sz="2400" b="0" dirty="0">
              <a:solidFill>
                <a:schemeClr val="bg1"/>
              </a:solidFill>
            </a:endParaRPr>
          </a:p>
        </p:txBody>
      </p:sp>
      <p:sp>
        <p:nvSpPr>
          <p:cNvPr id="10" name="TextBox 9"/>
          <p:cNvSpPr txBox="1"/>
          <p:nvPr/>
        </p:nvSpPr>
        <p:spPr>
          <a:xfrm>
            <a:off x="236482" y="819801"/>
            <a:ext cx="8655269" cy="1680460"/>
          </a:xfrm>
          <a:prstGeom prst="rect">
            <a:avLst/>
          </a:prstGeom>
          <a:noFill/>
        </p:spPr>
        <p:txBody>
          <a:bodyPr wrap="square" rtlCol="0">
            <a:spAutoFit/>
          </a:bodyPr>
          <a:lstStyle/>
          <a:p>
            <a:pPr algn="l">
              <a:lnSpc>
                <a:spcPct val="130000"/>
              </a:lnSpc>
            </a:pPr>
            <a:r>
              <a:rPr lang="en-US" sz="1600" b="1" dirty="0" smtClean="0">
                <a:latin typeface="+mn-lt"/>
              </a:rPr>
              <a:t>JavaScript Web References</a:t>
            </a:r>
            <a:endParaRPr lang="en-US" sz="1600" dirty="0">
              <a:latin typeface="+mn-lt"/>
            </a:endParaRPr>
          </a:p>
          <a:p>
            <a:pPr algn="l">
              <a:lnSpc>
                <a:spcPct val="130000"/>
              </a:lnSpc>
            </a:pPr>
            <a:endParaRPr lang="en-US" sz="1600" dirty="0" smtClean="0"/>
          </a:p>
          <a:p>
            <a:pPr marL="742950" lvl="1" indent="-285750" algn="l">
              <a:lnSpc>
                <a:spcPct val="130000"/>
              </a:lnSpc>
              <a:buFont typeface="Arial"/>
              <a:buChar char="•"/>
            </a:pPr>
            <a:r>
              <a:rPr lang="en-US" sz="1600" dirty="0" smtClean="0"/>
              <a:t>W3C HTML API Documentation: </a:t>
            </a:r>
            <a:r>
              <a:rPr lang="pl-PL" sz="1400" dirty="0">
                <a:solidFill>
                  <a:srgbClr val="33629A"/>
                </a:solidFill>
              </a:rPr>
              <a:t>http://www.w3.org/standards/webdesign/script.html</a:t>
            </a:r>
            <a:endParaRPr lang="en-US" sz="1400" dirty="0" smtClean="0">
              <a:solidFill>
                <a:srgbClr val="33629A"/>
              </a:solidFill>
            </a:endParaRPr>
          </a:p>
          <a:p>
            <a:pPr marL="742950" lvl="1" indent="-285750" algn="l">
              <a:lnSpc>
                <a:spcPct val="130000"/>
              </a:lnSpc>
              <a:buFont typeface="Arial"/>
              <a:buChar char="•"/>
            </a:pPr>
            <a:r>
              <a:rPr lang="en-US" sz="1600" dirty="0" smtClean="0"/>
              <a:t>Mozilla Developer Network</a:t>
            </a:r>
            <a:r>
              <a:rPr lang="en-US" sz="1600" dirty="0"/>
              <a:t>: </a:t>
            </a:r>
            <a:r>
              <a:rPr lang="en-US" sz="1400" dirty="0">
                <a:solidFill>
                  <a:srgbClr val="33629A"/>
                </a:solidFill>
              </a:rPr>
              <a:t>https://developer.mozilla.org/en-US/docs/Web/</a:t>
            </a:r>
            <a:r>
              <a:rPr lang="en-US" sz="1400" dirty="0" smtClean="0">
                <a:solidFill>
                  <a:srgbClr val="33629A"/>
                </a:solidFill>
              </a:rPr>
              <a:t>JavaScript </a:t>
            </a:r>
          </a:p>
          <a:p>
            <a:pPr marL="742950" lvl="1" indent="-285750" algn="l">
              <a:lnSpc>
                <a:spcPct val="130000"/>
              </a:lnSpc>
              <a:buFont typeface="Arial"/>
              <a:buChar char="•"/>
            </a:pPr>
            <a:r>
              <a:rPr lang="en-US" sz="1600" dirty="0" smtClean="0"/>
              <a:t>W3Schools Tutorials: </a:t>
            </a:r>
            <a:r>
              <a:rPr lang="nl-NL" sz="1400" dirty="0">
                <a:solidFill>
                  <a:srgbClr val="33629A"/>
                </a:solidFill>
              </a:rPr>
              <a:t>http://www.w3schools.com/js</a:t>
            </a:r>
            <a:r>
              <a:rPr lang="nl-NL" sz="1400" dirty="0" smtClean="0">
                <a:solidFill>
                  <a:srgbClr val="33629A"/>
                </a:solidFill>
              </a:rPr>
              <a:t>/</a:t>
            </a:r>
            <a:endParaRPr lang="nl-NL" sz="1400" dirty="0">
              <a:solidFill>
                <a:srgbClr val="33629A"/>
              </a:solidFill>
            </a:endParaRPr>
          </a:p>
        </p:txBody>
      </p:sp>
    </p:spTree>
    <p:extLst>
      <p:ext uri="{BB962C8B-B14F-4D97-AF65-F5344CB8AC3E}">
        <p14:creationId xmlns:p14="http://schemas.microsoft.com/office/powerpoint/2010/main" val="3512521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583216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Understanding the DOM</a:t>
            </a:r>
            <a:endParaRPr lang="en-GB" sz="2400" b="0" dirty="0">
              <a:solidFill>
                <a:schemeClr val="bg1"/>
              </a:solidFill>
            </a:endParaRPr>
          </a:p>
        </p:txBody>
      </p:sp>
      <p:sp>
        <p:nvSpPr>
          <p:cNvPr id="2" name="TextBox 1"/>
          <p:cNvSpPr txBox="1"/>
          <p:nvPr/>
        </p:nvSpPr>
        <p:spPr>
          <a:xfrm>
            <a:off x="236482" y="819801"/>
            <a:ext cx="8655269" cy="4031873"/>
          </a:xfrm>
          <a:prstGeom prst="rect">
            <a:avLst/>
          </a:prstGeom>
          <a:noFill/>
        </p:spPr>
        <p:txBody>
          <a:bodyPr wrap="square" rtlCol="0">
            <a:spAutoFit/>
          </a:bodyPr>
          <a:lstStyle/>
          <a:p>
            <a:pPr algn="l"/>
            <a:r>
              <a:rPr lang="en-US" sz="1600" b="1" dirty="0" smtClean="0">
                <a:latin typeface="+mn-lt"/>
              </a:rPr>
              <a:t>JavaScript and DOM interaction</a:t>
            </a:r>
            <a:endParaRPr lang="en-US" sz="1600" dirty="0">
              <a:latin typeface="+mn-lt"/>
            </a:endParaRPr>
          </a:p>
          <a:p>
            <a:pPr algn="l"/>
            <a:r>
              <a:rPr lang="en-US" sz="1600" dirty="0" smtClean="0"/>
              <a:t> </a:t>
            </a:r>
          </a:p>
          <a:p>
            <a:pPr algn="l">
              <a:lnSpc>
                <a:spcPct val="130000"/>
              </a:lnSpc>
            </a:pPr>
            <a:r>
              <a:rPr lang="en-US" sz="1600" dirty="0"/>
              <a:t>With the object model, JavaScript gets all the power it needs to create dynamic HTML:</a:t>
            </a:r>
          </a:p>
          <a:p>
            <a:pPr algn="l">
              <a:lnSpc>
                <a:spcPct val="130000"/>
              </a:lnSpc>
            </a:pPr>
            <a:endParaRPr lang="en-US" sz="1600" dirty="0"/>
          </a:p>
          <a:p>
            <a:pPr marL="285750" indent="-285750" algn="l">
              <a:lnSpc>
                <a:spcPct val="130000"/>
              </a:lnSpc>
              <a:buFont typeface="Arial"/>
              <a:buChar char="•"/>
            </a:pPr>
            <a:r>
              <a:rPr lang="en-US" sz="1600" dirty="0"/>
              <a:t>JavaScript can change all the HTML elements in the page</a:t>
            </a:r>
          </a:p>
          <a:p>
            <a:pPr marL="285750" indent="-285750" algn="l">
              <a:lnSpc>
                <a:spcPct val="130000"/>
              </a:lnSpc>
              <a:buFont typeface="Arial"/>
              <a:buChar char="•"/>
            </a:pPr>
            <a:r>
              <a:rPr lang="en-US" sz="1600" dirty="0"/>
              <a:t>JavaScript can change all the HTML attributes in the page</a:t>
            </a:r>
          </a:p>
          <a:p>
            <a:pPr marL="285750" indent="-285750" algn="l">
              <a:lnSpc>
                <a:spcPct val="130000"/>
              </a:lnSpc>
              <a:buFont typeface="Arial"/>
              <a:buChar char="•"/>
            </a:pPr>
            <a:r>
              <a:rPr lang="en-US" sz="1600" dirty="0"/>
              <a:t>JavaScript can change all the CSS styles in the page</a:t>
            </a:r>
          </a:p>
          <a:p>
            <a:pPr marL="285750" indent="-285750" algn="l">
              <a:lnSpc>
                <a:spcPct val="130000"/>
              </a:lnSpc>
              <a:buFont typeface="Arial"/>
              <a:buChar char="•"/>
            </a:pPr>
            <a:r>
              <a:rPr lang="en-US" sz="1600" dirty="0"/>
              <a:t>JavaScript can remove existing HTML elements and attributes</a:t>
            </a:r>
          </a:p>
          <a:p>
            <a:pPr marL="285750" indent="-285750" algn="l">
              <a:lnSpc>
                <a:spcPct val="130000"/>
              </a:lnSpc>
              <a:buFont typeface="Arial"/>
              <a:buChar char="•"/>
            </a:pPr>
            <a:r>
              <a:rPr lang="en-US" sz="1600" dirty="0"/>
              <a:t>JavaScript can add new HTML elements and attributes</a:t>
            </a:r>
          </a:p>
          <a:p>
            <a:pPr marL="285750" indent="-285750" algn="l">
              <a:lnSpc>
                <a:spcPct val="130000"/>
              </a:lnSpc>
              <a:buFont typeface="Arial"/>
              <a:buChar char="•"/>
            </a:pPr>
            <a:r>
              <a:rPr lang="en-US" sz="1600" dirty="0"/>
              <a:t>JavaScript can react to all existing HTML events in the page</a:t>
            </a:r>
          </a:p>
          <a:p>
            <a:pPr marL="285750" indent="-285750" algn="l">
              <a:lnSpc>
                <a:spcPct val="130000"/>
              </a:lnSpc>
              <a:buFont typeface="Arial"/>
              <a:buChar char="•"/>
            </a:pPr>
            <a:r>
              <a:rPr lang="en-US" sz="1600" dirty="0"/>
              <a:t>JavaScript can create new HTML events in the page</a:t>
            </a:r>
          </a:p>
          <a:p>
            <a:pPr algn="l">
              <a:lnSpc>
                <a:spcPct val="130000"/>
              </a:lnSpc>
            </a:pPr>
            <a:endParaRPr lang="en-US" sz="1600" dirty="0"/>
          </a:p>
          <a:p>
            <a:pPr algn="l"/>
            <a:endParaRPr lang="en-US" sz="1600" dirty="0" smtClean="0"/>
          </a:p>
        </p:txBody>
      </p:sp>
    </p:spTree>
    <p:extLst>
      <p:ext uri="{BB962C8B-B14F-4D97-AF65-F5344CB8AC3E}">
        <p14:creationId xmlns:p14="http://schemas.microsoft.com/office/powerpoint/2010/main" val="1352575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Understanding the DOM</a:t>
            </a:r>
            <a:endParaRPr lang="en-GB" sz="2400" b="0" dirty="0">
              <a:solidFill>
                <a:schemeClr val="bg1"/>
              </a:solidFill>
            </a:endParaRPr>
          </a:p>
        </p:txBody>
      </p:sp>
      <p:sp>
        <p:nvSpPr>
          <p:cNvPr id="2" name="TextBox 1"/>
          <p:cNvSpPr txBox="1"/>
          <p:nvPr/>
        </p:nvSpPr>
        <p:spPr>
          <a:xfrm>
            <a:off x="236482" y="819801"/>
            <a:ext cx="8655269" cy="2813078"/>
          </a:xfrm>
          <a:prstGeom prst="rect">
            <a:avLst/>
          </a:prstGeom>
          <a:noFill/>
        </p:spPr>
        <p:txBody>
          <a:bodyPr wrap="square" rtlCol="0">
            <a:spAutoFit/>
          </a:bodyPr>
          <a:lstStyle/>
          <a:p>
            <a:pPr algn="l"/>
            <a:r>
              <a:rPr lang="en-US" sz="1600" b="1" dirty="0" smtClean="0">
                <a:latin typeface="+mn-lt"/>
              </a:rPr>
              <a:t>DOM Methods</a:t>
            </a:r>
            <a:endParaRPr lang="en-US" sz="1600" dirty="0">
              <a:latin typeface="+mn-lt"/>
            </a:endParaRPr>
          </a:p>
          <a:p>
            <a:pPr algn="l"/>
            <a:r>
              <a:rPr lang="en-US" sz="1600" dirty="0" smtClean="0"/>
              <a:t> </a:t>
            </a:r>
          </a:p>
          <a:p>
            <a:pPr algn="l">
              <a:lnSpc>
                <a:spcPct val="130000"/>
              </a:lnSpc>
            </a:pPr>
            <a:r>
              <a:rPr lang="en-US" sz="1600" dirty="0"/>
              <a:t>The HTML DOM can be accessed with JavaScript (and with other programming languages)</a:t>
            </a:r>
            <a:r>
              <a:rPr lang="en-US" sz="1600" dirty="0" smtClean="0"/>
              <a:t>.</a:t>
            </a:r>
            <a:endParaRPr lang="en-US" sz="1600" dirty="0"/>
          </a:p>
          <a:p>
            <a:pPr algn="l">
              <a:lnSpc>
                <a:spcPct val="130000"/>
              </a:lnSpc>
            </a:pPr>
            <a:r>
              <a:rPr lang="en-US" sz="1600" dirty="0"/>
              <a:t>In the DOM, all HTML elements are defined as objects</a:t>
            </a:r>
            <a:r>
              <a:rPr lang="en-US" sz="1600" dirty="0" smtClean="0"/>
              <a:t>.</a:t>
            </a:r>
            <a:endParaRPr lang="en-US" sz="1600" dirty="0"/>
          </a:p>
          <a:p>
            <a:pPr algn="l">
              <a:lnSpc>
                <a:spcPct val="130000"/>
              </a:lnSpc>
            </a:pPr>
            <a:r>
              <a:rPr lang="en-US" sz="1600" dirty="0"/>
              <a:t>The programming interface is the properties and methods of each object</a:t>
            </a:r>
            <a:r>
              <a:rPr lang="en-US" sz="1600" dirty="0" smtClean="0"/>
              <a:t>.</a:t>
            </a:r>
            <a:endParaRPr lang="en-US" sz="1600" dirty="0"/>
          </a:p>
          <a:p>
            <a:pPr algn="l">
              <a:lnSpc>
                <a:spcPct val="130000"/>
              </a:lnSpc>
            </a:pPr>
            <a:r>
              <a:rPr lang="en-US" sz="1600" dirty="0"/>
              <a:t>A property is a value that you can get or set (like changing the content of an HTML element)</a:t>
            </a:r>
            <a:r>
              <a:rPr lang="en-US" sz="1600" dirty="0" smtClean="0"/>
              <a:t>.</a:t>
            </a:r>
            <a:endParaRPr lang="en-US" sz="1600" dirty="0"/>
          </a:p>
          <a:p>
            <a:pPr algn="l">
              <a:lnSpc>
                <a:spcPct val="130000"/>
              </a:lnSpc>
            </a:pPr>
            <a:r>
              <a:rPr lang="en-US" sz="1600" dirty="0"/>
              <a:t>A method is an action you can do (like add or deleting an HTML element)</a:t>
            </a:r>
            <a:r>
              <a:rPr lang="en-US" sz="1600" dirty="0" smtClean="0"/>
              <a:t>.</a:t>
            </a:r>
          </a:p>
          <a:p>
            <a:pPr algn="l">
              <a:lnSpc>
                <a:spcPct val="130000"/>
              </a:lnSpc>
            </a:pPr>
            <a:endParaRPr lang="en-US" sz="1600" dirty="0"/>
          </a:p>
          <a:p>
            <a:pPr algn="l">
              <a:lnSpc>
                <a:spcPct val="130000"/>
              </a:lnSpc>
            </a:pPr>
            <a:r>
              <a:rPr lang="en-US" sz="1600" dirty="0" smtClean="0"/>
              <a:t>Finding HTML Elements</a:t>
            </a:r>
          </a:p>
        </p:txBody>
      </p:sp>
      <p:graphicFrame>
        <p:nvGraphicFramePr>
          <p:cNvPr id="4" name="Table 3"/>
          <p:cNvGraphicFramePr>
            <a:graphicFrameLocks noGrp="1"/>
          </p:cNvGraphicFramePr>
          <p:nvPr>
            <p:extLst>
              <p:ext uri="{D42A27DB-BD31-4B8C-83A1-F6EECF244321}">
                <p14:modId xmlns:p14="http://schemas.microsoft.com/office/powerpoint/2010/main" val="1919241877"/>
              </p:ext>
            </p:extLst>
          </p:nvPr>
        </p:nvGraphicFramePr>
        <p:xfrm>
          <a:off x="385095" y="3801812"/>
          <a:ext cx="8021486" cy="1628550"/>
        </p:xfrm>
        <a:graphic>
          <a:graphicData uri="http://schemas.openxmlformats.org/drawingml/2006/table">
            <a:tbl>
              <a:tblPr firstRow="1" bandRow="1">
                <a:tableStyleId>{69012ECD-51FC-41F1-AA8D-1B2483CD663E}</a:tableStyleId>
              </a:tblPr>
              <a:tblGrid>
                <a:gridCol w="2613744"/>
                <a:gridCol w="5407742"/>
              </a:tblGrid>
              <a:tr h="355108">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59042">
                <a:tc>
                  <a:txBody>
                    <a:bodyPr/>
                    <a:lstStyle/>
                    <a:p>
                      <a:r>
                        <a:rPr lang="fr-FR" sz="1200" dirty="0" smtClean="0"/>
                        <a:t>document.getElementById()</a:t>
                      </a:r>
                      <a:endParaRPr lang="en-US" sz="1200" dirty="0"/>
                    </a:p>
                  </a:txBody>
                  <a:tcPr/>
                </a:tc>
                <a:tc>
                  <a:txBody>
                    <a:bodyPr/>
                    <a:lstStyle/>
                    <a:p>
                      <a:r>
                        <a:rPr lang="en-US" sz="1200" dirty="0" smtClean="0"/>
                        <a:t>Find an element by element id</a:t>
                      </a:r>
                      <a:endParaRPr lang="en-US" sz="1200" dirty="0"/>
                    </a:p>
                  </a:txBody>
                  <a:tcPr/>
                </a:tc>
              </a:tr>
              <a:tr h="355108">
                <a:tc>
                  <a:txBody>
                    <a:bodyPr/>
                    <a:lstStyle/>
                    <a:p>
                      <a:r>
                        <a:rPr lang="de-DE" sz="1200" dirty="0" smtClean="0"/>
                        <a:t>document.getElementsByTagName()</a:t>
                      </a:r>
                      <a:endParaRPr lang="en-US" sz="1200" dirty="0"/>
                    </a:p>
                  </a:txBody>
                  <a:tcPr/>
                </a:tc>
                <a:tc>
                  <a:txBody>
                    <a:bodyPr/>
                    <a:lstStyle/>
                    <a:p>
                      <a:r>
                        <a:rPr lang="en-US" sz="1200" dirty="0" smtClean="0"/>
                        <a:t>Find elements by tag name</a:t>
                      </a:r>
                    </a:p>
                  </a:txBody>
                  <a:tcPr/>
                </a:tc>
              </a:tr>
              <a:tr h="359042">
                <a:tc>
                  <a:txBody>
                    <a:bodyPr/>
                    <a:lstStyle/>
                    <a:p>
                      <a:r>
                        <a:rPr lang="en-US" sz="1200" dirty="0" err="1" smtClean="0"/>
                        <a:t>document.getElementsByClassName</a:t>
                      </a:r>
                      <a:r>
                        <a:rPr lang="en-US" sz="1200" dirty="0" smtClean="0"/>
                        <a:t>()</a:t>
                      </a:r>
                      <a:endParaRPr lang="en-US" sz="1200" dirty="0"/>
                    </a:p>
                  </a:txBody>
                  <a:tcPr/>
                </a:tc>
                <a:tc>
                  <a:txBody>
                    <a:bodyPr/>
                    <a:lstStyle/>
                    <a:p>
                      <a:r>
                        <a:rPr lang="en-US" sz="1200" dirty="0" smtClean="0"/>
                        <a:t>Find elements by class name</a:t>
                      </a:r>
                    </a:p>
                  </a:txBody>
                  <a:tcPr/>
                </a:tc>
              </a:tr>
            </a:tbl>
          </a:graphicData>
        </a:graphic>
      </p:graphicFrame>
    </p:spTree>
    <p:extLst>
      <p:ext uri="{BB962C8B-B14F-4D97-AF65-F5344CB8AC3E}">
        <p14:creationId xmlns:p14="http://schemas.microsoft.com/office/powerpoint/2010/main" val="258510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Understanding the DOM</a:t>
            </a:r>
            <a:endParaRPr lang="en-GB" sz="2400" b="0" dirty="0">
              <a:solidFill>
                <a:schemeClr val="bg1"/>
              </a:solidFill>
            </a:endParaRPr>
          </a:p>
        </p:txBody>
      </p:sp>
      <p:sp>
        <p:nvSpPr>
          <p:cNvPr id="2" name="TextBox 1"/>
          <p:cNvSpPr txBox="1"/>
          <p:nvPr/>
        </p:nvSpPr>
        <p:spPr>
          <a:xfrm>
            <a:off x="236482" y="819801"/>
            <a:ext cx="8655269" cy="892552"/>
          </a:xfrm>
          <a:prstGeom prst="rect">
            <a:avLst/>
          </a:prstGeom>
          <a:noFill/>
        </p:spPr>
        <p:txBody>
          <a:bodyPr wrap="square" rtlCol="0">
            <a:spAutoFit/>
          </a:bodyPr>
          <a:lstStyle/>
          <a:p>
            <a:pPr algn="l"/>
            <a:r>
              <a:rPr lang="en-US" sz="1600" b="1" dirty="0" smtClean="0">
                <a:latin typeface="+mn-lt"/>
              </a:rPr>
              <a:t>DOM Methods</a:t>
            </a:r>
            <a:endParaRPr lang="en-US" sz="1600" dirty="0">
              <a:latin typeface="+mn-lt"/>
            </a:endParaRPr>
          </a:p>
          <a:p>
            <a:pPr algn="l"/>
            <a:r>
              <a:rPr lang="en-US" sz="1600" dirty="0" smtClean="0"/>
              <a:t> </a:t>
            </a:r>
          </a:p>
          <a:p>
            <a:pPr algn="l">
              <a:lnSpc>
                <a:spcPct val="130000"/>
              </a:lnSpc>
            </a:pPr>
            <a:r>
              <a:rPr lang="en-US" sz="1600" dirty="0" smtClean="0"/>
              <a:t>Adding and Deleting Elements</a:t>
            </a:r>
          </a:p>
        </p:txBody>
      </p:sp>
      <p:graphicFrame>
        <p:nvGraphicFramePr>
          <p:cNvPr id="4" name="Table 3"/>
          <p:cNvGraphicFramePr>
            <a:graphicFrameLocks noGrp="1"/>
          </p:cNvGraphicFramePr>
          <p:nvPr>
            <p:extLst>
              <p:ext uri="{D42A27DB-BD31-4B8C-83A1-F6EECF244321}">
                <p14:modId xmlns:p14="http://schemas.microsoft.com/office/powerpoint/2010/main" val="997637289"/>
              </p:ext>
            </p:extLst>
          </p:nvPr>
        </p:nvGraphicFramePr>
        <p:xfrm>
          <a:off x="376901" y="1818974"/>
          <a:ext cx="8021486" cy="2146384"/>
        </p:xfrm>
        <a:graphic>
          <a:graphicData uri="http://schemas.openxmlformats.org/drawingml/2006/table">
            <a:tbl>
              <a:tblPr firstRow="1" bandRow="1">
                <a:tableStyleId>{69012ECD-51FC-41F1-AA8D-1B2483CD663E}</a:tableStyleId>
              </a:tblPr>
              <a:tblGrid>
                <a:gridCol w="2613744"/>
                <a:gridCol w="5407742"/>
              </a:tblGrid>
              <a:tr h="355108">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59042">
                <a:tc>
                  <a:txBody>
                    <a:bodyPr/>
                    <a:lstStyle/>
                    <a:p>
                      <a:r>
                        <a:rPr lang="en-US" sz="1200" dirty="0" err="1" smtClean="0"/>
                        <a:t>document.createElement</a:t>
                      </a:r>
                      <a:r>
                        <a:rPr lang="en-US" sz="1200" dirty="0" smtClean="0"/>
                        <a:t>()</a:t>
                      </a:r>
                      <a:endParaRPr lang="en-US" sz="1200" dirty="0"/>
                    </a:p>
                  </a:txBody>
                  <a:tcPr/>
                </a:tc>
                <a:tc>
                  <a:txBody>
                    <a:bodyPr/>
                    <a:lstStyle/>
                    <a:p>
                      <a:r>
                        <a:rPr lang="en-US" sz="1200" dirty="0" smtClean="0"/>
                        <a:t>Create an HTML element</a:t>
                      </a:r>
                      <a:endParaRPr lang="en-US" sz="1200" dirty="0"/>
                    </a:p>
                  </a:txBody>
                  <a:tcPr/>
                </a:tc>
              </a:tr>
              <a:tr h="355108">
                <a:tc>
                  <a:txBody>
                    <a:bodyPr/>
                    <a:lstStyle/>
                    <a:p>
                      <a:r>
                        <a:rPr lang="en-US" sz="1200" dirty="0" err="1" smtClean="0"/>
                        <a:t>document.removeChild</a:t>
                      </a:r>
                      <a:r>
                        <a:rPr lang="de-DE" sz="1200" dirty="0" smtClean="0"/>
                        <a:t>()</a:t>
                      </a:r>
                      <a:endParaRPr lang="en-US" sz="1200" dirty="0"/>
                    </a:p>
                  </a:txBody>
                  <a:tcPr/>
                </a:tc>
                <a:tc>
                  <a:txBody>
                    <a:bodyPr/>
                    <a:lstStyle/>
                    <a:p>
                      <a:r>
                        <a:rPr lang="en-US" sz="1200" dirty="0" smtClean="0"/>
                        <a:t>Remove an HTML element</a:t>
                      </a:r>
                    </a:p>
                  </a:txBody>
                  <a:tcPr/>
                </a:tc>
              </a:tr>
              <a:tr h="359042">
                <a:tc>
                  <a:txBody>
                    <a:bodyPr/>
                    <a:lstStyle/>
                    <a:p>
                      <a:r>
                        <a:rPr lang="en-US" sz="1200" dirty="0" err="1" smtClean="0"/>
                        <a:t>document.appendChild</a:t>
                      </a:r>
                      <a:r>
                        <a:rPr lang="en-US" sz="1200" dirty="0" smtClean="0"/>
                        <a:t>()</a:t>
                      </a:r>
                      <a:endParaRPr lang="en-US" sz="1200" dirty="0"/>
                    </a:p>
                  </a:txBody>
                  <a:tcPr/>
                </a:tc>
                <a:tc>
                  <a:txBody>
                    <a:bodyPr/>
                    <a:lstStyle/>
                    <a:p>
                      <a:r>
                        <a:rPr lang="en-US" sz="1200" dirty="0" smtClean="0"/>
                        <a:t>Add an HTML element</a:t>
                      </a:r>
                    </a:p>
                  </a:txBody>
                  <a:tcPr/>
                </a:tc>
              </a:tr>
              <a:tr h="359042">
                <a:tc>
                  <a:txBody>
                    <a:bodyPr/>
                    <a:lstStyle/>
                    <a:p>
                      <a:r>
                        <a:rPr lang="en-US" sz="1200" dirty="0" err="1" smtClean="0"/>
                        <a:t>document.replaceChild</a:t>
                      </a:r>
                      <a:r>
                        <a:rPr lang="en-US" sz="1200" dirty="0" smtClean="0"/>
                        <a:t>()</a:t>
                      </a:r>
                      <a:endParaRPr lang="en-US" sz="1200" dirty="0"/>
                    </a:p>
                  </a:txBody>
                  <a:tcPr/>
                </a:tc>
                <a:tc>
                  <a:txBody>
                    <a:bodyPr/>
                    <a:lstStyle/>
                    <a:p>
                      <a:r>
                        <a:rPr lang="en-US" sz="1200" dirty="0" smtClean="0"/>
                        <a:t>Replace an HTML element</a:t>
                      </a:r>
                    </a:p>
                  </a:txBody>
                  <a:tcPr/>
                </a:tc>
              </a:tr>
              <a:tr h="359042">
                <a:tc>
                  <a:txBody>
                    <a:bodyPr/>
                    <a:lstStyle/>
                    <a:p>
                      <a:r>
                        <a:rPr lang="en-US" sz="1200" dirty="0" err="1" smtClean="0"/>
                        <a:t>document.write</a:t>
                      </a:r>
                      <a:r>
                        <a:rPr lang="en-US" sz="1200" dirty="0" smtClean="0"/>
                        <a:t>(text)</a:t>
                      </a:r>
                      <a:endParaRPr lang="en-US" sz="1200" dirty="0"/>
                    </a:p>
                  </a:txBody>
                  <a:tcPr/>
                </a:tc>
                <a:tc>
                  <a:txBody>
                    <a:bodyPr/>
                    <a:lstStyle/>
                    <a:p>
                      <a:r>
                        <a:rPr lang="en-US" sz="1200" dirty="0" smtClean="0"/>
                        <a:t>Write into the HTML output stream</a:t>
                      </a:r>
                    </a:p>
                  </a:txBody>
                  <a:tcPr/>
                </a:tc>
              </a:tr>
            </a:tbl>
          </a:graphicData>
        </a:graphic>
      </p:graphicFrame>
      <p:sp>
        <p:nvSpPr>
          <p:cNvPr id="5" name="TextBox 4"/>
          <p:cNvSpPr txBox="1"/>
          <p:nvPr/>
        </p:nvSpPr>
        <p:spPr>
          <a:xfrm>
            <a:off x="339721" y="4315130"/>
            <a:ext cx="8655269" cy="400110"/>
          </a:xfrm>
          <a:prstGeom prst="rect">
            <a:avLst/>
          </a:prstGeom>
          <a:noFill/>
        </p:spPr>
        <p:txBody>
          <a:bodyPr wrap="square" rtlCol="0">
            <a:spAutoFit/>
          </a:bodyPr>
          <a:lstStyle/>
          <a:p>
            <a:pPr algn="l">
              <a:lnSpc>
                <a:spcPct val="130000"/>
              </a:lnSpc>
            </a:pPr>
            <a:r>
              <a:rPr lang="en-US" sz="1600" dirty="0" smtClean="0"/>
              <a:t>Adding Event Handlers</a:t>
            </a:r>
          </a:p>
        </p:txBody>
      </p:sp>
      <p:graphicFrame>
        <p:nvGraphicFramePr>
          <p:cNvPr id="6" name="Table 5"/>
          <p:cNvGraphicFramePr>
            <a:graphicFrameLocks noGrp="1"/>
          </p:cNvGraphicFramePr>
          <p:nvPr>
            <p:extLst>
              <p:ext uri="{D42A27DB-BD31-4B8C-83A1-F6EECF244321}">
                <p14:modId xmlns:p14="http://schemas.microsoft.com/office/powerpoint/2010/main" val="2590263729"/>
              </p:ext>
            </p:extLst>
          </p:nvPr>
        </p:nvGraphicFramePr>
        <p:xfrm>
          <a:off x="373624" y="4871891"/>
          <a:ext cx="8021486" cy="812308"/>
        </p:xfrm>
        <a:graphic>
          <a:graphicData uri="http://schemas.openxmlformats.org/drawingml/2006/table">
            <a:tbl>
              <a:tblPr firstRow="1" bandRow="1">
                <a:tableStyleId>{69012ECD-51FC-41F1-AA8D-1B2483CD663E}</a:tableStyleId>
              </a:tblPr>
              <a:tblGrid>
                <a:gridCol w="3485537"/>
                <a:gridCol w="4535949"/>
              </a:tblGrid>
              <a:tr h="355108">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59042">
                <a:tc>
                  <a:txBody>
                    <a:bodyPr/>
                    <a:lstStyle/>
                    <a:p>
                      <a:r>
                        <a:rPr lang="en-US" sz="1200" dirty="0" err="1" smtClean="0"/>
                        <a:t>document.getElementById</a:t>
                      </a:r>
                      <a:r>
                        <a:rPr lang="en-US" sz="1200" dirty="0" smtClean="0"/>
                        <a:t>(id).</a:t>
                      </a:r>
                      <a:r>
                        <a:rPr lang="en-US" sz="1200" dirty="0" err="1" smtClean="0"/>
                        <a:t>onclick</a:t>
                      </a:r>
                      <a:r>
                        <a:rPr lang="en-US" sz="1200" dirty="0" smtClean="0"/>
                        <a:t>=function(){code}</a:t>
                      </a:r>
                      <a:endParaRPr lang="en-US" sz="1200" dirty="0"/>
                    </a:p>
                  </a:txBody>
                  <a:tcPr/>
                </a:tc>
                <a:tc>
                  <a:txBody>
                    <a:bodyPr/>
                    <a:lstStyle/>
                    <a:p>
                      <a:r>
                        <a:rPr lang="en-US" sz="1200" dirty="0" smtClean="0"/>
                        <a:t>Adding event handler code to an </a:t>
                      </a:r>
                      <a:r>
                        <a:rPr lang="en-US" sz="1200" dirty="0" err="1" smtClean="0"/>
                        <a:t>onclick</a:t>
                      </a:r>
                      <a:r>
                        <a:rPr lang="en-US" sz="1200" dirty="0" smtClean="0"/>
                        <a:t> event</a:t>
                      </a:r>
                      <a:endParaRPr lang="en-US" sz="1200" dirty="0"/>
                    </a:p>
                  </a:txBody>
                  <a:tcPr/>
                </a:tc>
              </a:tr>
            </a:tbl>
          </a:graphicData>
        </a:graphic>
      </p:graphicFrame>
    </p:spTree>
    <p:extLst>
      <p:ext uri="{BB962C8B-B14F-4D97-AF65-F5344CB8AC3E}">
        <p14:creationId xmlns:p14="http://schemas.microsoft.com/office/powerpoint/2010/main" val="24957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JSON</a:t>
            </a:r>
            <a:endParaRPr lang="en-GB" sz="2400" b="0" dirty="0">
              <a:solidFill>
                <a:schemeClr val="bg1"/>
              </a:solidFill>
            </a:endParaRPr>
          </a:p>
        </p:txBody>
      </p:sp>
      <p:sp>
        <p:nvSpPr>
          <p:cNvPr id="2" name="TextBox 1"/>
          <p:cNvSpPr txBox="1"/>
          <p:nvPr/>
        </p:nvSpPr>
        <p:spPr>
          <a:xfrm>
            <a:off x="236482" y="819801"/>
            <a:ext cx="8655269" cy="3773341"/>
          </a:xfrm>
          <a:prstGeom prst="rect">
            <a:avLst/>
          </a:prstGeom>
          <a:noFill/>
        </p:spPr>
        <p:txBody>
          <a:bodyPr wrap="square" rtlCol="0">
            <a:spAutoFit/>
          </a:bodyPr>
          <a:lstStyle/>
          <a:p>
            <a:pPr algn="l"/>
            <a:r>
              <a:rPr lang="en-US" sz="1600" b="1" dirty="0" smtClean="0">
                <a:latin typeface="+mn-lt"/>
              </a:rPr>
              <a:t>What is JSON</a:t>
            </a:r>
            <a:endParaRPr lang="en-US" sz="1600" dirty="0">
              <a:latin typeface="+mn-lt"/>
            </a:endParaRPr>
          </a:p>
          <a:p>
            <a:pPr algn="l"/>
            <a:r>
              <a:rPr lang="en-US" sz="1600" dirty="0" smtClean="0"/>
              <a:t> </a:t>
            </a:r>
          </a:p>
          <a:p>
            <a:pPr marL="285750" indent="-285750" algn="l">
              <a:lnSpc>
                <a:spcPct val="130000"/>
              </a:lnSpc>
              <a:buFont typeface="Arial"/>
              <a:buChar char="•"/>
            </a:pPr>
            <a:r>
              <a:rPr lang="en-US" sz="1600" dirty="0"/>
              <a:t>The JavaScript Object Notation (JSON) is a data-interchange format.</a:t>
            </a:r>
          </a:p>
          <a:p>
            <a:pPr marL="285750" indent="-285750" algn="l">
              <a:lnSpc>
                <a:spcPct val="130000"/>
              </a:lnSpc>
              <a:buFont typeface="Arial"/>
              <a:buChar char="•"/>
            </a:pPr>
            <a:r>
              <a:rPr lang="en-US" sz="1600" dirty="0"/>
              <a:t>JSON is a syntax for storing and exchanging data.</a:t>
            </a:r>
          </a:p>
          <a:p>
            <a:pPr marL="285750" indent="-285750" algn="l">
              <a:lnSpc>
                <a:spcPct val="130000"/>
              </a:lnSpc>
              <a:buFont typeface="Arial"/>
              <a:buChar char="•"/>
            </a:pPr>
            <a:r>
              <a:rPr lang="en-US" sz="1600" dirty="0"/>
              <a:t>JSON closely resembles a subset of JavaScript syntax.</a:t>
            </a:r>
          </a:p>
          <a:p>
            <a:pPr marL="285750" indent="-285750" algn="l">
              <a:lnSpc>
                <a:spcPct val="130000"/>
              </a:lnSpc>
              <a:buFont typeface="Arial"/>
              <a:buChar char="•"/>
            </a:pPr>
            <a:r>
              <a:rPr lang="en-US" sz="1600" dirty="0"/>
              <a:t>JSON can represent </a:t>
            </a:r>
            <a:r>
              <a:rPr lang="en-US" sz="1600" dirty="0">
                <a:solidFill>
                  <a:schemeClr val="tx2">
                    <a:lumMod val="75000"/>
                  </a:schemeClr>
                </a:solidFill>
              </a:rPr>
              <a:t>numbers</a:t>
            </a:r>
            <a:r>
              <a:rPr lang="en-US" sz="1600" dirty="0"/>
              <a:t>, </a:t>
            </a:r>
            <a:r>
              <a:rPr lang="en-US" sz="1600" dirty="0" err="1">
                <a:solidFill>
                  <a:srgbClr val="33629A"/>
                </a:solidFill>
              </a:rPr>
              <a:t>booleans</a:t>
            </a:r>
            <a:r>
              <a:rPr lang="en-US" sz="1600" dirty="0"/>
              <a:t>, </a:t>
            </a:r>
            <a:r>
              <a:rPr lang="en-US" sz="1600" dirty="0">
                <a:solidFill>
                  <a:srgbClr val="33629A"/>
                </a:solidFill>
              </a:rPr>
              <a:t>strings</a:t>
            </a:r>
            <a:r>
              <a:rPr lang="en-US" sz="1600" dirty="0"/>
              <a:t>, </a:t>
            </a:r>
            <a:r>
              <a:rPr lang="en-US" sz="1600" dirty="0">
                <a:solidFill>
                  <a:srgbClr val="33629A"/>
                </a:solidFill>
              </a:rPr>
              <a:t>null</a:t>
            </a:r>
            <a:r>
              <a:rPr lang="en-US" sz="1600" dirty="0"/>
              <a:t>, </a:t>
            </a:r>
            <a:r>
              <a:rPr lang="en-US" sz="1600" dirty="0">
                <a:solidFill>
                  <a:srgbClr val="33629A"/>
                </a:solidFill>
              </a:rPr>
              <a:t>arrays</a:t>
            </a:r>
            <a:r>
              <a:rPr lang="en-US" sz="1600" dirty="0"/>
              <a:t> (ordered sequences of values), and </a:t>
            </a:r>
            <a:r>
              <a:rPr lang="en-US" sz="1600" dirty="0">
                <a:solidFill>
                  <a:srgbClr val="33629A"/>
                </a:solidFill>
              </a:rPr>
              <a:t>objects</a:t>
            </a:r>
            <a:r>
              <a:rPr lang="en-US" sz="1600" dirty="0"/>
              <a:t> (string-value mappings) made up of these values (or of other arrays and objects)</a:t>
            </a:r>
          </a:p>
          <a:p>
            <a:pPr marL="285750" indent="-285750" algn="l">
              <a:lnSpc>
                <a:spcPct val="130000"/>
              </a:lnSpc>
              <a:buFont typeface="Arial"/>
              <a:buChar char="•"/>
            </a:pPr>
            <a:r>
              <a:rPr lang="en-US" sz="1600" dirty="0"/>
              <a:t>JSON is an easier-to-use alternative to </a:t>
            </a:r>
            <a:r>
              <a:rPr lang="en-US" sz="1600" dirty="0" smtClean="0"/>
              <a:t>XML</a:t>
            </a:r>
          </a:p>
          <a:p>
            <a:pPr algn="l">
              <a:lnSpc>
                <a:spcPct val="130000"/>
              </a:lnSpc>
            </a:pPr>
            <a:endParaRPr lang="en-US" sz="1600" dirty="0" smtClean="0"/>
          </a:p>
          <a:p>
            <a:pPr algn="l">
              <a:lnSpc>
                <a:spcPct val="130000"/>
              </a:lnSpc>
            </a:pPr>
            <a:r>
              <a:rPr lang="en-US" sz="1600" dirty="0" smtClean="0"/>
              <a:t>The </a:t>
            </a:r>
            <a:r>
              <a:rPr lang="en-US" sz="1600" dirty="0"/>
              <a:t>following JSON example defines an employees object, with an array of 3 employee records:</a:t>
            </a:r>
            <a:endParaRPr lang="en-US" sz="1600" dirty="0" smtClean="0"/>
          </a:p>
        </p:txBody>
      </p:sp>
      <p:sp>
        <p:nvSpPr>
          <p:cNvPr id="9" name="TextBox 8"/>
          <p:cNvSpPr txBox="1"/>
          <p:nvPr/>
        </p:nvSpPr>
        <p:spPr>
          <a:xfrm>
            <a:off x="440947" y="4656682"/>
            <a:ext cx="8072149" cy="1377813"/>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a:solidFill>
                  <a:schemeClr val="bg1">
                    <a:lumMod val="50000"/>
                  </a:schemeClr>
                </a:solidFill>
                <a:latin typeface="Courier"/>
                <a:cs typeface="Courier"/>
              </a:rPr>
              <a:t>{</a:t>
            </a:r>
            <a:r>
              <a:rPr lang="en-US" sz="1400" dirty="0">
                <a:solidFill>
                  <a:schemeClr val="accent4">
                    <a:lumMod val="75000"/>
                  </a:schemeClr>
                </a:solidFill>
                <a:latin typeface="Courier"/>
                <a:cs typeface="Courier"/>
              </a:rPr>
              <a:t>"employees"</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"John"</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"Doe"</a:t>
            </a:r>
            <a:r>
              <a:rPr lang="en-US" sz="1400" dirty="0">
                <a:solidFill>
                  <a:schemeClr val="bg1">
                    <a:lumMod val="50000"/>
                  </a:schemeClr>
                </a:solidFill>
                <a:latin typeface="Courier"/>
                <a:cs typeface="Courier"/>
              </a:rPr>
              <a:t>}, </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"Anna"</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"Smith"</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"Peter"</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"Jones"</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a:t>
            </a:r>
          </a:p>
        </p:txBody>
      </p:sp>
    </p:spTree>
    <p:extLst>
      <p:ext uri="{BB962C8B-B14F-4D97-AF65-F5344CB8AC3E}">
        <p14:creationId xmlns:p14="http://schemas.microsoft.com/office/powerpoint/2010/main" val="1144037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JavaScript</a:t>
            </a:r>
            <a:r>
              <a:rPr lang="en-US" sz="2400" dirty="0" smtClean="0"/>
              <a:t>–</a:t>
            </a:r>
            <a:r>
              <a:rPr lang="en-GB" sz="2400" dirty="0" smtClean="0"/>
              <a:t> </a:t>
            </a:r>
            <a:r>
              <a:rPr lang="en-GB" sz="2400" dirty="0" smtClean="0"/>
              <a:t>JSON</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Creating JSON Objects</a:t>
            </a:r>
            <a:endParaRPr lang="en-US" sz="1600" dirty="0">
              <a:latin typeface="+mn-lt"/>
            </a:endParaRPr>
          </a:p>
          <a:p>
            <a:pPr algn="l"/>
            <a:endParaRPr lang="en-US" sz="1600" dirty="0" smtClean="0"/>
          </a:p>
          <a:p>
            <a:pPr algn="l"/>
            <a:r>
              <a:rPr lang="en-US" sz="1600" dirty="0"/>
              <a:t>Create a JavaScript string containing JSON syntax:</a:t>
            </a:r>
            <a:endParaRPr lang="en-US" sz="1600" dirty="0" smtClean="0"/>
          </a:p>
        </p:txBody>
      </p:sp>
      <p:sp>
        <p:nvSpPr>
          <p:cNvPr id="9" name="TextBox 8"/>
          <p:cNvSpPr txBox="1"/>
          <p:nvPr/>
        </p:nvSpPr>
        <p:spPr>
          <a:xfrm>
            <a:off x="440947" y="1895456"/>
            <a:ext cx="8072149" cy="1377813"/>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smtClean="0">
                <a:solidFill>
                  <a:srgbClr val="33629A"/>
                </a:solidFill>
                <a:latin typeface="Courier"/>
                <a:cs typeface="Courier"/>
              </a:rPr>
              <a:t>var</a:t>
            </a:r>
            <a:r>
              <a:rPr lang="en-US" sz="1400" dirty="0" smtClean="0">
                <a:solidFill>
                  <a:srgbClr val="33629A"/>
                </a:solidFill>
                <a:latin typeface="Courier"/>
                <a:cs typeface="Courier"/>
              </a:rPr>
              <a:t> </a:t>
            </a:r>
            <a:r>
              <a:rPr lang="en-US" sz="1400" dirty="0" smtClean="0">
                <a:solidFill>
                  <a:schemeClr val="tx1">
                    <a:lumMod val="85000"/>
                    <a:lumOff val="15000"/>
                  </a:schemeClr>
                </a:solidFill>
                <a:latin typeface="Courier"/>
                <a:cs typeface="Courier"/>
              </a:rPr>
              <a:t>text</a:t>
            </a:r>
            <a:r>
              <a:rPr lang="en-US" sz="1400" dirty="0" smtClean="0">
                <a:solidFill>
                  <a:schemeClr val="bg1">
                    <a:lumMod val="50000"/>
                  </a:schemeClr>
                </a:solidFill>
                <a:latin typeface="Courier"/>
                <a:cs typeface="Courier"/>
              </a:rPr>
              <a:t> = ‘{</a:t>
            </a:r>
            <a:r>
              <a:rPr lang="en-US" sz="1400" dirty="0">
                <a:solidFill>
                  <a:schemeClr val="accent4">
                    <a:lumMod val="75000"/>
                  </a:schemeClr>
                </a:solidFill>
                <a:latin typeface="Courier"/>
                <a:cs typeface="Courier"/>
              </a:rPr>
              <a:t>"employees"</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"John"</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"Doe"</a:t>
            </a:r>
            <a:r>
              <a:rPr lang="en-US" sz="1400" dirty="0">
                <a:solidFill>
                  <a:schemeClr val="bg1">
                    <a:lumMod val="50000"/>
                  </a:schemeClr>
                </a:solidFill>
                <a:latin typeface="Courier"/>
                <a:cs typeface="Courier"/>
              </a:rPr>
              <a:t>}, </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"Anna"</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"Smith"</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firstName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"Peter"</a:t>
            </a:r>
            <a:r>
              <a:rPr lang="en-US" sz="1400" dirty="0">
                <a:solidFill>
                  <a:schemeClr val="bg1">
                    <a:lumMod val="50000"/>
                  </a:schemeClr>
                </a:solidFill>
                <a:latin typeface="Courier"/>
                <a:cs typeface="Courier"/>
              </a:rPr>
              <a:t>, </a:t>
            </a:r>
            <a:r>
              <a:rPr lang="en-US" sz="1400" dirty="0">
                <a:solidFill>
                  <a:srgbClr val="A1361F"/>
                </a:solidFill>
                <a:latin typeface="Courier"/>
                <a:cs typeface="Courier"/>
              </a:rPr>
              <a:t>"</a:t>
            </a:r>
            <a:r>
              <a:rPr lang="en-US" sz="1400" dirty="0" err="1">
                <a:solidFill>
                  <a:srgbClr val="A1361F"/>
                </a:solidFill>
                <a:latin typeface="Courier"/>
                <a:cs typeface="Courier"/>
              </a:rPr>
              <a:t>lastName</a:t>
            </a:r>
            <a:r>
              <a:rPr lang="en-US" sz="1400" dirty="0">
                <a:solidFill>
                  <a:srgbClr val="A1361F"/>
                </a:solidFill>
                <a:latin typeface="Courier"/>
                <a:cs typeface="Courier"/>
              </a:rPr>
              <a: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"Jones"</a:t>
            </a:r>
            <a:r>
              <a:rPr lang="en-US" sz="1400" dirty="0">
                <a:solidFill>
                  <a:schemeClr val="bg1">
                    <a:lumMod val="50000"/>
                  </a:schemeClr>
                </a:solidFill>
                <a:latin typeface="Courier"/>
                <a:cs typeface="Courier"/>
              </a:rPr>
              <a:t>}</a:t>
            </a:r>
          </a:p>
          <a:p>
            <a:pPr algn="l">
              <a:lnSpc>
                <a:spcPct val="120000"/>
              </a:lnSpc>
            </a:pPr>
            <a:r>
              <a:rPr lang="en-US" sz="1400" dirty="0">
                <a:solidFill>
                  <a:schemeClr val="bg1">
                    <a:lumMod val="50000"/>
                  </a:schemeClr>
                </a:solidFill>
                <a:latin typeface="Courier"/>
                <a:cs typeface="Courier"/>
              </a:rPr>
              <a:t>]</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p:txBody>
      </p:sp>
      <p:sp>
        <p:nvSpPr>
          <p:cNvPr id="5" name="TextBox 4"/>
          <p:cNvSpPr txBox="1"/>
          <p:nvPr/>
        </p:nvSpPr>
        <p:spPr>
          <a:xfrm>
            <a:off x="241398" y="3463039"/>
            <a:ext cx="8655269" cy="1077218"/>
          </a:xfrm>
          <a:prstGeom prst="rect">
            <a:avLst/>
          </a:prstGeom>
          <a:noFill/>
        </p:spPr>
        <p:txBody>
          <a:bodyPr wrap="square" rtlCol="0">
            <a:spAutoFit/>
          </a:bodyPr>
          <a:lstStyle/>
          <a:p>
            <a:pPr algn="l"/>
            <a:r>
              <a:rPr lang="en-US" sz="1600" dirty="0"/>
              <a:t>JSON syntax is a subset of JavaScript syntax.</a:t>
            </a:r>
          </a:p>
          <a:p>
            <a:pPr algn="l"/>
            <a:endParaRPr lang="en-US" sz="1600" dirty="0" smtClean="0"/>
          </a:p>
          <a:p>
            <a:pPr algn="l"/>
            <a:r>
              <a:rPr lang="en-US" sz="1600" dirty="0" smtClean="0"/>
              <a:t>The </a:t>
            </a:r>
            <a:r>
              <a:rPr lang="en-US" sz="1600" dirty="0"/>
              <a:t>JavaScript function </a:t>
            </a:r>
            <a:r>
              <a:rPr lang="en-US" sz="1600" dirty="0" err="1"/>
              <a:t>JSON.parse</a:t>
            </a:r>
            <a:r>
              <a:rPr lang="en-US" sz="1600" dirty="0"/>
              <a:t>(text) can be used to convert a JSON text into a JavaScript object:</a:t>
            </a:r>
            <a:endParaRPr lang="en-US" sz="1600" dirty="0" smtClean="0"/>
          </a:p>
        </p:txBody>
      </p:sp>
      <p:sp>
        <p:nvSpPr>
          <p:cNvPr id="6" name="TextBox 5"/>
          <p:cNvSpPr txBox="1"/>
          <p:nvPr/>
        </p:nvSpPr>
        <p:spPr>
          <a:xfrm>
            <a:off x="445863" y="4833662"/>
            <a:ext cx="8072149" cy="602216"/>
          </a:xfrm>
          <a:prstGeom prst="rect">
            <a:avLst/>
          </a:prstGeom>
          <a:noFill/>
          <a:ln>
            <a:solidFill>
              <a:schemeClr val="bg1">
                <a:lumMod val="50000"/>
              </a:schemeClr>
            </a:solidFill>
            <a:prstDash val="dash"/>
          </a:ln>
        </p:spPr>
        <p:txBody>
          <a:bodyPr wrap="square" rtlCol="0">
            <a:spAutoFit/>
          </a:bodyPr>
          <a:lstStyle/>
          <a:p>
            <a:pPr algn="l">
              <a:lnSpc>
                <a:spcPct val="120000"/>
              </a:lnSpc>
            </a:pPr>
            <a:r>
              <a:rPr lang="en-US" sz="1400" dirty="0" err="1" smtClean="0">
                <a:solidFill>
                  <a:srgbClr val="33629A"/>
                </a:solidFill>
                <a:latin typeface="Courier"/>
                <a:cs typeface="Courier"/>
              </a:rPr>
              <a:t>var</a:t>
            </a:r>
            <a:r>
              <a:rPr lang="en-US" sz="1400" dirty="0" smtClean="0">
                <a:solidFill>
                  <a:srgbClr val="33629A"/>
                </a:solidFill>
                <a:latin typeface="Courier"/>
                <a:cs typeface="Courier"/>
              </a:rPr>
              <a:t> </a:t>
            </a:r>
            <a:r>
              <a:rPr lang="en-US" sz="1400" dirty="0" err="1" smtClean="0">
                <a:solidFill>
                  <a:srgbClr val="262626"/>
                </a:solidFill>
                <a:latin typeface="Courier"/>
                <a:cs typeface="Courier"/>
              </a:rPr>
              <a:t>obj</a:t>
            </a:r>
            <a:r>
              <a:rPr lang="en-US" sz="1400" dirty="0" smtClean="0">
                <a:solidFill>
                  <a:schemeClr val="bg1">
                    <a:lumMod val="50000"/>
                  </a:schemeClr>
                </a:solidFill>
                <a:latin typeface="Courier"/>
                <a:cs typeface="Courier"/>
              </a:rPr>
              <a:t> = </a:t>
            </a:r>
            <a:r>
              <a:rPr lang="en-US" sz="1400" dirty="0" err="1" smtClean="0">
                <a:solidFill>
                  <a:schemeClr val="tx2">
                    <a:lumMod val="75000"/>
                  </a:schemeClr>
                </a:solidFill>
                <a:latin typeface="Courier"/>
                <a:cs typeface="Courier"/>
              </a:rPr>
              <a:t>JSON</a:t>
            </a:r>
            <a:r>
              <a:rPr lang="en-US" sz="1400" dirty="0" err="1" smtClean="0">
                <a:solidFill>
                  <a:schemeClr val="bg1">
                    <a:lumMod val="50000"/>
                  </a:schemeClr>
                </a:solidFill>
                <a:latin typeface="Courier"/>
                <a:cs typeface="Courier"/>
              </a:rPr>
              <a:t>.</a:t>
            </a:r>
            <a:r>
              <a:rPr lang="en-US" sz="1400" dirty="0" err="1" smtClean="0">
                <a:solidFill>
                  <a:schemeClr val="accent4">
                    <a:lumMod val="75000"/>
                  </a:schemeClr>
                </a:solidFill>
                <a:latin typeface="Courier"/>
                <a:cs typeface="Courier"/>
              </a:rPr>
              <a:t>parse</a:t>
            </a:r>
            <a:r>
              <a:rPr lang="en-US" sz="1400" dirty="0" smtClean="0">
                <a:solidFill>
                  <a:schemeClr val="bg1">
                    <a:lumMod val="50000"/>
                  </a:schemeClr>
                </a:solidFill>
                <a:latin typeface="Courier"/>
                <a:cs typeface="Courier"/>
              </a:rPr>
              <a:t>(</a:t>
            </a:r>
            <a:r>
              <a:rPr lang="en-US" sz="1400" dirty="0" smtClean="0">
                <a:solidFill>
                  <a:schemeClr val="accent3">
                    <a:lumMod val="75000"/>
                  </a:schemeClr>
                </a:solidFill>
                <a:latin typeface="Courier"/>
                <a:cs typeface="Courier"/>
              </a:rPr>
              <a:t>text</a:t>
            </a:r>
            <a:r>
              <a:rPr lang="en-US" sz="1400" dirty="0" smtClean="0">
                <a:solidFill>
                  <a:schemeClr val="bg1">
                    <a:lumMod val="50000"/>
                  </a:schemeClr>
                </a:solidFill>
                <a:latin typeface="Courier"/>
                <a:cs typeface="Courier"/>
              </a:rPr>
              <a:t>);</a:t>
            </a:r>
          </a:p>
          <a:p>
            <a:pPr algn="l">
              <a:lnSpc>
                <a:spcPct val="120000"/>
              </a:lnSpc>
            </a:pPr>
            <a:endParaRPr lang="en-US" sz="1400" dirty="0">
              <a:solidFill>
                <a:schemeClr val="bg1">
                  <a:lumMod val="50000"/>
                </a:schemeClr>
              </a:solidFill>
              <a:latin typeface="Courier"/>
              <a:cs typeface="Courier"/>
            </a:endParaRPr>
          </a:p>
        </p:txBody>
      </p:sp>
    </p:spTree>
    <p:extLst>
      <p:ext uri="{BB962C8B-B14F-4D97-AF65-F5344CB8AC3E}">
        <p14:creationId xmlns:p14="http://schemas.microsoft.com/office/powerpoint/2010/main" val="2452720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1">
  <a:themeElements>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2">
  <a:themeElements>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3">
  <a:themeElements>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CS_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60000"/>
          </a:schemeClr>
        </a:solidFill>
        <a:ln w="9525">
          <a:solidFill>
            <a:schemeClr val="tx2">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000" b="1" dirty="0" smtClean="0"/>
        </a:defPPr>
      </a:lstStyle>
    </a:tx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DB2D567AE9D4DB6F3E286193E5EBB" ma:contentTypeVersion="0" ma:contentTypeDescription="Create a new document." ma:contentTypeScope="" ma:versionID="9d4ab55304cdeb52480c5f7ea00109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0828480-6022-4BCE-9F20-A662A1935986}"/>
</file>

<file path=customXml/itemProps2.xml><?xml version="1.0" encoding="utf-8"?>
<ds:datastoreItem xmlns:ds="http://schemas.openxmlformats.org/officeDocument/2006/customXml" ds:itemID="{414AFFB8-9A3B-42AE-A17F-33FDE3A1BBB2}"/>
</file>

<file path=customXml/itemProps3.xml><?xml version="1.0" encoding="utf-8"?>
<ds:datastoreItem xmlns:ds="http://schemas.openxmlformats.org/officeDocument/2006/customXml" ds:itemID="{ECF9E5B4-DFDF-4ACC-9988-4489B7027914}"/>
</file>

<file path=docProps/app.xml><?xml version="1.0" encoding="utf-8"?>
<Properties xmlns="http://schemas.openxmlformats.org/officeDocument/2006/extended-properties" xmlns:vt="http://schemas.openxmlformats.org/officeDocument/2006/docPropsVTypes">
  <Template/>
  <TotalTime>18201</TotalTime>
  <Words>4680</Words>
  <Application>Microsoft Office PowerPoint</Application>
  <PresentationFormat>On-screen Show (4:3)</PresentationFormat>
  <Paragraphs>670</Paragraphs>
  <Slides>46</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46</vt:i4>
      </vt:variant>
    </vt:vector>
  </HeadingPairs>
  <TitlesOfParts>
    <vt:vector size="60" baseType="lpstr">
      <vt:lpstr>Arial</vt:lpstr>
      <vt:lpstr>Courier</vt:lpstr>
      <vt:lpstr>Courier New</vt:lpstr>
      <vt:lpstr>Myriad Pro</vt:lpstr>
      <vt:lpstr>Wingdings</vt:lpstr>
      <vt:lpstr>GCP Deliverable &amp; Presentation Graphics Standard - Master Slide</vt:lpstr>
      <vt:lpstr>div1</vt:lpstr>
      <vt:lpstr>div2</vt:lpstr>
      <vt:lpstr>div3</vt:lpstr>
      <vt:lpstr>TCS_Presentation_Template</vt:lpstr>
      <vt:lpstr>Divider 1</vt:lpstr>
      <vt:lpstr>Divider 2</vt:lpstr>
      <vt:lpstr>Divider 3</vt:lpstr>
      <vt:lpstr>Thank You</vt:lpstr>
      <vt:lpstr>JavaScript</vt:lpstr>
      <vt:lpstr>Agenda</vt:lpstr>
      <vt:lpstr>JavaScript– Understanding the DOM</vt:lpstr>
      <vt:lpstr>JavaScript– Understanding the DOM</vt:lpstr>
      <vt:lpstr>JavaScript– Understanding the DOM</vt:lpstr>
      <vt:lpstr>JavaScript– Understanding the DOM</vt:lpstr>
      <vt:lpstr>JavaScript– Understanding the DOM</vt:lpstr>
      <vt:lpstr>JavaScript– JSON</vt:lpstr>
      <vt:lpstr>JavaScript– JSON</vt:lpstr>
      <vt:lpstr>JavaScript– JSON</vt:lpstr>
      <vt:lpstr>JavaScript– Event Listeners</vt:lpstr>
      <vt:lpstr>JavaScript– Event Listeners</vt:lpstr>
      <vt:lpstr>JavaScript– Event Listeners</vt:lpstr>
      <vt:lpstr>JavaScript– Event Listeners</vt:lpstr>
      <vt:lpstr>JavaScript– Event Bubbling &amp; Capturing</vt:lpstr>
      <vt:lpstr>JavaScript– Event Bubbling &amp; Capturing</vt:lpstr>
      <vt:lpstr>JavaScript– this keyword</vt:lpstr>
      <vt:lpstr>JavaScript– this keyword</vt:lpstr>
      <vt:lpstr>JavaScript– this keyword</vt:lpstr>
      <vt:lpstr>JavaScript– this keyword</vt:lpstr>
      <vt:lpstr>JavaScript– Closure</vt:lpstr>
      <vt:lpstr>JavaScript– Closure</vt:lpstr>
      <vt:lpstr>JavaScript– Closure</vt:lpstr>
      <vt:lpstr>JavaScript– Closure</vt:lpstr>
      <vt:lpstr>JavaScript– Closure</vt:lpstr>
      <vt:lpstr>JavaScript– Promise</vt:lpstr>
      <vt:lpstr>JavaScript– Promise</vt:lpstr>
      <vt:lpstr>JavaScript– Promise</vt:lpstr>
      <vt:lpstr>JavaScript– Promise</vt:lpstr>
      <vt:lpstr>JavaScript– Namespace</vt:lpstr>
      <vt:lpstr>JavaScript– Namespace</vt:lpstr>
      <vt:lpstr>JavaScript– Namespace</vt:lpstr>
      <vt:lpstr>JavaScript– Namespace</vt:lpstr>
      <vt:lpstr>JavaScript– Namespace</vt:lpstr>
      <vt:lpstr>JavaScript– Namespace</vt:lpstr>
      <vt:lpstr>JavaScript– Prototype&amp; Inheritance</vt:lpstr>
      <vt:lpstr>JavaScript– Prototype&amp; Inheritance</vt:lpstr>
      <vt:lpstr>JavaScript– AJAX</vt:lpstr>
      <vt:lpstr>JavaScript– AJAX</vt:lpstr>
      <vt:lpstr>JavaScript– AJAX</vt:lpstr>
      <vt:lpstr>JavaScript– AJAX</vt:lpstr>
      <vt:lpstr>JavaScript– AJAX</vt:lpstr>
      <vt:lpstr>JavaScript– CORS</vt:lpstr>
      <vt:lpstr>JavaScript– CORS</vt:lpstr>
      <vt:lpstr>JavaScript– References</vt:lpstr>
      <vt:lpstr>Thank You</vt:lpstr>
    </vt:vector>
  </TitlesOfParts>
  <Manager/>
  <Company>Tata Consultany Services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Training DESS</dc:title>
  <dc:subject/>
  <dc:creator>Abhishek Pathak</dc:creator>
  <cp:keywords>381852</cp:keywords>
  <dc:description/>
  <cp:lastModifiedBy>Anant  Singhal</cp:lastModifiedBy>
  <cp:revision>1925</cp:revision>
  <dcterms:created xsi:type="dcterms:W3CDTF">2007-07-05T04:39:57Z</dcterms:created>
  <dcterms:modified xsi:type="dcterms:W3CDTF">2015-03-19T10:15:37Z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0x010100DBBDB2D567AE9D4DB6F3E286193E5EBB</vt:lpwstr>
  </property>
</Properties>
</file>