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4" r:id="rId4"/>
    <p:sldId id="261" r:id="rId5"/>
    <p:sldId id="265" r:id="rId6"/>
    <p:sldId id="262" r:id="rId7"/>
    <p:sldId id="25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1027-8341-B5AF-4782-8BE991E748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0D6056E-7474-D017-74B1-75F53AA74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D839FF0-C805-9336-B6EA-B0A410C4ED63}"/>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5" name="Footer Placeholder 4">
            <a:extLst>
              <a:ext uri="{FF2B5EF4-FFF2-40B4-BE49-F238E27FC236}">
                <a16:creationId xmlns:a16="http://schemas.microsoft.com/office/drawing/2014/main" id="{BE87827F-CFA7-A1A7-69D1-2E42FD86B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13F816-9B3A-02EC-428F-C61A1D84C8CB}"/>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201260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86C2-B880-1393-B7AD-6A56AAC868F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949C302-767C-CAE1-B01E-92E8E410F4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D6DEB78-F875-3476-9034-3D9657B67ED4}"/>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5" name="Footer Placeholder 4">
            <a:extLst>
              <a:ext uri="{FF2B5EF4-FFF2-40B4-BE49-F238E27FC236}">
                <a16:creationId xmlns:a16="http://schemas.microsoft.com/office/drawing/2014/main" id="{D7175458-5CF5-1F5F-1121-24ABAB3A3F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E68474-65BA-8525-017F-1B3E274B8A6C}"/>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317217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D8EBC0-F525-A86F-53EB-28DE1A37800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C53B847-C799-F83E-9F9C-2A1ADEED108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38C6647-496C-AFFE-5114-262656E2FAC2}"/>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5" name="Footer Placeholder 4">
            <a:extLst>
              <a:ext uri="{FF2B5EF4-FFF2-40B4-BE49-F238E27FC236}">
                <a16:creationId xmlns:a16="http://schemas.microsoft.com/office/drawing/2014/main" id="{312E2502-721F-7D70-3B61-C4CDA8BCF7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611844-F425-350B-D394-FE89522DF8F5}"/>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57374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FD22-71BD-AA71-F71F-A55EE850D78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193E01A-79D2-3423-E678-BAEEB31C20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1A2A326-569E-6FCE-CD94-2956CEBA987E}"/>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5" name="Footer Placeholder 4">
            <a:extLst>
              <a:ext uri="{FF2B5EF4-FFF2-40B4-BE49-F238E27FC236}">
                <a16:creationId xmlns:a16="http://schemas.microsoft.com/office/drawing/2014/main" id="{F79A2E45-8F84-D47D-B127-3355F8F2D3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3F55B-2C79-51B4-8FCE-DD52B21B149A}"/>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104583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00BF-979B-A765-2FCC-86D456E781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2E480A2-70E2-DED9-2CFC-51655D65F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3EB2AD-5324-1D37-619D-E330F73A7C31}"/>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5" name="Footer Placeholder 4">
            <a:extLst>
              <a:ext uri="{FF2B5EF4-FFF2-40B4-BE49-F238E27FC236}">
                <a16:creationId xmlns:a16="http://schemas.microsoft.com/office/drawing/2014/main" id="{74FCEECC-362C-9ECB-FA8B-3D93CE351C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C66A0B-EE60-8477-F84D-3CA61D4028EE}"/>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7846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648D-8D70-09CE-9D30-6D45FBB9FFE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BA43318-860F-BB70-4C29-FC1AAB1F38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BC58A64-6E2A-7F8E-E29E-9D581591637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31BEEFA-46BF-DD99-8C91-530E46630E92}"/>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6" name="Footer Placeholder 5">
            <a:extLst>
              <a:ext uri="{FF2B5EF4-FFF2-40B4-BE49-F238E27FC236}">
                <a16:creationId xmlns:a16="http://schemas.microsoft.com/office/drawing/2014/main" id="{29F16A37-6143-4124-DA58-6A50FECFB4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6BAFCB-124B-6CEC-76D8-601198E13160}"/>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69323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4F59-FCA6-7B37-C772-0691DE3D66F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720FEBA-B653-D495-1F5F-F8184C0EF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75C509-071D-09CB-9D82-42FFAC44BB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B227BDA-6CE3-5F27-4410-23CB7FC8A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A9E4D2-13A5-51B3-FEDF-DDA88B56D4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82521C9-1248-9956-B353-40260B499533}"/>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8" name="Footer Placeholder 7">
            <a:extLst>
              <a:ext uri="{FF2B5EF4-FFF2-40B4-BE49-F238E27FC236}">
                <a16:creationId xmlns:a16="http://schemas.microsoft.com/office/drawing/2014/main" id="{C590828D-BF9B-5C5E-A385-CC6E122E72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BCAF10-1A38-110A-CCA5-0313EB944B5E}"/>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216828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B510-2920-A1BD-F40E-5352C23E346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077E5D0-ACB2-FCFE-7E4E-28E6B19DCC4A}"/>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4" name="Footer Placeholder 3">
            <a:extLst>
              <a:ext uri="{FF2B5EF4-FFF2-40B4-BE49-F238E27FC236}">
                <a16:creationId xmlns:a16="http://schemas.microsoft.com/office/drawing/2014/main" id="{CE1DF7CE-AD30-B81C-6275-D52F5B44F33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BC60DB-489B-9416-80D3-71D0A5DB57BE}"/>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33019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7D41-C2DD-3241-3C07-F14224062D6D}"/>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3" name="Footer Placeholder 2">
            <a:extLst>
              <a:ext uri="{FF2B5EF4-FFF2-40B4-BE49-F238E27FC236}">
                <a16:creationId xmlns:a16="http://schemas.microsoft.com/office/drawing/2014/main" id="{D34C50C3-2995-560B-517B-710672968D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9A0B23-E68C-6C25-7223-0002F7E433E3}"/>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57948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81E2-5EE9-6690-EA48-99039AC33C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C026C98-0FEA-A8F6-D01A-8906D38FA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A13DF19-DD67-7B9B-06BD-2C4784F13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035157-E047-927B-6854-555164E677AC}"/>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6" name="Footer Placeholder 5">
            <a:extLst>
              <a:ext uri="{FF2B5EF4-FFF2-40B4-BE49-F238E27FC236}">
                <a16:creationId xmlns:a16="http://schemas.microsoft.com/office/drawing/2014/main" id="{9092F4E2-186D-5B75-3568-DB2CC68809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FCFCE5-E635-3580-B6E7-55972F638975}"/>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40887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3E48-3BCD-3FBD-D5C5-37FC58B537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D59B15E-E674-3691-42A2-EFE9BDDD5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B93120-BFEF-DF48-1666-DC7CA5CDF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1B227C-FC99-1BE6-3ABC-2FED26C0FAA2}"/>
              </a:ext>
            </a:extLst>
          </p:cNvPr>
          <p:cNvSpPr>
            <a:spLocks noGrp="1"/>
          </p:cNvSpPr>
          <p:nvPr>
            <p:ph type="dt" sz="half" idx="10"/>
          </p:nvPr>
        </p:nvSpPr>
        <p:spPr/>
        <p:txBody>
          <a:bodyPr/>
          <a:lstStyle/>
          <a:p>
            <a:fld id="{90B22343-B7E0-467D-AE9B-1486BC8B4AFE}" type="datetimeFigureOut">
              <a:rPr lang="en-GB" smtClean="0"/>
              <a:t>04/10/2023</a:t>
            </a:fld>
            <a:endParaRPr lang="en-GB"/>
          </a:p>
        </p:txBody>
      </p:sp>
      <p:sp>
        <p:nvSpPr>
          <p:cNvPr id="6" name="Footer Placeholder 5">
            <a:extLst>
              <a:ext uri="{FF2B5EF4-FFF2-40B4-BE49-F238E27FC236}">
                <a16:creationId xmlns:a16="http://schemas.microsoft.com/office/drawing/2014/main" id="{86E4A74D-C7B5-76BE-FBB6-6B3193B891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85A80B-16A0-A226-1CFC-D3949AB71F29}"/>
              </a:ext>
            </a:extLst>
          </p:cNvPr>
          <p:cNvSpPr>
            <a:spLocks noGrp="1"/>
          </p:cNvSpPr>
          <p:nvPr>
            <p:ph type="sldNum" sz="quarter" idx="12"/>
          </p:nvPr>
        </p:nvSpPr>
        <p:spPr/>
        <p:txBody>
          <a:bodyPr/>
          <a:lstStyle/>
          <a:p>
            <a:fld id="{D492D988-0B28-4A59-8DB7-8DCDE9A3F894}" type="slidenum">
              <a:rPr lang="en-GB" smtClean="0"/>
              <a:t>‹#›</a:t>
            </a:fld>
            <a:endParaRPr lang="en-GB"/>
          </a:p>
        </p:txBody>
      </p:sp>
    </p:spTree>
    <p:extLst>
      <p:ext uri="{BB962C8B-B14F-4D97-AF65-F5344CB8AC3E}">
        <p14:creationId xmlns:p14="http://schemas.microsoft.com/office/powerpoint/2010/main" val="379617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134A0-43D4-1636-90E3-7C6BCC596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FCE40D-7536-AE7C-F888-F18E71166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3ADD322-2213-A425-882E-CE0AA2285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22343-B7E0-467D-AE9B-1486BC8B4AFE}" type="datetimeFigureOut">
              <a:rPr lang="en-GB" smtClean="0"/>
              <a:t>04/10/2023</a:t>
            </a:fld>
            <a:endParaRPr lang="en-GB"/>
          </a:p>
        </p:txBody>
      </p:sp>
      <p:sp>
        <p:nvSpPr>
          <p:cNvPr id="5" name="Footer Placeholder 4">
            <a:extLst>
              <a:ext uri="{FF2B5EF4-FFF2-40B4-BE49-F238E27FC236}">
                <a16:creationId xmlns:a16="http://schemas.microsoft.com/office/drawing/2014/main" id="{C3DA0A25-6F02-4245-162C-9507AEF34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24A3951-2C4A-31D4-C1F7-C6BEA55B1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2D988-0B28-4A59-8DB7-8DCDE9A3F894}" type="slidenum">
              <a:rPr lang="en-GB" smtClean="0"/>
              <a:t>‹#›</a:t>
            </a:fld>
            <a:endParaRPr lang="en-GB"/>
          </a:p>
        </p:txBody>
      </p:sp>
    </p:spTree>
    <p:extLst>
      <p:ext uri="{BB962C8B-B14F-4D97-AF65-F5344CB8AC3E}">
        <p14:creationId xmlns:p14="http://schemas.microsoft.com/office/powerpoint/2010/main" val="153966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25FF1-B3A4-F4CE-F89E-1F75D92B129D}"/>
              </a:ext>
            </a:extLst>
          </p:cNvPr>
          <p:cNvPicPr>
            <a:picLocks noChangeAspect="1"/>
          </p:cNvPicPr>
          <p:nvPr/>
        </p:nvPicPr>
        <p:blipFill rotWithShape="1">
          <a:blip r:embed="rId2"/>
          <a:srcRect l="1403" t="11153" r="1457" b="14909"/>
          <a:stretch/>
        </p:blipFill>
        <p:spPr>
          <a:xfrm>
            <a:off x="1130531" y="0"/>
            <a:ext cx="9925396" cy="5802283"/>
          </a:xfrm>
          <a:prstGeom prst="rect">
            <a:avLst/>
          </a:prstGeom>
        </p:spPr>
      </p:pic>
      <p:pic>
        <p:nvPicPr>
          <p:cNvPr id="5" name="Picture 4">
            <a:extLst>
              <a:ext uri="{FF2B5EF4-FFF2-40B4-BE49-F238E27FC236}">
                <a16:creationId xmlns:a16="http://schemas.microsoft.com/office/drawing/2014/main" id="{919951CC-42EA-31C9-02AF-D9CA8B873326}"/>
              </a:ext>
            </a:extLst>
          </p:cNvPr>
          <p:cNvPicPr>
            <a:picLocks noChangeAspect="1"/>
          </p:cNvPicPr>
          <p:nvPr/>
        </p:nvPicPr>
        <p:blipFill rotWithShape="1">
          <a:blip r:embed="rId2"/>
          <a:srcRect l="28278" t="91469" r="27595" b="682"/>
          <a:stretch/>
        </p:blipFill>
        <p:spPr>
          <a:xfrm>
            <a:off x="2323405" y="5802283"/>
            <a:ext cx="7545185" cy="1030780"/>
          </a:xfrm>
          <a:prstGeom prst="rect">
            <a:avLst/>
          </a:prstGeom>
        </p:spPr>
      </p:pic>
    </p:spTree>
    <p:extLst>
      <p:ext uri="{BB962C8B-B14F-4D97-AF65-F5344CB8AC3E}">
        <p14:creationId xmlns:p14="http://schemas.microsoft.com/office/powerpoint/2010/main" val="111539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83EAE-09FC-D51E-43E9-440F4B4F18E0}"/>
              </a:ext>
            </a:extLst>
          </p:cNvPr>
          <p:cNvPicPr>
            <a:picLocks noChangeAspect="1"/>
          </p:cNvPicPr>
          <p:nvPr/>
        </p:nvPicPr>
        <p:blipFill>
          <a:blip r:embed="rId2"/>
          <a:stretch>
            <a:fillRect/>
          </a:stretch>
        </p:blipFill>
        <p:spPr>
          <a:xfrm>
            <a:off x="0" y="259591"/>
            <a:ext cx="12192000" cy="6338818"/>
          </a:xfrm>
          <a:prstGeom prst="rect">
            <a:avLst/>
          </a:prstGeom>
        </p:spPr>
      </p:pic>
    </p:spTree>
    <p:extLst>
      <p:ext uri="{BB962C8B-B14F-4D97-AF65-F5344CB8AC3E}">
        <p14:creationId xmlns:p14="http://schemas.microsoft.com/office/powerpoint/2010/main" val="83091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4CB4E-96BC-F079-CC54-D5B42F0734F3}"/>
              </a:ext>
            </a:extLst>
          </p:cNvPr>
          <p:cNvPicPr>
            <a:picLocks noChangeAspect="1"/>
          </p:cNvPicPr>
          <p:nvPr/>
        </p:nvPicPr>
        <p:blipFill rotWithShape="1">
          <a:blip r:embed="rId2"/>
          <a:srcRect l="3210"/>
          <a:stretch/>
        </p:blipFill>
        <p:spPr>
          <a:xfrm>
            <a:off x="288681" y="109652"/>
            <a:ext cx="8224318" cy="6181496"/>
          </a:xfrm>
          <a:prstGeom prst="rect">
            <a:avLst/>
          </a:prstGeom>
        </p:spPr>
      </p:pic>
      <p:sp>
        <p:nvSpPr>
          <p:cNvPr id="5" name="TextBox 4">
            <a:extLst>
              <a:ext uri="{FF2B5EF4-FFF2-40B4-BE49-F238E27FC236}">
                <a16:creationId xmlns:a16="http://schemas.microsoft.com/office/drawing/2014/main" id="{7919B4C3-D28E-381D-CF4E-64589E17F51C}"/>
              </a:ext>
            </a:extLst>
          </p:cNvPr>
          <p:cNvSpPr txBox="1"/>
          <p:nvPr/>
        </p:nvSpPr>
        <p:spPr>
          <a:xfrm>
            <a:off x="8512999" y="384244"/>
            <a:ext cx="3308106" cy="5632311"/>
          </a:xfrm>
          <a:prstGeom prst="rect">
            <a:avLst/>
          </a:prstGeom>
          <a:noFill/>
        </p:spPr>
        <p:txBody>
          <a:bodyPr wrap="square">
            <a:spAutoFit/>
          </a:bodyPr>
          <a:lstStyle/>
          <a:p>
            <a:r>
              <a:rPr lang="en-GB" dirty="0"/>
              <a:t>Select a state from the bar graph or drop down menu to view </a:t>
            </a:r>
            <a:r>
              <a:rPr lang="en-GB" dirty="0" err="1"/>
              <a:t>isoloated</a:t>
            </a:r>
            <a:r>
              <a:rPr lang="en-GB" dirty="0"/>
              <a:t> details on the map. </a:t>
            </a:r>
          </a:p>
          <a:p>
            <a:endParaRPr lang="en-GB" dirty="0"/>
          </a:p>
          <a:p>
            <a:r>
              <a:rPr lang="en-GB" dirty="0"/>
              <a:t>Data collected by the </a:t>
            </a:r>
            <a:r>
              <a:rPr lang="en-GB" dirty="0" err="1"/>
              <a:t>CDc</a:t>
            </a:r>
            <a:r>
              <a:rPr lang="en-GB" dirty="0"/>
              <a:t> from 2019 shows that the top 5 Mortality rates due to Heart Disease in the US were in Texas (TX), Georgia (GA), Oklahoma (OK), Virginia (VA) and </a:t>
            </a:r>
            <a:r>
              <a:rPr lang="en-GB" dirty="0" err="1"/>
              <a:t>Kentuky</a:t>
            </a:r>
            <a:r>
              <a:rPr lang="en-GB" dirty="0"/>
              <a:t> (KY).</a:t>
            </a:r>
          </a:p>
          <a:p>
            <a:endParaRPr lang="en-GB" dirty="0"/>
          </a:p>
          <a:p>
            <a:r>
              <a:rPr lang="en-GB" dirty="0"/>
              <a:t>The map also shows that the states with the lowest mortality rates were located along the East Coast such as District of Columbia (DC) &amp; Delaware (DE) or the surrounding  islands such as Guam (GU), Hawaii (HI), Virgin Islands (VI)</a:t>
            </a:r>
          </a:p>
        </p:txBody>
      </p:sp>
    </p:spTree>
    <p:extLst>
      <p:ext uri="{BB962C8B-B14F-4D97-AF65-F5344CB8AC3E}">
        <p14:creationId xmlns:p14="http://schemas.microsoft.com/office/powerpoint/2010/main" val="306591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69282-04B6-C560-402D-2391B27285FF}"/>
              </a:ext>
            </a:extLst>
          </p:cNvPr>
          <p:cNvPicPr>
            <a:picLocks noChangeAspect="1"/>
          </p:cNvPicPr>
          <p:nvPr/>
        </p:nvPicPr>
        <p:blipFill rotWithShape="1">
          <a:blip r:embed="rId2"/>
          <a:srcRect t="12178"/>
          <a:stretch/>
        </p:blipFill>
        <p:spPr>
          <a:xfrm>
            <a:off x="0" y="1000125"/>
            <a:ext cx="12192000" cy="5639818"/>
          </a:xfrm>
          <a:prstGeom prst="rect">
            <a:avLst/>
          </a:prstGeom>
        </p:spPr>
      </p:pic>
      <p:pic>
        <p:nvPicPr>
          <p:cNvPr id="5" name="Picture 4">
            <a:extLst>
              <a:ext uri="{FF2B5EF4-FFF2-40B4-BE49-F238E27FC236}">
                <a16:creationId xmlns:a16="http://schemas.microsoft.com/office/drawing/2014/main" id="{F4693D30-6727-542E-A903-F755EBA2B912}"/>
              </a:ext>
            </a:extLst>
          </p:cNvPr>
          <p:cNvPicPr>
            <a:picLocks noChangeAspect="1"/>
          </p:cNvPicPr>
          <p:nvPr/>
        </p:nvPicPr>
        <p:blipFill>
          <a:blip r:embed="rId3"/>
          <a:stretch>
            <a:fillRect/>
          </a:stretch>
        </p:blipFill>
        <p:spPr>
          <a:xfrm>
            <a:off x="3197975" y="94838"/>
            <a:ext cx="5796050" cy="905287"/>
          </a:xfrm>
          <a:prstGeom prst="rect">
            <a:avLst/>
          </a:prstGeom>
        </p:spPr>
      </p:pic>
    </p:spTree>
    <p:extLst>
      <p:ext uri="{BB962C8B-B14F-4D97-AF65-F5344CB8AC3E}">
        <p14:creationId xmlns:p14="http://schemas.microsoft.com/office/powerpoint/2010/main" val="263761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288F4-0554-11A2-32BF-FA1DA4744619}"/>
              </a:ext>
            </a:extLst>
          </p:cNvPr>
          <p:cNvPicPr>
            <a:picLocks noChangeAspect="1"/>
          </p:cNvPicPr>
          <p:nvPr/>
        </p:nvPicPr>
        <p:blipFill rotWithShape="1">
          <a:blip r:embed="rId2"/>
          <a:srcRect t="12303"/>
          <a:stretch/>
        </p:blipFill>
        <p:spPr>
          <a:xfrm>
            <a:off x="741852" y="205248"/>
            <a:ext cx="5580000" cy="3203528"/>
          </a:xfrm>
          <a:prstGeom prst="rect">
            <a:avLst/>
          </a:prstGeom>
        </p:spPr>
      </p:pic>
      <p:pic>
        <p:nvPicPr>
          <p:cNvPr id="5" name="Picture 4">
            <a:extLst>
              <a:ext uri="{FF2B5EF4-FFF2-40B4-BE49-F238E27FC236}">
                <a16:creationId xmlns:a16="http://schemas.microsoft.com/office/drawing/2014/main" id="{EE72747D-42BA-85E0-A07A-4E1863E19204}"/>
              </a:ext>
            </a:extLst>
          </p:cNvPr>
          <p:cNvPicPr>
            <a:picLocks noChangeAspect="1"/>
          </p:cNvPicPr>
          <p:nvPr/>
        </p:nvPicPr>
        <p:blipFill>
          <a:blip r:embed="rId3"/>
          <a:stretch>
            <a:fillRect/>
          </a:stretch>
        </p:blipFill>
        <p:spPr>
          <a:xfrm>
            <a:off x="741852" y="3528492"/>
            <a:ext cx="5580000" cy="3203527"/>
          </a:xfrm>
          <a:prstGeom prst="rect">
            <a:avLst/>
          </a:prstGeom>
        </p:spPr>
      </p:pic>
      <p:pic>
        <p:nvPicPr>
          <p:cNvPr id="7" name="Picture 6">
            <a:extLst>
              <a:ext uri="{FF2B5EF4-FFF2-40B4-BE49-F238E27FC236}">
                <a16:creationId xmlns:a16="http://schemas.microsoft.com/office/drawing/2014/main" id="{A51629AC-1F73-2378-3A36-076FBD0F1747}"/>
              </a:ext>
            </a:extLst>
          </p:cNvPr>
          <p:cNvPicPr>
            <a:picLocks noChangeAspect="1"/>
          </p:cNvPicPr>
          <p:nvPr/>
        </p:nvPicPr>
        <p:blipFill>
          <a:blip r:embed="rId4"/>
          <a:stretch>
            <a:fillRect/>
          </a:stretch>
        </p:blipFill>
        <p:spPr>
          <a:xfrm>
            <a:off x="6412301" y="2687190"/>
            <a:ext cx="1470370" cy="1161328"/>
          </a:xfrm>
          <a:prstGeom prst="rect">
            <a:avLst/>
          </a:prstGeom>
        </p:spPr>
      </p:pic>
      <p:pic>
        <p:nvPicPr>
          <p:cNvPr id="8" name="Picture 7">
            <a:extLst>
              <a:ext uri="{FF2B5EF4-FFF2-40B4-BE49-F238E27FC236}">
                <a16:creationId xmlns:a16="http://schemas.microsoft.com/office/drawing/2014/main" id="{C1B2F5DC-277E-C10A-C366-600928ECFC61}"/>
              </a:ext>
            </a:extLst>
          </p:cNvPr>
          <p:cNvPicPr>
            <a:picLocks noChangeAspect="1"/>
          </p:cNvPicPr>
          <p:nvPr/>
        </p:nvPicPr>
        <p:blipFill>
          <a:blip r:embed="rId5"/>
          <a:stretch>
            <a:fillRect/>
          </a:stretch>
        </p:blipFill>
        <p:spPr>
          <a:xfrm>
            <a:off x="6321852" y="205248"/>
            <a:ext cx="5796050" cy="905287"/>
          </a:xfrm>
          <a:prstGeom prst="rect">
            <a:avLst/>
          </a:prstGeom>
        </p:spPr>
      </p:pic>
      <p:sp>
        <p:nvSpPr>
          <p:cNvPr id="10" name="TextBox 9">
            <a:extLst>
              <a:ext uri="{FF2B5EF4-FFF2-40B4-BE49-F238E27FC236}">
                <a16:creationId xmlns:a16="http://schemas.microsoft.com/office/drawing/2014/main" id="{2611088B-0F9F-3C8D-8BD3-B91BC3DD9C14}"/>
              </a:ext>
            </a:extLst>
          </p:cNvPr>
          <p:cNvSpPr txBox="1"/>
          <p:nvPr/>
        </p:nvSpPr>
        <p:spPr>
          <a:xfrm>
            <a:off x="7942122" y="1543333"/>
            <a:ext cx="3567477" cy="3693319"/>
          </a:xfrm>
          <a:prstGeom prst="rect">
            <a:avLst/>
          </a:prstGeom>
          <a:noFill/>
        </p:spPr>
        <p:txBody>
          <a:bodyPr wrap="square">
            <a:spAutoFit/>
          </a:bodyPr>
          <a:lstStyle/>
          <a:p>
            <a:r>
              <a:rPr lang="en-GB" dirty="0"/>
              <a:t>Select a state from the bar graph, drop down menu or Gender filter to view isolated details on the map. </a:t>
            </a:r>
          </a:p>
          <a:p>
            <a:endParaRPr lang="en-GB" dirty="0"/>
          </a:p>
          <a:p>
            <a:r>
              <a:rPr lang="en-GB" dirty="0"/>
              <a:t>As a visual the map looks equally balanced between male and female, however the graph indicates that there are more males that females diagnosed with CVD in almost every state. This could attribute to a variety of reasons including lifestyle, ratio (of males to females) and demographical location.</a:t>
            </a:r>
          </a:p>
        </p:txBody>
      </p:sp>
    </p:spTree>
    <p:extLst>
      <p:ext uri="{BB962C8B-B14F-4D97-AF65-F5344CB8AC3E}">
        <p14:creationId xmlns:p14="http://schemas.microsoft.com/office/powerpoint/2010/main" val="36578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8D5670-AE9E-6FFC-6CEB-CE6CD254D8F8}"/>
              </a:ext>
            </a:extLst>
          </p:cNvPr>
          <p:cNvPicPr>
            <a:picLocks noChangeAspect="1"/>
          </p:cNvPicPr>
          <p:nvPr/>
        </p:nvPicPr>
        <p:blipFill rotWithShape="1">
          <a:blip r:embed="rId2"/>
          <a:srcRect t="14772"/>
          <a:stretch/>
        </p:blipFill>
        <p:spPr>
          <a:xfrm>
            <a:off x="0" y="1152525"/>
            <a:ext cx="12192000" cy="5507514"/>
          </a:xfrm>
          <a:prstGeom prst="rect">
            <a:avLst/>
          </a:prstGeom>
        </p:spPr>
      </p:pic>
      <p:pic>
        <p:nvPicPr>
          <p:cNvPr id="5" name="Picture 4">
            <a:extLst>
              <a:ext uri="{FF2B5EF4-FFF2-40B4-BE49-F238E27FC236}">
                <a16:creationId xmlns:a16="http://schemas.microsoft.com/office/drawing/2014/main" id="{3F23576F-603D-2DCE-8968-D82E7E093E4F}"/>
              </a:ext>
            </a:extLst>
          </p:cNvPr>
          <p:cNvPicPr>
            <a:picLocks noChangeAspect="1"/>
          </p:cNvPicPr>
          <p:nvPr/>
        </p:nvPicPr>
        <p:blipFill rotWithShape="1">
          <a:blip r:embed="rId2"/>
          <a:srcRect l="31328" t="2538" r="31172" b="87292"/>
          <a:stretch/>
        </p:blipFill>
        <p:spPr>
          <a:xfrm>
            <a:off x="2761396" y="193826"/>
            <a:ext cx="6669208" cy="958699"/>
          </a:xfrm>
          <a:prstGeom prst="rect">
            <a:avLst/>
          </a:prstGeom>
        </p:spPr>
      </p:pic>
    </p:spTree>
    <p:extLst>
      <p:ext uri="{BB962C8B-B14F-4D97-AF65-F5344CB8AC3E}">
        <p14:creationId xmlns:p14="http://schemas.microsoft.com/office/powerpoint/2010/main" val="54645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DB0A4D0-FFAF-2383-F0B1-A0901C3B7E10}"/>
              </a:ext>
            </a:extLst>
          </p:cNvPr>
          <p:cNvGrpSpPr/>
          <p:nvPr/>
        </p:nvGrpSpPr>
        <p:grpSpPr>
          <a:xfrm>
            <a:off x="346162" y="1087015"/>
            <a:ext cx="10921993" cy="5428085"/>
            <a:chOff x="174712" y="382165"/>
            <a:chExt cx="12730870" cy="5827717"/>
          </a:xfrm>
        </p:grpSpPr>
        <p:pic>
          <p:nvPicPr>
            <p:cNvPr id="3" name="Picture 2">
              <a:extLst>
                <a:ext uri="{FF2B5EF4-FFF2-40B4-BE49-F238E27FC236}">
                  <a16:creationId xmlns:a16="http://schemas.microsoft.com/office/drawing/2014/main" id="{5D5DF3F4-FE10-6A92-54A1-C5D879EE8D64}"/>
                </a:ext>
              </a:extLst>
            </p:cNvPr>
            <p:cNvPicPr>
              <a:picLocks noChangeAspect="1"/>
            </p:cNvPicPr>
            <p:nvPr/>
          </p:nvPicPr>
          <p:blipFill>
            <a:blip r:embed="rId2"/>
            <a:stretch>
              <a:fillRect/>
            </a:stretch>
          </p:blipFill>
          <p:spPr>
            <a:xfrm>
              <a:off x="174712" y="382165"/>
              <a:ext cx="9676690" cy="5676992"/>
            </a:xfrm>
            <a:prstGeom prst="rect">
              <a:avLst/>
            </a:prstGeom>
          </p:spPr>
        </p:pic>
        <p:pic>
          <p:nvPicPr>
            <p:cNvPr id="5" name="Picture 4">
              <a:extLst>
                <a:ext uri="{FF2B5EF4-FFF2-40B4-BE49-F238E27FC236}">
                  <a16:creationId xmlns:a16="http://schemas.microsoft.com/office/drawing/2014/main" id="{F9388014-999C-9421-66F5-42DDB8F65507}"/>
                </a:ext>
              </a:extLst>
            </p:cNvPr>
            <p:cNvPicPr>
              <a:picLocks noChangeAspect="1"/>
            </p:cNvPicPr>
            <p:nvPr/>
          </p:nvPicPr>
          <p:blipFill rotWithShape="1">
            <a:blip r:embed="rId3"/>
            <a:srcRect l="4472" r="8810"/>
            <a:stretch/>
          </p:blipFill>
          <p:spPr>
            <a:xfrm>
              <a:off x="10171054" y="3796485"/>
              <a:ext cx="2734528" cy="2413397"/>
            </a:xfrm>
            <a:prstGeom prst="rect">
              <a:avLst/>
            </a:prstGeom>
          </p:spPr>
        </p:pic>
      </p:grpSp>
      <p:pic>
        <p:nvPicPr>
          <p:cNvPr id="7" name="Picture 6">
            <a:extLst>
              <a:ext uri="{FF2B5EF4-FFF2-40B4-BE49-F238E27FC236}">
                <a16:creationId xmlns:a16="http://schemas.microsoft.com/office/drawing/2014/main" id="{C756A6E9-B3CC-B5A7-64CC-E39BB79DBD1D}"/>
              </a:ext>
            </a:extLst>
          </p:cNvPr>
          <p:cNvPicPr>
            <a:picLocks noChangeAspect="1"/>
          </p:cNvPicPr>
          <p:nvPr/>
        </p:nvPicPr>
        <p:blipFill rotWithShape="1">
          <a:blip r:embed="rId4"/>
          <a:srcRect l="31328" t="2538" r="31172" b="87292"/>
          <a:stretch/>
        </p:blipFill>
        <p:spPr>
          <a:xfrm>
            <a:off x="465871" y="128316"/>
            <a:ext cx="6669208" cy="958699"/>
          </a:xfrm>
          <a:prstGeom prst="rect">
            <a:avLst/>
          </a:prstGeom>
        </p:spPr>
      </p:pic>
      <p:sp>
        <p:nvSpPr>
          <p:cNvPr id="9" name="TextBox 8">
            <a:extLst>
              <a:ext uri="{FF2B5EF4-FFF2-40B4-BE49-F238E27FC236}">
                <a16:creationId xmlns:a16="http://schemas.microsoft.com/office/drawing/2014/main" id="{A0AE9FD6-F890-C1C3-6A02-0F315B37E59D}"/>
              </a:ext>
            </a:extLst>
          </p:cNvPr>
          <p:cNvSpPr txBox="1"/>
          <p:nvPr/>
        </p:nvSpPr>
        <p:spPr>
          <a:xfrm>
            <a:off x="8980695" y="220240"/>
            <a:ext cx="3000727" cy="3970318"/>
          </a:xfrm>
          <a:prstGeom prst="rect">
            <a:avLst/>
          </a:prstGeom>
          <a:noFill/>
        </p:spPr>
        <p:txBody>
          <a:bodyPr wrap="square">
            <a:spAutoFit/>
          </a:bodyPr>
          <a:lstStyle/>
          <a:p>
            <a:r>
              <a:rPr lang="en-GB" dirty="0"/>
              <a:t>Select the ethnicity or state from the bar graph or drop down or menu to view isolated details on the map </a:t>
            </a:r>
          </a:p>
          <a:p>
            <a:endParaRPr lang="en-GB" dirty="0"/>
          </a:p>
          <a:p>
            <a:r>
              <a:rPr lang="en-GB" dirty="0"/>
              <a:t>Ethnic groups account for 43.6% of the US population whilst the White population makes up the remaining 56.4% (Census 2022). It can be suggested that cardiovascular mortality can be increasingly determined by geographic location.</a:t>
            </a:r>
          </a:p>
        </p:txBody>
      </p:sp>
    </p:spTree>
    <p:extLst>
      <p:ext uri="{BB962C8B-B14F-4D97-AF65-F5344CB8AC3E}">
        <p14:creationId xmlns:p14="http://schemas.microsoft.com/office/powerpoint/2010/main" val="151045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24469-24E1-72FF-3FB7-37D853389CB1}"/>
              </a:ext>
            </a:extLst>
          </p:cNvPr>
          <p:cNvPicPr>
            <a:picLocks noChangeAspect="1"/>
          </p:cNvPicPr>
          <p:nvPr/>
        </p:nvPicPr>
        <p:blipFill rotWithShape="1">
          <a:blip r:embed="rId2"/>
          <a:srcRect l="4130"/>
          <a:stretch/>
        </p:blipFill>
        <p:spPr>
          <a:xfrm>
            <a:off x="6762539" y="3542746"/>
            <a:ext cx="5273013" cy="3253043"/>
          </a:xfrm>
          <a:prstGeom prst="rect">
            <a:avLst/>
          </a:prstGeom>
        </p:spPr>
      </p:pic>
      <p:pic>
        <p:nvPicPr>
          <p:cNvPr id="5" name="Picture 4">
            <a:extLst>
              <a:ext uri="{FF2B5EF4-FFF2-40B4-BE49-F238E27FC236}">
                <a16:creationId xmlns:a16="http://schemas.microsoft.com/office/drawing/2014/main" id="{9847B838-F02F-6456-44CE-FD16B357C489}"/>
              </a:ext>
            </a:extLst>
          </p:cNvPr>
          <p:cNvPicPr>
            <a:picLocks noChangeAspect="1"/>
          </p:cNvPicPr>
          <p:nvPr/>
        </p:nvPicPr>
        <p:blipFill>
          <a:blip r:embed="rId3"/>
          <a:stretch>
            <a:fillRect/>
          </a:stretch>
        </p:blipFill>
        <p:spPr>
          <a:xfrm>
            <a:off x="6762541" y="76769"/>
            <a:ext cx="5273012" cy="3407177"/>
          </a:xfrm>
          <a:prstGeom prst="rect">
            <a:avLst/>
          </a:prstGeom>
        </p:spPr>
      </p:pic>
      <p:pic>
        <p:nvPicPr>
          <p:cNvPr id="8" name="Picture 7">
            <a:extLst>
              <a:ext uri="{FF2B5EF4-FFF2-40B4-BE49-F238E27FC236}">
                <a16:creationId xmlns:a16="http://schemas.microsoft.com/office/drawing/2014/main" id="{7703E586-761F-A512-5598-87BB059FAFB8}"/>
              </a:ext>
            </a:extLst>
          </p:cNvPr>
          <p:cNvPicPr>
            <a:picLocks noChangeAspect="1"/>
          </p:cNvPicPr>
          <p:nvPr/>
        </p:nvPicPr>
        <p:blipFill rotWithShape="1">
          <a:blip r:embed="rId4"/>
          <a:srcRect t="8200"/>
          <a:stretch/>
        </p:blipFill>
        <p:spPr>
          <a:xfrm>
            <a:off x="390525" y="209550"/>
            <a:ext cx="6438027" cy="6475709"/>
          </a:xfrm>
          <a:prstGeom prst="rect">
            <a:avLst/>
          </a:prstGeom>
        </p:spPr>
      </p:pic>
      <p:pic>
        <p:nvPicPr>
          <p:cNvPr id="6" name="Picture 5">
            <a:extLst>
              <a:ext uri="{FF2B5EF4-FFF2-40B4-BE49-F238E27FC236}">
                <a16:creationId xmlns:a16="http://schemas.microsoft.com/office/drawing/2014/main" id="{44322172-4DF5-0594-3AD1-B3E971D5FE7F}"/>
              </a:ext>
            </a:extLst>
          </p:cNvPr>
          <p:cNvPicPr>
            <a:picLocks noChangeAspect="1"/>
          </p:cNvPicPr>
          <p:nvPr/>
        </p:nvPicPr>
        <p:blipFill rotWithShape="1">
          <a:blip r:embed="rId5"/>
          <a:srcRect l="4472" r="8810"/>
          <a:stretch/>
        </p:blipFill>
        <p:spPr>
          <a:xfrm>
            <a:off x="3886200" y="1392936"/>
            <a:ext cx="2785593" cy="2595323"/>
          </a:xfrm>
          <a:prstGeom prst="rect">
            <a:avLst/>
          </a:prstGeom>
        </p:spPr>
      </p:pic>
      <p:pic>
        <p:nvPicPr>
          <p:cNvPr id="10" name="Picture 9">
            <a:extLst>
              <a:ext uri="{FF2B5EF4-FFF2-40B4-BE49-F238E27FC236}">
                <a16:creationId xmlns:a16="http://schemas.microsoft.com/office/drawing/2014/main" id="{A5A27940-CE56-2C96-39BB-D4247C2AE5A4}"/>
              </a:ext>
            </a:extLst>
          </p:cNvPr>
          <p:cNvPicPr>
            <a:picLocks noChangeAspect="1"/>
          </p:cNvPicPr>
          <p:nvPr/>
        </p:nvPicPr>
        <p:blipFill rotWithShape="1">
          <a:blip r:embed="rId6"/>
          <a:srcRect l="31328" t="2538" r="31172" b="87292"/>
          <a:stretch/>
        </p:blipFill>
        <p:spPr>
          <a:xfrm>
            <a:off x="1426105" y="120302"/>
            <a:ext cx="5097794" cy="732808"/>
          </a:xfrm>
          <a:prstGeom prst="rect">
            <a:avLst/>
          </a:prstGeom>
        </p:spPr>
      </p:pic>
    </p:spTree>
    <p:extLst>
      <p:ext uri="{BB962C8B-B14F-4D97-AF65-F5344CB8AC3E}">
        <p14:creationId xmlns:p14="http://schemas.microsoft.com/office/powerpoint/2010/main" val="82071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 Dobson</dc:creator>
  <cp:lastModifiedBy>AJ Dobson</cp:lastModifiedBy>
  <cp:revision>1</cp:revision>
  <dcterms:created xsi:type="dcterms:W3CDTF">2023-10-04T19:41:46Z</dcterms:created>
  <dcterms:modified xsi:type="dcterms:W3CDTF">2023-10-04T22:11:41Z</dcterms:modified>
</cp:coreProperties>
</file>