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4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is ES6 ?</a:t>
            </a:r>
            <a:endParaRPr lang="en-US" sz="2800" dirty="0">
              <a:latin typeface="Bahnschrift SemiBold Condensed" pitchFamily="34" charset="0"/>
            </a:endParaRPr>
          </a:p>
        </p:txBody>
      </p:sp>
      <p:pic>
        <p:nvPicPr>
          <p:cNvPr id="1026" name="Picture 2" descr="C:\Users\Rabbil\Desktop\ES6\Web 1920 –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</a:t>
            </a:r>
            <a:r>
              <a:rPr lang="en-US" dirty="0" smtClean="0">
                <a:latin typeface="Bahnschrift Light Condensed" pitchFamily="34" charset="0"/>
              </a:rPr>
              <a:t>different</a:t>
            </a: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The Strict </a:t>
            </a:r>
            <a:r>
              <a:rPr lang="en-US" sz="2800" dirty="0" smtClean="0">
                <a:latin typeface="Bahnschrift SemiBold Condensed" pitchFamily="34" charset="0"/>
              </a:rPr>
              <a:t>Mode – </a:t>
            </a:r>
            <a:r>
              <a:rPr lang="bn-IN" sz="2800" b="1" dirty="0" smtClean="0">
                <a:latin typeface="Hind Siliguri" pitchFamily="2" charset="0"/>
                <a:cs typeface="Hind Siliguri" pitchFamily="2" charset="0"/>
              </a:rPr>
              <a:t>পুলিশ</a:t>
            </a:r>
            <a:r>
              <a:rPr lang="bn-IN" sz="2800" dirty="0" smtClean="0">
                <a:latin typeface="Bahnschrift SemiBold Condensed" pitchFamily="34" charset="0"/>
              </a:rPr>
              <a:t>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47914"/>
            <a:ext cx="6631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bn-IN" dirty="0" smtClean="0">
                <a:latin typeface="Hind Siliguri" pitchFamily="2" charset="0"/>
                <a:cs typeface="Hind Siliguri" pitchFamily="2" charset="0"/>
              </a:rPr>
              <a:t>আপনি অন্ধ হলে রাস্তা পাড় করে দিবে।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Removes some of the JavaScript silent errors by changing them to throw errors.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Fixes the mistakes, That is difficult for JS Engine to overcome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1279"/>
            <a:ext cx="3276600" cy="1487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819150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bn-IN" dirty="0" smtClean="0">
                <a:latin typeface="Hind Siliguri" pitchFamily="2" charset="0"/>
                <a:cs typeface="Hind Siliguri" pitchFamily="2" charset="0"/>
              </a:rPr>
              <a:t>চুরি করলে আপনাকে দমন করবে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Preventing you from using undeclared variables</a:t>
            </a:r>
          </a:p>
        </p:txBody>
      </p:sp>
    </p:spTree>
    <p:extLst>
      <p:ext uri="{BB962C8B-B14F-4D97-AF65-F5344CB8AC3E}">
        <p14:creationId xmlns:p14="http://schemas.microsoft.com/office/powerpoint/2010/main" val="9065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Spread Operator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34" y="1581150"/>
            <a:ext cx="406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 three dots (...).</a:t>
            </a:r>
            <a:endParaRPr lang="bn-IN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n-IN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Array </a:t>
            </a:r>
            <a:r>
              <a:rPr lang="bn-IN" dirty="0" smtClean="0">
                <a:latin typeface="Hind Siliguri" pitchFamily="2" charset="0"/>
                <a:cs typeface="Hind Siliguri" pitchFamily="2" charset="0"/>
              </a:rPr>
              <a:t>কে প্রশস্ত করে নতুন ভেলু যোগ করে </a:t>
            </a:r>
          </a:p>
          <a:p>
            <a:endParaRPr lang="en-US" dirty="0" smtClean="0">
              <a:latin typeface="Bahnschrift Ligh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2" y="2571750"/>
            <a:ext cx="709295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98" y="81915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Spread=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প্রসার, বিস্তার </a:t>
            </a:r>
            <a:endParaRPr lang="bn-IN" dirty="0" smtClean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Without using spread operator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54685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5" y="2647951"/>
            <a:ext cx="6026426" cy="1119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0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Rest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73" y="971550"/>
            <a:ext cx="651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Using rest </a:t>
            </a:r>
            <a:r>
              <a:rPr lang="en-US" dirty="0">
                <a:latin typeface="Bahnschrift Light Condensed" pitchFamily="34" charset="0"/>
              </a:rPr>
              <a:t>parameter, a function can be called with any number of arguments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bn-IN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</a:t>
            </a:r>
            <a:r>
              <a:rPr lang="en-US" dirty="0" smtClean="0">
                <a:latin typeface="Bahnschrift Light Condensed" pitchFamily="34" charset="0"/>
              </a:rPr>
              <a:t>est </a:t>
            </a:r>
            <a:r>
              <a:rPr lang="en-US" dirty="0">
                <a:latin typeface="Bahnschrift Light Condensed" pitchFamily="34" charset="0"/>
              </a:rPr>
              <a:t>parameter is prefixed with three dots (...).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962150"/>
            <a:ext cx="3718509" cy="222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Dynamic </a:t>
            </a:r>
            <a:r>
              <a:rPr lang="en-US" sz="2800" dirty="0">
                <a:latin typeface="Bahnschrift SemiBold Condensed" pitchFamily="34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73" y="97155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Functions </a:t>
            </a:r>
            <a:r>
              <a:rPr lang="en-US" dirty="0">
                <a:latin typeface="Bahnschrift Light Condensed" pitchFamily="34" charset="0"/>
              </a:rPr>
              <a:t>by using the function constructor.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9" y="1657350"/>
            <a:ext cx="3515841" cy="1188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0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41453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smtClean="0"/>
              <a:t>let: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</a:t>
            </a:r>
            <a:r>
              <a:rPr lang="en-US" dirty="0"/>
              <a:t>keyword is assigned the block </a:t>
            </a:r>
            <a:r>
              <a:rPr lang="en-US" dirty="0" smtClean="0"/>
              <a:t>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cannot </a:t>
            </a:r>
            <a:r>
              <a:rPr lang="en-US" dirty="0"/>
              <a:t>be re-declared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reassigned a value.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Using </a:t>
            </a:r>
            <a:r>
              <a:rPr lang="en-US" b="1" dirty="0" smtClean="0"/>
              <a:t>const: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cannot be reassigned a value.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block scoped.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constant cannot be re-declared.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Using var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let </a:t>
            </a:r>
            <a:r>
              <a:rPr lang="en-US" dirty="0" smtClean="0"/>
              <a:t>can </a:t>
            </a:r>
            <a:r>
              <a:rPr lang="en-US" dirty="0"/>
              <a:t>be re-declared.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be reassigned a value.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Variable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7909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Global Scope: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 In </a:t>
            </a:r>
            <a:r>
              <a:rPr lang="en-US" dirty="0">
                <a:latin typeface="Bahnschrift Light Condensed" pitchFamily="34" charset="0"/>
              </a:rPr>
              <a:t>the global scope, the variable can be accessed from any part of the JavaScript code.</a:t>
            </a:r>
          </a:p>
          <a:p>
            <a:r>
              <a:rPr lang="en-US" b="1" dirty="0">
                <a:latin typeface="Bahnschrift Light Condensed" pitchFamily="34" charset="0"/>
              </a:rPr>
              <a:t>Local Scope: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 In </a:t>
            </a:r>
            <a:r>
              <a:rPr lang="en-US" dirty="0">
                <a:latin typeface="Bahnschrift Light Condensed" pitchFamily="34" charset="0"/>
              </a:rPr>
              <a:t>the local scope, the variable can be accessed within a function where it is declared.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62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Variable Hoisting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Hoisting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মানে উত্তোলন</a:t>
            </a: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Value assign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আগে, </a:t>
            </a: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Declare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পরে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simple for loop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9" y="884251"/>
            <a:ext cx="2375691" cy="152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5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2114550"/>
            <a:ext cx="2653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 smtClean="0">
                <a:latin typeface="Hind Siliguri" pitchFamily="2" charset="0"/>
                <a:cs typeface="Hind Siliguri" pitchFamily="2" charset="0"/>
              </a:rPr>
              <a:t>আমি ধরেই নিচ্ছি </a:t>
            </a:r>
            <a:endParaRPr lang="en-US" sz="2800" b="1" dirty="0" smtClean="0">
              <a:latin typeface="Hind Siliguri" pitchFamily="2" charset="0"/>
              <a:cs typeface="Hind Siliguri" pitchFamily="2" charset="0"/>
            </a:endParaRPr>
          </a:p>
          <a:p>
            <a:pPr algn="ctr"/>
            <a:r>
              <a:rPr lang="bn-IN" sz="2800" b="1" dirty="0" smtClean="0">
                <a:latin typeface="Hind Siliguri" pitchFamily="2" charset="0"/>
                <a:cs typeface="Hind Siliguri" pitchFamily="2" charset="0"/>
              </a:rPr>
              <a:t>আপনি বিগিনার </a:t>
            </a:r>
            <a:endParaRPr lang="en-US" sz="2800" b="1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for…of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62307"/>
            <a:ext cx="622203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3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91" y="5715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Object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6" y="884250"/>
            <a:ext cx="3630045" cy="38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0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</a:t>
            </a:r>
            <a:r>
              <a:rPr lang="en-US" sz="2800" dirty="0" smtClean="0">
                <a:latin typeface="Bahnschrift SemiBold Condensed" pitchFamily="34" charset="0"/>
              </a:rPr>
              <a:t>for…in </a:t>
            </a:r>
            <a:r>
              <a:rPr lang="en-US" sz="2800" dirty="0">
                <a:latin typeface="Bahnschrift SemiBold Condensed" pitchFamily="34" charset="0"/>
              </a:rPr>
              <a:t>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84251"/>
            <a:ext cx="8051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Decision-Making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নতুন কিছু নেই -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83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</a:t>
            </a:r>
            <a:r>
              <a:rPr lang="en-US" sz="2800" dirty="0" smtClean="0">
                <a:latin typeface="Bahnschrift SemiBold Condensed" pitchFamily="34" charset="0"/>
              </a:rPr>
              <a:t>Function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Simple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Parameterized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Rest </a:t>
            </a:r>
            <a:r>
              <a:rPr lang="en-US" dirty="0" smtClean="0">
                <a:latin typeface="Bahnschrift Light Condensed" pitchFamily="34" charset="0"/>
              </a:rPr>
              <a:t>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Returning </a:t>
            </a:r>
            <a:r>
              <a:rPr lang="en-US" dirty="0" smtClean="0">
                <a:latin typeface="Bahnschrift Light Condensed" pitchFamily="34" charset="0"/>
              </a:rPr>
              <a:t>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Anonymous </a:t>
            </a:r>
            <a:r>
              <a:rPr lang="en-US" dirty="0" smtClean="0">
                <a:latin typeface="Bahnschrift Light Condensed" pitchFamily="34" charset="0"/>
              </a:rPr>
              <a:t>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Parameterized Anonymous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Arrow </a:t>
            </a:r>
            <a:r>
              <a:rPr lang="en-US" dirty="0" smtClean="0">
                <a:latin typeface="Bahnschrift Light Condensed" pitchFamily="34" charset="0"/>
              </a:rPr>
              <a:t>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The Function Constructor</a:t>
            </a:r>
          </a:p>
        </p:txBody>
      </p:sp>
    </p:spTree>
    <p:extLst>
      <p:ext uri="{BB962C8B-B14F-4D97-AF65-F5344CB8AC3E}">
        <p14:creationId xmlns:p14="http://schemas.microsoft.com/office/powerpoint/2010/main" val="15177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Anonymous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A </a:t>
            </a:r>
            <a:r>
              <a:rPr lang="en-US" dirty="0">
                <a:latin typeface="Bahnschrift Light Condensed" pitchFamily="34" charset="0"/>
                <a:cs typeface="Hind Siliguri" pitchFamily="2" charset="0"/>
              </a:rPr>
              <a:t>function without a </a:t>
            </a: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It can be declared dynamically at </a:t>
            </a:r>
            <a:r>
              <a:rPr lang="en-US" dirty="0" smtClean="0">
                <a:latin typeface="Bahnschrift Light Condensed" pitchFamily="34" charset="0"/>
              </a:rPr>
              <a:t>runtime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An </a:t>
            </a:r>
            <a:r>
              <a:rPr lang="en-US" dirty="0">
                <a:latin typeface="Bahnschrift Light Condensed" pitchFamily="34" charset="0"/>
              </a:rPr>
              <a:t>anonymous function can be assigned within a variable.</a:t>
            </a:r>
          </a:p>
        </p:txBody>
      </p:sp>
    </p:spTree>
    <p:extLst>
      <p:ext uri="{BB962C8B-B14F-4D97-AF65-F5344CB8AC3E}">
        <p14:creationId xmlns:p14="http://schemas.microsoft.com/office/powerpoint/2010/main" val="21663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Arrow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5347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T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o </a:t>
            </a: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write smaller function syntax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.</a:t>
            </a:r>
            <a:endParaRPr lang="bn-IN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make your code more readable and structured</a:t>
            </a:r>
            <a:r>
              <a:rPr lang="en-US" b="1" dirty="0" smtClean="0">
                <a:latin typeface="Bahnschrift Light 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are anonymous functions 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Can </a:t>
            </a:r>
            <a:r>
              <a:rPr lang="en-US" b="1" dirty="0">
                <a:latin typeface="Bahnschrift Light Condensed" pitchFamily="34" charset="0"/>
              </a:rPr>
              <a:t>declare without the function keyword</a:t>
            </a:r>
            <a:r>
              <a:rPr lang="en-US" b="1" dirty="0" smtClean="0">
                <a:latin typeface="Bahnschrift Light Condensed" pitchFamily="34" charset="0"/>
              </a:rPr>
              <a:t>.</a:t>
            </a:r>
          </a:p>
          <a:p>
            <a:r>
              <a:rPr lang="en-US" b="1" dirty="0" smtClean="0">
                <a:latin typeface="Bahnschrift Light Condensed" pitchFamily="34" charset="0"/>
              </a:rPr>
              <a:t>………………………………………………………………………………..</a:t>
            </a:r>
            <a:endParaRPr lang="en-US" b="1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Arrow </a:t>
            </a:r>
            <a:r>
              <a:rPr lang="en-US" b="1" dirty="0">
                <a:latin typeface="Bahnschrift Light Condensed" pitchFamily="34" charset="0"/>
              </a:rPr>
              <a:t>functions cannot be used as the constructors. </a:t>
            </a:r>
            <a:endParaRPr lang="en-US" b="1" dirty="0" smtClean="0">
              <a:latin typeface="Bahnschrift Light Condensed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313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ES6 Array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Array </a:t>
            </a:r>
            <a:r>
              <a:rPr lang="en-US" b="1" dirty="0" err="1" smtClean="0">
                <a:latin typeface="Bahnschrift Light Condensed" pitchFamily="34" charset="0"/>
                <a:cs typeface="Hind Siliguri" pitchFamily="2" charset="0"/>
              </a:rPr>
              <a:t>destructuring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Map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ES6 Set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Simple Array 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276350"/>
            <a:ext cx="4800600" cy="61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962150"/>
            <a:ext cx="4048124" cy="652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Multidimensional Arrays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8452"/>
            <a:ext cx="4264576" cy="149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is ES6 ?</a:t>
            </a:r>
            <a:endParaRPr lang="en-US" sz="2800" dirty="0">
              <a:latin typeface="Bahnschrift SemiBold Condense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0209" y="819150"/>
            <a:ext cx="3373039" cy="1323440"/>
            <a:chOff x="280209" y="819150"/>
            <a:chExt cx="3373039" cy="1323440"/>
          </a:xfrm>
        </p:grpSpPr>
        <p:sp>
          <p:nvSpPr>
            <p:cNvPr id="5" name="TextBox 4"/>
            <p:cNvSpPr txBox="1"/>
            <p:nvPr/>
          </p:nvSpPr>
          <p:spPr>
            <a:xfrm>
              <a:off x="280209" y="819150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SemiBold Condensed" pitchFamily="34" charset="0"/>
                </a:rPr>
                <a:t>General Concept:</a:t>
              </a:r>
              <a:endParaRPr lang="en-US" sz="2000" dirty="0">
                <a:latin typeface="Bahnschrift SemiBold Condensed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209" y="1219260"/>
              <a:ext cx="33730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Bahnschrift Light Condensed" pitchFamily="34" charset="0"/>
                </a:rPr>
                <a:t>ES6 is a modern update of </a:t>
              </a:r>
              <a:r>
                <a:rPr lang="en-US" dirty="0">
                  <a:latin typeface="Bahnschrift Light Condensed" pitchFamily="34" charset="0"/>
                </a:rPr>
                <a:t>J</a:t>
              </a:r>
              <a:r>
                <a:rPr lang="en-US" dirty="0" smtClean="0">
                  <a:latin typeface="Bahnschrift Light Condensed" pitchFamily="34" charset="0"/>
                </a:rPr>
                <a:t>avaScript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Bahnschrift Light Condensed" pitchFamily="34" charset="0"/>
                </a:rPr>
                <a:t>W</a:t>
              </a:r>
              <a:r>
                <a:rPr lang="en-US" dirty="0" smtClean="0">
                  <a:latin typeface="Bahnschrift Light Condensed" pitchFamily="34" charset="0"/>
                </a:rPr>
                <a:t>idely knows as JS6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Bahnschrift Light Condensed" pitchFamily="34" charset="0"/>
                </a:rPr>
                <a:t>This is version of JavaScript </a:t>
              </a:r>
              <a:endParaRPr lang="en-US" dirty="0">
                <a:latin typeface="Bahnschrift Light Condensed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800" y="241935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SemiBold Condensed" pitchFamily="34" charset="0"/>
              </a:rPr>
              <a:t>IN Depth:</a:t>
            </a:r>
            <a:endParaRPr lang="en-US" sz="2000" dirty="0">
              <a:latin typeface="Bahnschrift SemiBold 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681" y="286762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or ECMAScript 6 is a scripting </a:t>
            </a:r>
            <a:r>
              <a:rPr lang="en-US" dirty="0" smtClean="0">
                <a:latin typeface="Bahnschrift Light Condensed" pitchFamily="34" charset="0"/>
              </a:rPr>
              <a:t>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ECMAScript is generally used for client-side </a:t>
            </a:r>
            <a:r>
              <a:rPr lang="en-US" dirty="0" smtClean="0">
                <a:latin typeface="Bahnschrift Light Condensed" pitchFamily="34" charset="0"/>
              </a:rPr>
              <a:t>scripting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used for writing server applications and services by using Node.js </a:t>
            </a:r>
          </a:p>
        </p:txBody>
      </p:sp>
    </p:spTree>
    <p:extLst>
      <p:ext uri="{BB962C8B-B14F-4D97-AF65-F5344CB8AC3E}">
        <p14:creationId xmlns:p14="http://schemas.microsoft.com/office/powerpoint/2010/main" val="80427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Map is a collection of data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5" y="1962150"/>
            <a:ext cx="3252788" cy="234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3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81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Loop For Map Values and Keys 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370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delete(key)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get(key)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clear</a:t>
            </a:r>
            <a:r>
              <a:rPr lang="en-US" b="1" dirty="0" smtClean="0">
                <a:latin typeface="Bahnschrift Light Condensed" pitchFamily="34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has(key)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64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Set is a collection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Set is almost like  array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But </a:t>
            </a:r>
            <a:r>
              <a:rPr lang="en-US" b="1" dirty="0">
                <a:latin typeface="Bahnschrift Light Condensed" pitchFamily="34" charset="0"/>
              </a:rPr>
              <a:t>it does not contain any duplicates.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2181"/>
            <a:ext cx="7334250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7416"/>
            <a:ext cx="3284492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9" y="1470993"/>
            <a:ext cx="3048000" cy="10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51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  <a:cs typeface="Hind Siliguri" pitchFamily="2" charset="0"/>
              </a:rPr>
              <a:t>.clear</a:t>
            </a:r>
            <a:r>
              <a:rPr lang="en-US" b="1" dirty="0" smtClean="0">
                <a:latin typeface="Bahnschrift Condensed" pitchFamily="34" charset="0"/>
                <a:cs typeface="Hind Siliguri" pitchFamily="2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.delete(value</a:t>
            </a:r>
            <a:r>
              <a:rPr lang="en-US" b="1" dirty="0" smtClean="0">
                <a:latin typeface="Bahnschrift Condensed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.has(value</a:t>
            </a:r>
            <a:r>
              <a:rPr lang="en-US" b="1" dirty="0" smtClean="0">
                <a:latin typeface="Bahnschrift Condensed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.values</a:t>
            </a:r>
            <a:r>
              <a:rPr lang="en-US" b="1" dirty="0" smtClean="0">
                <a:latin typeface="Bahnschrift Condensed" pitchFamily="34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Bahnschrift Condensed" pitchFamily="34" charset="0"/>
              </a:rPr>
              <a:t>Set.size</a:t>
            </a:r>
            <a:endParaRPr lang="en-US" b="1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529" y="1604786"/>
            <a:ext cx="5806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Before </a:t>
            </a:r>
            <a:r>
              <a:rPr lang="en-US" sz="2000" dirty="0">
                <a:latin typeface="Bahnschrift Light Condensed" pitchFamily="34" charset="0"/>
              </a:rPr>
              <a:t>ES6, it was hard to create a class in JavaScript</a:t>
            </a:r>
            <a:r>
              <a:rPr lang="en-US" sz="2000" dirty="0" smtClean="0">
                <a:latin typeface="Bahnschrift Light 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But in ES6, we can create the class by using the class </a:t>
            </a:r>
            <a:r>
              <a:rPr lang="en-US" sz="2000" dirty="0" smtClean="0">
                <a:latin typeface="Bahnschrift Light Condensed" pitchFamily="34" charset="0"/>
              </a:rPr>
              <a:t>keyword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 smtClean="0">
                <a:latin typeface="Bahnschrift Light Condensed" pitchFamily="34" charset="0"/>
                <a:cs typeface="Hind Siliguri" pitchFamily="2" charset="0"/>
              </a:rPr>
              <a:t>ক্লাস কেনো দরকার ?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</a:rPr>
              <a:t>ES6 Class And Object</a:t>
            </a:r>
            <a:endParaRPr lang="en-US" sz="20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</a:rPr>
              <a:t>ES6 Class Constructor </a:t>
            </a: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113" y="1530582"/>
            <a:ext cx="5707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হচ্ছে ক্লাসের </a:t>
            </a:r>
            <a:r>
              <a:rPr lang="bn-IN" sz="2000" dirty="0">
                <a:latin typeface="Hind Siliguri" pitchFamily="2" charset="0"/>
                <a:cs typeface="Hind Siliguri" pitchFamily="2" charset="0"/>
              </a:rPr>
              <a:t>নিজেস্ব 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মেথড/ফাংশন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ক্লাস অবজেক্ট তৈরি হলেই,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 অটো কল হয়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অন্য ফাংশনের মতোই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কাজ করে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কিন্তু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bn-IN" sz="2000" dirty="0">
                <a:latin typeface="Hind Siliguri" pitchFamily="2" charset="0"/>
                <a:cs typeface="Hind Siliguri" pitchFamily="2" charset="0"/>
              </a:rPr>
              <a:t>রিটার্ন করতে পারে না </a:t>
            </a:r>
          </a:p>
          <a:p>
            <a:endParaRPr lang="en-US" sz="20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Why should I learn ES6 ?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09" y="1200150"/>
            <a:ext cx="3589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React 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React Native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</a:t>
            </a:r>
            <a:r>
              <a:rPr lang="en-US" dirty="0" err="1" smtClean="0">
                <a:latin typeface="Bahnschrift Light Condensed" pitchFamily="34" charset="0"/>
              </a:rPr>
              <a:t>Vue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js</a:t>
            </a:r>
            <a:r>
              <a:rPr lang="en-US" dirty="0" smtClean="0">
                <a:latin typeface="Bahnschrift Light Condensed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Electron 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Or Any Node.js dependent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32512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Without 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Class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3" idx="1"/>
          </p:cNvCxnSpPr>
          <p:nvPr/>
        </p:nvCxnSpPr>
        <p:spPr>
          <a:xfrm flipV="1">
            <a:off x="2063194" y="1589161"/>
            <a:ext cx="1594406" cy="5135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063194" y="2102754"/>
            <a:ext cx="1594406" cy="488046"/>
            <a:chOff x="2063194" y="2102754"/>
            <a:chExt cx="1594406" cy="488046"/>
          </a:xfrm>
        </p:grpSpPr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2063194" y="2102754"/>
              <a:ext cx="1594406" cy="392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743200" y="2171700"/>
              <a:ext cx="381000" cy="419100"/>
              <a:chOff x="2743200" y="2171700"/>
              <a:chExt cx="381000" cy="4191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2743200" y="2190750"/>
                <a:ext cx="381000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19400" y="2171700"/>
                <a:ext cx="263803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38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With 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Class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63194" y="2102754"/>
            <a:ext cx="1594406" cy="3927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63194" y="1589161"/>
            <a:ext cx="1594406" cy="513593"/>
            <a:chOff x="2063194" y="1589161"/>
            <a:chExt cx="1594406" cy="513593"/>
          </a:xfrm>
        </p:grpSpPr>
        <p:cxnSp>
          <p:nvCxnSpPr>
            <p:cNvPr id="10" name="Straight Arrow Connector 9"/>
            <p:cNvCxnSpPr>
              <a:stCxn id="8" idx="3"/>
              <a:endCxn id="3" idx="1"/>
            </p:cNvCxnSpPr>
            <p:nvPr/>
          </p:nvCxnSpPr>
          <p:spPr>
            <a:xfrm flipV="1">
              <a:off x="2063194" y="1589161"/>
              <a:ext cx="1594406" cy="51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1645932"/>
              <a:ext cx="263803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60801" y="1640034"/>
              <a:ext cx="381000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4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Class Inheritance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81150"/>
            <a:ext cx="1682194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3562350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8297" y="2114550"/>
            <a:ext cx="1363837" cy="1447800"/>
            <a:chOff x="1298297" y="2114550"/>
            <a:chExt cx="1363837" cy="1447800"/>
          </a:xfrm>
        </p:grpSpPr>
        <p:cxnSp>
          <p:nvCxnSpPr>
            <p:cNvPr id="6" name="Straight Arrow Connector 5"/>
            <p:cNvCxnSpPr>
              <a:stCxn id="14" idx="2"/>
              <a:endCxn id="16" idx="0"/>
            </p:cNvCxnSpPr>
            <p:nvPr/>
          </p:nvCxnSpPr>
          <p:spPr>
            <a:xfrm>
              <a:off x="1298297" y="2114550"/>
              <a:ext cx="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28114" y="2638395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Bahnschrift Light Condensed" pitchFamily="34" charset="0"/>
                </a:rPr>
                <a:t>উত্তরাধিকার</a:t>
              </a:r>
              <a:endParaRPr lang="en-US" sz="1600" b="1" dirty="0">
                <a:latin typeface="Bahnschrift Light Condens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6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Class Inheritance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742" y="142875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bn-IN" dirty="0" smtClean="0">
                <a:latin typeface="Bahnschrift Light Condensed" pitchFamily="34" charset="0"/>
              </a:rPr>
              <a:t>বাবার ক্ষমতা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dirty="0" smtClean="0">
                <a:latin typeface="Bahnschrift Light Condensed" pitchFamily="34" charset="0"/>
              </a:rPr>
              <a:t>ছেলের ক্ষমতা  </a:t>
            </a:r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Super Keyword</a:t>
            </a:r>
            <a:endParaRPr lang="en-US" sz="2000" b="1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Module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1550"/>
            <a:ext cx="52277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 – </a:t>
            </a:r>
            <a:r>
              <a:rPr lang="bn-IN" sz="2000" dirty="0">
                <a:latin typeface="Hind Siliguri" pitchFamily="2" charset="0"/>
                <a:cs typeface="Hind Siliguri" pitchFamily="2" charset="0"/>
              </a:rPr>
              <a:t>জোট,একত্রিত কিছু  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ES6 Module Export – ES6 Module Import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Modules make it easy to maintain the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Debug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the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Reuse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the piece of code </a:t>
            </a:r>
          </a:p>
        </p:txBody>
      </p:sp>
    </p:spTree>
    <p:extLst>
      <p:ext uri="{BB962C8B-B14F-4D97-AF65-F5344CB8AC3E}">
        <p14:creationId xmlns:p14="http://schemas.microsoft.com/office/powerpoint/2010/main" val="29827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Module Export Import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650656"/>
            <a:ext cx="547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Named : Export-Import By Using Same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Default:  Export – Import By Using Any Name 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23950"/>
            <a:ext cx="226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Class Export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Function Export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Variable Export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0823" y="1095789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Class Import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Function Import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Variable Import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 Cover?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242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Basic’s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Function’s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Array’s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Advance Feature’s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Tools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Node.js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Bahnschrift Light Condensed" pitchFamily="34" charset="0"/>
              </a:rPr>
              <a:t>WebStrom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bn-IN" dirty="0" smtClean="0">
                <a:latin typeface="Bahnschrift Light Condensed" pitchFamily="34" charset="0"/>
              </a:rPr>
              <a:t>/</a:t>
            </a:r>
            <a:r>
              <a:rPr lang="en-US" dirty="0" smtClean="0">
                <a:latin typeface="Bahnschrift Light Condensed" pitchFamily="34" charset="0"/>
              </a:rPr>
              <a:t> VS Code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My First ES6 Program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278" y="819150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Hello World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</a:t>
            </a:r>
            <a:r>
              <a:rPr lang="en-US" sz="2800" dirty="0" smtClean="0">
                <a:latin typeface="Bahnschrift SemiBold Condensed" pitchFamily="34" charset="0"/>
              </a:rPr>
              <a:t>Basic Syntax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98" y="1276350"/>
            <a:ext cx="802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Literals: </a:t>
            </a:r>
            <a:r>
              <a:rPr lang="en-US" dirty="0">
                <a:latin typeface="Bahnschrift Light Condensed" pitchFamily="34" charset="0"/>
              </a:rPr>
              <a:t>A literal can be defined as a notation for representing the fixed value within the source code. 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dirty="0" smtClean="0">
                <a:latin typeface="Bahnschrift Light Condensed" pitchFamily="34" charset="0"/>
              </a:rPr>
              <a:t>Generally</a:t>
            </a:r>
            <a:r>
              <a:rPr lang="en-US" dirty="0">
                <a:latin typeface="Bahnschrift Light Condensed" pitchFamily="34" charset="0"/>
              </a:rPr>
              <a:t>, literals are used for initializing the variables.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98" y="819150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The syntax is the set of rules which defines the arrangements of symbols.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38351"/>
            <a:ext cx="1752600" cy="581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921000"/>
            <a:ext cx="676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Variables: </a:t>
            </a:r>
            <a:r>
              <a:rPr lang="en-US" dirty="0">
                <a:latin typeface="Bahnschrift Light Condensed" pitchFamily="34" charset="0"/>
              </a:rPr>
              <a:t>A variable is the storage location that is identified by the memory address. 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98" y="3333750"/>
            <a:ext cx="844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Keywords: </a:t>
            </a:r>
            <a:r>
              <a:rPr lang="en-US" dirty="0" smtClean="0">
                <a:latin typeface="Bahnschrift Light Condensed" pitchFamily="34" charset="0"/>
              </a:rPr>
              <a:t>In </a:t>
            </a:r>
            <a:r>
              <a:rPr lang="en-US" dirty="0">
                <a:latin typeface="Bahnschrift Light Condensed" pitchFamily="34" charset="0"/>
              </a:rPr>
              <a:t>Computer programming, a keyword is a word that has a special meaning in a specific context. 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dirty="0" smtClean="0">
                <a:latin typeface="Bahnschrift Light Condensed" pitchFamily="34" charset="0"/>
              </a:rPr>
              <a:t>It </a:t>
            </a:r>
            <a:r>
              <a:rPr lang="en-US" dirty="0">
                <a:latin typeface="Bahnschrift Light Condensed" pitchFamily="34" charset="0"/>
              </a:rPr>
              <a:t>cannot be used as an identifier like the variable name, function name, or label.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4095750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Operators: </a:t>
            </a:r>
            <a:r>
              <a:rPr lang="en-US" dirty="0">
                <a:latin typeface="Bahnschrift Light Condensed" pitchFamily="34" charset="0"/>
              </a:rPr>
              <a:t>Operators are symbols that define the processing of operands</a:t>
            </a:r>
            <a:r>
              <a:rPr lang="en-US" b="1" dirty="0">
                <a:latin typeface="Bahnschrift Light Condensed" pitchFamily="34" charset="0"/>
              </a:rPr>
              <a:t>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</a:t>
            </a:r>
            <a:r>
              <a:rPr lang="en-US" dirty="0" smtClean="0">
                <a:latin typeface="Bahnschrift Light Condensed" pitchFamily="34" charset="0"/>
              </a:rPr>
              <a:t>different</a:t>
            </a: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886</Words>
  <Application>Microsoft Office PowerPoint</Application>
  <PresentationFormat>On-screen Show (16:9)</PresentationFormat>
  <Paragraphs>196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 Condensed</vt:lpstr>
      <vt:lpstr>Bahnschrift Light Condensed</vt:lpstr>
      <vt:lpstr>Bahnschrift SemiBold Condensed</vt:lpstr>
      <vt:lpstr>Calibri</vt:lpstr>
      <vt:lpstr>Hind Siliguri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124</cp:revision>
  <dcterms:created xsi:type="dcterms:W3CDTF">2006-08-16T00:00:00Z</dcterms:created>
  <dcterms:modified xsi:type="dcterms:W3CDTF">2022-09-02T13:45:41Z</dcterms:modified>
</cp:coreProperties>
</file>