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0"/>
    <p:restoredTop sz="94625"/>
  </p:normalViewPr>
  <p:slideViewPr>
    <p:cSldViewPr snapToGrid="0">
      <p:cViewPr varScale="1">
        <p:scale>
          <a:sx n="90" d="100"/>
          <a:sy n="90" d="100"/>
        </p:scale>
        <p:origin x="216"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29AF9-22F4-4201-9635-E159A1BB2D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4390176-5FE0-412D-9724-0533173E10C2}">
      <dgm:prSet/>
      <dgm:spPr/>
      <dgm:t>
        <a:bodyPr/>
        <a:lstStyle/>
        <a:p>
          <a:r>
            <a:rPr lang="en-US"/>
            <a:t>Implementing data loss prevention tools.</a:t>
          </a:r>
        </a:p>
      </dgm:t>
    </dgm:pt>
    <dgm:pt modelId="{2884F49F-475D-4CCC-8025-00DA35D57728}" type="parTrans" cxnId="{8570CDAE-5DC1-4C40-9F21-49A1206E838E}">
      <dgm:prSet/>
      <dgm:spPr/>
      <dgm:t>
        <a:bodyPr/>
        <a:lstStyle/>
        <a:p>
          <a:endParaRPr lang="en-US"/>
        </a:p>
      </dgm:t>
    </dgm:pt>
    <dgm:pt modelId="{4663C65B-258E-4537-B28F-0793A1098FE7}" type="sibTrans" cxnId="{8570CDAE-5DC1-4C40-9F21-49A1206E838E}">
      <dgm:prSet/>
      <dgm:spPr/>
      <dgm:t>
        <a:bodyPr/>
        <a:lstStyle/>
        <a:p>
          <a:endParaRPr lang="en-US"/>
        </a:p>
      </dgm:t>
    </dgm:pt>
    <dgm:pt modelId="{DBA95460-10B4-47B8-B1EB-1F9F6A8F543D}">
      <dgm:prSet/>
      <dgm:spPr/>
      <dgm:t>
        <a:bodyPr/>
        <a:lstStyle/>
        <a:p>
          <a:r>
            <a:rPr lang="en-US"/>
            <a:t>Encryption of data.</a:t>
          </a:r>
        </a:p>
      </dgm:t>
    </dgm:pt>
    <dgm:pt modelId="{013C0546-B38C-46AD-91A1-31C6340DA05B}" type="parTrans" cxnId="{6D26306A-B272-4CBC-BFE7-31DDBB198891}">
      <dgm:prSet/>
      <dgm:spPr/>
      <dgm:t>
        <a:bodyPr/>
        <a:lstStyle/>
        <a:p>
          <a:endParaRPr lang="en-US"/>
        </a:p>
      </dgm:t>
    </dgm:pt>
    <dgm:pt modelId="{9C278734-96A7-4C5C-84A6-857A785C1234}" type="sibTrans" cxnId="{6D26306A-B272-4CBC-BFE7-31DDBB198891}">
      <dgm:prSet/>
      <dgm:spPr/>
      <dgm:t>
        <a:bodyPr/>
        <a:lstStyle/>
        <a:p>
          <a:endParaRPr lang="en-US"/>
        </a:p>
      </dgm:t>
    </dgm:pt>
    <dgm:pt modelId="{AA72BDA0-B4C0-4EBE-A017-68E54B2C9AA1}">
      <dgm:prSet/>
      <dgm:spPr/>
      <dgm:t>
        <a:bodyPr/>
        <a:lstStyle/>
        <a:p>
          <a:r>
            <a:rPr lang="en-US"/>
            <a:t>Provide security training to developers and other members of the organization.</a:t>
          </a:r>
        </a:p>
      </dgm:t>
    </dgm:pt>
    <dgm:pt modelId="{4F9B384F-8146-45BC-A49B-047E1F4BDADD}" type="parTrans" cxnId="{C7BB2D7B-D543-4688-9169-7C21F60A139A}">
      <dgm:prSet/>
      <dgm:spPr/>
      <dgm:t>
        <a:bodyPr/>
        <a:lstStyle/>
        <a:p>
          <a:endParaRPr lang="en-US"/>
        </a:p>
      </dgm:t>
    </dgm:pt>
    <dgm:pt modelId="{05D8967D-5367-4FC1-B51D-D10F4C853F04}" type="sibTrans" cxnId="{C7BB2D7B-D543-4688-9169-7C21F60A139A}">
      <dgm:prSet/>
      <dgm:spPr/>
      <dgm:t>
        <a:bodyPr/>
        <a:lstStyle/>
        <a:p>
          <a:endParaRPr lang="en-US"/>
        </a:p>
      </dgm:t>
    </dgm:pt>
    <dgm:pt modelId="{00494D1C-F987-49FB-82BC-A0D7555A9F84}">
      <dgm:prSet/>
      <dgm:spPr/>
      <dgm:t>
        <a:bodyPr/>
        <a:lstStyle/>
        <a:p>
          <a:r>
            <a:rPr lang="en-US"/>
            <a:t>Conduct scans regularly of the source code to detect any abnormalities.</a:t>
          </a:r>
        </a:p>
      </dgm:t>
    </dgm:pt>
    <dgm:pt modelId="{2FFF444F-9F7B-4A23-9432-011D67A3204B}" type="parTrans" cxnId="{C68FCF17-FDAD-4AB4-A0AC-627049E286CC}">
      <dgm:prSet/>
      <dgm:spPr/>
      <dgm:t>
        <a:bodyPr/>
        <a:lstStyle/>
        <a:p>
          <a:endParaRPr lang="en-US"/>
        </a:p>
      </dgm:t>
    </dgm:pt>
    <dgm:pt modelId="{49859EBC-030C-441D-A75B-703757B2CD00}" type="sibTrans" cxnId="{C68FCF17-FDAD-4AB4-A0AC-627049E286CC}">
      <dgm:prSet/>
      <dgm:spPr/>
      <dgm:t>
        <a:bodyPr/>
        <a:lstStyle/>
        <a:p>
          <a:endParaRPr lang="en-US"/>
        </a:p>
      </dgm:t>
    </dgm:pt>
    <dgm:pt modelId="{9D6CAE63-B2EE-4EA5-AF36-49FD61D31A4F}">
      <dgm:prSet/>
      <dgm:spPr/>
      <dgm:t>
        <a:bodyPr/>
        <a:lstStyle/>
        <a:p>
          <a:r>
            <a:rPr lang="en-US"/>
            <a:t>Manage access to the source code and the repository.</a:t>
          </a:r>
        </a:p>
      </dgm:t>
    </dgm:pt>
    <dgm:pt modelId="{6A2C114F-CF8B-4246-B6F9-E9E68D98FD83}" type="parTrans" cxnId="{67914642-E371-4267-8E76-E87D1251A5EC}">
      <dgm:prSet/>
      <dgm:spPr/>
      <dgm:t>
        <a:bodyPr/>
        <a:lstStyle/>
        <a:p>
          <a:endParaRPr lang="en-US"/>
        </a:p>
      </dgm:t>
    </dgm:pt>
    <dgm:pt modelId="{B3C5771F-BFE7-4D63-9095-4A5B1762EAA2}" type="sibTrans" cxnId="{67914642-E371-4267-8E76-E87D1251A5EC}">
      <dgm:prSet/>
      <dgm:spPr/>
      <dgm:t>
        <a:bodyPr/>
        <a:lstStyle/>
        <a:p>
          <a:endParaRPr lang="en-US"/>
        </a:p>
      </dgm:t>
    </dgm:pt>
    <dgm:pt modelId="{6D36C251-AFC3-4D41-83E4-B38C6FAED4EC}" type="pres">
      <dgm:prSet presAssocID="{04929AF9-22F4-4201-9635-E159A1BB2D71}" presName="vert0" presStyleCnt="0">
        <dgm:presLayoutVars>
          <dgm:dir/>
          <dgm:animOne val="branch"/>
          <dgm:animLvl val="lvl"/>
        </dgm:presLayoutVars>
      </dgm:prSet>
      <dgm:spPr/>
    </dgm:pt>
    <dgm:pt modelId="{0D124E32-AD99-2B4D-A75C-D6DFD28F36D7}" type="pres">
      <dgm:prSet presAssocID="{F4390176-5FE0-412D-9724-0533173E10C2}" presName="thickLine" presStyleLbl="alignNode1" presStyleIdx="0" presStyleCnt="5"/>
      <dgm:spPr/>
    </dgm:pt>
    <dgm:pt modelId="{BC163A60-09DD-634A-A5C0-54CB7DED0918}" type="pres">
      <dgm:prSet presAssocID="{F4390176-5FE0-412D-9724-0533173E10C2}" presName="horz1" presStyleCnt="0"/>
      <dgm:spPr/>
    </dgm:pt>
    <dgm:pt modelId="{89DA29E6-113A-744C-8AAC-3522CFBC41BF}" type="pres">
      <dgm:prSet presAssocID="{F4390176-5FE0-412D-9724-0533173E10C2}" presName="tx1" presStyleLbl="revTx" presStyleIdx="0" presStyleCnt="5"/>
      <dgm:spPr/>
    </dgm:pt>
    <dgm:pt modelId="{12EE475F-7E90-5A48-AAE0-8C7A2969B7EF}" type="pres">
      <dgm:prSet presAssocID="{F4390176-5FE0-412D-9724-0533173E10C2}" presName="vert1" presStyleCnt="0"/>
      <dgm:spPr/>
    </dgm:pt>
    <dgm:pt modelId="{DCF14A3F-B269-9242-8B9D-6F579B79B006}" type="pres">
      <dgm:prSet presAssocID="{DBA95460-10B4-47B8-B1EB-1F9F6A8F543D}" presName="thickLine" presStyleLbl="alignNode1" presStyleIdx="1" presStyleCnt="5"/>
      <dgm:spPr/>
    </dgm:pt>
    <dgm:pt modelId="{FE3B82A2-E081-3446-AF0B-1A263759CA2B}" type="pres">
      <dgm:prSet presAssocID="{DBA95460-10B4-47B8-B1EB-1F9F6A8F543D}" presName="horz1" presStyleCnt="0"/>
      <dgm:spPr/>
    </dgm:pt>
    <dgm:pt modelId="{CE74D5DF-819D-2144-B3F9-304A90481C81}" type="pres">
      <dgm:prSet presAssocID="{DBA95460-10B4-47B8-B1EB-1F9F6A8F543D}" presName="tx1" presStyleLbl="revTx" presStyleIdx="1" presStyleCnt="5"/>
      <dgm:spPr/>
    </dgm:pt>
    <dgm:pt modelId="{3FBD1CC6-214E-924C-8ED0-91935D1F7769}" type="pres">
      <dgm:prSet presAssocID="{DBA95460-10B4-47B8-B1EB-1F9F6A8F543D}" presName="vert1" presStyleCnt="0"/>
      <dgm:spPr/>
    </dgm:pt>
    <dgm:pt modelId="{1DBD9C41-9BAD-224C-B0EC-029D9DEA0776}" type="pres">
      <dgm:prSet presAssocID="{AA72BDA0-B4C0-4EBE-A017-68E54B2C9AA1}" presName="thickLine" presStyleLbl="alignNode1" presStyleIdx="2" presStyleCnt="5"/>
      <dgm:spPr/>
    </dgm:pt>
    <dgm:pt modelId="{6E143BD3-F3CC-F245-82CA-05D75D8535B7}" type="pres">
      <dgm:prSet presAssocID="{AA72BDA0-B4C0-4EBE-A017-68E54B2C9AA1}" presName="horz1" presStyleCnt="0"/>
      <dgm:spPr/>
    </dgm:pt>
    <dgm:pt modelId="{EA277151-4547-1346-82F8-AF86E1C5AADD}" type="pres">
      <dgm:prSet presAssocID="{AA72BDA0-B4C0-4EBE-A017-68E54B2C9AA1}" presName="tx1" presStyleLbl="revTx" presStyleIdx="2" presStyleCnt="5"/>
      <dgm:spPr/>
    </dgm:pt>
    <dgm:pt modelId="{F266404B-BC3B-4D48-9BBF-A2952B8BF535}" type="pres">
      <dgm:prSet presAssocID="{AA72BDA0-B4C0-4EBE-A017-68E54B2C9AA1}" presName="vert1" presStyleCnt="0"/>
      <dgm:spPr/>
    </dgm:pt>
    <dgm:pt modelId="{61A163B0-AEB5-1044-BCD2-330E856D18B4}" type="pres">
      <dgm:prSet presAssocID="{00494D1C-F987-49FB-82BC-A0D7555A9F84}" presName="thickLine" presStyleLbl="alignNode1" presStyleIdx="3" presStyleCnt="5"/>
      <dgm:spPr/>
    </dgm:pt>
    <dgm:pt modelId="{5FAA7C01-7456-0043-9EE7-1180895E84CF}" type="pres">
      <dgm:prSet presAssocID="{00494D1C-F987-49FB-82BC-A0D7555A9F84}" presName="horz1" presStyleCnt="0"/>
      <dgm:spPr/>
    </dgm:pt>
    <dgm:pt modelId="{001544CE-7940-224A-88C2-0FAA4CD01608}" type="pres">
      <dgm:prSet presAssocID="{00494D1C-F987-49FB-82BC-A0D7555A9F84}" presName="tx1" presStyleLbl="revTx" presStyleIdx="3" presStyleCnt="5"/>
      <dgm:spPr/>
    </dgm:pt>
    <dgm:pt modelId="{4483B149-FDE9-BA40-A84E-91D6F6DAE5F1}" type="pres">
      <dgm:prSet presAssocID="{00494D1C-F987-49FB-82BC-A0D7555A9F84}" presName="vert1" presStyleCnt="0"/>
      <dgm:spPr/>
    </dgm:pt>
    <dgm:pt modelId="{46EE88DD-9CCE-DB46-8F45-0AB3555B7967}" type="pres">
      <dgm:prSet presAssocID="{9D6CAE63-B2EE-4EA5-AF36-49FD61D31A4F}" presName="thickLine" presStyleLbl="alignNode1" presStyleIdx="4" presStyleCnt="5"/>
      <dgm:spPr/>
    </dgm:pt>
    <dgm:pt modelId="{15C5EBBB-9109-1941-93B0-E2B5B9EDFC04}" type="pres">
      <dgm:prSet presAssocID="{9D6CAE63-B2EE-4EA5-AF36-49FD61D31A4F}" presName="horz1" presStyleCnt="0"/>
      <dgm:spPr/>
    </dgm:pt>
    <dgm:pt modelId="{409698E5-5ED5-4844-A446-190ED2860277}" type="pres">
      <dgm:prSet presAssocID="{9D6CAE63-B2EE-4EA5-AF36-49FD61D31A4F}" presName="tx1" presStyleLbl="revTx" presStyleIdx="4" presStyleCnt="5"/>
      <dgm:spPr/>
    </dgm:pt>
    <dgm:pt modelId="{8D244A2C-7EDD-AB4E-9020-270698A381CA}" type="pres">
      <dgm:prSet presAssocID="{9D6CAE63-B2EE-4EA5-AF36-49FD61D31A4F}" presName="vert1" presStyleCnt="0"/>
      <dgm:spPr/>
    </dgm:pt>
  </dgm:ptLst>
  <dgm:cxnLst>
    <dgm:cxn modelId="{C68FCF17-FDAD-4AB4-A0AC-627049E286CC}" srcId="{04929AF9-22F4-4201-9635-E159A1BB2D71}" destId="{00494D1C-F987-49FB-82BC-A0D7555A9F84}" srcOrd="3" destOrd="0" parTransId="{2FFF444F-9F7B-4A23-9432-011D67A3204B}" sibTransId="{49859EBC-030C-441D-A75B-703757B2CD00}"/>
    <dgm:cxn modelId="{67914642-E371-4267-8E76-E87D1251A5EC}" srcId="{04929AF9-22F4-4201-9635-E159A1BB2D71}" destId="{9D6CAE63-B2EE-4EA5-AF36-49FD61D31A4F}" srcOrd="4" destOrd="0" parTransId="{6A2C114F-CF8B-4246-B6F9-E9E68D98FD83}" sibTransId="{B3C5771F-BFE7-4D63-9095-4A5B1762EAA2}"/>
    <dgm:cxn modelId="{A285B042-E83A-9140-A913-8721856344BB}" type="presOf" srcId="{F4390176-5FE0-412D-9724-0533173E10C2}" destId="{89DA29E6-113A-744C-8AAC-3522CFBC41BF}" srcOrd="0" destOrd="0" presId="urn:microsoft.com/office/officeart/2008/layout/LinedList"/>
    <dgm:cxn modelId="{51C5594B-AFAB-AE40-B245-516102B47EF9}" type="presOf" srcId="{DBA95460-10B4-47B8-B1EB-1F9F6A8F543D}" destId="{CE74D5DF-819D-2144-B3F9-304A90481C81}" srcOrd="0" destOrd="0" presId="urn:microsoft.com/office/officeart/2008/layout/LinedList"/>
    <dgm:cxn modelId="{05A9B259-1201-4845-92DF-007292448143}" type="presOf" srcId="{9D6CAE63-B2EE-4EA5-AF36-49FD61D31A4F}" destId="{409698E5-5ED5-4844-A446-190ED2860277}" srcOrd="0" destOrd="0" presId="urn:microsoft.com/office/officeart/2008/layout/LinedList"/>
    <dgm:cxn modelId="{6D26306A-B272-4CBC-BFE7-31DDBB198891}" srcId="{04929AF9-22F4-4201-9635-E159A1BB2D71}" destId="{DBA95460-10B4-47B8-B1EB-1F9F6A8F543D}" srcOrd="1" destOrd="0" parTransId="{013C0546-B38C-46AD-91A1-31C6340DA05B}" sibTransId="{9C278734-96A7-4C5C-84A6-857A785C1234}"/>
    <dgm:cxn modelId="{C7BB2D7B-D543-4688-9169-7C21F60A139A}" srcId="{04929AF9-22F4-4201-9635-E159A1BB2D71}" destId="{AA72BDA0-B4C0-4EBE-A017-68E54B2C9AA1}" srcOrd="2" destOrd="0" parTransId="{4F9B384F-8146-45BC-A49B-047E1F4BDADD}" sibTransId="{05D8967D-5367-4FC1-B51D-D10F4C853F04}"/>
    <dgm:cxn modelId="{1E0722A3-4859-2041-B087-E26929C0EE2F}" type="presOf" srcId="{AA72BDA0-B4C0-4EBE-A017-68E54B2C9AA1}" destId="{EA277151-4547-1346-82F8-AF86E1C5AADD}" srcOrd="0" destOrd="0" presId="urn:microsoft.com/office/officeart/2008/layout/LinedList"/>
    <dgm:cxn modelId="{4063A9AE-9ED2-174C-93D9-8F3541276470}" type="presOf" srcId="{00494D1C-F987-49FB-82BC-A0D7555A9F84}" destId="{001544CE-7940-224A-88C2-0FAA4CD01608}" srcOrd="0" destOrd="0" presId="urn:microsoft.com/office/officeart/2008/layout/LinedList"/>
    <dgm:cxn modelId="{8570CDAE-5DC1-4C40-9F21-49A1206E838E}" srcId="{04929AF9-22F4-4201-9635-E159A1BB2D71}" destId="{F4390176-5FE0-412D-9724-0533173E10C2}" srcOrd="0" destOrd="0" parTransId="{2884F49F-475D-4CCC-8025-00DA35D57728}" sibTransId="{4663C65B-258E-4537-B28F-0793A1098FE7}"/>
    <dgm:cxn modelId="{55DE85B7-7BB1-5048-8E75-CF33BCEB1304}" type="presOf" srcId="{04929AF9-22F4-4201-9635-E159A1BB2D71}" destId="{6D36C251-AFC3-4D41-83E4-B38C6FAED4EC}" srcOrd="0" destOrd="0" presId="urn:microsoft.com/office/officeart/2008/layout/LinedList"/>
    <dgm:cxn modelId="{A8C463D7-7001-BD44-A4E7-663464FCD326}" type="presParOf" srcId="{6D36C251-AFC3-4D41-83E4-B38C6FAED4EC}" destId="{0D124E32-AD99-2B4D-A75C-D6DFD28F36D7}" srcOrd="0" destOrd="0" presId="urn:microsoft.com/office/officeart/2008/layout/LinedList"/>
    <dgm:cxn modelId="{F5EAC40B-DE5A-2C43-AE13-0787DFFB4086}" type="presParOf" srcId="{6D36C251-AFC3-4D41-83E4-B38C6FAED4EC}" destId="{BC163A60-09DD-634A-A5C0-54CB7DED0918}" srcOrd="1" destOrd="0" presId="urn:microsoft.com/office/officeart/2008/layout/LinedList"/>
    <dgm:cxn modelId="{858EFEEA-091E-0B4C-BCD3-D3E257821881}" type="presParOf" srcId="{BC163A60-09DD-634A-A5C0-54CB7DED0918}" destId="{89DA29E6-113A-744C-8AAC-3522CFBC41BF}" srcOrd="0" destOrd="0" presId="urn:microsoft.com/office/officeart/2008/layout/LinedList"/>
    <dgm:cxn modelId="{16DB14C3-E6A7-0E44-AD89-8FDF663C2437}" type="presParOf" srcId="{BC163A60-09DD-634A-A5C0-54CB7DED0918}" destId="{12EE475F-7E90-5A48-AAE0-8C7A2969B7EF}" srcOrd="1" destOrd="0" presId="urn:microsoft.com/office/officeart/2008/layout/LinedList"/>
    <dgm:cxn modelId="{AEE4FBA4-C782-054F-BD84-E09D3CED9481}" type="presParOf" srcId="{6D36C251-AFC3-4D41-83E4-B38C6FAED4EC}" destId="{DCF14A3F-B269-9242-8B9D-6F579B79B006}" srcOrd="2" destOrd="0" presId="urn:microsoft.com/office/officeart/2008/layout/LinedList"/>
    <dgm:cxn modelId="{938240B9-82D1-564E-89BB-C09B54CF7C58}" type="presParOf" srcId="{6D36C251-AFC3-4D41-83E4-B38C6FAED4EC}" destId="{FE3B82A2-E081-3446-AF0B-1A263759CA2B}" srcOrd="3" destOrd="0" presId="urn:microsoft.com/office/officeart/2008/layout/LinedList"/>
    <dgm:cxn modelId="{326C077E-2214-844E-BBF9-6F43A1B1829F}" type="presParOf" srcId="{FE3B82A2-E081-3446-AF0B-1A263759CA2B}" destId="{CE74D5DF-819D-2144-B3F9-304A90481C81}" srcOrd="0" destOrd="0" presId="urn:microsoft.com/office/officeart/2008/layout/LinedList"/>
    <dgm:cxn modelId="{2693BF2F-B6DA-904E-B488-C4763F39074C}" type="presParOf" srcId="{FE3B82A2-E081-3446-AF0B-1A263759CA2B}" destId="{3FBD1CC6-214E-924C-8ED0-91935D1F7769}" srcOrd="1" destOrd="0" presId="urn:microsoft.com/office/officeart/2008/layout/LinedList"/>
    <dgm:cxn modelId="{59CF62F1-41EE-6649-8530-1DA6DB8840B0}" type="presParOf" srcId="{6D36C251-AFC3-4D41-83E4-B38C6FAED4EC}" destId="{1DBD9C41-9BAD-224C-B0EC-029D9DEA0776}" srcOrd="4" destOrd="0" presId="urn:microsoft.com/office/officeart/2008/layout/LinedList"/>
    <dgm:cxn modelId="{3758BC7F-AA2A-734A-8458-C57144F1373D}" type="presParOf" srcId="{6D36C251-AFC3-4D41-83E4-B38C6FAED4EC}" destId="{6E143BD3-F3CC-F245-82CA-05D75D8535B7}" srcOrd="5" destOrd="0" presId="urn:microsoft.com/office/officeart/2008/layout/LinedList"/>
    <dgm:cxn modelId="{38528EEB-1C96-AD47-A83A-13AF5A4D85FB}" type="presParOf" srcId="{6E143BD3-F3CC-F245-82CA-05D75D8535B7}" destId="{EA277151-4547-1346-82F8-AF86E1C5AADD}" srcOrd="0" destOrd="0" presId="urn:microsoft.com/office/officeart/2008/layout/LinedList"/>
    <dgm:cxn modelId="{4C9E143E-A795-BD4E-BA0D-6667587342AF}" type="presParOf" srcId="{6E143BD3-F3CC-F245-82CA-05D75D8535B7}" destId="{F266404B-BC3B-4D48-9BBF-A2952B8BF535}" srcOrd="1" destOrd="0" presId="urn:microsoft.com/office/officeart/2008/layout/LinedList"/>
    <dgm:cxn modelId="{D3A08140-4B2A-F842-8466-6CB0142293F2}" type="presParOf" srcId="{6D36C251-AFC3-4D41-83E4-B38C6FAED4EC}" destId="{61A163B0-AEB5-1044-BCD2-330E856D18B4}" srcOrd="6" destOrd="0" presId="urn:microsoft.com/office/officeart/2008/layout/LinedList"/>
    <dgm:cxn modelId="{F7ACFBA2-8942-A94D-A3B4-BFED6B12F7B4}" type="presParOf" srcId="{6D36C251-AFC3-4D41-83E4-B38C6FAED4EC}" destId="{5FAA7C01-7456-0043-9EE7-1180895E84CF}" srcOrd="7" destOrd="0" presId="urn:microsoft.com/office/officeart/2008/layout/LinedList"/>
    <dgm:cxn modelId="{82FCC68B-95BF-B74E-AD4C-CF1ADD58CB51}" type="presParOf" srcId="{5FAA7C01-7456-0043-9EE7-1180895E84CF}" destId="{001544CE-7940-224A-88C2-0FAA4CD01608}" srcOrd="0" destOrd="0" presId="urn:microsoft.com/office/officeart/2008/layout/LinedList"/>
    <dgm:cxn modelId="{B9A729DB-5949-CD46-9708-2E3C32F35148}" type="presParOf" srcId="{5FAA7C01-7456-0043-9EE7-1180895E84CF}" destId="{4483B149-FDE9-BA40-A84E-91D6F6DAE5F1}" srcOrd="1" destOrd="0" presId="urn:microsoft.com/office/officeart/2008/layout/LinedList"/>
    <dgm:cxn modelId="{F2A8478F-20E0-3D4C-AC24-4611D18549F1}" type="presParOf" srcId="{6D36C251-AFC3-4D41-83E4-B38C6FAED4EC}" destId="{46EE88DD-9CCE-DB46-8F45-0AB3555B7967}" srcOrd="8" destOrd="0" presId="urn:microsoft.com/office/officeart/2008/layout/LinedList"/>
    <dgm:cxn modelId="{972B6796-E61F-AF4F-B5F1-CCE17B009CEA}" type="presParOf" srcId="{6D36C251-AFC3-4D41-83E4-B38C6FAED4EC}" destId="{15C5EBBB-9109-1941-93B0-E2B5B9EDFC04}" srcOrd="9" destOrd="0" presId="urn:microsoft.com/office/officeart/2008/layout/LinedList"/>
    <dgm:cxn modelId="{D57F4A66-D6ED-7641-BD0D-A8F850A21881}" type="presParOf" srcId="{15C5EBBB-9109-1941-93B0-E2B5B9EDFC04}" destId="{409698E5-5ED5-4844-A446-190ED2860277}" srcOrd="0" destOrd="0" presId="urn:microsoft.com/office/officeart/2008/layout/LinedList"/>
    <dgm:cxn modelId="{7760196B-B2A1-8E4F-9719-FBE05EBD5139}" type="presParOf" srcId="{15C5EBBB-9109-1941-93B0-E2B5B9EDFC04}" destId="{8D244A2C-7EDD-AB4E-9020-270698A381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D5D40-19D9-46AB-B478-FEA35BD8C1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9F5806-E44C-4890-8F4E-38F5732FF44D}">
      <dgm:prSet/>
      <dgm:spPr/>
      <dgm:t>
        <a:bodyPr/>
        <a:lstStyle/>
        <a:p>
          <a:pPr>
            <a:lnSpc>
              <a:spcPct val="100000"/>
            </a:lnSpc>
          </a:pPr>
          <a:r>
            <a:rPr lang="en-US"/>
            <a:t>The base level of security involves securing the entry points into the repository. </a:t>
          </a:r>
        </a:p>
      </dgm:t>
    </dgm:pt>
    <dgm:pt modelId="{2824B52A-1915-4099-8D2D-23549FD210A5}" type="parTrans" cxnId="{B07DADDD-F555-416C-BEC8-3686B074BBBF}">
      <dgm:prSet/>
      <dgm:spPr/>
      <dgm:t>
        <a:bodyPr/>
        <a:lstStyle/>
        <a:p>
          <a:endParaRPr lang="en-US"/>
        </a:p>
      </dgm:t>
    </dgm:pt>
    <dgm:pt modelId="{B82DA60D-002C-4719-99E0-2DD3029B9A1B}" type="sibTrans" cxnId="{B07DADDD-F555-416C-BEC8-3686B074BBBF}">
      <dgm:prSet/>
      <dgm:spPr/>
      <dgm:t>
        <a:bodyPr/>
        <a:lstStyle/>
        <a:p>
          <a:endParaRPr lang="en-US"/>
        </a:p>
      </dgm:t>
    </dgm:pt>
    <dgm:pt modelId="{B65C1F8F-4993-4BAB-ABA1-D84A72CECA03}">
      <dgm:prSet/>
      <dgm:spPr/>
      <dgm:t>
        <a:bodyPr/>
        <a:lstStyle/>
        <a:p>
          <a:pPr>
            <a:lnSpc>
              <a:spcPct val="100000"/>
            </a:lnSpc>
          </a:pPr>
          <a:r>
            <a:rPr lang="en-US"/>
            <a:t>The credentials of users that have access to a repository are considered the most sensitive to being stolen by unauthorized users in order to gain access. </a:t>
          </a:r>
        </a:p>
      </dgm:t>
    </dgm:pt>
    <dgm:pt modelId="{A2B12E46-0A88-43F5-BE29-9DEBBAAF1D72}" type="parTrans" cxnId="{91F31F6F-EA85-48E0-BA71-CC04B23A8961}">
      <dgm:prSet/>
      <dgm:spPr/>
      <dgm:t>
        <a:bodyPr/>
        <a:lstStyle/>
        <a:p>
          <a:endParaRPr lang="en-US"/>
        </a:p>
      </dgm:t>
    </dgm:pt>
    <dgm:pt modelId="{C5B2CD3B-65EF-41C4-9A80-C4FFCAD1A8FD}" type="sibTrans" cxnId="{91F31F6F-EA85-48E0-BA71-CC04B23A8961}">
      <dgm:prSet/>
      <dgm:spPr/>
      <dgm:t>
        <a:bodyPr/>
        <a:lstStyle/>
        <a:p>
          <a:endParaRPr lang="en-US"/>
        </a:p>
      </dgm:t>
    </dgm:pt>
    <dgm:pt modelId="{AD57AB10-1F90-4A4E-9BD6-D5009F1218AF}">
      <dgm:prSet/>
      <dgm:spPr/>
      <dgm:t>
        <a:bodyPr/>
        <a:lstStyle/>
        <a:p>
          <a:pPr>
            <a:lnSpc>
              <a:spcPct val="100000"/>
            </a:lnSpc>
          </a:pPr>
          <a:r>
            <a:rPr lang="en-US"/>
            <a:t>Some ways to mitigate this issue are to include multi-factor authentication and managing the amount of privilege each user has within a system.</a:t>
          </a:r>
        </a:p>
      </dgm:t>
    </dgm:pt>
    <dgm:pt modelId="{92CD9FBE-7101-4132-9F1C-5C9A8CDA3441}" type="parTrans" cxnId="{F2AE09B7-DCFB-42FB-B8D1-36078D2C5BAF}">
      <dgm:prSet/>
      <dgm:spPr/>
      <dgm:t>
        <a:bodyPr/>
        <a:lstStyle/>
        <a:p>
          <a:endParaRPr lang="en-US"/>
        </a:p>
      </dgm:t>
    </dgm:pt>
    <dgm:pt modelId="{402BC323-7A5E-4CFB-A744-22E01EFE6247}" type="sibTrans" cxnId="{F2AE09B7-DCFB-42FB-B8D1-36078D2C5BAF}">
      <dgm:prSet/>
      <dgm:spPr/>
      <dgm:t>
        <a:bodyPr/>
        <a:lstStyle/>
        <a:p>
          <a:endParaRPr lang="en-US"/>
        </a:p>
      </dgm:t>
    </dgm:pt>
    <dgm:pt modelId="{76E93206-4083-426E-9265-758729C4771A}" type="pres">
      <dgm:prSet presAssocID="{F49D5D40-19D9-46AB-B478-FEA35BD8C1CC}" presName="root" presStyleCnt="0">
        <dgm:presLayoutVars>
          <dgm:dir/>
          <dgm:resizeHandles val="exact"/>
        </dgm:presLayoutVars>
      </dgm:prSet>
      <dgm:spPr/>
    </dgm:pt>
    <dgm:pt modelId="{9B43810B-4A4D-4C2F-B6DD-11801E87CF84}" type="pres">
      <dgm:prSet presAssocID="{599F5806-E44C-4890-8F4E-38F5732FF44D}" presName="compNode" presStyleCnt="0"/>
      <dgm:spPr/>
    </dgm:pt>
    <dgm:pt modelId="{FC724435-6140-4BF5-9021-CE2141CC2070}" type="pres">
      <dgm:prSet presAssocID="{599F5806-E44C-4890-8F4E-38F5732FF44D}" presName="bgRect" presStyleLbl="bgShp" presStyleIdx="0" presStyleCnt="3"/>
      <dgm:spPr/>
    </dgm:pt>
    <dgm:pt modelId="{DC25E265-7590-40C1-8231-BEAAD4D0800A}" type="pres">
      <dgm:prSet presAssocID="{599F5806-E44C-4890-8F4E-38F5732FF4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6E17D480-4C7C-4B7B-9E54-BBC1E9EDF339}" type="pres">
      <dgm:prSet presAssocID="{599F5806-E44C-4890-8F4E-38F5732FF44D}" presName="spaceRect" presStyleCnt="0"/>
      <dgm:spPr/>
    </dgm:pt>
    <dgm:pt modelId="{E6C4523A-A3BF-4688-8988-1DB35CE5E9CA}" type="pres">
      <dgm:prSet presAssocID="{599F5806-E44C-4890-8F4E-38F5732FF44D}" presName="parTx" presStyleLbl="revTx" presStyleIdx="0" presStyleCnt="3">
        <dgm:presLayoutVars>
          <dgm:chMax val="0"/>
          <dgm:chPref val="0"/>
        </dgm:presLayoutVars>
      </dgm:prSet>
      <dgm:spPr/>
    </dgm:pt>
    <dgm:pt modelId="{80D8CB98-1F90-4837-AE91-A9D7E0DB6F4B}" type="pres">
      <dgm:prSet presAssocID="{B82DA60D-002C-4719-99E0-2DD3029B9A1B}" presName="sibTrans" presStyleCnt="0"/>
      <dgm:spPr/>
    </dgm:pt>
    <dgm:pt modelId="{A2DD9D45-07BB-474A-8987-C12AD1CD10C5}" type="pres">
      <dgm:prSet presAssocID="{B65C1F8F-4993-4BAB-ABA1-D84A72CECA03}" presName="compNode" presStyleCnt="0"/>
      <dgm:spPr/>
    </dgm:pt>
    <dgm:pt modelId="{04EAD700-3C6D-4E66-9B96-43FCF8F1C8E8}" type="pres">
      <dgm:prSet presAssocID="{B65C1F8F-4993-4BAB-ABA1-D84A72CECA03}" presName="bgRect" presStyleLbl="bgShp" presStyleIdx="1" presStyleCnt="3"/>
      <dgm:spPr/>
    </dgm:pt>
    <dgm:pt modelId="{A8EAA59C-AD48-4C73-90E9-5FCE62CC73DF}" type="pres">
      <dgm:prSet presAssocID="{B65C1F8F-4993-4BAB-ABA1-D84A72CECA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E93ED0C0-986B-4F5B-BBF2-53F84BC979A8}" type="pres">
      <dgm:prSet presAssocID="{B65C1F8F-4993-4BAB-ABA1-D84A72CECA03}" presName="spaceRect" presStyleCnt="0"/>
      <dgm:spPr/>
    </dgm:pt>
    <dgm:pt modelId="{499E0E60-3756-4E71-95E1-3F62EF89867B}" type="pres">
      <dgm:prSet presAssocID="{B65C1F8F-4993-4BAB-ABA1-D84A72CECA03}" presName="parTx" presStyleLbl="revTx" presStyleIdx="1" presStyleCnt="3">
        <dgm:presLayoutVars>
          <dgm:chMax val="0"/>
          <dgm:chPref val="0"/>
        </dgm:presLayoutVars>
      </dgm:prSet>
      <dgm:spPr/>
    </dgm:pt>
    <dgm:pt modelId="{7BD93AE8-7F45-4AA5-914B-D36AF949C5AF}" type="pres">
      <dgm:prSet presAssocID="{C5B2CD3B-65EF-41C4-9A80-C4FFCAD1A8FD}" presName="sibTrans" presStyleCnt="0"/>
      <dgm:spPr/>
    </dgm:pt>
    <dgm:pt modelId="{63832A95-DB35-497D-BEB9-977D755527ED}" type="pres">
      <dgm:prSet presAssocID="{AD57AB10-1F90-4A4E-9BD6-D5009F1218AF}" presName="compNode" presStyleCnt="0"/>
      <dgm:spPr/>
    </dgm:pt>
    <dgm:pt modelId="{CFA19BC4-A457-457C-B0F1-8B442829EBCA}" type="pres">
      <dgm:prSet presAssocID="{AD57AB10-1F90-4A4E-9BD6-D5009F1218AF}" presName="bgRect" presStyleLbl="bgShp" presStyleIdx="2" presStyleCnt="3"/>
      <dgm:spPr/>
    </dgm:pt>
    <dgm:pt modelId="{4FE2C21E-5B3D-47D5-A06D-E4DDB615A073}" type="pres">
      <dgm:prSet presAssocID="{AD57AB10-1F90-4A4E-9BD6-D5009F1218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8993D3F-BF80-46B1-A35A-4919AC91AD4A}" type="pres">
      <dgm:prSet presAssocID="{AD57AB10-1F90-4A4E-9BD6-D5009F1218AF}" presName="spaceRect" presStyleCnt="0"/>
      <dgm:spPr/>
    </dgm:pt>
    <dgm:pt modelId="{736E536D-4E57-4CFD-B70D-1DDBC0DC76FC}" type="pres">
      <dgm:prSet presAssocID="{AD57AB10-1F90-4A4E-9BD6-D5009F1218AF}" presName="parTx" presStyleLbl="revTx" presStyleIdx="2" presStyleCnt="3">
        <dgm:presLayoutVars>
          <dgm:chMax val="0"/>
          <dgm:chPref val="0"/>
        </dgm:presLayoutVars>
      </dgm:prSet>
      <dgm:spPr/>
    </dgm:pt>
  </dgm:ptLst>
  <dgm:cxnLst>
    <dgm:cxn modelId="{F10D0C3D-11C1-44CA-A4B3-F2F9D381733D}" type="presOf" srcId="{B65C1F8F-4993-4BAB-ABA1-D84A72CECA03}" destId="{499E0E60-3756-4E71-95E1-3F62EF89867B}" srcOrd="0" destOrd="0" presId="urn:microsoft.com/office/officeart/2018/2/layout/IconVerticalSolidList"/>
    <dgm:cxn modelId="{91F31F6F-EA85-48E0-BA71-CC04B23A8961}" srcId="{F49D5D40-19D9-46AB-B478-FEA35BD8C1CC}" destId="{B65C1F8F-4993-4BAB-ABA1-D84A72CECA03}" srcOrd="1" destOrd="0" parTransId="{A2B12E46-0A88-43F5-BE29-9DEBBAAF1D72}" sibTransId="{C5B2CD3B-65EF-41C4-9A80-C4FFCAD1A8FD}"/>
    <dgm:cxn modelId="{2AC53B77-D418-418D-8950-3B30EB15117F}" type="presOf" srcId="{AD57AB10-1F90-4A4E-9BD6-D5009F1218AF}" destId="{736E536D-4E57-4CFD-B70D-1DDBC0DC76FC}" srcOrd="0" destOrd="0" presId="urn:microsoft.com/office/officeart/2018/2/layout/IconVerticalSolidList"/>
    <dgm:cxn modelId="{F2AE09B7-DCFB-42FB-B8D1-36078D2C5BAF}" srcId="{F49D5D40-19D9-46AB-B478-FEA35BD8C1CC}" destId="{AD57AB10-1F90-4A4E-9BD6-D5009F1218AF}" srcOrd="2" destOrd="0" parTransId="{92CD9FBE-7101-4132-9F1C-5C9A8CDA3441}" sibTransId="{402BC323-7A5E-4CFB-A744-22E01EFE6247}"/>
    <dgm:cxn modelId="{B07DADDD-F555-416C-BEC8-3686B074BBBF}" srcId="{F49D5D40-19D9-46AB-B478-FEA35BD8C1CC}" destId="{599F5806-E44C-4890-8F4E-38F5732FF44D}" srcOrd="0" destOrd="0" parTransId="{2824B52A-1915-4099-8D2D-23549FD210A5}" sibTransId="{B82DA60D-002C-4719-99E0-2DD3029B9A1B}"/>
    <dgm:cxn modelId="{D59C0BF3-5EBA-4A57-A04C-8E9C6A834D5F}" type="presOf" srcId="{599F5806-E44C-4890-8F4E-38F5732FF44D}" destId="{E6C4523A-A3BF-4688-8988-1DB35CE5E9CA}" srcOrd="0" destOrd="0" presId="urn:microsoft.com/office/officeart/2018/2/layout/IconVerticalSolidList"/>
    <dgm:cxn modelId="{2C7B81F5-F23F-497E-8FE3-38A6EE7E7D63}" type="presOf" srcId="{F49D5D40-19D9-46AB-B478-FEA35BD8C1CC}" destId="{76E93206-4083-426E-9265-758729C4771A}" srcOrd="0" destOrd="0" presId="urn:microsoft.com/office/officeart/2018/2/layout/IconVerticalSolidList"/>
    <dgm:cxn modelId="{BCF24C9E-081D-4CD4-BA84-47B773DC22C3}" type="presParOf" srcId="{76E93206-4083-426E-9265-758729C4771A}" destId="{9B43810B-4A4D-4C2F-B6DD-11801E87CF84}" srcOrd="0" destOrd="0" presId="urn:microsoft.com/office/officeart/2018/2/layout/IconVerticalSolidList"/>
    <dgm:cxn modelId="{0CB27FF7-FD25-45DB-BBF6-B25465019A32}" type="presParOf" srcId="{9B43810B-4A4D-4C2F-B6DD-11801E87CF84}" destId="{FC724435-6140-4BF5-9021-CE2141CC2070}" srcOrd="0" destOrd="0" presId="urn:microsoft.com/office/officeart/2018/2/layout/IconVerticalSolidList"/>
    <dgm:cxn modelId="{10C09971-2251-4EFD-AEAF-DCDC3BD8735B}" type="presParOf" srcId="{9B43810B-4A4D-4C2F-B6DD-11801E87CF84}" destId="{DC25E265-7590-40C1-8231-BEAAD4D0800A}" srcOrd="1" destOrd="0" presId="urn:microsoft.com/office/officeart/2018/2/layout/IconVerticalSolidList"/>
    <dgm:cxn modelId="{55CAD2B8-E615-4476-B875-B44575F70F47}" type="presParOf" srcId="{9B43810B-4A4D-4C2F-B6DD-11801E87CF84}" destId="{6E17D480-4C7C-4B7B-9E54-BBC1E9EDF339}" srcOrd="2" destOrd="0" presId="urn:microsoft.com/office/officeart/2018/2/layout/IconVerticalSolidList"/>
    <dgm:cxn modelId="{83635DC9-9B62-4145-8056-2B5F80DAEDD6}" type="presParOf" srcId="{9B43810B-4A4D-4C2F-B6DD-11801E87CF84}" destId="{E6C4523A-A3BF-4688-8988-1DB35CE5E9CA}" srcOrd="3" destOrd="0" presId="urn:microsoft.com/office/officeart/2018/2/layout/IconVerticalSolidList"/>
    <dgm:cxn modelId="{A9D71195-3422-427C-B786-FF243AD290A2}" type="presParOf" srcId="{76E93206-4083-426E-9265-758729C4771A}" destId="{80D8CB98-1F90-4837-AE91-A9D7E0DB6F4B}" srcOrd="1" destOrd="0" presId="urn:microsoft.com/office/officeart/2018/2/layout/IconVerticalSolidList"/>
    <dgm:cxn modelId="{96805244-091F-4185-88A7-EE75A3D03490}" type="presParOf" srcId="{76E93206-4083-426E-9265-758729C4771A}" destId="{A2DD9D45-07BB-474A-8987-C12AD1CD10C5}" srcOrd="2" destOrd="0" presId="urn:microsoft.com/office/officeart/2018/2/layout/IconVerticalSolidList"/>
    <dgm:cxn modelId="{865F89A0-1CB4-403B-ABB2-DE53B163A258}" type="presParOf" srcId="{A2DD9D45-07BB-474A-8987-C12AD1CD10C5}" destId="{04EAD700-3C6D-4E66-9B96-43FCF8F1C8E8}" srcOrd="0" destOrd="0" presId="urn:microsoft.com/office/officeart/2018/2/layout/IconVerticalSolidList"/>
    <dgm:cxn modelId="{1BD6772C-B13A-4A13-8670-FB4C7DB373FF}" type="presParOf" srcId="{A2DD9D45-07BB-474A-8987-C12AD1CD10C5}" destId="{A8EAA59C-AD48-4C73-90E9-5FCE62CC73DF}" srcOrd="1" destOrd="0" presId="urn:microsoft.com/office/officeart/2018/2/layout/IconVerticalSolidList"/>
    <dgm:cxn modelId="{BC1B3DDB-D23F-4B85-B804-F9EC6DD08975}" type="presParOf" srcId="{A2DD9D45-07BB-474A-8987-C12AD1CD10C5}" destId="{E93ED0C0-986B-4F5B-BBF2-53F84BC979A8}" srcOrd="2" destOrd="0" presId="urn:microsoft.com/office/officeart/2018/2/layout/IconVerticalSolidList"/>
    <dgm:cxn modelId="{3F298A75-7E97-4F4D-A76F-A7A43BB07886}" type="presParOf" srcId="{A2DD9D45-07BB-474A-8987-C12AD1CD10C5}" destId="{499E0E60-3756-4E71-95E1-3F62EF89867B}" srcOrd="3" destOrd="0" presId="urn:microsoft.com/office/officeart/2018/2/layout/IconVerticalSolidList"/>
    <dgm:cxn modelId="{41AC2DC3-EA33-4F7A-9DEA-38F2647FF245}" type="presParOf" srcId="{76E93206-4083-426E-9265-758729C4771A}" destId="{7BD93AE8-7F45-4AA5-914B-D36AF949C5AF}" srcOrd="3" destOrd="0" presId="urn:microsoft.com/office/officeart/2018/2/layout/IconVerticalSolidList"/>
    <dgm:cxn modelId="{D45C0BC6-D356-4E6B-A8A8-A14687584AFC}" type="presParOf" srcId="{76E93206-4083-426E-9265-758729C4771A}" destId="{63832A95-DB35-497D-BEB9-977D755527ED}" srcOrd="4" destOrd="0" presId="urn:microsoft.com/office/officeart/2018/2/layout/IconVerticalSolidList"/>
    <dgm:cxn modelId="{A43BB9AB-F48A-49DA-8DF4-F10ACABB69A7}" type="presParOf" srcId="{63832A95-DB35-497D-BEB9-977D755527ED}" destId="{CFA19BC4-A457-457C-B0F1-8B442829EBCA}" srcOrd="0" destOrd="0" presId="urn:microsoft.com/office/officeart/2018/2/layout/IconVerticalSolidList"/>
    <dgm:cxn modelId="{79703C64-0AC6-455E-8068-C8025F277F2C}" type="presParOf" srcId="{63832A95-DB35-497D-BEB9-977D755527ED}" destId="{4FE2C21E-5B3D-47D5-A06D-E4DDB615A073}" srcOrd="1" destOrd="0" presId="urn:microsoft.com/office/officeart/2018/2/layout/IconVerticalSolidList"/>
    <dgm:cxn modelId="{1FBC102B-1C5A-41FF-9998-845CB3F93ED4}" type="presParOf" srcId="{63832A95-DB35-497D-BEB9-977D755527ED}" destId="{58993D3F-BF80-46B1-A35A-4919AC91AD4A}" srcOrd="2" destOrd="0" presId="urn:microsoft.com/office/officeart/2018/2/layout/IconVerticalSolidList"/>
    <dgm:cxn modelId="{4618E71B-FA4D-4128-9CF1-9E910F539B78}" type="presParOf" srcId="{63832A95-DB35-497D-BEB9-977D755527ED}" destId="{736E536D-4E57-4CFD-B70D-1DDBC0DC7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24E32-AD99-2B4D-A75C-D6DFD28F36D7}">
      <dsp:nvSpPr>
        <dsp:cNvPr id="0" name=""/>
        <dsp:cNvSpPr/>
      </dsp:nvSpPr>
      <dsp:spPr>
        <a:xfrm>
          <a:off x="0" y="640"/>
          <a:ext cx="48158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A29E6-113A-744C-8AAC-3522CFBC41BF}">
      <dsp:nvSpPr>
        <dsp:cNvPr id="0" name=""/>
        <dsp:cNvSpPr/>
      </dsp:nvSpPr>
      <dsp:spPr>
        <a:xfrm>
          <a:off x="0" y="640"/>
          <a:ext cx="4815840" cy="104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Implementing data loss prevention tools.</a:t>
          </a:r>
        </a:p>
      </dsp:txBody>
      <dsp:txXfrm>
        <a:off x="0" y="640"/>
        <a:ext cx="4815840" cy="1049474"/>
      </dsp:txXfrm>
    </dsp:sp>
    <dsp:sp modelId="{DCF14A3F-B269-9242-8B9D-6F579B79B006}">
      <dsp:nvSpPr>
        <dsp:cNvPr id="0" name=""/>
        <dsp:cNvSpPr/>
      </dsp:nvSpPr>
      <dsp:spPr>
        <a:xfrm>
          <a:off x="0" y="1050115"/>
          <a:ext cx="48158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4D5DF-819D-2144-B3F9-304A90481C81}">
      <dsp:nvSpPr>
        <dsp:cNvPr id="0" name=""/>
        <dsp:cNvSpPr/>
      </dsp:nvSpPr>
      <dsp:spPr>
        <a:xfrm>
          <a:off x="0" y="1050115"/>
          <a:ext cx="4815840" cy="104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Encryption of data.</a:t>
          </a:r>
        </a:p>
      </dsp:txBody>
      <dsp:txXfrm>
        <a:off x="0" y="1050115"/>
        <a:ext cx="4815840" cy="1049474"/>
      </dsp:txXfrm>
    </dsp:sp>
    <dsp:sp modelId="{1DBD9C41-9BAD-224C-B0EC-029D9DEA0776}">
      <dsp:nvSpPr>
        <dsp:cNvPr id="0" name=""/>
        <dsp:cNvSpPr/>
      </dsp:nvSpPr>
      <dsp:spPr>
        <a:xfrm>
          <a:off x="0" y="2099590"/>
          <a:ext cx="48158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77151-4547-1346-82F8-AF86E1C5AADD}">
      <dsp:nvSpPr>
        <dsp:cNvPr id="0" name=""/>
        <dsp:cNvSpPr/>
      </dsp:nvSpPr>
      <dsp:spPr>
        <a:xfrm>
          <a:off x="0" y="2099590"/>
          <a:ext cx="4815840" cy="104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Provide security training to developers and other members of the organization.</a:t>
          </a:r>
        </a:p>
      </dsp:txBody>
      <dsp:txXfrm>
        <a:off x="0" y="2099590"/>
        <a:ext cx="4815840" cy="1049474"/>
      </dsp:txXfrm>
    </dsp:sp>
    <dsp:sp modelId="{61A163B0-AEB5-1044-BCD2-330E856D18B4}">
      <dsp:nvSpPr>
        <dsp:cNvPr id="0" name=""/>
        <dsp:cNvSpPr/>
      </dsp:nvSpPr>
      <dsp:spPr>
        <a:xfrm>
          <a:off x="0" y="3149065"/>
          <a:ext cx="48158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544CE-7940-224A-88C2-0FAA4CD01608}">
      <dsp:nvSpPr>
        <dsp:cNvPr id="0" name=""/>
        <dsp:cNvSpPr/>
      </dsp:nvSpPr>
      <dsp:spPr>
        <a:xfrm>
          <a:off x="0" y="3149065"/>
          <a:ext cx="4815840" cy="104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Conduct scans regularly of the source code to detect any abnormalities.</a:t>
          </a:r>
        </a:p>
      </dsp:txBody>
      <dsp:txXfrm>
        <a:off x="0" y="3149065"/>
        <a:ext cx="4815840" cy="1049474"/>
      </dsp:txXfrm>
    </dsp:sp>
    <dsp:sp modelId="{46EE88DD-9CCE-DB46-8F45-0AB3555B7967}">
      <dsp:nvSpPr>
        <dsp:cNvPr id="0" name=""/>
        <dsp:cNvSpPr/>
      </dsp:nvSpPr>
      <dsp:spPr>
        <a:xfrm>
          <a:off x="0" y="4198540"/>
          <a:ext cx="48158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9698E5-5ED5-4844-A446-190ED2860277}">
      <dsp:nvSpPr>
        <dsp:cNvPr id="0" name=""/>
        <dsp:cNvSpPr/>
      </dsp:nvSpPr>
      <dsp:spPr>
        <a:xfrm>
          <a:off x="0" y="4198540"/>
          <a:ext cx="4815840" cy="104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Manage access to the source code and the repository.</a:t>
          </a:r>
        </a:p>
      </dsp:txBody>
      <dsp:txXfrm>
        <a:off x="0" y="4198540"/>
        <a:ext cx="4815840" cy="1049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24435-6140-4BF5-9021-CE2141CC2070}">
      <dsp:nvSpPr>
        <dsp:cNvPr id="0" name=""/>
        <dsp:cNvSpPr/>
      </dsp:nvSpPr>
      <dsp:spPr>
        <a:xfrm>
          <a:off x="0" y="640"/>
          <a:ext cx="4815840" cy="1499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5E265-7590-40C1-8231-BEAAD4D0800A}">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C4523A-A3BF-4688-8988-1DB35CE5E9CA}">
      <dsp:nvSpPr>
        <dsp:cNvPr id="0" name=""/>
        <dsp:cNvSpPr/>
      </dsp:nvSpPr>
      <dsp:spPr>
        <a:xfrm>
          <a:off x="1731633" y="640"/>
          <a:ext cx="3084206" cy="149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The base level of security involves securing the entry points into the repository. </a:t>
          </a:r>
        </a:p>
      </dsp:txBody>
      <dsp:txXfrm>
        <a:off x="1731633" y="640"/>
        <a:ext cx="3084206" cy="1499249"/>
      </dsp:txXfrm>
    </dsp:sp>
    <dsp:sp modelId="{04EAD700-3C6D-4E66-9B96-43FCF8F1C8E8}">
      <dsp:nvSpPr>
        <dsp:cNvPr id="0" name=""/>
        <dsp:cNvSpPr/>
      </dsp:nvSpPr>
      <dsp:spPr>
        <a:xfrm>
          <a:off x="0" y="1874703"/>
          <a:ext cx="4815840" cy="1499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A59C-AD48-4C73-90E9-5FCE62CC73DF}">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E0E60-3756-4E71-95E1-3F62EF89867B}">
      <dsp:nvSpPr>
        <dsp:cNvPr id="0" name=""/>
        <dsp:cNvSpPr/>
      </dsp:nvSpPr>
      <dsp:spPr>
        <a:xfrm>
          <a:off x="1731633" y="1874703"/>
          <a:ext cx="3084206" cy="149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The credentials of users that have access to a repository are considered the most sensitive to being stolen by unauthorized users in order to gain access. </a:t>
          </a:r>
        </a:p>
      </dsp:txBody>
      <dsp:txXfrm>
        <a:off x="1731633" y="1874703"/>
        <a:ext cx="3084206" cy="1499249"/>
      </dsp:txXfrm>
    </dsp:sp>
    <dsp:sp modelId="{CFA19BC4-A457-457C-B0F1-8B442829EBCA}">
      <dsp:nvSpPr>
        <dsp:cNvPr id="0" name=""/>
        <dsp:cNvSpPr/>
      </dsp:nvSpPr>
      <dsp:spPr>
        <a:xfrm>
          <a:off x="0" y="3748765"/>
          <a:ext cx="4815840" cy="1499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2C21E-5B3D-47D5-A06D-E4DDB615A073}">
      <dsp:nvSpPr>
        <dsp:cNvPr id="0" name=""/>
        <dsp:cNvSpPr/>
      </dsp:nvSpPr>
      <dsp:spPr>
        <a:xfrm>
          <a:off x="453523" y="4086096"/>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E536D-4E57-4CFD-B70D-1DDBC0DC76FC}">
      <dsp:nvSpPr>
        <dsp:cNvPr id="0" name=""/>
        <dsp:cNvSpPr/>
      </dsp:nvSpPr>
      <dsp:spPr>
        <a:xfrm>
          <a:off x="1731633" y="3748765"/>
          <a:ext cx="3084206" cy="149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Some ways to mitigate this issue are to include multi-factor authentication and managing the amount of privilege each user has within a system.</a:t>
          </a:r>
        </a:p>
      </dsp:txBody>
      <dsp:txXfrm>
        <a:off x="1731633" y="3748765"/>
        <a:ext cx="3084206" cy="14992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7/21/24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7/21/24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7/21/24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0A5B-97AE-CBE8-86B2-6C9EA49C6B84}"/>
              </a:ext>
            </a:extLst>
          </p:cNvPr>
          <p:cNvSpPr>
            <a:spLocks noGrp="1"/>
          </p:cNvSpPr>
          <p:nvPr>
            <p:ph type="ctrTitle"/>
          </p:nvPr>
        </p:nvSpPr>
        <p:spPr/>
        <p:txBody>
          <a:bodyPr/>
          <a:lstStyle/>
          <a:p>
            <a:r>
              <a:rPr lang="en-US" dirty="0"/>
              <a:t>Security controls in shared source code repositories</a:t>
            </a:r>
          </a:p>
        </p:txBody>
      </p:sp>
      <p:sp>
        <p:nvSpPr>
          <p:cNvPr id="3" name="Subtitle 2">
            <a:extLst>
              <a:ext uri="{FF2B5EF4-FFF2-40B4-BE49-F238E27FC236}">
                <a16:creationId xmlns:a16="http://schemas.microsoft.com/office/drawing/2014/main" id="{659A5B62-4679-5BDA-000D-A5DB283E110E}"/>
              </a:ext>
            </a:extLst>
          </p:cNvPr>
          <p:cNvSpPr>
            <a:spLocks noGrp="1"/>
          </p:cNvSpPr>
          <p:nvPr>
            <p:ph type="subTitle" idx="1"/>
          </p:nvPr>
        </p:nvSpPr>
        <p:spPr/>
        <p:txBody>
          <a:bodyPr>
            <a:noAutofit/>
          </a:bodyPr>
          <a:lstStyle/>
          <a:p>
            <a:r>
              <a:rPr lang="en-US" sz="1800" dirty="0"/>
              <a:t>Ashley Landin</a:t>
            </a:r>
          </a:p>
          <a:p>
            <a:r>
              <a:rPr lang="en-US" sz="1800" dirty="0"/>
              <a:t>CSD 380 DevOps</a:t>
            </a:r>
          </a:p>
          <a:p>
            <a:r>
              <a:rPr lang="en-US" sz="1800" dirty="0"/>
              <a:t>Module 11.2 Assignment</a:t>
            </a:r>
          </a:p>
          <a:p>
            <a:r>
              <a:rPr lang="en-US" sz="1800" dirty="0"/>
              <a:t>July 21, 2024</a:t>
            </a:r>
          </a:p>
        </p:txBody>
      </p:sp>
    </p:spTree>
    <p:extLst>
      <p:ext uri="{BB962C8B-B14F-4D97-AF65-F5344CB8AC3E}">
        <p14:creationId xmlns:p14="http://schemas.microsoft.com/office/powerpoint/2010/main" val="7868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9689-ACE2-FB51-B120-3105EB0EC06B}"/>
              </a:ext>
            </a:extLst>
          </p:cNvPr>
          <p:cNvSpPr>
            <a:spLocks noGrp="1"/>
          </p:cNvSpPr>
          <p:nvPr>
            <p:ph type="title"/>
          </p:nvPr>
        </p:nvSpPr>
        <p:spPr/>
        <p:txBody>
          <a:bodyPr/>
          <a:lstStyle/>
          <a:p>
            <a:r>
              <a:rPr lang="en-US" dirty="0"/>
              <a:t>Why is source code security important?</a:t>
            </a:r>
          </a:p>
        </p:txBody>
      </p:sp>
      <p:sp>
        <p:nvSpPr>
          <p:cNvPr id="3" name="Content Placeholder 2">
            <a:extLst>
              <a:ext uri="{FF2B5EF4-FFF2-40B4-BE49-F238E27FC236}">
                <a16:creationId xmlns:a16="http://schemas.microsoft.com/office/drawing/2014/main" id="{F35A1963-B3CB-ED2E-A94A-EB6DEF268F69}"/>
              </a:ext>
            </a:extLst>
          </p:cNvPr>
          <p:cNvSpPr>
            <a:spLocks noGrp="1"/>
          </p:cNvSpPr>
          <p:nvPr>
            <p:ph idx="1"/>
          </p:nvPr>
        </p:nvSpPr>
        <p:spPr/>
        <p:txBody>
          <a:bodyPr>
            <a:normAutofit lnSpcReduction="10000"/>
          </a:bodyPr>
          <a:lstStyle/>
          <a:p>
            <a:r>
              <a:rPr lang="en-US" dirty="0"/>
              <a:t>The protection of the source code within repositories is necessary in order to preserve the integrity of the application as a whole.</a:t>
            </a:r>
          </a:p>
          <a:p>
            <a:r>
              <a:rPr lang="en-US" dirty="0"/>
              <a:t>Not only does the application need to remain functional, the data within it also needs to be protected to keep users of the application safe.</a:t>
            </a:r>
          </a:p>
          <a:p>
            <a:r>
              <a:rPr lang="en-US" dirty="0"/>
              <a:t>The organization associated with the application is also at risk in the case of a security breach, so protection of the source code is also crucial in keeping sensitive company data away from the wrong hands.</a:t>
            </a:r>
          </a:p>
          <a:p>
            <a:r>
              <a:rPr lang="en-US" dirty="0"/>
              <a:t>Other reasons for keeping source code secure are to protect any kind of intellectual property, and meeting with specific compliance requirements depending on the organization.</a:t>
            </a:r>
          </a:p>
          <a:p>
            <a:endParaRPr lang="en-US" dirty="0"/>
          </a:p>
        </p:txBody>
      </p:sp>
      <p:sp>
        <p:nvSpPr>
          <p:cNvPr id="4" name="Text Placeholder 3">
            <a:extLst>
              <a:ext uri="{FF2B5EF4-FFF2-40B4-BE49-F238E27FC236}">
                <a16:creationId xmlns:a16="http://schemas.microsoft.com/office/drawing/2014/main" id="{0870AA6D-02D4-BE2A-5554-026523883C7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8433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0DB0-F0B2-7E55-6FA3-11544D6079DA}"/>
              </a:ext>
            </a:extLst>
          </p:cNvPr>
          <p:cNvSpPr>
            <a:spLocks noGrp="1"/>
          </p:cNvSpPr>
          <p:nvPr>
            <p:ph type="title"/>
          </p:nvPr>
        </p:nvSpPr>
        <p:spPr/>
        <p:txBody>
          <a:bodyPr>
            <a:normAutofit fontScale="90000"/>
          </a:bodyPr>
          <a:lstStyle/>
          <a:p>
            <a:r>
              <a:rPr lang="en-US" dirty="0"/>
              <a:t>Tools and methods for protecting source code</a:t>
            </a:r>
          </a:p>
        </p:txBody>
      </p:sp>
      <p:graphicFrame>
        <p:nvGraphicFramePr>
          <p:cNvPr id="6" name="Content Placeholder 2">
            <a:extLst>
              <a:ext uri="{FF2B5EF4-FFF2-40B4-BE49-F238E27FC236}">
                <a16:creationId xmlns:a16="http://schemas.microsoft.com/office/drawing/2014/main" id="{41399C66-A82A-4AFC-207B-40161FF257DD}"/>
              </a:ext>
            </a:extLst>
          </p:cNvPr>
          <p:cNvGraphicFramePr>
            <a:graphicFrameLocks noGrp="1"/>
          </p:cNvGraphicFramePr>
          <p:nvPr>
            <p:ph idx="1"/>
          </p:nvPr>
        </p:nvGraphicFramePr>
        <p:xfrm>
          <a:off x="6736080" y="804672"/>
          <a:ext cx="4815840"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C7B7BE8-C809-234F-36CA-09B7471067A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4506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D5C28CE-6067-747C-F45A-BC0AD61C5FD2}"/>
              </a:ext>
            </a:extLst>
          </p:cNvPr>
          <p:cNvPicPr>
            <a:picLocks noChangeAspect="1"/>
          </p:cNvPicPr>
          <p:nvPr/>
        </p:nvPicPr>
        <p:blipFill>
          <a:blip r:embed="rId2"/>
          <a:srcRect l="447" r="40219"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03FB63BF-23B3-711C-1DA7-9CF40F7DFCE9}"/>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Data loss prevention tools</a:t>
            </a:r>
          </a:p>
        </p:txBody>
      </p:sp>
      <p:sp>
        <p:nvSpPr>
          <p:cNvPr id="3" name="Content Placeholder 2">
            <a:extLst>
              <a:ext uri="{FF2B5EF4-FFF2-40B4-BE49-F238E27FC236}">
                <a16:creationId xmlns:a16="http://schemas.microsoft.com/office/drawing/2014/main" id="{69D580A4-B46B-4DC8-D368-8269A4CD07D5}"/>
              </a:ext>
            </a:extLst>
          </p:cNvPr>
          <p:cNvSpPr>
            <a:spLocks noGrp="1"/>
          </p:cNvSpPr>
          <p:nvPr>
            <p:ph idx="1"/>
          </p:nvPr>
        </p:nvSpPr>
        <p:spPr>
          <a:xfrm>
            <a:off x="6743941" y="976129"/>
            <a:ext cx="4804931" cy="4919815"/>
          </a:xfrm>
        </p:spPr>
        <p:txBody>
          <a:bodyPr anchor="ctr">
            <a:normAutofit/>
          </a:bodyPr>
          <a:lstStyle/>
          <a:p>
            <a:r>
              <a:rPr lang="en-US" dirty="0"/>
              <a:t>The purpose of data loss prevention tools is to prevent sensitive data from being accessed and used by unauthorized users.</a:t>
            </a:r>
          </a:p>
          <a:p>
            <a:r>
              <a:rPr lang="en-US" dirty="0"/>
              <a:t>There is specific software that exists that can aid developers in maintaining the security of the source code within repositories.</a:t>
            </a:r>
          </a:p>
          <a:p>
            <a:r>
              <a:rPr lang="en-US" dirty="0"/>
              <a:t>Some specific features of these data loss prevention software include encryption of data, alerting developers of potential risks or existing violations of security, and monitor data regardless of its state within the system.</a:t>
            </a:r>
          </a:p>
          <a:p>
            <a:endParaRPr lang="en-US" dirty="0"/>
          </a:p>
        </p:txBody>
      </p:sp>
    </p:spTree>
    <p:extLst>
      <p:ext uri="{BB962C8B-B14F-4D97-AF65-F5344CB8AC3E}">
        <p14:creationId xmlns:p14="http://schemas.microsoft.com/office/powerpoint/2010/main" val="397884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1DB1-3FC9-5456-FFC6-658FEF51B127}"/>
              </a:ext>
            </a:extLst>
          </p:cNvPr>
          <p:cNvSpPr>
            <a:spLocks noGrp="1"/>
          </p:cNvSpPr>
          <p:nvPr>
            <p:ph type="title"/>
          </p:nvPr>
        </p:nvSpPr>
        <p:spPr>
          <a:xfrm>
            <a:off x="2231136" y="964692"/>
            <a:ext cx="7729728" cy="1188720"/>
          </a:xfrm>
        </p:spPr>
        <p:txBody>
          <a:bodyPr vert="horz" lIns="182880" tIns="182880" rIns="182880" bIns="182880" rtlCol="0" anchor="ctr">
            <a:normAutofit/>
          </a:bodyPr>
          <a:lstStyle/>
          <a:p>
            <a:r>
              <a:rPr lang="en-US" dirty="0"/>
              <a:t>Data encryption &amp; security training</a:t>
            </a:r>
          </a:p>
        </p:txBody>
      </p:sp>
      <p:sp>
        <p:nvSpPr>
          <p:cNvPr id="3" name="Content Placeholder 2">
            <a:extLst>
              <a:ext uri="{FF2B5EF4-FFF2-40B4-BE49-F238E27FC236}">
                <a16:creationId xmlns:a16="http://schemas.microsoft.com/office/drawing/2014/main" id="{AECB7C53-BA16-2115-AD7E-3DFECA21A5EE}"/>
              </a:ext>
            </a:extLst>
          </p:cNvPr>
          <p:cNvSpPr>
            <a:spLocks/>
          </p:cNvSpPr>
          <p:nvPr/>
        </p:nvSpPr>
        <p:spPr>
          <a:xfrm>
            <a:off x="1574285" y="2638425"/>
            <a:ext cx="4279711" cy="3107748"/>
          </a:xfrm>
          <a:prstGeom prst="rect">
            <a:avLst/>
          </a:prstGeom>
        </p:spPr>
        <p:txBody>
          <a:bodyPr>
            <a:normAutofit/>
          </a:bodyPr>
          <a:lstStyle/>
          <a:p>
            <a:pPr>
              <a:spcAft>
                <a:spcPts val="600"/>
              </a:spcAft>
            </a:pPr>
            <a:r>
              <a:rPr lang="en-US" kern="1200">
                <a:solidFill>
                  <a:schemeClr val="tx1"/>
                </a:solidFill>
                <a:latin typeface="+mn-lt"/>
                <a:ea typeface="+mn-ea"/>
                <a:cs typeface="+mn-cs"/>
              </a:rPr>
              <a:t>The encryption of data within a repository can help ad an additional layer of security.</a:t>
            </a:r>
          </a:p>
          <a:p>
            <a:pPr>
              <a:spcAft>
                <a:spcPts val="600"/>
              </a:spcAft>
            </a:pPr>
            <a:r>
              <a:rPr lang="en-US" kern="1200">
                <a:solidFill>
                  <a:schemeClr val="tx1"/>
                </a:solidFill>
                <a:latin typeface="+mn-lt"/>
                <a:ea typeface="+mn-ea"/>
                <a:cs typeface="+mn-cs"/>
              </a:rPr>
              <a:t>When data is encrypted, it masks the data so in the case of it falling into the wrong hands, the unauthorized users won’t be able to read the data.</a:t>
            </a:r>
          </a:p>
          <a:p>
            <a:pPr>
              <a:spcAft>
                <a:spcPts val="600"/>
              </a:spcAft>
            </a:pPr>
            <a:r>
              <a:rPr lang="en-US" kern="1200">
                <a:solidFill>
                  <a:schemeClr val="tx1"/>
                </a:solidFill>
                <a:latin typeface="+mn-lt"/>
                <a:ea typeface="+mn-ea"/>
                <a:cs typeface="+mn-cs"/>
              </a:rPr>
              <a:t>Encryption can provide security to the data when it’s being shared between developers, and to where it’s being stored.</a:t>
            </a:r>
            <a:endParaRPr lang="en-US"/>
          </a:p>
        </p:txBody>
      </p:sp>
      <p:sp>
        <p:nvSpPr>
          <p:cNvPr id="4" name="Content Placeholder 3">
            <a:extLst>
              <a:ext uri="{FF2B5EF4-FFF2-40B4-BE49-F238E27FC236}">
                <a16:creationId xmlns:a16="http://schemas.microsoft.com/office/drawing/2014/main" id="{C624ACEC-B25C-6840-0865-C25342EA919E}"/>
              </a:ext>
            </a:extLst>
          </p:cNvPr>
          <p:cNvSpPr>
            <a:spLocks/>
          </p:cNvSpPr>
          <p:nvPr/>
        </p:nvSpPr>
        <p:spPr>
          <a:xfrm>
            <a:off x="6339529" y="2638425"/>
            <a:ext cx="4278185" cy="3107748"/>
          </a:xfrm>
          <a:prstGeom prst="rect">
            <a:avLst/>
          </a:prstGeom>
        </p:spPr>
        <p:txBody>
          <a:bodyPr>
            <a:normAutofit/>
          </a:bodyPr>
          <a:lstStyle/>
          <a:p>
            <a:pPr>
              <a:lnSpc>
                <a:spcPct val="90000"/>
              </a:lnSpc>
              <a:spcAft>
                <a:spcPts val="600"/>
              </a:spcAft>
            </a:pPr>
            <a:r>
              <a:rPr lang="en-US" kern="1200">
                <a:solidFill>
                  <a:schemeClr val="tx1"/>
                </a:solidFill>
                <a:latin typeface="+mn-lt"/>
                <a:ea typeface="+mn-ea"/>
                <a:cs typeface="+mn-cs"/>
              </a:rPr>
              <a:t>Providing security training to the development team and other members of an organization can provide the knowledge necessary to interact with repositories in a secure manner.</a:t>
            </a:r>
          </a:p>
          <a:p>
            <a:pPr>
              <a:lnSpc>
                <a:spcPct val="90000"/>
              </a:lnSpc>
              <a:spcAft>
                <a:spcPts val="600"/>
              </a:spcAft>
            </a:pPr>
            <a:r>
              <a:rPr lang="en-US" kern="1200">
                <a:solidFill>
                  <a:schemeClr val="tx1"/>
                </a:solidFill>
                <a:latin typeface="+mn-lt"/>
                <a:ea typeface="+mn-ea"/>
                <a:cs typeface="+mn-cs"/>
              </a:rPr>
              <a:t>This type of training can make an organization aware of the risks of not protecting data and educate them on the different ways they can actively maintain the security of a repository with data loss prevention tools.</a:t>
            </a:r>
            <a:endParaRPr lang="en-US"/>
          </a:p>
        </p:txBody>
      </p:sp>
    </p:spTree>
    <p:extLst>
      <p:ext uri="{BB962C8B-B14F-4D97-AF65-F5344CB8AC3E}">
        <p14:creationId xmlns:p14="http://schemas.microsoft.com/office/powerpoint/2010/main" val="146442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60EE-CFB7-587D-DA22-8BD475AADE35}"/>
              </a:ext>
            </a:extLst>
          </p:cNvPr>
          <p:cNvSpPr>
            <a:spLocks noGrp="1"/>
          </p:cNvSpPr>
          <p:nvPr>
            <p:ph type="title"/>
          </p:nvPr>
        </p:nvSpPr>
        <p:spPr/>
        <p:txBody>
          <a:bodyPr/>
          <a:lstStyle/>
          <a:p>
            <a:r>
              <a:rPr lang="en-US" dirty="0"/>
              <a:t>Conducting regular scans  </a:t>
            </a:r>
          </a:p>
        </p:txBody>
      </p:sp>
      <p:sp>
        <p:nvSpPr>
          <p:cNvPr id="5" name="Content Placeholder 4">
            <a:extLst>
              <a:ext uri="{FF2B5EF4-FFF2-40B4-BE49-F238E27FC236}">
                <a16:creationId xmlns:a16="http://schemas.microsoft.com/office/drawing/2014/main" id="{F6B06CF7-F1D4-681E-A9C0-DF9C04E15929}"/>
              </a:ext>
            </a:extLst>
          </p:cNvPr>
          <p:cNvSpPr>
            <a:spLocks noGrp="1"/>
          </p:cNvSpPr>
          <p:nvPr>
            <p:ph idx="1"/>
          </p:nvPr>
        </p:nvSpPr>
        <p:spPr/>
        <p:txBody>
          <a:bodyPr/>
          <a:lstStyle/>
          <a:p>
            <a:r>
              <a:rPr lang="en-US" dirty="0"/>
              <a:t>Scanning a code for vulnerabilities can help detect any potential threats to its integrity and security. It can also help with the debugging process, as the scans can detect any issues within the code's logic.</a:t>
            </a:r>
          </a:p>
          <a:p>
            <a:r>
              <a:rPr lang="en-US" dirty="0"/>
              <a:t>Conducting these type of security scans regularly is a good system to adopt in order to increase the security of source code repositories. </a:t>
            </a:r>
          </a:p>
          <a:p>
            <a:r>
              <a:rPr lang="en-US" dirty="0"/>
              <a:t>In cases where the repository hosts sensitive types of data within the source code, these types of code scans are even more necessary. Detecting vulnerabilities as early as possible can prevent catastrophic events from occurring that involve sensitive data.</a:t>
            </a:r>
          </a:p>
          <a:p>
            <a:endParaRPr lang="en-US" dirty="0"/>
          </a:p>
        </p:txBody>
      </p:sp>
      <p:sp>
        <p:nvSpPr>
          <p:cNvPr id="6" name="Text Placeholder 5">
            <a:extLst>
              <a:ext uri="{FF2B5EF4-FFF2-40B4-BE49-F238E27FC236}">
                <a16:creationId xmlns:a16="http://schemas.microsoft.com/office/drawing/2014/main" id="{974C012D-106B-8E0A-4D7C-0C592E6B137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3527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6805-8322-48B6-5A0B-6410F3E8F741}"/>
              </a:ext>
            </a:extLst>
          </p:cNvPr>
          <p:cNvSpPr>
            <a:spLocks noGrp="1"/>
          </p:cNvSpPr>
          <p:nvPr>
            <p:ph type="title"/>
          </p:nvPr>
        </p:nvSpPr>
        <p:spPr/>
        <p:txBody>
          <a:bodyPr>
            <a:normAutofit fontScale="90000"/>
          </a:bodyPr>
          <a:lstStyle/>
          <a:p>
            <a:r>
              <a:rPr lang="en-US" dirty="0"/>
              <a:t>Managing access to the source code repository</a:t>
            </a:r>
          </a:p>
        </p:txBody>
      </p:sp>
      <p:graphicFrame>
        <p:nvGraphicFramePr>
          <p:cNvPr id="6" name="Content Placeholder 2">
            <a:extLst>
              <a:ext uri="{FF2B5EF4-FFF2-40B4-BE49-F238E27FC236}">
                <a16:creationId xmlns:a16="http://schemas.microsoft.com/office/drawing/2014/main" id="{C00CA562-9A8A-6AE1-425C-12EFC692EF86}"/>
              </a:ext>
            </a:extLst>
          </p:cNvPr>
          <p:cNvGraphicFramePr>
            <a:graphicFrameLocks noGrp="1"/>
          </p:cNvGraphicFramePr>
          <p:nvPr>
            <p:ph idx="1"/>
          </p:nvPr>
        </p:nvGraphicFramePr>
        <p:xfrm>
          <a:off x="6736080" y="804672"/>
          <a:ext cx="4815840"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2B3FF4E-625F-AF9F-1197-70CB8E394D5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474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355C-1418-37E9-A177-D334FF1C5D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698F14-9176-B865-B2F2-2C8ABE307EF6}"/>
              </a:ext>
            </a:extLst>
          </p:cNvPr>
          <p:cNvSpPr>
            <a:spLocks noGrp="1"/>
          </p:cNvSpPr>
          <p:nvPr>
            <p:ph idx="1"/>
          </p:nvPr>
        </p:nvSpPr>
        <p:spPr/>
        <p:txBody>
          <a:bodyPr>
            <a:normAutofit fontScale="85000" lnSpcReduction="10000"/>
          </a:bodyPr>
          <a:lstStyle/>
          <a:p>
            <a:r>
              <a:rPr lang="en-US" dirty="0" err="1">
                <a:effectLst/>
              </a:rPr>
              <a:t>Berecki</a:t>
            </a:r>
            <a:r>
              <a:rPr lang="en-US" dirty="0">
                <a:effectLst/>
              </a:rPr>
              <a:t>, B. (2022, June 10). </a:t>
            </a:r>
            <a:r>
              <a:rPr lang="en-US" i="1" dirty="0">
                <a:effectLst/>
              </a:rPr>
              <a:t>Best practices for source code security</a:t>
            </a:r>
            <a:r>
              <a:rPr lang="en-US" dirty="0">
                <a:effectLst/>
              </a:rPr>
              <a:t>. Endpoint Protector Blog. https://</a:t>
            </a:r>
            <a:r>
              <a:rPr lang="en-US" dirty="0" err="1">
                <a:effectLst/>
              </a:rPr>
              <a:t>www.endpointprotector.com</a:t>
            </a:r>
            <a:r>
              <a:rPr lang="en-US" dirty="0">
                <a:effectLst/>
              </a:rPr>
              <a:t>/blog/your-ultimate-guide-to-source-code-protection/ </a:t>
            </a:r>
          </a:p>
          <a:p>
            <a:r>
              <a:rPr lang="en-US" dirty="0">
                <a:effectLst/>
              </a:rPr>
              <a:t>Brook, C. (2024, May 2). </a:t>
            </a:r>
            <a:r>
              <a:rPr lang="en-US" i="1" dirty="0">
                <a:effectLst/>
              </a:rPr>
              <a:t>Code protection: How to protect your source code</a:t>
            </a:r>
            <a:r>
              <a:rPr lang="en-US" dirty="0">
                <a:effectLst/>
              </a:rPr>
              <a:t>. Digital Guardian. https://</a:t>
            </a:r>
            <a:r>
              <a:rPr lang="en-US" dirty="0" err="1">
                <a:effectLst/>
              </a:rPr>
              <a:t>www.digitalguardian.com</a:t>
            </a:r>
            <a:r>
              <a:rPr lang="en-US" dirty="0">
                <a:effectLst/>
              </a:rPr>
              <a:t>/blog/code-protection-how-protect-your-source-code </a:t>
            </a:r>
          </a:p>
          <a:p>
            <a:r>
              <a:rPr lang="en-US" dirty="0">
                <a:effectLst/>
              </a:rPr>
              <a:t>Clement, M. (2023, June 9). </a:t>
            </a:r>
            <a:r>
              <a:rPr lang="en-US" i="1" dirty="0">
                <a:effectLst/>
              </a:rPr>
              <a:t>Source code security best practices</a:t>
            </a:r>
            <a:r>
              <a:rPr lang="en-US" dirty="0">
                <a:effectLst/>
              </a:rPr>
              <a:t>. Stop Source Code Theft. https://</a:t>
            </a:r>
            <a:r>
              <a:rPr lang="en-US" dirty="0" err="1">
                <a:effectLst/>
              </a:rPr>
              <a:t>www.stop</a:t>
            </a:r>
            <a:r>
              <a:rPr lang="en-US" dirty="0">
                <a:effectLst/>
              </a:rPr>
              <a:t>-source-code-</a:t>
            </a:r>
            <a:r>
              <a:rPr lang="en-US" dirty="0" err="1">
                <a:effectLst/>
              </a:rPr>
              <a:t>theft.com</a:t>
            </a:r>
            <a:r>
              <a:rPr lang="en-US" dirty="0">
                <a:effectLst/>
              </a:rPr>
              <a:t>/source-code-security-best-practices/ </a:t>
            </a:r>
          </a:p>
          <a:p>
            <a:r>
              <a:rPr lang="en-US" dirty="0">
                <a:effectLst/>
              </a:rPr>
              <a:t>De Groot, J., Lord, N., &amp; Brook, C. (2020, October 1). </a:t>
            </a:r>
            <a:r>
              <a:rPr lang="en-US" i="1" dirty="0">
                <a:effectLst/>
              </a:rPr>
              <a:t>What is Data Loss Prevention (DLP)? definition, types &amp; tips</a:t>
            </a:r>
            <a:r>
              <a:rPr lang="en-US" dirty="0">
                <a:effectLst/>
              </a:rPr>
              <a:t>. Digital Guardian. https://</a:t>
            </a:r>
            <a:r>
              <a:rPr lang="en-US" dirty="0" err="1">
                <a:effectLst/>
              </a:rPr>
              <a:t>www.digitalguardian.com</a:t>
            </a:r>
            <a:r>
              <a:rPr lang="en-US" dirty="0">
                <a:effectLst/>
              </a:rPr>
              <a:t>/blog/what-data-loss-prevention-</a:t>
            </a:r>
            <a:r>
              <a:rPr lang="en-US" dirty="0" err="1">
                <a:effectLst/>
              </a:rPr>
              <a:t>dlp</a:t>
            </a:r>
            <a:r>
              <a:rPr lang="en-US">
                <a:effectLst/>
              </a:rPr>
              <a:t>-definition-data-loss-prevention </a:t>
            </a:r>
          </a:p>
          <a:p>
            <a:pPr marL="0" indent="0">
              <a:buNone/>
            </a:pPr>
            <a:endParaRPr lang="en-US" dirty="0"/>
          </a:p>
        </p:txBody>
      </p:sp>
    </p:spTree>
    <p:extLst>
      <p:ext uri="{BB962C8B-B14F-4D97-AF65-F5344CB8AC3E}">
        <p14:creationId xmlns:p14="http://schemas.microsoft.com/office/powerpoint/2010/main" val="26170951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133</TotalTime>
  <Words>739</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Security controls in shared source code repositories</vt:lpstr>
      <vt:lpstr>Why is source code security important?</vt:lpstr>
      <vt:lpstr>Tools and methods for protecting source code</vt:lpstr>
      <vt:lpstr>Data loss prevention tools</vt:lpstr>
      <vt:lpstr>Data encryption &amp; security training</vt:lpstr>
      <vt:lpstr>Conducting regular scans  </vt:lpstr>
      <vt:lpstr>Managing access to the source code repository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Landin</dc:creator>
  <cp:lastModifiedBy>Ashley Landin</cp:lastModifiedBy>
  <cp:revision>2</cp:revision>
  <dcterms:created xsi:type="dcterms:W3CDTF">2024-07-22T00:49:56Z</dcterms:created>
  <dcterms:modified xsi:type="dcterms:W3CDTF">2024-07-22T03:03:56Z</dcterms:modified>
</cp:coreProperties>
</file>